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20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8" r:id="rId4"/>
    <p:sldId id="259" r:id="rId5"/>
    <p:sldId id="264" r:id="rId6"/>
    <p:sldId id="260" r:id="rId7"/>
    <p:sldId id="261" r:id="rId8"/>
    <p:sldId id="263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Světlý styl 1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629" autoAdjust="0"/>
  </p:normalViewPr>
  <p:slideViewPr>
    <p:cSldViewPr>
      <p:cViewPr>
        <p:scale>
          <a:sx n="77" d="100"/>
          <a:sy n="77" d="100"/>
        </p:scale>
        <p:origin x="-942" y="-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46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4DFA72-F627-455D-9E14-680E36F6398F}" type="datetimeFigureOut">
              <a:rPr lang="cs-CZ" smtClean="0"/>
              <a:t>28.11.2013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94DAA0-0D36-49F2-B922-FA00678872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40553014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0E0D04-C312-45C1-AF6C-848600877982}" type="datetimeFigureOut">
              <a:rPr lang="cs-CZ" smtClean="0"/>
              <a:t>28.11.2013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BFF86F-4691-45E1-86C1-39C634731E2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9960336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hlaví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5842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23.11.2013</a:t>
            </a:r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DFFB9E3-D254-435B-BA7C-5294B2FEC45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23.11.2013</a:t>
            </a: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FB9E3-D254-435B-BA7C-5294B2FEC45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r>
              <a:rPr lang="cs-CZ" smtClean="0"/>
              <a:t>23.11.2013</a:t>
            </a: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7" name="Obdélník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DFFB9E3-D254-435B-BA7C-5294B2FEC45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23.11.2013</a:t>
            </a: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DFFB9E3-D254-435B-BA7C-5294B2FEC453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7" name="Obdélník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2" name="Zástupný symbol pro datum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23.11.2013</a:t>
            </a:r>
            <a:endParaRPr lang="cs-CZ"/>
          </a:p>
        </p:txBody>
      </p:sp>
      <p:sp>
        <p:nvSpPr>
          <p:cNvPr id="13" name="Zástupný symbol pro číslo snímku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FDFFB9E3-D254-435B-BA7C-5294B2FEC453}" type="slidenum">
              <a:rPr lang="cs-CZ" smtClean="0"/>
              <a:t>‹#›</a:t>
            </a:fld>
            <a:endParaRPr lang="cs-CZ"/>
          </a:p>
        </p:txBody>
      </p:sp>
      <p:sp>
        <p:nvSpPr>
          <p:cNvPr id="14" name="Zástupný symbol pro zápatí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8" name="Zástupný symbol pro datum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r>
              <a:rPr lang="cs-CZ" smtClean="0"/>
              <a:t>23.11.2013</a:t>
            </a:r>
            <a:endParaRPr lang="cs-CZ"/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DFFB9E3-D254-435B-BA7C-5294B2FEC453}" type="slidenum">
              <a:rPr lang="cs-CZ" smtClean="0"/>
              <a:t>‹#›</a:t>
            </a:fld>
            <a:endParaRPr lang="cs-CZ"/>
          </a:p>
        </p:txBody>
      </p:sp>
      <p:sp>
        <p:nvSpPr>
          <p:cNvPr id="12" name="Zástupný symbol pro zápatí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r>
              <a:rPr lang="cs-CZ" smtClean="0"/>
              <a:t>23.11.2013</a:t>
            </a:r>
            <a:endParaRPr lang="cs-CZ"/>
          </a:p>
        </p:txBody>
      </p:sp>
      <p:sp>
        <p:nvSpPr>
          <p:cNvPr id="12" name="Zástupný symbol pro číslo snímku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DFFB9E3-D254-435B-BA7C-5294B2FEC453}" type="slidenum">
              <a:rPr lang="cs-CZ" smtClean="0"/>
              <a:t>‹#›</a:t>
            </a:fld>
            <a:endParaRPr lang="cs-CZ"/>
          </a:p>
        </p:txBody>
      </p:sp>
      <p:sp>
        <p:nvSpPr>
          <p:cNvPr id="14" name="Zástupný symbol pro zápatí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cs-CZ"/>
          </a:p>
        </p:txBody>
      </p:sp>
      <p:sp>
        <p:nvSpPr>
          <p:cNvPr id="16" name="Zástupný symbol pro text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23.11.2013</a:t>
            </a:r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DFFB9E3-D254-435B-BA7C-5294B2FEC45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23.11.2013</a:t>
            </a:r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DFFB9E3-D254-435B-BA7C-5294B2FEC45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23.11.2013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DFFB9E3-D254-435B-BA7C-5294B2FEC453}" type="slidenum">
              <a:rPr lang="cs-CZ" smtClean="0"/>
              <a:t>‹#›</a:t>
            </a:fld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Obdélník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1" name="Obdélník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Zástupný symbol pro datum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r>
              <a:rPr lang="cs-CZ" smtClean="0"/>
              <a:t>23.11.2013</a:t>
            </a:r>
            <a:endParaRPr lang="cs-CZ"/>
          </a:p>
        </p:txBody>
      </p:sp>
      <p:sp>
        <p:nvSpPr>
          <p:cNvPr id="13" name="Zástupný symbol pro číslo snímku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DFFB9E3-D254-435B-BA7C-5294B2FEC453}" type="slidenum">
              <a:rPr lang="cs-CZ" smtClean="0"/>
              <a:t>‹#›</a:t>
            </a:fld>
            <a:endParaRPr lang="cs-CZ"/>
          </a:p>
        </p:txBody>
      </p:sp>
      <p:sp>
        <p:nvSpPr>
          <p:cNvPr id="14" name="Zástupný symbol pro zápatí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23.11.2013</a:t>
            </a:r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Obdélník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DFFB9E3-D254-435B-BA7C-5294B2FEC453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21" r:id="rId1"/>
    <p:sldLayoutId id="2147484322" r:id="rId2"/>
    <p:sldLayoutId id="2147484323" r:id="rId3"/>
    <p:sldLayoutId id="2147484324" r:id="rId4"/>
    <p:sldLayoutId id="2147484325" r:id="rId5"/>
    <p:sldLayoutId id="2147484326" r:id="rId6"/>
    <p:sldLayoutId id="2147484327" r:id="rId7"/>
    <p:sldLayoutId id="2147484328" r:id="rId8"/>
    <p:sldLayoutId id="2147484329" r:id="rId9"/>
    <p:sldLayoutId id="2147484330" r:id="rId10"/>
    <p:sldLayoutId id="2147484331" r:id="rId11"/>
  </p:sldLayoutIdLst>
  <p:hf sldNum="0" hdr="0" ftr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11560" y="1844824"/>
            <a:ext cx="7848872" cy="1584176"/>
          </a:xfrm>
        </p:spPr>
        <p:txBody>
          <a:bodyPr>
            <a:noAutofit/>
          </a:bodyPr>
          <a:lstStyle/>
          <a:p>
            <a:pPr algn="ctr"/>
            <a:r>
              <a:rPr lang="cs-CZ" sz="4800" b="1" dirty="0" smtClean="0"/>
              <a:t>Postavení obcí po roce 1989</a:t>
            </a:r>
            <a:endParaRPr lang="cs-CZ" sz="48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971600" y="3933056"/>
            <a:ext cx="6511131" cy="1296144"/>
          </a:xfrm>
        </p:spPr>
        <p:txBody>
          <a:bodyPr>
            <a:noAutofit/>
          </a:bodyPr>
          <a:lstStyle/>
          <a:p>
            <a:r>
              <a:rPr lang="cs-CZ" sz="2400" dirty="0" smtClean="0"/>
              <a:t>Mgr. Radko Martínek</a:t>
            </a:r>
          </a:p>
          <a:p>
            <a:r>
              <a:rPr lang="cs-CZ" dirty="0" smtClean="0"/>
              <a:t>Senátor PČR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dirty="0" smtClean="0"/>
              <a:t>28.11.2013</a:t>
            </a:r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5076056" y="5445224"/>
            <a:ext cx="3960440" cy="584775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3200" dirty="0" smtClean="0">
                <a:solidFill>
                  <a:schemeClr val="tx2"/>
                </a:solidFill>
              </a:rPr>
              <a:t>Mgr. Radko Martínek</a:t>
            </a:r>
            <a:endParaRPr lang="cs-CZ" sz="3200" dirty="0">
              <a:solidFill>
                <a:schemeClr val="tx2"/>
              </a:solidFill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6876256" y="6165304"/>
            <a:ext cx="17281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i="1" dirty="0" smtClean="0">
                <a:solidFill>
                  <a:schemeClr val="bg1"/>
                </a:solidFill>
              </a:rPr>
              <a:t>Senátor PČR</a:t>
            </a:r>
            <a:endParaRPr lang="cs-CZ" sz="2400" i="1" dirty="0">
              <a:solidFill>
                <a:schemeClr val="bg1"/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2987824" y="188640"/>
            <a:ext cx="5867400" cy="365125"/>
          </a:xfrm>
        </p:spPr>
        <p:txBody>
          <a:bodyPr/>
          <a:lstStyle/>
          <a:p>
            <a:r>
              <a:rPr lang="cs-CZ" dirty="0" smtClean="0"/>
              <a:t>Mezinárodní konference k </a:t>
            </a:r>
            <a:r>
              <a:rPr lang="cs-CZ" dirty="0" err="1" smtClean="0"/>
              <a:t>meziobecní</a:t>
            </a:r>
            <a:r>
              <a:rPr lang="cs-CZ" dirty="0" smtClean="0"/>
              <a:t> spolupráci</a:t>
            </a:r>
          </a:p>
          <a:p>
            <a:r>
              <a:rPr lang="cs-CZ" dirty="0" smtClean="0"/>
              <a:t>28. listopadu 2013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78192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Změny po roce 1989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752600"/>
            <a:ext cx="7620000" cy="4484712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b="1" dirty="0" smtClean="0"/>
              <a:t>V roce 1990</a:t>
            </a:r>
            <a:r>
              <a:rPr lang="cs-CZ" dirty="0" smtClean="0"/>
              <a:t> – zrušeny všechny druhy </a:t>
            </a:r>
            <a:r>
              <a:rPr lang="cs-CZ" b="1" dirty="0" smtClean="0"/>
              <a:t>místních</a:t>
            </a:r>
            <a:r>
              <a:rPr lang="cs-CZ" dirty="0" smtClean="0"/>
              <a:t> a </a:t>
            </a:r>
            <a:r>
              <a:rPr lang="cs-CZ" b="1" dirty="0" smtClean="0"/>
              <a:t>městských</a:t>
            </a:r>
            <a:r>
              <a:rPr lang="cs-CZ" dirty="0" smtClean="0"/>
              <a:t> národních výborů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dirty="0" smtClean="0"/>
              <a:t>V Ústavě</a:t>
            </a:r>
            <a:r>
              <a:rPr lang="cs-CZ" dirty="0" smtClean="0"/>
              <a:t> a </a:t>
            </a:r>
            <a:r>
              <a:rPr lang="cs-CZ" b="1" dirty="0" smtClean="0"/>
              <a:t>Zákoně o obcích </a:t>
            </a:r>
            <a:r>
              <a:rPr lang="cs-CZ" dirty="0" smtClean="0"/>
              <a:t>byl zakotven samosprávný charakter obcí (vlastní volené orgány) a zároveň byla na obce přenesena část státní správy v tzv. v </a:t>
            </a:r>
            <a:r>
              <a:rPr lang="cs-CZ" b="1" dirty="0" smtClean="0"/>
              <a:t>přenesené působnosti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dirty="0" smtClean="0"/>
              <a:t>Obce získaly </a:t>
            </a:r>
            <a:r>
              <a:rPr lang="cs-CZ" b="1" dirty="0" smtClean="0"/>
              <a:t>vlastní příjmy </a:t>
            </a:r>
            <a:r>
              <a:rPr lang="cs-CZ" dirty="0" smtClean="0"/>
              <a:t>(v současné době cca 60-70%)</a:t>
            </a:r>
          </a:p>
          <a:p>
            <a:pPr marL="612000" lvl="1">
              <a:lnSpc>
                <a:spcPts val="24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dirty="0" smtClean="0"/>
              <a:t>Podíl na daních</a:t>
            </a:r>
          </a:p>
          <a:p>
            <a:pPr marL="612000" lvl="1">
              <a:lnSpc>
                <a:spcPts val="24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dirty="0" smtClean="0"/>
              <a:t>Příjmy z majetku</a:t>
            </a:r>
          </a:p>
          <a:p>
            <a:pPr marL="612000" lvl="1">
              <a:lnSpc>
                <a:spcPts val="24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dirty="0" smtClean="0"/>
              <a:t>Vlastní příjmy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dirty="0" smtClean="0"/>
              <a:t>Obce získaly právo </a:t>
            </a:r>
            <a:r>
              <a:rPr lang="cs-CZ" b="1" dirty="0" smtClean="0"/>
              <a:t>sdružovat se </a:t>
            </a:r>
            <a:r>
              <a:rPr lang="cs-CZ" dirty="0" smtClean="0"/>
              <a:t>a uzavírat </a:t>
            </a:r>
            <a:r>
              <a:rPr lang="cs-CZ" b="1" dirty="0" smtClean="0"/>
              <a:t>mezinárodní partnerství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2894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931224" cy="1107504"/>
          </a:xfrm>
        </p:spPr>
        <p:txBody>
          <a:bodyPr>
            <a:normAutofit/>
          </a:bodyPr>
          <a:lstStyle/>
          <a:p>
            <a:r>
              <a:rPr lang="cs-CZ" dirty="0" smtClean="0"/>
              <a:t>Specifické skupiny obcí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67544" y="1772816"/>
            <a:ext cx="7620000" cy="4373563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b="1" dirty="0" smtClean="0"/>
              <a:t>Dle pravomocí</a:t>
            </a:r>
          </a:p>
          <a:p>
            <a:pPr lvl="1">
              <a:spcAft>
                <a:spcPts val="600"/>
              </a:spcAft>
            </a:pPr>
            <a:r>
              <a:rPr lang="cs-CZ" dirty="0" smtClean="0"/>
              <a:t>Obce</a:t>
            </a:r>
          </a:p>
          <a:p>
            <a:pPr lvl="1">
              <a:spcAft>
                <a:spcPts val="600"/>
              </a:spcAft>
            </a:pPr>
            <a:r>
              <a:rPr lang="cs-CZ" dirty="0" smtClean="0"/>
              <a:t>Pověřené obce (přenesená působnost státní správy)</a:t>
            </a:r>
          </a:p>
          <a:p>
            <a:pPr lvl="1">
              <a:spcAft>
                <a:spcPts val="600"/>
              </a:spcAft>
            </a:pPr>
            <a:r>
              <a:rPr lang="cs-CZ" dirty="0" smtClean="0"/>
              <a:t>Obce s rozšířenou pravomocí</a:t>
            </a:r>
          </a:p>
          <a:p>
            <a:pPr lvl="1">
              <a:spcAft>
                <a:spcPts val="600"/>
              </a:spcAft>
            </a:pPr>
            <a:r>
              <a:rPr lang="cs-CZ" dirty="0" smtClean="0"/>
              <a:t>Brno, Ostrava, Plzeň</a:t>
            </a:r>
          </a:p>
          <a:p>
            <a:pPr lvl="1">
              <a:spcAft>
                <a:spcPts val="600"/>
              </a:spcAft>
            </a:pPr>
            <a:r>
              <a:rPr lang="cs-CZ" dirty="0" smtClean="0"/>
              <a:t>Hl. město Praha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dirty="0" smtClean="0"/>
              <a:t>Dle orgánů</a:t>
            </a:r>
          </a:p>
          <a:p>
            <a:pPr lvl="1">
              <a:spcAft>
                <a:spcPts val="600"/>
              </a:spcAft>
            </a:pPr>
            <a:r>
              <a:rPr lang="cs-CZ" dirty="0" smtClean="0"/>
              <a:t>Obce </a:t>
            </a:r>
          </a:p>
          <a:p>
            <a:pPr lvl="1">
              <a:spcAft>
                <a:spcPts val="600"/>
              </a:spcAft>
            </a:pPr>
            <a:r>
              <a:rPr lang="cs-CZ" dirty="0" smtClean="0"/>
              <a:t>Města</a:t>
            </a:r>
          </a:p>
          <a:p>
            <a:pPr lvl="1">
              <a:spcAft>
                <a:spcPts val="600"/>
              </a:spcAft>
            </a:pPr>
            <a:r>
              <a:rPr lang="cs-CZ" dirty="0" smtClean="0"/>
              <a:t>Statutární města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79099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842992" cy="1116042"/>
          </a:xfrm>
        </p:spPr>
        <p:txBody>
          <a:bodyPr>
            <a:normAutofit/>
          </a:bodyPr>
          <a:lstStyle/>
          <a:p>
            <a:r>
              <a:rPr lang="cs-CZ" dirty="0" smtClean="0"/>
              <a:t>Velikostní struktura obcí	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dirty="0" smtClean="0"/>
              <a:t>Velikostní skupiny obcí v rámci České republiky</a:t>
            </a:r>
          </a:p>
          <a:p>
            <a:pPr lvl="1"/>
            <a:r>
              <a:rPr lang="cs-CZ" dirty="0" smtClean="0"/>
              <a:t>Podle počtu obyvatel</a:t>
            </a:r>
          </a:p>
          <a:p>
            <a:pPr lvl="1"/>
            <a:endParaRPr lang="cs-CZ" dirty="0"/>
          </a:p>
          <a:p>
            <a:pPr lvl="1"/>
            <a:endParaRPr lang="cs-CZ" dirty="0" smtClean="0"/>
          </a:p>
          <a:p>
            <a:pPr lvl="1"/>
            <a:endParaRPr lang="cs-CZ" dirty="0"/>
          </a:p>
          <a:p>
            <a:pPr lvl="1"/>
            <a:endParaRPr lang="cs-CZ" dirty="0" smtClean="0"/>
          </a:p>
          <a:p>
            <a:pPr lvl="1"/>
            <a:endParaRPr lang="cs-CZ" dirty="0"/>
          </a:p>
          <a:p>
            <a:pPr lvl="1"/>
            <a:endParaRPr lang="cs-CZ" dirty="0" smtClean="0"/>
          </a:p>
          <a:p>
            <a:pPr lvl="1"/>
            <a:r>
              <a:rPr lang="cs-CZ" dirty="0" smtClean="0"/>
              <a:t>Mapa velikostních skupin České republiky</a:t>
            </a:r>
          </a:p>
          <a:p>
            <a:pPr lvl="2"/>
            <a:r>
              <a:rPr lang="cs-CZ" dirty="0" smtClean="0"/>
              <a:t>následující </a:t>
            </a:r>
            <a:r>
              <a:rPr lang="cs-CZ" dirty="0" err="1" smtClean="0"/>
              <a:t>slide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12" name="Obrázek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708920"/>
            <a:ext cx="8676456" cy="2209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8154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Velikostní struktura obcí	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1"/>
            <a:r>
              <a:rPr lang="cs-CZ" dirty="0" smtClean="0"/>
              <a:t>Mapa velikostních struktur obyvatelstva</a:t>
            </a:r>
          </a:p>
          <a:p>
            <a:pPr lvl="1"/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9745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Sdružování obcí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25000" lnSpcReduction="20000"/>
          </a:bodyPr>
          <a:lstStyle/>
          <a:p>
            <a:pPr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cs-CZ" sz="9600" b="1" dirty="0" smtClean="0"/>
              <a:t>Na národní úrovni</a:t>
            </a:r>
          </a:p>
          <a:p>
            <a:pPr lvl="1">
              <a:spcAft>
                <a:spcPts val="600"/>
              </a:spcAft>
            </a:pPr>
            <a:r>
              <a:rPr lang="cs-CZ" sz="8000" dirty="0" smtClean="0"/>
              <a:t>Regionální sdružení (cca 1/3)</a:t>
            </a:r>
          </a:p>
          <a:p>
            <a:pPr lvl="1">
              <a:spcAft>
                <a:spcPts val="600"/>
              </a:spcAft>
            </a:pPr>
            <a:r>
              <a:rPr lang="cs-CZ" sz="8000" dirty="0" smtClean="0"/>
              <a:t>Specializovaná účelová zájmová sdružení (cca 1/2, voda, odpady)</a:t>
            </a:r>
          </a:p>
          <a:p>
            <a:pPr lvl="1">
              <a:spcAft>
                <a:spcPts val="600"/>
              </a:spcAft>
            </a:pPr>
            <a:r>
              <a:rPr lang="cs-CZ" sz="8000" dirty="0" smtClean="0"/>
              <a:t>Regionální, hospodářské a sociální rady</a:t>
            </a:r>
          </a:p>
          <a:p>
            <a:pPr lvl="1">
              <a:spcAft>
                <a:spcPts val="600"/>
              </a:spcAft>
            </a:pPr>
            <a:r>
              <a:rPr lang="cs-CZ" sz="8000" dirty="0" smtClean="0"/>
              <a:t>Specializovaná sdružení s celostátní působnost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cs-CZ" sz="9600" b="1" dirty="0" smtClean="0"/>
              <a:t>Na mezinárodní úrovni</a:t>
            </a:r>
          </a:p>
          <a:p>
            <a:pPr lvl="1">
              <a:spcAft>
                <a:spcPts val="600"/>
              </a:spcAft>
            </a:pPr>
            <a:r>
              <a:rPr lang="cs-CZ" sz="8000" dirty="0" smtClean="0"/>
              <a:t>Mezinárodní sdružení</a:t>
            </a:r>
          </a:p>
          <a:p>
            <a:pPr lvl="1">
              <a:spcAft>
                <a:spcPts val="600"/>
              </a:spcAft>
            </a:pPr>
            <a:r>
              <a:rPr lang="cs-CZ" sz="8000" dirty="0" smtClean="0"/>
              <a:t>Euroregiony</a:t>
            </a:r>
          </a:p>
          <a:p>
            <a:pPr lvl="1">
              <a:spcAft>
                <a:spcPts val="600"/>
              </a:spcAft>
            </a:pPr>
            <a:r>
              <a:rPr lang="cs-CZ" sz="8000" dirty="0" smtClean="0"/>
              <a:t>Nadnárodní sdružení</a:t>
            </a:r>
          </a:p>
          <a:p>
            <a:pPr lvl="1">
              <a:spcAft>
                <a:spcPts val="600"/>
              </a:spcAft>
            </a:pPr>
            <a:r>
              <a:rPr lang="cs-CZ" sz="8000" dirty="0" smtClean="0"/>
              <a:t>Partnerské vztahy</a:t>
            </a:r>
          </a:p>
          <a:p>
            <a:pPr marL="342900" indent="-342900">
              <a:spcAft>
                <a:spcPts val="2400"/>
              </a:spcAft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0" indent="0">
              <a:spcAft>
                <a:spcPts val="2400"/>
              </a:spcAft>
              <a:buNone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600195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Závěr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dirty="0" smtClean="0"/>
              <a:t>Obce v ČR mají jedny z největších </a:t>
            </a:r>
            <a:r>
              <a:rPr lang="cs-CZ" b="1" dirty="0" smtClean="0"/>
              <a:t>samostatných</a:t>
            </a:r>
            <a:r>
              <a:rPr lang="cs-CZ" dirty="0" smtClean="0"/>
              <a:t> </a:t>
            </a:r>
            <a:r>
              <a:rPr lang="cs-CZ" b="1" dirty="0" smtClean="0"/>
              <a:t>pravomocí</a:t>
            </a:r>
            <a:r>
              <a:rPr lang="cs-CZ" dirty="0" smtClean="0"/>
              <a:t> v rámci EU</a:t>
            </a:r>
          </a:p>
          <a:p>
            <a:pPr lvl="1"/>
            <a:r>
              <a:rPr lang="cs-CZ" dirty="0" smtClean="0"/>
              <a:t>Mají samostatné příjmy, tedy i možnost rozhodování o svém rozvoji</a:t>
            </a:r>
          </a:p>
          <a:p>
            <a:pPr lvl="1"/>
            <a:r>
              <a:rPr lang="cs-CZ" dirty="0" smtClean="0"/>
              <a:t>Stát může do jejich pravomocí zasahovat pouze a jenom na základě zmocnění zákonem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dirty="0" smtClean="0"/>
              <a:t>Obce jsou pověřeny výkonem </a:t>
            </a:r>
            <a:r>
              <a:rPr lang="cs-CZ" b="1" dirty="0" smtClean="0"/>
              <a:t>státní</a:t>
            </a:r>
            <a:r>
              <a:rPr lang="cs-CZ" dirty="0" smtClean="0"/>
              <a:t> </a:t>
            </a:r>
            <a:r>
              <a:rPr lang="cs-CZ" b="1" dirty="0" smtClean="0"/>
              <a:t>správy</a:t>
            </a:r>
            <a:r>
              <a:rPr lang="cs-CZ" dirty="0" smtClean="0"/>
              <a:t>, jsou na ně přeneseny specifické výkony státní správy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83088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Použité 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ČSÚ. </a:t>
            </a:r>
            <a:r>
              <a:rPr lang="cs-CZ" i="1" dirty="0"/>
              <a:t>Malý lexikon obcí ČR 2012</a:t>
            </a:r>
            <a:r>
              <a:rPr lang="cs-CZ" dirty="0"/>
              <a:t> [online]. e-1302-12. 2012 [cit. </a:t>
            </a:r>
            <a:r>
              <a:rPr lang="cs-CZ" dirty="0" smtClean="0"/>
              <a:t>2013-11-23]. </a:t>
            </a:r>
            <a:r>
              <a:rPr lang="cs-CZ" dirty="0"/>
              <a:t>Dostupné z: http://www.czso.cz/csu/2012edicniplan.nsf/p/1302-12</a:t>
            </a:r>
          </a:p>
        </p:txBody>
      </p:sp>
    </p:spTree>
    <p:extLst>
      <p:ext uri="{BB962C8B-B14F-4D97-AF65-F5344CB8AC3E}">
        <p14:creationId xmlns:p14="http://schemas.microsoft.com/office/powerpoint/2010/main" val="2281076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án">
  <a:themeElements>
    <a:clrScheme name="Mediá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ediá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222</TotalTime>
  <Words>284</Words>
  <Application>Microsoft Office PowerPoint</Application>
  <PresentationFormat>Předvádění na obrazovce (4:3)</PresentationFormat>
  <Paragraphs>58</Paragraphs>
  <Slides>8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Medián</vt:lpstr>
      <vt:lpstr>Postavení obcí po roce 1989</vt:lpstr>
      <vt:lpstr>Změny po roce 1989</vt:lpstr>
      <vt:lpstr>Specifické skupiny obcí</vt:lpstr>
      <vt:lpstr>Velikostní struktura obcí </vt:lpstr>
      <vt:lpstr>Velikostní struktura obcí </vt:lpstr>
      <vt:lpstr>Sdružování obcí</vt:lpstr>
      <vt:lpstr>Závěr</vt:lpstr>
      <vt:lpstr>Použité zdroje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Postavení obcí po roce 1989</dc:title>
  <dc:creator>Radko Martínek</dc:creator>
  <cp:lastModifiedBy>Radko Martínek </cp:lastModifiedBy>
  <cp:revision>15</cp:revision>
  <dcterms:created xsi:type="dcterms:W3CDTF">2013-11-26T14:58:27Z</dcterms:created>
  <dcterms:modified xsi:type="dcterms:W3CDTF">2013-11-28T08:04:48Z</dcterms:modified>
</cp:coreProperties>
</file>