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8288000" cy="10287000"/>
  <p:notesSz cx="6858000" cy="9144000"/>
  <p:embeddedFontLst>
    <p:embeddedFont>
      <p:font typeface="Montserrat" panose="00000500000000000000" pitchFamily="2" charset="-18"/>
      <p:regular r:id="rId13"/>
      <p:bold r:id="rId14"/>
      <p:italic r:id="rId15"/>
      <p:boldItalic r:id="rId16"/>
    </p:embeddedFont>
    <p:embeddedFont>
      <p:font typeface="Montserrat Bold" panose="00000800000000000000" charset="-18"/>
      <p:regular r:id="rId17"/>
    </p:embeddedFont>
    <p:embeddedFont>
      <p:font typeface="Montserrat Ultra-Bold" panose="020B0604020202020204" charset="-18"/>
      <p:regular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7" d="100"/>
          <a:sy n="47" d="100"/>
        </p:scale>
        <p:origin x="500" y="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TextBox 3"/>
          <p:cNvSpPr txBox="1"/>
          <p:nvPr/>
        </p:nvSpPr>
        <p:spPr>
          <a:xfrm>
            <a:off x="492223" y="3183609"/>
            <a:ext cx="17218688" cy="32911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61"/>
              </a:lnSpc>
            </a:pPr>
            <a:r>
              <a:rPr lang="en-US" sz="10452" b="1" spc="-1045">
                <a:solidFill>
                  <a:srgbClr val="1E1E1E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Budoucnost vodohospodářství je ve strategickém plánování </a:t>
            </a:r>
          </a:p>
        </p:txBody>
      </p:sp>
      <p:sp>
        <p:nvSpPr>
          <p:cNvPr id="4" name="Freeform 4"/>
          <p:cNvSpPr/>
          <p:nvPr/>
        </p:nvSpPr>
        <p:spPr>
          <a:xfrm>
            <a:off x="9173858" y="373946"/>
            <a:ext cx="5786015" cy="1550173"/>
          </a:xfrm>
          <a:custGeom>
            <a:avLst/>
            <a:gdLst/>
            <a:ahLst/>
            <a:cxnLst/>
            <a:rect l="l" t="t" r="r" b="b"/>
            <a:pathLst>
              <a:path w="5786015" h="1550173">
                <a:moveTo>
                  <a:pt x="0" y="0"/>
                </a:moveTo>
                <a:lnTo>
                  <a:pt x="5786014" y="0"/>
                </a:lnTo>
                <a:lnTo>
                  <a:pt x="5786014" y="1550173"/>
                </a:lnTo>
                <a:lnTo>
                  <a:pt x="0" y="155017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9823" t="-39936" r="-24456" b="-55626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TextBox 5"/>
          <p:cNvSpPr txBox="1"/>
          <p:nvPr/>
        </p:nvSpPr>
        <p:spPr>
          <a:xfrm>
            <a:off x="492223" y="9945672"/>
            <a:ext cx="2406389" cy="202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99"/>
              </a:lnSpc>
            </a:pPr>
            <a:r>
              <a:rPr lang="en-US" sz="1599" spc="-31">
                <a:solidFill>
                  <a:srgbClr val="1E1E1E"/>
                </a:solidFill>
                <a:latin typeface="Montserrat"/>
                <a:ea typeface="Montserrat"/>
                <a:cs typeface="Montserrat"/>
                <a:sym typeface="Montserrat"/>
              </a:rPr>
              <a:t>vodacz.com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749197" y="9945672"/>
            <a:ext cx="2849322" cy="202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99"/>
              </a:lnSpc>
            </a:pPr>
            <a:r>
              <a:rPr lang="en-US" sz="1599" spc="-31">
                <a:solidFill>
                  <a:srgbClr val="1E1E1E"/>
                </a:solidFill>
                <a:latin typeface="Montserrat"/>
                <a:ea typeface="Montserrat"/>
                <a:cs typeface="Montserrat"/>
                <a:sym typeface="Montserrat"/>
              </a:rPr>
              <a:t>Hořenice 45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3595454" y="9945672"/>
            <a:ext cx="3663846" cy="202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99"/>
              </a:lnSpc>
            </a:pPr>
            <a:r>
              <a:rPr lang="en-US" sz="1599" spc="-31">
                <a:solidFill>
                  <a:srgbClr val="1E1E1E"/>
                </a:solidFill>
                <a:latin typeface="Montserrat"/>
                <a:ea typeface="Montserrat"/>
                <a:cs typeface="Montserrat"/>
                <a:sym typeface="Montserrat"/>
              </a:rPr>
              <a:t>info@vodacz.com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1095375"/>
            <a:ext cx="6951834" cy="3568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99"/>
              </a:lnSpc>
            </a:pPr>
            <a:r>
              <a:rPr lang="en-US" sz="2799" b="1" spc="-167">
                <a:solidFill>
                  <a:srgbClr val="1E1E1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Krajská setkání Svazu měst a obcí ČR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4889053" y="1066800"/>
            <a:ext cx="2211709" cy="202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599"/>
              </a:lnSpc>
            </a:pPr>
            <a:r>
              <a:rPr lang="en-US" sz="1599" spc="-95">
                <a:solidFill>
                  <a:srgbClr val="1E1E1E"/>
                </a:solidFill>
                <a:latin typeface="Montserrat"/>
                <a:ea typeface="Montserrat"/>
                <a:cs typeface="Montserrat"/>
                <a:sym typeface="Montserrat"/>
              </a:rPr>
              <a:t>březen/duben 2026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625306" y="7197803"/>
            <a:ext cx="5033294" cy="12695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299"/>
              </a:lnSpc>
            </a:pPr>
            <a:r>
              <a:rPr lang="cs-CZ" sz="3299" b="1" spc="-197" dirty="0">
                <a:solidFill>
                  <a:srgbClr val="1E1E1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Marek </a:t>
            </a:r>
            <a:r>
              <a:rPr lang="cs-CZ" sz="3299" b="1" spc="-197" dirty="0" err="1">
                <a:solidFill>
                  <a:srgbClr val="1E1E1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Krivda</a:t>
            </a:r>
            <a:endParaRPr lang="en-US" sz="3299" b="1" spc="-197" dirty="0">
              <a:solidFill>
                <a:srgbClr val="1E1E1E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ctr">
              <a:lnSpc>
                <a:spcPts val="3299"/>
              </a:lnSpc>
            </a:pPr>
            <a:r>
              <a:rPr lang="cs-CZ" sz="3299" b="1" spc="-197" dirty="0" err="1">
                <a:solidFill>
                  <a:srgbClr val="1E1E1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krivda</a:t>
            </a:r>
            <a:r>
              <a:rPr lang="en-US" sz="3299" b="1" spc="-197" dirty="0">
                <a:solidFill>
                  <a:srgbClr val="1E1E1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@vodacz.com</a:t>
            </a:r>
          </a:p>
          <a:p>
            <a:pPr algn="ctr">
              <a:lnSpc>
                <a:spcPts val="3299"/>
              </a:lnSpc>
              <a:spcBef>
                <a:spcPct val="0"/>
              </a:spcBef>
            </a:pPr>
            <a:r>
              <a:rPr lang="en-US" sz="3299" b="1" spc="-197" dirty="0">
                <a:solidFill>
                  <a:srgbClr val="1E1E1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7</a:t>
            </a:r>
            <a:r>
              <a:rPr lang="cs-CZ" sz="3299" b="1" spc="-197" dirty="0">
                <a:solidFill>
                  <a:srgbClr val="1E1E1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02</a:t>
            </a:r>
            <a:r>
              <a:rPr lang="en-US" sz="3299" b="1" spc="-197" dirty="0">
                <a:solidFill>
                  <a:srgbClr val="1E1E1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cs-CZ" sz="3299" b="1" spc="-197" dirty="0">
                <a:solidFill>
                  <a:srgbClr val="1E1E1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279</a:t>
            </a:r>
            <a:r>
              <a:rPr lang="en-US" sz="3299" b="1" spc="-197" dirty="0">
                <a:solidFill>
                  <a:srgbClr val="1E1E1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 2</a:t>
            </a:r>
            <a:r>
              <a:rPr lang="cs-CZ" sz="3299" b="1" spc="-197">
                <a:solidFill>
                  <a:srgbClr val="1E1E1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54</a:t>
            </a:r>
            <a:endParaRPr lang="en-US" sz="3299" b="1" spc="-197" dirty="0">
              <a:solidFill>
                <a:srgbClr val="1E1E1E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>
            <a:off x="8055771" y="2756319"/>
            <a:ext cx="8315514" cy="4719054"/>
          </a:xfrm>
          <a:custGeom>
            <a:avLst/>
            <a:gdLst/>
            <a:ahLst/>
            <a:cxnLst/>
            <a:rect l="l" t="t" r="r" b="b"/>
            <a:pathLst>
              <a:path w="8315514" h="4719054">
                <a:moveTo>
                  <a:pt x="0" y="0"/>
                </a:moveTo>
                <a:lnTo>
                  <a:pt x="8315514" y="0"/>
                </a:lnTo>
                <a:lnTo>
                  <a:pt x="8315514" y="4719055"/>
                </a:lnTo>
                <a:lnTo>
                  <a:pt x="0" y="47190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TextBox 4"/>
          <p:cNvSpPr txBox="1"/>
          <p:nvPr/>
        </p:nvSpPr>
        <p:spPr>
          <a:xfrm>
            <a:off x="3544046" y="1971806"/>
            <a:ext cx="4511725" cy="10623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73"/>
              </a:lnSpc>
              <a:spcBef>
                <a:spcPct val="0"/>
              </a:spcBef>
            </a:pPr>
            <a:r>
              <a:rPr lang="en-US" sz="8073" b="1" spc="-484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Závěrem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944399" y="3685520"/>
            <a:ext cx="6230064" cy="29368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74"/>
              </a:lnSpc>
              <a:spcBef>
                <a:spcPct val="0"/>
              </a:spcBef>
            </a:pPr>
            <a:r>
              <a:rPr lang="en-US" sz="3874" b="1" spc="-232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Bez plánu to nepůjde</a:t>
            </a:r>
          </a:p>
          <a:p>
            <a:pPr algn="l">
              <a:lnSpc>
                <a:spcPts val="3874"/>
              </a:lnSpc>
              <a:spcBef>
                <a:spcPct val="0"/>
              </a:spcBef>
            </a:pPr>
            <a:endParaRPr lang="en-US" sz="3874" b="1" spc="-232">
              <a:solidFill>
                <a:srgbClr val="00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marL="836420" lvl="1" indent="-418210" algn="l">
              <a:lnSpc>
                <a:spcPts val="3874"/>
              </a:lnSpc>
              <a:spcBef>
                <a:spcPct val="0"/>
              </a:spcBef>
              <a:buFont typeface="Arial"/>
              <a:buChar char="•"/>
            </a:pPr>
            <a:r>
              <a:rPr lang="en-US" sz="3874" b="1" spc="-232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dotace nestačí</a:t>
            </a:r>
          </a:p>
          <a:p>
            <a:pPr marL="836420" lvl="1" indent="-418210" algn="l">
              <a:lnSpc>
                <a:spcPts val="3874"/>
              </a:lnSpc>
              <a:spcBef>
                <a:spcPct val="0"/>
              </a:spcBef>
              <a:buFont typeface="Arial"/>
              <a:buChar char="•"/>
            </a:pPr>
            <a:r>
              <a:rPr lang="en-US" sz="3874" b="1" spc="-232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řešení existují</a:t>
            </a:r>
          </a:p>
          <a:p>
            <a:pPr marL="836420" lvl="1" indent="-418210" algn="l">
              <a:lnSpc>
                <a:spcPts val="3874"/>
              </a:lnSpc>
              <a:spcBef>
                <a:spcPct val="0"/>
              </a:spcBef>
              <a:buFont typeface="Arial"/>
              <a:buChar char="•"/>
            </a:pPr>
            <a:r>
              <a:rPr lang="en-US" sz="3874" b="1" spc="-232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začněte včas</a:t>
            </a:r>
          </a:p>
          <a:p>
            <a:pPr algn="ctr">
              <a:lnSpc>
                <a:spcPts val="3874"/>
              </a:lnSpc>
              <a:spcBef>
                <a:spcPct val="0"/>
              </a:spcBef>
            </a:pPr>
            <a:endParaRPr lang="en-US" sz="3874" b="1" spc="-232">
              <a:solidFill>
                <a:srgbClr val="00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3599575" y="421800"/>
            <a:ext cx="6951834" cy="3568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99"/>
              </a:lnSpc>
            </a:pPr>
            <a:r>
              <a:rPr lang="en-US" sz="2799" b="1" spc="-195">
                <a:solidFill>
                  <a:srgbClr val="1E1E1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Krajská setkání Svazu měst a obcí ČR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8603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TextBox 3"/>
          <p:cNvSpPr txBox="1"/>
          <p:nvPr/>
        </p:nvSpPr>
        <p:spPr>
          <a:xfrm>
            <a:off x="457200" y="4585042"/>
            <a:ext cx="12031813" cy="8718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574"/>
              </a:lnSpc>
              <a:spcBef>
                <a:spcPct val="0"/>
              </a:spcBef>
            </a:pPr>
            <a:r>
              <a:rPr lang="en-US" sz="6574" b="1" spc="-394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Děkuji</a:t>
            </a:r>
            <a:r>
              <a:rPr lang="en-US" sz="6574" b="1" spc="-394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za </a:t>
            </a:r>
            <a:r>
              <a:rPr lang="en-US" sz="6574" b="1" spc="-394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pozornost</a:t>
            </a:r>
            <a:endParaRPr lang="en-US" sz="6574" b="1" spc="-394" dirty="0">
              <a:solidFill>
                <a:srgbClr val="00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6160044" y="278482"/>
            <a:ext cx="6951834" cy="3568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99"/>
              </a:lnSpc>
            </a:pPr>
            <a:r>
              <a:rPr lang="en-US" sz="2799" b="1" spc="-195">
                <a:solidFill>
                  <a:srgbClr val="1E1E1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Krajská setkání Svazu měst a obcí ČR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>
            <a:off x="16942223" y="1074087"/>
            <a:ext cx="317077" cy="149891"/>
          </a:xfrm>
          <a:custGeom>
            <a:avLst/>
            <a:gdLst/>
            <a:ahLst/>
            <a:cxnLst/>
            <a:rect l="l" t="t" r="r" b="b"/>
            <a:pathLst>
              <a:path w="317077" h="149891">
                <a:moveTo>
                  <a:pt x="0" y="0"/>
                </a:moveTo>
                <a:lnTo>
                  <a:pt x="317077" y="0"/>
                </a:lnTo>
                <a:lnTo>
                  <a:pt x="317077" y="149891"/>
                </a:lnTo>
                <a:lnTo>
                  <a:pt x="0" y="14989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Freeform 4"/>
          <p:cNvSpPr/>
          <p:nvPr/>
        </p:nvSpPr>
        <p:spPr>
          <a:xfrm>
            <a:off x="2286000" y="1285875"/>
            <a:ext cx="13716000" cy="7715250"/>
          </a:xfrm>
          <a:custGeom>
            <a:avLst/>
            <a:gdLst/>
            <a:ahLst/>
            <a:cxnLst/>
            <a:rect l="l" t="t" r="r" b="b"/>
            <a:pathLst>
              <a:path w="13716000" h="7715250">
                <a:moveTo>
                  <a:pt x="0" y="0"/>
                </a:moveTo>
                <a:lnTo>
                  <a:pt x="13716000" y="0"/>
                </a:lnTo>
                <a:lnTo>
                  <a:pt x="13716000" y="7715250"/>
                </a:lnTo>
                <a:lnTo>
                  <a:pt x="0" y="771525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5" name="Group 5"/>
          <p:cNvGrpSpPr/>
          <p:nvPr/>
        </p:nvGrpSpPr>
        <p:grpSpPr>
          <a:xfrm>
            <a:off x="5156076" y="3963439"/>
            <a:ext cx="12527519" cy="3465817"/>
            <a:chOff x="0" y="0"/>
            <a:chExt cx="1662767" cy="46001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662767" cy="460015"/>
            </a:xfrm>
            <a:custGeom>
              <a:avLst/>
              <a:gdLst/>
              <a:ahLst/>
              <a:cxnLst/>
              <a:rect l="l" t="t" r="r" b="b"/>
              <a:pathLst>
                <a:path w="1662767" h="460015">
                  <a:moveTo>
                    <a:pt x="0" y="0"/>
                  </a:moveTo>
                  <a:lnTo>
                    <a:pt x="1662767" y="0"/>
                  </a:lnTo>
                  <a:lnTo>
                    <a:pt x="1662767" y="460015"/>
                  </a:lnTo>
                  <a:lnTo>
                    <a:pt x="0" y="460015"/>
                  </a:lnTo>
                  <a:close/>
                </a:path>
              </a:pathLst>
            </a:custGeom>
            <a:blipFill>
              <a:blip r:embed="rId6"/>
              <a:stretch>
                <a:fillRect t="-95690" b="-45131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829355" y="1874743"/>
            <a:ext cx="6485845" cy="10447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7680"/>
              </a:lnSpc>
            </a:pPr>
            <a:r>
              <a:rPr lang="en-US" sz="9600" b="1" spc="-960" dirty="0" err="1">
                <a:solidFill>
                  <a:srgbClr val="1E1E1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Představení</a:t>
            </a:r>
            <a:endParaRPr lang="en-US" sz="9600" b="1" spc="-960" dirty="0">
              <a:solidFill>
                <a:srgbClr val="1E1E1E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7435848" y="1937734"/>
            <a:ext cx="10247746" cy="17600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655"/>
              </a:lnSpc>
            </a:pPr>
            <a:r>
              <a:rPr lang="en-US" sz="2655" spc="-53">
                <a:solidFill>
                  <a:srgbClr val="1E1E1E"/>
                </a:solidFill>
                <a:latin typeface="Montserrat"/>
                <a:ea typeface="Montserrat"/>
                <a:cs typeface="Montserrat"/>
                <a:sym typeface="Montserrat"/>
              </a:rPr>
              <a:t>VODA CZ je ryze českou společností působící ve vodním hospodářství s velice širokým portfoliem služeb. Na trhu působí téměř 25 let, zaměstnává přibližně 150 odborníků </a:t>
            </a:r>
          </a:p>
          <a:p>
            <a:pPr algn="just">
              <a:lnSpc>
                <a:spcPts val="3000"/>
              </a:lnSpc>
            </a:pPr>
            <a:r>
              <a:rPr lang="en-US" sz="2655" spc="-53">
                <a:solidFill>
                  <a:srgbClr val="1E1E1E"/>
                </a:solidFill>
                <a:latin typeface="Montserrat"/>
                <a:ea typeface="Montserrat"/>
                <a:cs typeface="Montserrat"/>
                <a:sym typeface="Montserrat"/>
              </a:rPr>
              <a:t>a dlouhodobě spolupracují se stovkami měst a obcí napříč Českou republikou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4589479" y="1066800"/>
            <a:ext cx="2067977" cy="202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599"/>
              </a:lnSpc>
            </a:pPr>
            <a:r>
              <a:rPr lang="en-US" sz="1599" spc="-31">
                <a:solidFill>
                  <a:srgbClr val="1E1E1E"/>
                </a:solidFill>
                <a:latin typeface="Montserrat"/>
                <a:ea typeface="Montserrat"/>
                <a:cs typeface="Montserrat"/>
                <a:sym typeface="Montserrat"/>
              </a:rPr>
              <a:t>březen/duben 2026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28700" y="867109"/>
            <a:ext cx="6951834" cy="3568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99"/>
              </a:lnSpc>
            </a:pPr>
            <a:r>
              <a:rPr lang="en-US" sz="2799" b="1" spc="-167">
                <a:solidFill>
                  <a:srgbClr val="1E1E1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Krajská setkání Svazu měst a obcí ČR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81115"/>
            <a:ext cx="18432205" cy="10368115"/>
          </a:xfrm>
          <a:custGeom>
            <a:avLst/>
            <a:gdLst/>
            <a:ahLst/>
            <a:cxnLst/>
            <a:rect l="l" t="t" r="r" b="b"/>
            <a:pathLst>
              <a:path w="18432205" h="10368115">
                <a:moveTo>
                  <a:pt x="0" y="0"/>
                </a:moveTo>
                <a:lnTo>
                  <a:pt x="18432205" y="0"/>
                </a:lnTo>
                <a:lnTo>
                  <a:pt x="18432205" y="10368115"/>
                </a:lnTo>
                <a:lnTo>
                  <a:pt x="0" y="1036811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3" name="Group 3"/>
          <p:cNvGrpSpPr/>
          <p:nvPr/>
        </p:nvGrpSpPr>
        <p:grpSpPr>
          <a:xfrm>
            <a:off x="9831573" y="1556059"/>
            <a:ext cx="8456427" cy="2884490"/>
            <a:chOff x="0" y="0"/>
            <a:chExt cx="685578" cy="23385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85578" cy="233851"/>
            </a:xfrm>
            <a:custGeom>
              <a:avLst/>
              <a:gdLst/>
              <a:ahLst/>
              <a:cxnLst/>
              <a:rect l="l" t="t" r="r" b="b"/>
              <a:pathLst>
                <a:path w="685578" h="233851">
                  <a:moveTo>
                    <a:pt x="0" y="0"/>
                  </a:moveTo>
                  <a:lnTo>
                    <a:pt x="685578" y="0"/>
                  </a:lnTo>
                  <a:lnTo>
                    <a:pt x="685578" y="233851"/>
                  </a:lnTo>
                  <a:lnTo>
                    <a:pt x="0" y="233851"/>
                  </a:lnTo>
                  <a:close/>
                </a:path>
              </a:pathLst>
            </a:custGeom>
            <a:blipFill>
              <a:blip r:embed="rId3"/>
              <a:stretch>
                <a:fillRect t="-47661" b="-47661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8884225" y="4610280"/>
            <a:ext cx="9403775" cy="4120661"/>
            <a:chOff x="0" y="0"/>
            <a:chExt cx="762382" cy="33407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762382" cy="334070"/>
            </a:xfrm>
            <a:custGeom>
              <a:avLst/>
              <a:gdLst/>
              <a:ahLst/>
              <a:cxnLst/>
              <a:rect l="l" t="t" r="r" b="b"/>
              <a:pathLst>
                <a:path w="762382" h="334070">
                  <a:moveTo>
                    <a:pt x="0" y="0"/>
                  </a:moveTo>
                  <a:lnTo>
                    <a:pt x="762382" y="0"/>
                  </a:lnTo>
                  <a:lnTo>
                    <a:pt x="762382" y="334070"/>
                  </a:lnTo>
                  <a:lnTo>
                    <a:pt x="0" y="334070"/>
                  </a:lnTo>
                  <a:close/>
                </a:path>
              </a:pathLst>
            </a:custGeom>
            <a:blipFill>
              <a:blip r:embed="rId4"/>
              <a:stretch>
                <a:fillRect t="-56688" b="-56688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7" name="Freeform 7"/>
          <p:cNvSpPr/>
          <p:nvPr/>
        </p:nvSpPr>
        <p:spPr>
          <a:xfrm>
            <a:off x="16942223" y="1074087"/>
            <a:ext cx="317077" cy="149891"/>
          </a:xfrm>
          <a:custGeom>
            <a:avLst/>
            <a:gdLst/>
            <a:ahLst/>
            <a:cxnLst/>
            <a:rect l="l" t="t" r="r" b="b"/>
            <a:pathLst>
              <a:path w="317077" h="149891">
                <a:moveTo>
                  <a:pt x="0" y="0"/>
                </a:moveTo>
                <a:lnTo>
                  <a:pt x="317077" y="0"/>
                </a:lnTo>
                <a:lnTo>
                  <a:pt x="317077" y="149891"/>
                </a:lnTo>
                <a:lnTo>
                  <a:pt x="0" y="14989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8" name="TextBox 8"/>
          <p:cNvSpPr txBox="1"/>
          <p:nvPr/>
        </p:nvSpPr>
        <p:spPr>
          <a:xfrm>
            <a:off x="783683" y="2210210"/>
            <a:ext cx="6737449" cy="1087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680"/>
              </a:lnSpc>
            </a:pPr>
            <a:r>
              <a:rPr lang="en-US" sz="9600" b="1" spc="-672">
                <a:solidFill>
                  <a:srgbClr val="1E1E1E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Není pozdě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4059787" y="1066800"/>
            <a:ext cx="2597669" cy="202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599"/>
              </a:lnSpc>
            </a:pPr>
            <a:r>
              <a:rPr lang="en-US" sz="1599" spc="-95">
                <a:solidFill>
                  <a:srgbClr val="1E1E1E"/>
                </a:solidFill>
                <a:latin typeface="Montserrat"/>
                <a:ea typeface="Montserrat"/>
                <a:cs typeface="Montserrat"/>
                <a:sym typeface="Montserrat"/>
              </a:rPr>
              <a:t>březen/duben 2026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76491" y="883603"/>
            <a:ext cx="6951834" cy="3568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99"/>
              </a:lnSpc>
            </a:pPr>
            <a:r>
              <a:rPr lang="en-US" sz="2799" b="1" spc="-167">
                <a:solidFill>
                  <a:srgbClr val="1E1E1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Krajská setkání Svazu měst a obcí ČR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15270" y="4052184"/>
            <a:ext cx="7561929" cy="30008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836420" lvl="1" indent="-418210" algn="l">
              <a:lnSpc>
                <a:spcPts val="3874"/>
              </a:lnSpc>
              <a:spcBef>
                <a:spcPct val="0"/>
              </a:spcBef>
              <a:buFont typeface="Arial"/>
              <a:buChar char="•"/>
            </a:pPr>
            <a:r>
              <a:rPr lang="en-US" sz="3874" b="1" spc="-232" dirty="0" err="1">
                <a:solidFill>
                  <a:srgbClr val="1E1E1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předvolební</a:t>
            </a:r>
            <a:r>
              <a:rPr lang="en-US" sz="3874" b="1" spc="-232" dirty="0">
                <a:solidFill>
                  <a:srgbClr val="1E1E1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3874" b="1" spc="-232" dirty="0" err="1">
                <a:solidFill>
                  <a:srgbClr val="1E1E1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období</a:t>
            </a:r>
            <a:r>
              <a:rPr lang="en-US" sz="3874" b="1" spc="-232" dirty="0">
                <a:solidFill>
                  <a:srgbClr val="1E1E1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≠ </a:t>
            </a:r>
            <a:r>
              <a:rPr lang="en-US" sz="3874" b="1" spc="-232" dirty="0" err="1">
                <a:solidFill>
                  <a:srgbClr val="1E1E1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konec</a:t>
            </a:r>
            <a:endParaRPr lang="en-US" sz="3874" b="1" spc="-232" dirty="0">
              <a:solidFill>
                <a:srgbClr val="1E1E1E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marL="836420" lvl="1" indent="-418210" algn="l">
              <a:lnSpc>
                <a:spcPts val="3874"/>
              </a:lnSpc>
              <a:spcBef>
                <a:spcPct val="0"/>
              </a:spcBef>
              <a:buFont typeface="Arial"/>
              <a:buChar char="•"/>
            </a:pPr>
            <a:r>
              <a:rPr lang="en-US" sz="3874" b="1" spc="-232" dirty="0" err="1">
                <a:solidFill>
                  <a:srgbClr val="1E1E1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nová</a:t>
            </a:r>
            <a:r>
              <a:rPr lang="en-US" sz="3874" b="1" spc="-232" dirty="0">
                <a:solidFill>
                  <a:srgbClr val="1E1E1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3874" b="1" spc="-232" dirty="0" err="1">
                <a:solidFill>
                  <a:srgbClr val="1E1E1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témata</a:t>
            </a:r>
            <a:endParaRPr lang="en-US" sz="3874" b="1" spc="-232" dirty="0">
              <a:solidFill>
                <a:srgbClr val="1E1E1E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marL="836420" lvl="1" indent="-418210" algn="l">
              <a:lnSpc>
                <a:spcPts val="3874"/>
              </a:lnSpc>
              <a:spcBef>
                <a:spcPct val="0"/>
              </a:spcBef>
              <a:buFont typeface="Arial"/>
              <a:buChar char="•"/>
            </a:pPr>
            <a:r>
              <a:rPr lang="en-US" sz="3874" b="1" spc="-232" dirty="0" err="1">
                <a:solidFill>
                  <a:srgbClr val="1E1E1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zmapovat</a:t>
            </a:r>
            <a:r>
              <a:rPr lang="en-US" sz="3874" b="1" spc="-232" dirty="0">
                <a:solidFill>
                  <a:srgbClr val="1E1E1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3874" b="1" spc="-232" dirty="0" err="1">
                <a:solidFill>
                  <a:srgbClr val="1E1E1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stav</a:t>
            </a:r>
            <a:r>
              <a:rPr lang="en-US" sz="3874" b="1" spc="-232" dirty="0">
                <a:solidFill>
                  <a:srgbClr val="1E1E1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3874" b="1" spc="-232" dirty="0" err="1">
                <a:solidFill>
                  <a:srgbClr val="1E1E1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infrstruktury</a:t>
            </a:r>
            <a:endParaRPr lang="en-US" sz="3874" b="1" spc="-232" dirty="0">
              <a:solidFill>
                <a:srgbClr val="1E1E1E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marL="836420" lvl="1" indent="-418210" algn="l">
              <a:lnSpc>
                <a:spcPts val="3874"/>
              </a:lnSpc>
              <a:spcBef>
                <a:spcPct val="0"/>
              </a:spcBef>
              <a:buFont typeface="Arial"/>
              <a:buChar char="•"/>
            </a:pPr>
            <a:r>
              <a:rPr lang="en-US" sz="3874" b="1" spc="-232" dirty="0" err="1">
                <a:solidFill>
                  <a:srgbClr val="1E1E1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nastavit</a:t>
            </a:r>
            <a:r>
              <a:rPr lang="en-US" sz="3874" b="1" spc="-232" dirty="0">
                <a:solidFill>
                  <a:srgbClr val="1E1E1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3874" b="1" spc="-232" dirty="0" err="1">
                <a:solidFill>
                  <a:srgbClr val="1E1E1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směr</a:t>
            </a:r>
            <a:endParaRPr lang="en-US" sz="3874" b="1" spc="-232" dirty="0">
              <a:solidFill>
                <a:srgbClr val="1E1E1E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marL="836420" lvl="1" indent="-418210" algn="l">
              <a:lnSpc>
                <a:spcPts val="3874"/>
              </a:lnSpc>
              <a:spcBef>
                <a:spcPct val="0"/>
              </a:spcBef>
              <a:buFont typeface="Arial"/>
              <a:buChar char="•"/>
            </a:pPr>
            <a:r>
              <a:rPr lang="en-US" sz="3874" b="1" spc="-232" dirty="0" err="1">
                <a:solidFill>
                  <a:srgbClr val="1E1E1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podklady</a:t>
            </a:r>
            <a:r>
              <a:rPr lang="en-US" sz="3874" b="1" spc="-232" dirty="0">
                <a:solidFill>
                  <a:srgbClr val="1E1E1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, </a:t>
            </a:r>
            <a:r>
              <a:rPr lang="en-US" sz="3874" b="1" spc="-232" dirty="0" err="1">
                <a:solidFill>
                  <a:srgbClr val="1E1E1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studie</a:t>
            </a:r>
            <a:endParaRPr lang="en-US" sz="3874" b="1" spc="-232" dirty="0">
              <a:solidFill>
                <a:srgbClr val="1E1E1E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marL="836420" lvl="1" indent="-418210" algn="l">
              <a:lnSpc>
                <a:spcPts val="3874"/>
              </a:lnSpc>
              <a:buFont typeface="Arial"/>
              <a:buChar char="•"/>
            </a:pPr>
            <a:r>
              <a:rPr lang="en-US" sz="3874" b="1" spc="-232" dirty="0" err="1">
                <a:solidFill>
                  <a:srgbClr val="1E1E1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konkretní</a:t>
            </a:r>
            <a:r>
              <a:rPr lang="en-US" sz="3874" b="1" spc="-232" dirty="0">
                <a:solidFill>
                  <a:srgbClr val="1E1E1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3874" b="1" spc="-232" dirty="0" err="1">
                <a:solidFill>
                  <a:srgbClr val="1E1E1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krok</a:t>
            </a:r>
            <a:r>
              <a:rPr lang="en-US" sz="3874" b="1" spc="-232" dirty="0">
                <a:solidFill>
                  <a:srgbClr val="1E1E1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v </a:t>
            </a:r>
            <a:r>
              <a:rPr lang="en-US" sz="3874" b="1" spc="-232" dirty="0" err="1">
                <a:solidFill>
                  <a:srgbClr val="1E1E1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provozu</a:t>
            </a:r>
            <a:r>
              <a:rPr lang="en-US" sz="3874" b="1" spc="-232" dirty="0">
                <a:solidFill>
                  <a:srgbClr val="1E1E1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3" name="Group 3"/>
          <p:cNvGrpSpPr/>
          <p:nvPr/>
        </p:nvGrpSpPr>
        <p:grpSpPr>
          <a:xfrm>
            <a:off x="9837134" y="3776000"/>
            <a:ext cx="6270006" cy="4001703"/>
            <a:chOff x="0" y="0"/>
            <a:chExt cx="1140634" cy="72798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140634" cy="727986"/>
            </a:xfrm>
            <a:custGeom>
              <a:avLst/>
              <a:gdLst/>
              <a:ahLst/>
              <a:cxnLst/>
              <a:rect l="l" t="t" r="r" b="b"/>
              <a:pathLst>
                <a:path w="1140634" h="727986">
                  <a:moveTo>
                    <a:pt x="0" y="0"/>
                  </a:moveTo>
                  <a:lnTo>
                    <a:pt x="1140634" y="0"/>
                  </a:lnTo>
                  <a:lnTo>
                    <a:pt x="1140634" y="727986"/>
                  </a:lnTo>
                  <a:lnTo>
                    <a:pt x="0" y="727986"/>
                  </a:lnTo>
                  <a:close/>
                </a:path>
              </a:pathLst>
            </a:custGeom>
            <a:blipFill>
              <a:blip r:embed="rId3"/>
              <a:stretch>
                <a:fillRect l="-6617" r="-6617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5" name="Freeform 5"/>
          <p:cNvSpPr/>
          <p:nvPr/>
        </p:nvSpPr>
        <p:spPr>
          <a:xfrm>
            <a:off x="16942223" y="1074087"/>
            <a:ext cx="317077" cy="149891"/>
          </a:xfrm>
          <a:custGeom>
            <a:avLst/>
            <a:gdLst/>
            <a:ahLst/>
            <a:cxnLst/>
            <a:rect l="l" t="t" r="r" b="b"/>
            <a:pathLst>
              <a:path w="317077" h="149891">
                <a:moveTo>
                  <a:pt x="0" y="0"/>
                </a:moveTo>
                <a:lnTo>
                  <a:pt x="317077" y="0"/>
                </a:lnTo>
                <a:lnTo>
                  <a:pt x="317077" y="149891"/>
                </a:lnTo>
                <a:lnTo>
                  <a:pt x="0" y="14989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6" name="TextBox 6"/>
          <p:cNvSpPr txBox="1"/>
          <p:nvPr/>
        </p:nvSpPr>
        <p:spPr>
          <a:xfrm>
            <a:off x="175167" y="2071139"/>
            <a:ext cx="14912433" cy="7469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04"/>
              </a:lnSpc>
            </a:pPr>
            <a:r>
              <a:rPr lang="en-US" sz="6880" b="1" spc="-481" dirty="0" err="1">
                <a:solidFill>
                  <a:srgbClr val="1E1E1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Realita</a:t>
            </a:r>
            <a:r>
              <a:rPr lang="en-US" sz="6880" b="1" spc="-481" dirty="0">
                <a:solidFill>
                  <a:srgbClr val="1E1E1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6880" b="1" spc="-481" dirty="0" err="1">
                <a:solidFill>
                  <a:srgbClr val="1E1E1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vodohospodářství</a:t>
            </a:r>
            <a:r>
              <a:rPr lang="en-US" sz="6880" b="1" spc="-481" dirty="0">
                <a:solidFill>
                  <a:srgbClr val="1E1E1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6880" b="1" spc="-481" dirty="0" err="1">
                <a:solidFill>
                  <a:srgbClr val="1E1E1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obcí</a:t>
            </a:r>
            <a:endParaRPr lang="en-US" sz="6880" b="1" spc="-481" dirty="0">
              <a:solidFill>
                <a:srgbClr val="1E1E1E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941069" y="3945274"/>
            <a:ext cx="7950080" cy="341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43717" lvl="1" indent="-271858" algn="l">
              <a:lnSpc>
                <a:spcPts val="2518"/>
              </a:lnSpc>
              <a:buFont typeface="Arial"/>
              <a:buChar char="•"/>
            </a:pPr>
            <a:r>
              <a:rPr lang="en-US" sz="3200" b="1" spc="-151" dirty="0" err="1">
                <a:solidFill>
                  <a:srgbClr val="1E1E1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Stárnoucí</a:t>
            </a:r>
            <a:r>
              <a:rPr lang="en-US" sz="3200" b="1" spc="-151" dirty="0">
                <a:solidFill>
                  <a:srgbClr val="1E1E1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3200" b="1" spc="-151" dirty="0" err="1">
                <a:solidFill>
                  <a:srgbClr val="1E1E1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infrastruktura</a:t>
            </a:r>
            <a:r>
              <a:rPr lang="en-US" sz="3200" b="1" spc="-151" dirty="0">
                <a:solidFill>
                  <a:srgbClr val="1E1E1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41069" y="4655314"/>
            <a:ext cx="9522709" cy="3322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28818" lvl="1" indent="-264409" algn="l">
              <a:lnSpc>
                <a:spcPts val="2449"/>
              </a:lnSpc>
              <a:buFont typeface="Arial"/>
              <a:buChar char="•"/>
            </a:pPr>
            <a:r>
              <a:rPr lang="en-US" sz="3200" b="1" spc="-146" dirty="0" err="1">
                <a:solidFill>
                  <a:srgbClr val="1E1E1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Odkládání</a:t>
            </a:r>
            <a:r>
              <a:rPr lang="en-US" sz="3200" b="1" spc="-146" dirty="0">
                <a:solidFill>
                  <a:srgbClr val="1E1E1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3200" b="1" spc="-146" dirty="0" err="1">
                <a:solidFill>
                  <a:srgbClr val="1E1E1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obnovy</a:t>
            </a:r>
            <a:endParaRPr lang="en-US" sz="3200" b="1" spc="-146" dirty="0">
              <a:solidFill>
                <a:srgbClr val="1E1E1E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941069" y="5399491"/>
            <a:ext cx="7422168" cy="3322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07612" lvl="1" indent="-253806" algn="l">
              <a:lnSpc>
                <a:spcPts val="2351"/>
              </a:lnSpc>
              <a:buFont typeface="Arial"/>
              <a:buChar char="•"/>
            </a:pPr>
            <a:r>
              <a:rPr lang="en-US" sz="3200" b="1" spc="-141" dirty="0" err="1">
                <a:solidFill>
                  <a:srgbClr val="1E1E1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Omezené</a:t>
            </a:r>
            <a:r>
              <a:rPr lang="en-US" sz="3200" b="1" spc="-141" dirty="0">
                <a:solidFill>
                  <a:srgbClr val="1E1E1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3200" b="1" spc="-141" dirty="0" err="1">
                <a:solidFill>
                  <a:srgbClr val="1E1E1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finanční</a:t>
            </a:r>
            <a:r>
              <a:rPr lang="en-US" sz="3200" b="1" spc="-141" dirty="0">
                <a:solidFill>
                  <a:srgbClr val="1E1E1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3200" b="1" spc="-141" dirty="0" err="1">
                <a:solidFill>
                  <a:srgbClr val="1E1E1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zdroje</a:t>
            </a:r>
            <a:r>
              <a:rPr lang="en-US" sz="3200" b="1" spc="-141" dirty="0">
                <a:solidFill>
                  <a:srgbClr val="1E1E1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599575" y="421800"/>
            <a:ext cx="6951834" cy="3568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99"/>
              </a:lnSpc>
            </a:pPr>
            <a:r>
              <a:rPr lang="en-US" sz="2799" b="1" spc="-195">
                <a:solidFill>
                  <a:srgbClr val="1E1E1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Krajská setkání Svazu měst a obcí ČR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23022" y="6081888"/>
            <a:ext cx="7422168" cy="3322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07612" lvl="1" indent="-253806" algn="l">
              <a:lnSpc>
                <a:spcPts val="2351"/>
              </a:lnSpc>
              <a:buFont typeface="Arial"/>
              <a:buChar char="•"/>
            </a:pPr>
            <a:r>
              <a:rPr lang="en-US" sz="3200" b="1" spc="-141" dirty="0" err="1">
                <a:solidFill>
                  <a:srgbClr val="1E1E1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Rostoucí</a:t>
            </a:r>
            <a:r>
              <a:rPr lang="en-US" sz="3200" b="1" spc="-141" dirty="0">
                <a:solidFill>
                  <a:srgbClr val="1E1E1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3200" b="1" spc="-141" dirty="0" err="1">
                <a:solidFill>
                  <a:srgbClr val="1E1E1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legislativní</a:t>
            </a:r>
            <a:r>
              <a:rPr lang="en-US" sz="3200" b="1" spc="-141" dirty="0">
                <a:solidFill>
                  <a:srgbClr val="1E1E1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3200" b="1" spc="-141" dirty="0" err="1">
                <a:solidFill>
                  <a:srgbClr val="1E1E1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nároky</a:t>
            </a:r>
            <a:r>
              <a:rPr lang="en-US" sz="3200" b="1" spc="-141" dirty="0">
                <a:solidFill>
                  <a:srgbClr val="1E1E1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23022" y="6764285"/>
            <a:ext cx="8392315" cy="3129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82483" lvl="1" indent="-241242" algn="l">
              <a:lnSpc>
                <a:spcPts val="2234"/>
              </a:lnSpc>
              <a:buFont typeface="Arial"/>
              <a:buChar char="•"/>
            </a:pPr>
            <a:r>
              <a:rPr lang="en-US" sz="3200" b="1" spc="-134" dirty="0" err="1">
                <a:solidFill>
                  <a:srgbClr val="1E1E1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Reaktivní</a:t>
            </a:r>
            <a:r>
              <a:rPr lang="en-US" sz="3200" b="1" spc="-134" dirty="0">
                <a:solidFill>
                  <a:srgbClr val="1E1E1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3200" b="1" spc="-134" dirty="0" err="1">
                <a:solidFill>
                  <a:srgbClr val="1E1E1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řízení</a:t>
            </a:r>
            <a:r>
              <a:rPr lang="en-US" sz="3200" b="1" spc="-134" dirty="0">
                <a:solidFill>
                  <a:srgbClr val="1E1E1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3200" b="1" spc="-134" dirty="0" err="1">
                <a:solidFill>
                  <a:srgbClr val="1E1E1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místo</a:t>
            </a:r>
            <a:r>
              <a:rPr lang="en-US" sz="3200" b="1" spc="-134" dirty="0">
                <a:solidFill>
                  <a:srgbClr val="1E1E1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3200" b="1" spc="-134" dirty="0" err="1">
                <a:solidFill>
                  <a:srgbClr val="1E1E1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plánovaného</a:t>
            </a:r>
            <a:r>
              <a:rPr lang="en-US" sz="3200" b="1" spc="-134" dirty="0">
                <a:solidFill>
                  <a:srgbClr val="1E1E1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>
            <a:off x="10424309" y="1406095"/>
            <a:ext cx="6356958" cy="6356958"/>
          </a:xfrm>
          <a:custGeom>
            <a:avLst/>
            <a:gdLst/>
            <a:ahLst/>
            <a:cxnLst/>
            <a:rect l="l" t="t" r="r" b="b"/>
            <a:pathLst>
              <a:path w="6356958" h="6356958">
                <a:moveTo>
                  <a:pt x="0" y="0"/>
                </a:moveTo>
                <a:lnTo>
                  <a:pt x="6356959" y="0"/>
                </a:lnTo>
                <a:lnTo>
                  <a:pt x="6356959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TextBox 4"/>
          <p:cNvSpPr txBox="1"/>
          <p:nvPr/>
        </p:nvSpPr>
        <p:spPr>
          <a:xfrm>
            <a:off x="3592503" y="1754373"/>
            <a:ext cx="7321748" cy="1026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73"/>
              </a:lnSpc>
              <a:spcBef>
                <a:spcPct val="0"/>
              </a:spcBef>
            </a:pPr>
            <a:r>
              <a:rPr lang="en-US" sz="7773" b="1" spc="-466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Důležité otázky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582821" y="3640023"/>
            <a:ext cx="10506597" cy="19653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74"/>
              </a:lnSpc>
              <a:spcBef>
                <a:spcPct val="0"/>
              </a:spcBef>
            </a:pPr>
            <a:endParaRPr/>
          </a:p>
          <a:p>
            <a:pPr marL="836420" lvl="1" indent="-418210" algn="l">
              <a:lnSpc>
                <a:spcPts val="3874"/>
              </a:lnSpc>
              <a:buFont typeface="Arial"/>
              <a:buChar char="•"/>
            </a:pPr>
            <a:r>
              <a:rPr lang="en-US" sz="3874" b="1" spc="-232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Znáte skutečný stav infrastruktury?</a:t>
            </a:r>
          </a:p>
          <a:p>
            <a:pPr marL="836420" lvl="1" indent="-418210" algn="l">
              <a:lnSpc>
                <a:spcPts val="3874"/>
              </a:lnSpc>
              <a:buFont typeface="Arial"/>
              <a:buChar char="•"/>
            </a:pPr>
            <a:r>
              <a:rPr lang="en-US" sz="3874" b="1" spc="-232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Máte plán financování obnovy?</a:t>
            </a:r>
          </a:p>
          <a:p>
            <a:pPr marL="836420" lvl="1" indent="-418210" algn="l">
              <a:lnSpc>
                <a:spcPts val="3874"/>
              </a:lnSpc>
              <a:buFont typeface="Arial"/>
              <a:buChar char="•"/>
            </a:pPr>
            <a:r>
              <a:rPr lang="en-US" sz="3874" b="1" spc="-232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Pracujete s daty systematicky?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599575" y="421800"/>
            <a:ext cx="6951834" cy="3568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99"/>
              </a:lnSpc>
            </a:pPr>
            <a:r>
              <a:rPr lang="en-US" sz="2799" b="1" spc="-195">
                <a:solidFill>
                  <a:srgbClr val="1E1E1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Krajská setkání Svazu měst a obcí ČR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>
            <a:off x="10397986" y="1534228"/>
            <a:ext cx="4849030" cy="5936758"/>
          </a:xfrm>
          <a:custGeom>
            <a:avLst/>
            <a:gdLst/>
            <a:ahLst/>
            <a:cxnLst/>
            <a:rect l="l" t="t" r="r" b="b"/>
            <a:pathLst>
              <a:path w="4849030" h="5936758">
                <a:moveTo>
                  <a:pt x="0" y="0"/>
                </a:moveTo>
                <a:lnTo>
                  <a:pt x="4849030" y="0"/>
                </a:lnTo>
                <a:lnTo>
                  <a:pt x="4849030" y="5936758"/>
                </a:lnTo>
                <a:lnTo>
                  <a:pt x="0" y="59367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TextBox 4"/>
          <p:cNvSpPr txBox="1"/>
          <p:nvPr/>
        </p:nvSpPr>
        <p:spPr>
          <a:xfrm>
            <a:off x="3695026" y="1705678"/>
            <a:ext cx="5982374" cy="11105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473"/>
              </a:lnSpc>
              <a:spcBef>
                <a:spcPct val="0"/>
              </a:spcBef>
            </a:pPr>
            <a:r>
              <a:rPr lang="en-US" sz="8473" b="1" spc="-508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Důsledky</a:t>
            </a:r>
            <a:endParaRPr lang="en-US" sz="8473" b="1" spc="-508" dirty="0">
              <a:solidFill>
                <a:srgbClr val="00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985023" y="3453847"/>
            <a:ext cx="8158977" cy="43941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74"/>
              </a:lnSpc>
            </a:pPr>
            <a:endParaRPr dirty="0"/>
          </a:p>
          <a:p>
            <a:pPr algn="l">
              <a:lnSpc>
                <a:spcPts val="3874"/>
              </a:lnSpc>
            </a:pPr>
            <a:r>
              <a:rPr lang="en-US" sz="3874" b="1" spc="-232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Když</a:t>
            </a:r>
            <a:r>
              <a:rPr lang="en-US" sz="3874" b="1" spc="-232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3874" b="1" spc="-232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chybí</a:t>
            </a:r>
            <a:r>
              <a:rPr lang="en-US" sz="3874" b="1" spc="-232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3874" b="1" spc="-232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strategie</a:t>
            </a:r>
            <a:r>
              <a:rPr lang="en-US" sz="3874" b="1" spc="-232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…</a:t>
            </a:r>
          </a:p>
          <a:p>
            <a:pPr algn="l">
              <a:lnSpc>
                <a:spcPts val="3874"/>
              </a:lnSpc>
            </a:pPr>
            <a:r>
              <a:rPr lang="en-US" sz="3874" b="1" spc="-232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Chvíli</a:t>
            </a:r>
            <a:r>
              <a:rPr lang="en-US" sz="3874" b="1" spc="-232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to </a:t>
            </a:r>
            <a:r>
              <a:rPr lang="en-US" sz="3874" b="1" spc="-232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funguje</a:t>
            </a:r>
            <a:r>
              <a:rPr lang="en-US" sz="3874" b="1" spc="-232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, </a:t>
            </a:r>
            <a:r>
              <a:rPr lang="en-US" sz="3874" b="1" spc="-232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všechno</a:t>
            </a:r>
            <a:r>
              <a:rPr lang="en-US" sz="3874" b="1" spc="-232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3874" b="1" spc="-232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běží</a:t>
            </a:r>
            <a:r>
              <a:rPr lang="en-US" sz="3874" b="1" spc="-232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...</a:t>
            </a:r>
          </a:p>
          <a:p>
            <a:pPr algn="ctr">
              <a:lnSpc>
                <a:spcPts val="3874"/>
              </a:lnSpc>
            </a:pPr>
            <a:endParaRPr lang="en-US" sz="3874" b="1" spc="-232" dirty="0">
              <a:solidFill>
                <a:srgbClr val="00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marL="836420" lvl="1" indent="-418210" algn="l">
              <a:lnSpc>
                <a:spcPts val="3874"/>
              </a:lnSpc>
              <a:buFont typeface="Arial"/>
              <a:buChar char="•"/>
            </a:pPr>
            <a:r>
              <a:rPr lang="en-US" sz="3874" b="1" spc="-232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omezení</a:t>
            </a:r>
            <a:r>
              <a:rPr lang="en-US" sz="3874" b="1" spc="-232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3874" b="1" spc="-232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rozvoje</a:t>
            </a:r>
            <a:r>
              <a:rPr lang="en-US" sz="3874" b="1" spc="-232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3874" b="1" spc="-232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obce</a:t>
            </a:r>
            <a:endParaRPr lang="en-US" sz="3874" b="1" spc="-232" dirty="0">
              <a:solidFill>
                <a:srgbClr val="00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marL="836420" lvl="1" indent="-418210" algn="l">
              <a:lnSpc>
                <a:spcPts val="3874"/>
              </a:lnSpc>
              <a:buFont typeface="Arial"/>
              <a:buChar char="•"/>
            </a:pPr>
            <a:r>
              <a:rPr lang="en-US" sz="3874" b="1" spc="-232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problémy</a:t>
            </a:r>
            <a:r>
              <a:rPr lang="en-US" sz="3874" b="1" spc="-232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s vodou</a:t>
            </a:r>
          </a:p>
          <a:p>
            <a:pPr marL="836420" lvl="1" indent="-418210" algn="l">
              <a:lnSpc>
                <a:spcPts val="3874"/>
              </a:lnSpc>
              <a:buFont typeface="Arial"/>
              <a:buChar char="•"/>
            </a:pPr>
            <a:r>
              <a:rPr lang="en-US" sz="3874" b="1" spc="-232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poruchy</a:t>
            </a:r>
            <a:r>
              <a:rPr lang="en-US" sz="3874" b="1" spc="-232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a </a:t>
            </a:r>
            <a:r>
              <a:rPr lang="en-US" sz="3874" b="1" spc="-232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havárie</a:t>
            </a:r>
            <a:endParaRPr lang="en-US" sz="3874" b="1" spc="-232" dirty="0">
              <a:solidFill>
                <a:srgbClr val="00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marL="836420" lvl="1" indent="-418210" algn="l">
              <a:lnSpc>
                <a:spcPts val="3874"/>
              </a:lnSpc>
              <a:buFont typeface="Arial"/>
              <a:buChar char="•"/>
            </a:pPr>
            <a:r>
              <a:rPr lang="en-US" sz="3874" b="1" spc="-232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tlak</a:t>
            </a:r>
            <a:r>
              <a:rPr lang="en-US" sz="3874" b="1" spc="-232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3874" b="1" spc="-232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na</a:t>
            </a:r>
            <a:r>
              <a:rPr lang="en-US" sz="3874" b="1" spc="-232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3874" b="1" spc="-232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cenu</a:t>
            </a:r>
            <a:r>
              <a:rPr lang="en-US" sz="3874" b="1" spc="-232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pro </a:t>
            </a:r>
            <a:r>
              <a:rPr lang="en-US" sz="3874" b="1" spc="-232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občany</a:t>
            </a:r>
            <a:endParaRPr lang="en-US" sz="3874" b="1" spc="-232" dirty="0">
              <a:solidFill>
                <a:srgbClr val="00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ctr">
              <a:lnSpc>
                <a:spcPts val="3874"/>
              </a:lnSpc>
              <a:spcBef>
                <a:spcPct val="0"/>
              </a:spcBef>
            </a:pPr>
            <a:endParaRPr lang="en-US" sz="3874" b="1" spc="-232" dirty="0">
              <a:solidFill>
                <a:srgbClr val="00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3599575" y="421800"/>
            <a:ext cx="6951834" cy="3568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99"/>
              </a:lnSpc>
            </a:pPr>
            <a:r>
              <a:rPr lang="en-US" sz="2799" b="1" spc="-195">
                <a:solidFill>
                  <a:srgbClr val="1E1E1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Krajská setkání Svazu měst a obcí ČR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3" name="Group 3"/>
          <p:cNvGrpSpPr/>
          <p:nvPr/>
        </p:nvGrpSpPr>
        <p:grpSpPr>
          <a:xfrm>
            <a:off x="9242295" y="2107185"/>
            <a:ext cx="8886463" cy="5671602"/>
            <a:chOff x="0" y="0"/>
            <a:chExt cx="1140634" cy="72798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140634" cy="727986"/>
            </a:xfrm>
            <a:custGeom>
              <a:avLst/>
              <a:gdLst/>
              <a:ahLst/>
              <a:cxnLst/>
              <a:rect l="l" t="t" r="r" b="b"/>
              <a:pathLst>
                <a:path w="1140634" h="727986">
                  <a:moveTo>
                    <a:pt x="0" y="0"/>
                  </a:moveTo>
                  <a:lnTo>
                    <a:pt x="1140634" y="0"/>
                  </a:lnTo>
                  <a:lnTo>
                    <a:pt x="1140634" y="727986"/>
                  </a:lnTo>
                  <a:lnTo>
                    <a:pt x="0" y="727986"/>
                  </a:lnTo>
                  <a:close/>
                </a:path>
              </a:pathLst>
            </a:custGeom>
            <a:blipFill>
              <a:blip r:embed="rId3"/>
              <a:stretch>
                <a:fillRect t="-2275" b="-2275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5" name="Freeform 5"/>
          <p:cNvSpPr/>
          <p:nvPr/>
        </p:nvSpPr>
        <p:spPr>
          <a:xfrm>
            <a:off x="16942223" y="1074087"/>
            <a:ext cx="317077" cy="149891"/>
          </a:xfrm>
          <a:custGeom>
            <a:avLst/>
            <a:gdLst/>
            <a:ahLst/>
            <a:cxnLst/>
            <a:rect l="l" t="t" r="r" b="b"/>
            <a:pathLst>
              <a:path w="317077" h="149891">
                <a:moveTo>
                  <a:pt x="0" y="0"/>
                </a:moveTo>
                <a:lnTo>
                  <a:pt x="317077" y="0"/>
                </a:lnTo>
                <a:lnTo>
                  <a:pt x="317077" y="149891"/>
                </a:lnTo>
                <a:lnTo>
                  <a:pt x="0" y="14989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6" name="TextBox 6"/>
          <p:cNvSpPr txBox="1"/>
          <p:nvPr/>
        </p:nvSpPr>
        <p:spPr>
          <a:xfrm>
            <a:off x="478651" y="1890131"/>
            <a:ext cx="7374803" cy="10378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344"/>
              </a:lnSpc>
            </a:pPr>
            <a:r>
              <a:rPr lang="en-US" sz="9180" b="1" spc="-642">
                <a:solidFill>
                  <a:srgbClr val="1E1E1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co nabízíme ?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16163" y="3261350"/>
            <a:ext cx="7643973" cy="3165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337"/>
              </a:lnSpc>
            </a:pPr>
            <a:r>
              <a:rPr lang="en-US" sz="2337" b="1" spc="-140">
                <a:solidFill>
                  <a:srgbClr val="1E1E1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Systematické řízení, dlouhodobá strategie ...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76491" y="5673580"/>
            <a:ext cx="5682274" cy="7092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4513" lvl="1" indent="-302256" algn="l">
              <a:lnSpc>
                <a:spcPts val="2799"/>
              </a:lnSpc>
              <a:buFont typeface="Arial"/>
              <a:buChar char="•"/>
            </a:pPr>
            <a:r>
              <a:rPr lang="en-US" sz="2799" b="1" spc="-167">
                <a:solidFill>
                  <a:srgbClr val="1E1E1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Dodávky strojně technologických částí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76491" y="6535275"/>
            <a:ext cx="5682274" cy="7092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4513" lvl="1" indent="-302256" algn="l">
              <a:lnSpc>
                <a:spcPts val="2799"/>
              </a:lnSpc>
              <a:buFont typeface="Arial"/>
              <a:buChar char="•"/>
            </a:pPr>
            <a:r>
              <a:rPr lang="en-US" sz="2799" b="1" spc="-167">
                <a:solidFill>
                  <a:srgbClr val="1E1E1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Optimalizace provozu VH systémů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76491" y="5165416"/>
            <a:ext cx="5682274" cy="3568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4513" lvl="1" indent="-302256" algn="l">
              <a:lnSpc>
                <a:spcPts val="2799"/>
              </a:lnSpc>
              <a:buFont typeface="Arial"/>
              <a:buChar char="•"/>
            </a:pPr>
            <a:r>
              <a:rPr lang="en-US" sz="2799" b="1" spc="-167">
                <a:solidFill>
                  <a:srgbClr val="1E1E1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Projekční činnost a inženýring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76491" y="883603"/>
            <a:ext cx="6951834" cy="3568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99"/>
              </a:lnSpc>
            </a:pPr>
            <a:r>
              <a:rPr lang="en-US" sz="2799" b="1" spc="-195">
                <a:solidFill>
                  <a:srgbClr val="1E1E1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Krajská setkání Svazu měst a obcí ČR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76491" y="3939859"/>
            <a:ext cx="5682274" cy="3568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4513" lvl="1" indent="-302256" algn="l">
              <a:lnSpc>
                <a:spcPts val="2799"/>
              </a:lnSpc>
              <a:buFont typeface="Arial"/>
              <a:buChar char="•"/>
            </a:pPr>
            <a:r>
              <a:rPr lang="en-US" sz="2799" b="1" spc="-167">
                <a:solidFill>
                  <a:srgbClr val="1E1E1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Financování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676491" y="7396969"/>
            <a:ext cx="6759642" cy="7092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4513" lvl="1" indent="-302256" algn="l">
              <a:lnSpc>
                <a:spcPts val="2799"/>
              </a:lnSpc>
              <a:buFont typeface="Arial"/>
              <a:buChar char="•"/>
            </a:pPr>
            <a:r>
              <a:rPr lang="en-US" sz="2799" b="1" spc="-167">
                <a:solidFill>
                  <a:srgbClr val="1E1E1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Zavádění inovativních technologií do vodohospodářství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676491" y="4573754"/>
            <a:ext cx="4505109" cy="3568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04513" lvl="1" indent="-302256" algn="l">
              <a:lnSpc>
                <a:spcPts val="2799"/>
              </a:lnSpc>
              <a:buFont typeface="Arial"/>
              <a:buChar char="•"/>
            </a:pPr>
            <a:r>
              <a:rPr lang="en-US" sz="2799" b="1" spc="-195" dirty="0" err="1">
                <a:solidFill>
                  <a:srgbClr val="1E1E1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Sestavujeme</a:t>
            </a:r>
            <a:r>
              <a:rPr lang="en-US" sz="2799" b="1" spc="-195" dirty="0">
                <a:solidFill>
                  <a:srgbClr val="1E1E1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PFO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>
            <a:off x="9958901" y="1969939"/>
            <a:ext cx="6802225" cy="5046528"/>
          </a:xfrm>
          <a:custGeom>
            <a:avLst/>
            <a:gdLst/>
            <a:ahLst/>
            <a:cxnLst/>
            <a:rect l="l" t="t" r="r" b="b"/>
            <a:pathLst>
              <a:path w="6802225" h="5046528">
                <a:moveTo>
                  <a:pt x="0" y="0"/>
                </a:moveTo>
                <a:lnTo>
                  <a:pt x="6802225" y="0"/>
                </a:lnTo>
                <a:lnTo>
                  <a:pt x="6802225" y="5046528"/>
                </a:lnTo>
                <a:lnTo>
                  <a:pt x="0" y="50465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TextBox 4"/>
          <p:cNvSpPr txBox="1"/>
          <p:nvPr/>
        </p:nvSpPr>
        <p:spPr>
          <a:xfrm>
            <a:off x="3673752" y="1860336"/>
            <a:ext cx="5013048" cy="11416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573"/>
              </a:lnSpc>
              <a:spcBef>
                <a:spcPct val="0"/>
              </a:spcBef>
            </a:pPr>
            <a:r>
              <a:rPr lang="en-US" sz="8573" b="1" spc="-514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Finance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599575" y="421800"/>
            <a:ext cx="6951834" cy="3568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99"/>
              </a:lnSpc>
            </a:pPr>
            <a:r>
              <a:rPr lang="en-US" sz="2799" b="1" spc="-195">
                <a:solidFill>
                  <a:srgbClr val="1E1E1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Krajská setkání Svazu měst a obcí ČR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624969" y="3593839"/>
            <a:ext cx="8767198" cy="34226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74"/>
              </a:lnSpc>
              <a:spcBef>
                <a:spcPct val="0"/>
              </a:spcBef>
            </a:pPr>
            <a:r>
              <a:rPr lang="en-US" sz="3874" b="1" spc="-232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Realita financování</a:t>
            </a:r>
          </a:p>
          <a:p>
            <a:pPr algn="just">
              <a:lnSpc>
                <a:spcPts val="3874"/>
              </a:lnSpc>
              <a:spcBef>
                <a:spcPct val="0"/>
              </a:spcBef>
            </a:pPr>
            <a:endParaRPr lang="en-US" sz="3874" b="1" spc="-232">
              <a:solidFill>
                <a:srgbClr val="00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marL="836420" lvl="1" indent="-418210" algn="just">
              <a:lnSpc>
                <a:spcPts val="3874"/>
              </a:lnSpc>
              <a:spcBef>
                <a:spcPct val="0"/>
              </a:spcBef>
              <a:buFont typeface="Arial"/>
              <a:buChar char="•"/>
            </a:pPr>
            <a:r>
              <a:rPr lang="en-US" sz="3874" b="1" spc="-232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ústup dotační podpory</a:t>
            </a:r>
          </a:p>
          <a:p>
            <a:pPr marL="836420" lvl="1" indent="-418210" algn="just">
              <a:lnSpc>
                <a:spcPts val="3874"/>
              </a:lnSpc>
              <a:spcBef>
                <a:spcPct val="0"/>
              </a:spcBef>
              <a:buFont typeface="Arial"/>
              <a:buChar char="•"/>
            </a:pPr>
            <a:r>
              <a:rPr lang="en-US" sz="3874" b="1" spc="-232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omezené krajské zdroje</a:t>
            </a:r>
          </a:p>
          <a:p>
            <a:pPr marL="836420" lvl="1" indent="-418210" algn="just">
              <a:lnSpc>
                <a:spcPts val="3874"/>
              </a:lnSpc>
              <a:spcBef>
                <a:spcPct val="0"/>
              </a:spcBef>
              <a:buFont typeface="Arial"/>
              <a:buChar char="•"/>
            </a:pPr>
            <a:r>
              <a:rPr lang="en-US" sz="3874" b="1" spc="-232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rostoucí tlak na rozpočty</a:t>
            </a:r>
          </a:p>
          <a:p>
            <a:pPr marL="836420" lvl="1" indent="-418210" algn="just">
              <a:lnSpc>
                <a:spcPts val="3874"/>
              </a:lnSpc>
              <a:spcBef>
                <a:spcPct val="0"/>
              </a:spcBef>
              <a:buFont typeface="Arial"/>
              <a:buChar char="•"/>
            </a:pPr>
            <a:r>
              <a:rPr lang="en-US" sz="3874" b="1" spc="-232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nutnost vlastního plánování</a:t>
            </a:r>
          </a:p>
          <a:p>
            <a:pPr algn="just">
              <a:lnSpc>
                <a:spcPts val="3874"/>
              </a:lnSpc>
              <a:spcBef>
                <a:spcPct val="0"/>
              </a:spcBef>
            </a:pPr>
            <a:endParaRPr lang="en-US" sz="3874" b="1" spc="-232">
              <a:solidFill>
                <a:srgbClr val="00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>
            <a:off x="10126172" y="2438693"/>
            <a:ext cx="5199471" cy="5075406"/>
          </a:xfrm>
          <a:custGeom>
            <a:avLst/>
            <a:gdLst/>
            <a:ahLst/>
            <a:cxnLst/>
            <a:rect l="l" t="t" r="r" b="b"/>
            <a:pathLst>
              <a:path w="5199471" h="5075406">
                <a:moveTo>
                  <a:pt x="0" y="0"/>
                </a:moveTo>
                <a:lnTo>
                  <a:pt x="5199471" y="0"/>
                </a:lnTo>
                <a:lnTo>
                  <a:pt x="5199471" y="5075405"/>
                </a:lnTo>
                <a:lnTo>
                  <a:pt x="0" y="507540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TextBox 4"/>
          <p:cNvSpPr txBox="1"/>
          <p:nvPr/>
        </p:nvSpPr>
        <p:spPr>
          <a:xfrm>
            <a:off x="3332843" y="1295945"/>
            <a:ext cx="11103165" cy="7302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99"/>
              </a:lnSpc>
              <a:spcBef>
                <a:spcPct val="0"/>
              </a:spcBef>
            </a:pPr>
            <a:r>
              <a:rPr lang="en-US" sz="5499" b="1" spc="-329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Technologie a inovace pomocí AI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599575" y="421800"/>
            <a:ext cx="6951834" cy="3568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99"/>
              </a:lnSpc>
            </a:pPr>
            <a:r>
              <a:rPr lang="en-US" sz="2799" b="1" spc="-195">
                <a:solidFill>
                  <a:srgbClr val="1E1E1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Krajská setkání Svazu měst a obcí ČR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549491" y="2890047"/>
            <a:ext cx="6951834" cy="27552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099"/>
              </a:lnSpc>
              <a:spcBef>
                <a:spcPct val="0"/>
              </a:spcBef>
            </a:pPr>
            <a:r>
              <a:rPr lang="en-US" sz="3099" b="1" spc="-216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Moderní</a:t>
            </a:r>
            <a:r>
              <a:rPr lang="en-US" sz="3099" b="1" spc="-216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3099" b="1" spc="-216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řízení</a:t>
            </a:r>
            <a:r>
              <a:rPr lang="en-US" sz="3099" b="1" spc="-216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3099" b="1" spc="-216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infrastruktury</a:t>
            </a:r>
            <a:endParaRPr lang="en-US" sz="3099" b="1" spc="-216" dirty="0">
              <a:solidFill>
                <a:srgbClr val="00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just">
              <a:lnSpc>
                <a:spcPts val="3099"/>
              </a:lnSpc>
              <a:spcBef>
                <a:spcPct val="0"/>
              </a:spcBef>
            </a:pPr>
            <a:endParaRPr lang="en-US" sz="3099" b="1" spc="-216" dirty="0">
              <a:solidFill>
                <a:srgbClr val="00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marL="669281" lvl="1" indent="-334641" algn="just">
              <a:lnSpc>
                <a:spcPts val="3099"/>
              </a:lnSpc>
              <a:spcBef>
                <a:spcPct val="0"/>
              </a:spcBef>
              <a:buFont typeface="Arial"/>
              <a:buChar char="•"/>
            </a:pPr>
            <a:r>
              <a:rPr lang="en-US" sz="3099" b="1" spc="-216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TIVOR®</a:t>
            </a:r>
          </a:p>
          <a:p>
            <a:pPr marL="669281" lvl="1" indent="-334641" algn="just">
              <a:lnSpc>
                <a:spcPts val="3099"/>
              </a:lnSpc>
              <a:spcBef>
                <a:spcPct val="0"/>
              </a:spcBef>
              <a:buFont typeface="Arial"/>
              <a:buChar char="•"/>
            </a:pPr>
            <a:r>
              <a:rPr lang="en-US" sz="3099" b="1" spc="-216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klíčové</a:t>
            </a:r>
            <a:r>
              <a:rPr lang="en-US" sz="3099" b="1" spc="-216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3099" b="1" spc="-216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parametry</a:t>
            </a:r>
            <a:r>
              <a:rPr lang="en-US" sz="3099" b="1" spc="-216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</a:p>
          <a:p>
            <a:pPr marL="669281" lvl="1" indent="-334641" algn="just">
              <a:lnSpc>
                <a:spcPts val="3099"/>
              </a:lnSpc>
              <a:spcBef>
                <a:spcPct val="0"/>
              </a:spcBef>
              <a:buFont typeface="Arial"/>
              <a:buChar char="•"/>
            </a:pPr>
            <a:r>
              <a:rPr lang="en-US" sz="3099" b="1" spc="-216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prediktivní</a:t>
            </a:r>
            <a:r>
              <a:rPr lang="en-US" sz="3099" b="1" spc="-216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3099" b="1" spc="-216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řízení</a:t>
            </a:r>
            <a:r>
              <a:rPr lang="en-US" sz="3099" b="1" spc="-216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(AI)</a:t>
            </a:r>
          </a:p>
          <a:p>
            <a:pPr algn="just">
              <a:lnSpc>
                <a:spcPts val="3099"/>
              </a:lnSpc>
              <a:spcBef>
                <a:spcPct val="0"/>
              </a:spcBef>
            </a:pPr>
            <a:endParaRPr lang="en-US" sz="3099" b="1" spc="-216" dirty="0">
              <a:solidFill>
                <a:srgbClr val="00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just">
              <a:lnSpc>
                <a:spcPts val="3099"/>
              </a:lnSpc>
              <a:spcBef>
                <a:spcPct val="0"/>
              </a:spcBef>
            </a:pPr>
            <a:endParaRPr lang="en-US" sz="3099" b="1" spc="-216" dirty="0">
              <a:solidFill>
                <a:srgbClr val="00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312</Words>
  <Application>Microsoft Office PowerPoint</Application>
  <PresentationFormat>Vlastní</PresentationFormat>
  <Paragraphs>79</Paragraphs>
  <Slides>11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11</vt:i4>
      </vt:variant>
    </vt:vector>
  </HeadingPairs>
  <TitlesOfParts>
    <vt:vector size="17" baseType="lpstr">
      <vt:lpstr>Montserrat</vt:lpstr>
      <vt:lpstr>Montserrat Bold</vt:lpstr>
      <vt:lpstr>Montserrat Ultra-Bold</vt:lpstr>
      <vt:lpstr>Arial</vt:lpstr>
      <vt:lpstr>Calibri</vt:lpstr>
      <vt:lpstr>Office Theme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Budoucnost</dc:title>
  <cp:lastModifiedBy>Martina Woolfe</cp:lastModifiedBy>
  <cp:revision>4</cp:revision>
  <dcterms:created xsi:type="dcterms:W3CDTF">2006-08-16T00:00:00Z</dcterms:created>
  <dcterms:modified xsi:type="dcterms:W3CDTF">2026-03-26T10:24:16Z</dcterms:modified>
  <dc:identifier>DAHDYYoEXP0</dc:identifier>
</cp:coreProperties>
</file>