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86" r:id="rId4"/>
  </p:sldMasterIdLst>
  <p:notesMasterIdLst>
    <p:notesMasterId r:id="rId16"/>
  </p:notesMasterIdLst>
  <p:sldIdLst>
    <p:sldId id="265" r:id="rId5"/>
    <p:sldId id="2147473670" r:id="rId6"/>
    <p:sldId id="2147473672" r:id="rId7"/>
    <p:sldId id="2147473683" r:id="rId8"/>
    <p:sldId id="2147473671" r:id="rId9"/>
    <p:sldId id="2147473680" r:id="rId10"/>
    <p:sldId id="2147473678" r:id="rId11"/>
    <p:sldId id="2147473679" r:id="rId12"/>
    <p:sldId id="2147473682" r:id="rId13"/>
    <p:sldId id="2147473673" r:id="rId14"/>
    <p:sldId id="2147473677" r:id="rId15"/>
  </p:sldIdLst>
  <p:sldSz cx="12192000" cy="6858000"/>
  <p:notesSz cx="12192000" cy="6858000"/>
  <p:defaultTextStyle>
    <a:defPPr>
      <a:defRPr lang="en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98AFE61-6E8F-FBE0-0451-6E45DEF58786}" name="Kroupa Daniel" initials="DK" userId="S::daniel.kroupa@cez.cz::6ee001c3-bb9b-4a05-9b44-5b7a6dcacff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B44A"/>
    <a:srgbClr val="013E1B"/>
    <a:srgbClr val="00C451"/>
    <a:srgbClr val="007832"/>
    <a:srgbClr val="00AB47"/>
    <a:srgbClr val="00B149"/>
    <a:srgbClr val="008A39"/>
    <a:srgbClr val="00983F"/>
    <a:srgbClr val="00A4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2966EA-60E2-4919-AE37-0B395EC84D6D}" v="2" dt="2026-03-26T11:13:48.028"/>
    <p1510:client id="{779B4C8E-9563-4E31-B1EE-EFB154F4527F}" v="1" dt="2026-03-26T11:12:03.617"/>
    <p1510:client id="{8E67A7CA-D48A-4BBE-81D3-74CD91BD7001}" v="11" dt="2026-03-26T11:17:21.948"/>
    <p1510:client id="{9CC19C96-28FE-4A18-8F41-4FC3929CA80D}" v="76" dt="2026-03-26T13:08:00.646"/>
    <p1510:client id="{9E90C459-CA7A-4007-8309-E345001E7DD6}" v="20" dt="2026-03-26T13:20:14.308"/>
    <p1510:client id="{D193DB0C-D25D-4C99-B688-1566124E1482}" v="2" dt="2026-03-26T13:02:37.480"/>
    <p1510:client id="{E38F5043-A550-43C5-A877-311C89CF7DD1}" v="17" dt="2026-03-26T13:04:42.5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356595994545127E-2"/>
          <c:y val="4.8322572536460245E-2"/>
          <c:w val="0.89745016264698918"/>
          <c:h val="0.648829966996085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rgbClr val="C0C2C4"/>
            </a:solidFill>
            <a:ln w="3175"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C451"/>
              </a:solidFill>
              <a:ln w="31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803-4361-A188-C017ECB1C77B}"/>
              </c:ext>
            </c:extLst>
          </c:dPt>
          <c:dPt>
            <c:idx val="2"/>
            <c:invertIfNegative val="0"/>
            <c:bubble3D val="0"/>
            <c:spPr>
              <a:solidFill>
                <a:srgbClr val="00C451"/>
              </a:solidFill>
              <a:ln w="31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803-4361-A188-C017ECB1C77B}"/>
              </c:ext>
            </c:extLst>
          </c:dPt>
          <c:dPt>
            <c:idx val="3"/>
            <c:invertIfNegative val="0"/>
            <c:bubble3D val="0"/>
            <c:spPr>
              <a:solidFill>
                <a:srgbClr val="00C451"/>
              </a:solidFill>
              <a:ln w="31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803-4361-A188-C017ECB1C77B}"/>
              </c:ext>
            </c:extLst>
          </c:dPt>
          <c:dPt>
            <c:idx val="4"/>
            <c:invertIfNegative val="0"/>
            <c:bubble3D val="0"/>
            <c:spPr>
              <a:solidFill>
                <a:srgbClr val="00C451"/>
              </a:solidFill>
              <a:ln w="31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803-4361-A188-C017ECB1C77B}"/>
              </c:ext>
            </c:extLst>
          </c:dPt>
          <c:dPt>
            <c:idx val="5"/>
            <c:invertIfNegative val="0"/>
            <c:bubble3D val="0"/>
            <c:spPr>
              <a:solidFill>
                <a:srgbClr val="00C451"/>
              </a:solidFill>
              <a:ln w="31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803-4361-A188-C017ECB1C77B}"/>
              </c:ext>
            </c:extLst>
          </c:dPt>
          <c:dPt>
            <c:idx val="7"/>
            <c:invertIfNegative val="0"/>
            <c:bubble3D val="0"/>
            <c:spPr>
              <a:solidFill>
                <a:srgbClr val="00C451"/>
              </a:solidFill>
              <a:ln w="31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6803-4361-A188-C017ECB1C77B}"/>
              </c:ext>
            </c:extLst>
          </c:dPt>
          <c:dPt>
            <c:idx val="8"/>
            <c:invertIfNegative val="0"/>
            <c:bubble3D val="0"/>
            <c:spPr>
              <a:solidFill>
                <a:srgbClr val="C0C2C4"/>
              </a:solidFill>
              <a:ln w="31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6803-4361-A188-C017ECB1C77B}"/>
              </c:ext>
            </c:extLst>
          </c:dPt>
          <c:dPt>
            <c:idx val="9"/>
            <c:invertIfNegative val="0"/>
            <c:bubble3D val="0"/>
            <c:spPr>
              <a:solidFill>
                <a:srgbClr val="00C451"/>
              </a:solidFill>
              <a:ln w="31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6803-4361-A188-C017ECB1C77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obert CEZ" pitchFamily="50" charset="-18"/>
                    <a:ea typeface="+mn-ea"/>
                    <a:cs typeface="Roobert CEZ" pitchFamily="50" charset="-18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List1!$A$2:$A$11</c:f>
              <c:strCache>
                <c:ptCount val="10"/>
                <c:pt idx="0">
                  <c:v>Ostatní</c:v>
                </c:pt>
                <c:pt idx="1">
                  <c:v>Větrné</c:v>
                </c:pt>
                <c:pt idx="2">
                  <c:v>Přečerpávací</c:v>
                </c:pt>
                <c:pt idx="3">
                  <c:v>Vodní</c:v>
                </c:pt>
                <c:pt idx="4">
                  <c:v>Ostatní oze</c:v>
                </c:pt>
                <c:pt idx="5">
                  <c:v>Biomasa</c:v>
                </c:pt>
                <c:pt idx="6">
                  <c:v>Plynové</c:v>
                </c:pt>
                <c:pt idx="7">
                  <c:v>Solární</c:v>
                </c:pt>
                <c:pt idx="8">
                  <c:v>Uhelné</c:v>
                </c:pt>
                <c:pt idx="9">
                  <c:v>Jaderné</c:v>
                </c:pt>
              </c:strCache>
            </c:strRef>
          </c:cat>
          <c:val>
            <c:numRef>
              <c:f>List1!$B$2:$B$11</c:f>
              <c:numCache>
                <c:formatCode>General</c:formatCode>
                <c:ptCount val="10"/>
                <c:pt idx="0">
                  <c:v>0.28000000000000003</c:v>
                </c:pt>
                <c:pt idx="1">
                  <c:v>0.6</c:v>
                </c:pt>
                <c:pt idx="2">
                  <c:v>1.03</c:v>
                </c:pt>
                <c:pt idx="3">
                  <c:v>1.67</c:v>
                </c:pt>
                <c:pt idx="4">
                  <c:v>2.27</c:v>
                </c:pt>
                <c:pt idx="5">
                  <c:v>2.9</c:v>
                </c:pt>
                <c:pt idx="6">
                  <c:v>3.71</c:v>
                </c:pt>
                <c:pt idx="7">
                  <c:v>4.71</c:v>
                </c:pt>
                <c:pt idx="8">
                  <c:v>23.71</c:v>
                </c:pt>
                <c:pt idx="9">
                  <c:v>30.28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6803-4361-A188-C017ECB1C7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axId val="521535824"/>
        <c:axId val="608345232"/>
      </c:barChart>
      <c:valAx>
        <c:axId val="60834523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obert CEZ Light" pitchFamily="50" charset="-18"/>
                <a:ea typeface="+mn-ea"/>
                <a:cs typeface="Roobert CEZ Light" pitchFamily="50" charset="-18"/>
              </a:defRPr>
            </a:pPr>
            <a:endParaRPr lang="cs-CZ"/>
          </a:p>
        </c:txPr>
        <c:crossAx val="521535824"/>
        <c:crosses val="max"/>
        <c:crossBetween val="between"/>
      </c:valAx>
      <c:catAx>
        <c:axId val="521535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Roobert CEZ Light" pitchFamily="50" charset="-18"/>
              </a:defRPr>
            </a:pPr>
            <a:endParaRPr lang="cs-CZ"/>
          </a:p>
        </c:txPr>
        <c:crossAx val="608345232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AD0EB4-D535-0E4E-B0A8-7C40A708B17B}" type="datetimeFigureOut">
              <a:rPr lang="en-CZ" smtClean="0"/>
              <a:t>03/30/2026</a:t>
            </a:fld>
            <a:endParaRPr lang="en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673D0-23DB-BD43-ACA1-43CD0E2954D3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173625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F3BCD-B85A-1B1E-0399-506C71FB6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60966BA0-A03B-5CAC-E961-6024221CC7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4D817F1-DD5A-2C87-D9A6-616E98D9FC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02752">
              <a:defRPr/>
            </a:pPr>
            <a:endParaRPr lang="cs-CZ" sz="11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F28DF51-000B-66E8-CF40-E02D61461D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673D0-23DB-BD43-ACA1-43CD0E2954D3}" type="slidenum">
              <a:rPr lang="en-CZ" smtClean="0"/>
              <a:pPr/>
              <a:t>2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568504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673D0-23DB-BD43-ACA1-43CD0E2954D3}" type="slidenum">
              <a:rPr lang="en-CZ" smtClean="0"/>
              <a:pPr/>
              <a:t>3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321535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F5089-06D5-BCE9-B589-C3CAB2841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EB4D33D-A510-1083-3DAB-38A7496684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959F17BD-23EB-68EA-DB10-E2D0BF0E0F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C293F43-4CB4-BD2B-EF83-3AAB99771D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673D0-23DB-BD43-ACA1-43CD0E2954D3}" type="slidenum">
              <a:rPr lang="en-CZ" smtClean="0"/>
              <a:pPr/>
              <a:t>4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76102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1696F-C74F-BFEE-9F70-BEF7C8C62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E11D14A-D090-AF79-AB10-796B9FD57D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8B4F06DF-2305-5A0B-8A01-4CC309562C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D1691DF-1484-004E-3161-51BC9AA98C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673D0-23DB-BD43-ACA1-43CD0E2954D3}" type="slidenum">
              <a:rPr lang="en-CZ" smtClean="0"/>
              <a:t>5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838924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421C28-13D8-B208-623F-0356ABE03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D562CB6-0B46-70F3-60EB-A7A202CBC1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A21EFA5-CCF5-6F2E-28C9-2FFE974534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720F60F-7525-7481-32A1-5C24FB0EF8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673D0-23DB-BD43-ACA1-43CD0E2954D3}" type="slidenum">
              <a:rPr lang="en-CZ" smtClean="0"/>
              <a:t>6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497084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CA546-2043-E66E-2407-CDD4FFD65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890694F-56B1-D097-9CA2-6F002CF5AD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8B31178C-FC48-16AD-4CB8-2F67254759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F31C135-DCFC-6E4A-11FD-C35FD2311C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673D0-23DB-BD43-ACA1-43CD0E2954D3}" type="slidenum">
              <a:rPr lang="en-CZ" smtClean="0"/>
              <a:t>7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786244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57120"/>
            <a:ext cx="10298111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AD1ED3B7-42DB-F308-0499-1C88F389A4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2" y="1916113"/>
            <a:ext cx="10922001" cy="6463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59088635-C4A2-5DE7-C005-B34DB13072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2852936"/>
            <a:ext cx="11009312" cy="1656878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8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E9F3E010-C4E6-4673-8BB6-59DD83A5F5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817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ránka_obrázk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5400" y="980728"/>
            <a:ext cx="4360576" cy="2232248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Zástupný symbol obrázku 5">
            <a:extLst>
              <a:ext uri="{FF2B5EF4-FFF2-40B4-BE49-F238E27FC236}">
                <a16:creationId xmlns:a16="http://schemas.microsoft.com/office/drawing/2014/main" id="{436FB165-3355-0608-17AA-55271C8520A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5400" y="3717032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B63CCBDE-E186-7A2F-6229-94CA73D7B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31904" y="980728"/>
            <a:ext cx="2448272" cy="504056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1" name="Zástupný symbol obrázku 5">
            <a:extLst>
              <a:ext uri="{FF2B5EF4-FFF2-40B4-BE49-F238E27FC236}">
                <a16:creationId xmlns:a16="http://schemas.microsoft.com/office/drawing/2014/main" id="{1F8AB5F7-2014-3DE5-A3E7-7270C5725B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36423" y="980728"/>
            <a:ext cx="2448272" cy="504056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945F3B21-C1EB-48B8-50D4-6A1748F784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7774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678171B0-6EE8-F925-C2D7-E083CA87A0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31904" y="620688"/>
            <a:ext cx="244827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B1233071-C0AF-A6FF-94AC-46A2C47190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36423" y="620688"/>
            <a:ext cx="244827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025A8E0E-07B3-81B9-AE5F-9B5C442507F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400" y="3356992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pic>
        <p:nvPicPr>
          <p:cNvPr id="15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F2117BF4-5462-4FAA-A61B-021CF5404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069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ránka_obrázk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43472" y="980728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Zástupný symbol obrázku 5">
            <a:extLst>
              <a:ext uri="{FF2B5EF4-FFF2-40B4-BE49-F238E27FC236}">
                <a16:creationId xmlns:a16="http://schemas.microsoft.com/office/drawing/2014/main" id="{436FB165-3355-0608-17AA-55271C8520A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43472" y="3861048"/>
            <a:ext cx="4360576" cy="237626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8F5D8973-3623-56C4-F175-AA531064B7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39880" y="980728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Zástupný symbol obrázku 5">
            <a:extLst>
              <a:ext uri="{FF2B5EF4-FFF2-40B4-BE49-F238E27FC236}">
                <a16:creationId xmlns:a16="http://schemas.microsoft.com/office/drawing/2014/main" id="{B69B087A-BDA0-4CA2-449A-220C8A0CFC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39880" y="3861048"/>
            <a:ext cx="4360576" cy="237626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2BFD1512-966D-221D-D013-1D5926C29E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43472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8DA5E481-C11E-8F62-C173-EB5E740CA92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839880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DFB8C3E3-2FE9-B311-B7CF-01BBFF854DF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46201" y="350100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F4DAA9EE-3EDA-EC4D-177C-25C6F8166D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42609" y="350100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pic>
        <p:nvPicPr>
          <p:cNvPr id="15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3B106C9D-0A50-4EAF-AA0F-BCA01211C2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4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ránka_obrázky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43472" y="980728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8F5D8973-3623-56C4-F175-AA531064B7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39880" y="980728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5DEC724E-C033-F047-E07F-A09C002E2A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46884" y="3789040"/>
            <a:ext cx="8853572" cy="244827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F1F6C668-6FE5-FD98-0570-A9E9B52A58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43472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5FAE5FDF-3F80-54F4-CE26-DBE350647B3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839880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8B83B143-D77D-61B6-FBCF-F08314D2B2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43472" y="3429000"/>
            <a:ext cx="885357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pic>
        <p:nvPicPr>
          <p:cNvPr id="12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6E59EBFE-BFF4-4A4E-9868-8B1C1E708E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35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tránka s fotk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0F265A4D-3619-6F13-4CB9-947AC0A970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1619" y="332656"/>
            <a:ext cx="4022893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F4C121A6-3D8E-FD24-AE30-7D21C7FCA8B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50898" y="1918502"/>
            <a:ext cx="490871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8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67B20E76-0807-4A94-A4DC-ED5E71B14D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101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ránka s fotkou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38004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0F265A4D-3619-6F13-4CB9-947AC0A970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1619" y="332656"/>
            <a:ext cx="4022893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C6D106E1-2BA3-6D0D-BE93-FAD81BEA0B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77954"/>
            <a:ext cx="6096000" cy="338004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96D3A5E4-D310-DB89-29F2-CCD1C5DFFA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50898" y="1918502"/>
            <a:ext cx="490871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9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ECB92133-6750-4BCD-8CD7-300C67161D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390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tránka s fotk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5E8F0922-9B60-F37C-EBF9-66BDEC3461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5031005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908DA53C-6579-3BD0-5B5E-839900171CC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8682" y="1930049"/>
            <a:ext cx="502326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8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DB613F75-FC7A-4688-93DD-2D198895B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51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ránka s fotkou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5E8F0922-9B60-F37C-EBF9-66BDEC3461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5031005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9" name="Zástupný symbol obrázku 5">
            <a:extLst>
              <a:ext uri="{FF2B5EF4-FFF2-40B4-BE49-F238E27FC236}">
                <a16:creationId xmlns:a16="http://schemas.microsoft.com/office/drawing/2014/main" id="{0D4A35CD-ECE1-9CD2-59DC-446B9844E7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338004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3FBEC363-76F6-C438-912D-EF2FD2CD956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477954"/>
            <a:ext cx="6096000" cy="338004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FEFA80A1-4C72-C7F2-49F5-D691657C986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8682" y="1930049"/>
            <a:ext cx="502326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8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0982117A-D1DA-4863-AB60-FAC39B4D81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13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ránka s fotko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0F265A4D-3619-6F13-4CB9-947AC0A970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5031005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481D8A43-26C0-4F19-195B-DC10811183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3024336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2" name="Zástupný symbol obrázku 5">
            <a:extLst>
              <a:ext uri="{FF2B5EF4-FFF2-40B4-BE49-F238E27FC236}">
                <a16:creationId xmlns:a16="http://schemas.microsoft.com/office/drawing/2014/main" id="{718C012B-B3C7-8DDD-F0C5-9DE6C7C2CC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92344" y="0"/>
            <a:ext cx="2975992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6829CAE9-7D98-E2FD-C921-54BA8CADC7D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8682" y="1930049"/>
            <a:ext cx="502326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9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DD16EDFF-B6B0-4DDD-9D33-585331B83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245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ránka s fotko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6096000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481D8A43-26C0-4F19-195B-DC10811183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024336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2" name="Zástupný symbol obrázku 5">
            <a:extLst>
              <a:ext uri="{FF2B5EF4-FFF2-40B4-BE49-F238E27FC236}">
                <a16:creationId xmlns:a16="http://schemas.microsoft.com/office/drawing/2014/main" id="{718C012B-B3C7-8DDD-F0C5-9DE6C7C2CC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96344" y="0"/>
            <a:ext cx="2975992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2696F3F-7A65-64A8-94F3-227A61117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1619" y="332656"/>
            <a:ext cx="4022893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0B79C196-4283-06EE-E6EC-CDCF933B83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50898" y="1918502"/>
            <a:ext cx="490871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9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F7F91E39-67FD-4CFD-A5C2-C37999B58C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131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ránka s fotko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3024336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481D8A43-26C0-4F19-195B-DC10811183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024336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2" name="Zástupný symbol obrázku 5">
            <a:extLst>
              <a:ext uri="{FF2B5EF4-FFF2-40B4-BE49-F238E27FC236}">
                <a16:creationId xmlns:a16="http://schemas.microsoft.com/office/drawing/2014/main" id="{718C012B-B3C7-8DDD-F0C5-9DE6C7C2CC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96344" y="0"/>
            <a:ext cx="2975992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2696F3F-7A65-64A8-94F3-227A61117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1619" y="332656"/>
            <a:ext cx="4022893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3" name="Zástupný symbol obrázku 5">
            <a:extLst>
              <a:ext uri="{FF2B5EF4-FFF2-40B4-BE49-F238E27FC236}">
                <a16:creationId xmlns:a16="http://schemas.microsoft.com/office/drawing/2014/main" id="{953DEFEB-09ED-9E58-EF97-921059EC70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6344" y="3429000"/>
            <a:ext cx="2975992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AF65E1E2-DCA5-AF05-B2E5-B9A612376F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50898" y="1918502"/>
            <a:ext cx="490871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9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EC610BC4-6740-4EF2-B432-18B18386A0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275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73FFA9-F99A-BB4D-AC2C-595EB81D9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2" y="1916113"/>
            <a:ext cx="7633370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93116F34-349C-1FDE-6668-5945EEE32E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18355" y="1930447"/>
            <a:ext cx="3024859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105B5414-D604-2C67-9C40-9F29B7F3CF3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63" y="2852936"/>
            <a:ext cx="7633368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A6C8BD78-AF5D-FB02-6E05-A11CBACFAD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18354" y="2852936"/>
            <a:ext cx="3024859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8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B8FC1BD2-E40F-4106-80E5-012226D3A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2271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ránka s fotkou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03937" y="3429000"/>
            <a:ext cx="3024336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481D8A43-26C0-4F19-195B-DC10811183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03937" y="0"/>
            <a:ext cx="3024336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2" name="Zástupný symbol obrázku 5">
            <a:extLst>
              <a:ext uri="{FF2B5EF4-FFF2-40B4-BE49-F238E27FC236}">
                <a16:creationId xmlns:a16="http://schemas.microsoft.com/office/drawing/2014/main" id="{718C012B-B3C7-8DDD-F0C5-9DE6C7C2CC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00281" y="0"/>
            <a:ext cx="2975992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3" name="Zástupný symbol obrázku 5">
            <a:extLst>
              <a:ext uri="{FF2B5EF4-FFF2-40B4-BE49-F238E27FC236}">
                <a16:creationId xmlns:a16="http://schemas.microsoft.com/office/drawing/2014/main" id="{953DEFEB-09ED-9E58-EF97-921059EC70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00281" y="3429000"/>
            <a:ext cx="2975992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66DB134B-C8C4-ED9D-ECAA-BA0D3BE24F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5031005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91B7FDB3-283F-B7ED-C4C8-6DE20D6262E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8682" y="1930049"/>
            <a:ext cx="502326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15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09B551A2-9866-4871-AD2A-AD4C85A1AB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504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ránka s fotkou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212976"/>
            <a:ext cx="12192000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E229C5F1-F978-7A97-F2F2-C2C8DEC8D0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B26B058F-4C24-C318-1E84-0729C2B541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7688" y="1738855"/>
            <a:ext cx="11009312" cy="1088821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7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9F93B190-93A3-4339-8544-39AAEE5DEA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899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ránka s fotkou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212976"/>
            <a:ext cx="6048672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E229C5F1-F978-7A97-F2F2-C2C8DEC8D0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78DA8F50-FA33-1D19-B6C1-34ECF45C5D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43330" y="3212976"/>
            <a:ext cx="6048672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C85BB8FE-0315-B0D3-D079-149C3C492E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688" y="1738855"/>
            <a:ext cx="11009312" cy="1088821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7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3249043-D205-4AE6-9147-9029AE617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36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ránka s fotkou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212976"/>
            <a:ext cx="3985120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E229C5F1-F978-7A97-F2F2-C2C8DEC8D0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8" name="Zástupný symbol obrázku 5">
            <a:extLst>
              <a:ext uri="{FF2B5EF4-FFF2-40B4-BE49-F238E27FC236}">
                <a16:creationId xmlns:a16="http://schemas.microsoft.com/office/drawing/2014/main" id="{CDCCAF09-131E-3E4C-BE38-ACEF58EAB7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03440" y="3212976"/>
            <a:ext cx="3985120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5F3DE0BA-D7D0-8A00-E37E-03B82DC518E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06880" y="3202672"/>
            <a:ext cx="3985120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2637118B-9C7E-173F-E637-DEAF4CAAC3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7688" y="1738855"/>
            <a:ext cx="11009312" cy="1088821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12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F8C190E2-8C13-4131-BB01-962E7891F2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41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n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D4CC1D2F-A291-48FD-569E-E017D26FF1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89816"/>
            <a:ext cx="1584176" cy="6385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05EA71-C82B-AA44-A4E8-85F0A5E0E0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6CE203-DE2C-6447-AC60-175A88E4C8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235" y="2204864"/>
            <a:ext cx="6192837" cy="1439862"/>
          </a:xfrm>
          <a:prstGeom prst="rect">
            <a:avLst/>
          </a:prstGeom>
        </p:spPr>
        <p:txBody>
          <a:bodyPr/>
          <a:lstStyle>
            <a:lvl1pPr>
              <a:defRPr sz="4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2pPr>
            <a:lvl3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3pPr>
            <a:lvl4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4pPr>
            <a:lvl5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AE5D401-F9B2-6641-97CF-0037D0D92A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384" y="4005064"/>
            <a:ext cx="3960812" cy="79057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69235CD-E9C9-BD08-6F7F-570AE6AA2FA5}"/>
              </a:ext>
            </a:extLst>
          </p:cNvPr>
          <p:cNvSpPr/>
          <p:nvPr/>
        </p:nvSpPr>
        <p:spPr>
          <a:xfrm>
            <a:off x="11136560" y="6237312"/>
            <a:ext cx="576064" cy="50405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385D42E2-1D14-4872-BF9C-273531D268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89816"/>
            <a:ext cx="1584176" cy="638583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23EBACFF-2D7D-4F06-99DE-86DFF41A51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ED3A77B3-DB93-4E97-92C7-F74F7CB31A37}"/>
              </a:ext>
            </a:extLst>
          </p:cNvPr>
          <p:cNvSpPr/>
          <p:nvPr userDrawn="1"/>
        </p:nvSpPr>
        <p:spPr>
          <a:xfrm>
            <a:off x="11136560" y="6237312"/>
            <a:ext cx="576064" cy="50405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837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E2E87EAA-51F0-067F-FAA6-5E9927829B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9896" y="0"/>
            <a:ext cx="7032104" cy="6858000"/>
          </a:xfrm>
          <a:prstGeom prst="rect">
            <a:avLst/>
          </a:prstGeom>
        </p:spPr>
      </p:pic>
      <p:pic>
        <p:nvPicPr>
          <p:cNvPr id="10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D4CC1D2F-A291-48FD-569E-E017D26FF1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89816"/>
            <a:ext cx="1584176" cy="638583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2C9BB94-3B38-D149-AA59-8FBB1C2F63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384" y="2204864"/>
            <a:ext cx="6192837" cy="1439862"/>
          </a:xfrm>
          <a:prstGeom prst="rect">
            <a:avLst/>
          </a:prstGeom>
        </p:spPr>
        <p:txBody>
          <a:bodyPr/>
          <a:lstStyle>
            <a:lvl1pPr>
              <a:defRPr sz="4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2pPr>
            <a:lvl3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3pPr>
            <a:lvl4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4pPr>
            <a:lvl5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5E38A212-C36F-7144-9D37-90118F7961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384" y="3933056"/>
            <a:ext cx="3960812" cy="79057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412E00C7-8B18-2C9D-7073-7808A5FBEA53}"/>
              </a:ext>
            </a:extLst>
          </p:cNvPr>
          <p:cNvSpPr/>
          <p:nvPr userDrawn="1"/>
        </p:nvSpPr>
        <p:spPr>
          <a:xfrm>
            <a:off x="11208568" y="6165304"/>
            <a:ext cx="576064" cy="50405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57120"/>
            <a:ext cx="10298111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AD1ED3B7-42DB-F308-0499-1C88F389A4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2" y="1916113"/>
            <a:ext cx="10922001" cy="6463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59088635-C4A2-5DE7-C005-B34DB13072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2852936"/>
            <a:ext cx="11009312" cy="1656878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1139666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73FFA9-F99A-BB4D-AC2C-595EB81D9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2" y="1916113"/>
            <a:ext cx="7633370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93116F34-349C-1FDE-6668-5945EEE32E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18355" y="1930447"/>
            <a:ext cx="3024859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105B5414-D604-2C67-9C40-9F29B7F3CF3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63" y="2852936"/>
            <a:ext cx="7633368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A6C8BD78-AF5D-FB02-6E05-A11CBACFAD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18354" y="2852936"/>
            <a:ext cx="3024859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7701983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va obsah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73FFA9-F99A-BB4D-AC2C-595EB81D9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2" y="1916113"/>
            <a:ext cx="5329115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93116F34-349C-1FDE-6668-5945EEE32E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67485" y="1930447"/>
            <a:ext cx="5329115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ECB8DF6A-4391-BA67-AF98-48B9B7C254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63" y="2852936"/>
            <a:ext cx="5329114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F98EC4A4-0E88-8EBD-0A2A-CA1D4D7A94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67485" y="2854500"/>
            <a:ext cx="5329114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9571976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ři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73FFA9-F99A-BB4D-AC2C-595EB81D9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916113"/>
            <a:ext cx="3456906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0AE1F90D-7037-11D7-076F-425EF0C965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6782" y="1916113"/>
            <a:ext cx="3456906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E4190888-F957-A546-F6D6-C49AB95D14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704" y="1916113"/>
            <a:ext cx="3456906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173E74EB-A934-6963-C407-AB4B32DCF6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0863" y="2852936"/>
            <a:ext cx="3456902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839157F3-F208-29FD-6B5C-06C1ECE6091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26782" y="2852936"/>
            <a:ext cx="3456902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7" name="Zástupný text 2">
            <a:extLst>
              <a:ext uri="{FF2B5EF4-FFF2-40B4-BE49-F238E27FC236}">
                <a16:creationId xmlns:a16="http://schemas.microsoft.com/office/drawing/2014/main" id="{0B242EDF-5B3C-5356-1CCB-C122EF7B110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02708" y="2852936"/>
            <a:ext cx="3456902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860041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va obsah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73FFA9-F99A-BB4D-AC2C-595EB81D9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2" y="1916113"/>
            <a:ext cx="5329115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93116F34-349C-1FDE-6668-5945EEE32E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67485" y="1930447"/>
            <a:ext cx="5329115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ECB8DF6A-4391-BA67-AF98-48B9B7C254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63" y="2852936"/>
            <a:ext cx="5329114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F98EC4A4-0E88-8EBD-0A2A-CA1D4D7A94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67485" y="2854500"/>
            <a:ext cx="5329114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8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80A560F2-1324-4992-A25E-52DDAEA2A0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618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73FFA9-F99A-BB4D-AC2C-595EB81D9B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2" y="1916113"/>
            <a:ext cx="5041083" cy="86481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93116F34-349C-1FDE-6668-5945EEE32E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18527" y="1930447"/>
            <a:ext cx="5041083" cy="86481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53" name="Rovnoramenný trojúhelník 51">
            <a:extLst>
              <a:ext uri="{FF2B5EF4-FFF2-40B4-BE49-F238E27FC236}">
                <a16:creationId xmlns:a16="http://schemas.microsoft.com/office/drawing/2014/main" id="{27BC23DB-6645-12C3-D39D-15D9667188D9}"/>
              </a:ext>
            </a:extLst>
          </p:cNvPr>
          <p:cNvSpPr/>
          <p:nvPr userDrawn="1"/>
        </p:nvSpPr>
        <p:spPr>
          <a:xfrm rot="5400000">
            <a:off x="5871690" y="3365278"/>
            <a:ext cx="374705" cy="214117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1060704"/>
              <a:gd name="connsiteY0" fmla="*/ 914400 h 921103"/>
              <a:gd name="connsiteX1" fmla="*/ 530352 w 1060704"/>
              <a:gd name="connsiteY1" fmla="*/ 0 h 921103"/>
              <a:gd name="connsiteX2" fmla="*/ 1060704 w 1060704"/>
              <a:gd name="connsiteY2" fmla="*/ 914400 h 921103"/>
              <a:gd name="connsiteX3" fmla="*/ 516811 w 1060704"/>
              <a:gd name="connsiteY3" fmla="*/ 921103 h 921103"/>
              <a:gd name="connsiteX4" fmla="*/ 0 w 1060704"/>
              <a:gd name="connsiteY4" fmla="*/ 914400 h 921103"/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1060704"/>
              <a:gd name="connsiteY0" fmla="*/ 914400 h 914410"/>
              <a:gd name="connsiteX1" fmla="*/ 530352 w 1060704"/>
              <a:gd name="connsiteY1" fmla="*/ 0 h 914410"/>
              <a:gd name="connsiteX2" fmla="*/ 1060704 w 1060704"/>
              <a:gd name="connsiteY2" fmla="*/ 914400 h 914410"/>
              <a:gd name="connsiteX3" fmla="*/ 512318 w 1060704"/>
              <a:gd name="connsiteY3" fmla="*/ 789316 h 914410"/>
              <a:gd name="connsiteX4" fmla="*/ 0 w 1060704"/>
              <a:gd name="connsiteY4" fmla="*/ 914400 h 914410"/>
              <a:gd name="connsiteX0" fmla="*/ 0 w 1060704"/>
              <a:gd name="connsiteY0" fmla="*/ 914400 h 914410"/>
              <a:gd name="connsiteX1" fmla="*/ 530352 w 1060704"/>
              <a:gd name="connsiteY1" fmla="*/ 0 h 914410"/>
              <a:gd name="connsiteX2" fmla="*/ 1060704 w 1060704"/>
              <a:gd name="connsiteY2" fmla="*/ 914400 h 914410"/>
              <a:gd name="connsiteX3" fmla="*/ 512318 w 1060704"/>
              <a:gd name="connsiteY3" fmla="*/ 789316 h 914410"/>
              <a:gd name="connsiteX4" fmla="*/ 0 w 1060704"/>
              <a:gd name="connsiteY4" fmla="*/ 914400 h 914410"/>
              <a:gd name="connsiteX0" fmla="*/ 0 w 1060704"/>
              <a:gd name="connsiteY0" fmla="*/ 914400 h 914408"/>
              <a:gd name="connsiteX1" fmla="*/ 530352 w 1060704"/>
              <a:gd name="connsiteY1" fmla="*/ 0 h 914408"/>
              <a:gd name="connsiteX2" fmla="*/ 1060704 w 1060704"/>
              <a:gd name="connsiteY2" fmla="*/ 914400 h 914408"/>
              <a:gd name="connsiteX3" fmla="*/ 512318 w 1060704"/>
              <a:gd name="connsiteY3" fmla="*/ 789316 h 914408"/>
              <a:gd name="connsiteX4" fmla="*/ 0 w 1060704"/>
              <a:gd name="connsiteY4" fmla="*/ 914400 h 914408"/>
              <a:gd name="connsiteX0" fmla="*/ 0 w 1060704"/>
              <a:gd name="connsiteY0" fmla="*/ 914400 h 914403"/>
              <a:gd name="connsiteX1" fmla="*/ 530352 w 1060704"/>
              <a:gd name="connsiteY1" fmla="*/ 0 h 914403"/>
              <a:gd name="connsiteX2" fmla="*/ 1060704 w 1060704"/>
              <a:gd name="connsiteY2" fmla="*/ 914400 h 914403"/>
              <a:gd name="connsiteX3" fmla="*/ 519907 w 1060704"/>
              <a:gd name="connsiteY3" fmla="*/ 519858 h 914403"/>
              <a:gd name="connsiteX4" fmla="*/ 0 w 1060704"/>
              <a:gd name="connsiteY4" fmla="*/ 914400 h 914403"/>
              <a:gd name="connsiteX0" fmla="*/ 0 w 1060704"/>
              <a:gd name="connsiteY0" fmla="*/ 914400 h 914401"/>
              <a:gd name="connsiteX1" fmla="*/ 530352 w 1060704"/>
              <a:gd name="connsiteY1" fmla="*/ 0 h 914401"/>
              <a:gd name="connsiteX2" fmla="*/ 1060704 w 1060704"/>
              <a:gd name="connsiteY2" fmla="*/ 914400 h 914401"/>
              <a:gd name="connsiteX3" fmla="*/ 531297 w 1060704"/>
              <a:gd name="connsiteY3" fmla="*/ 3710 h 914401"/>
              <a:gd name="connsiteX4" fmla="*/ 0 w 1060704"/>
              <a:gd name="connsiteY4" fmla="*/ 914400 h 914401"/>
              <a:gd name="connsiteX0" fmla="*/ 0 w 1060704"/>
              <a:gd name="connsiteY0" fmla="*/ 914400 h 914399"/>
              <a:gd name="connsiteX1" fmla="*/ 530352 w 1060704"/>
              <a:gd name="connsiteY1" fmla="*/ 0 h 914399"/>
              <a:gd name="connsiteX2" fmla="*/ 1060704 w 1060704"/>
              <a:gd name="connsiteY2" fmla="*/ 914400 h 914399"/>
              <a:gd name="connsiteX3" fmla="*/ 531297 w 1060704"/>
              <a:gd name="connsiteY3" fmla="*/ 3710 h 914399"/>
              <a:gd name="connsiteX4" fmla="*/ 0 w 1060704"/>
              <a:gd name="connsiteY4" fmla="*/ 914400 h 914399"/>
              <a:gd name="connsiteX0" fmla="*/ 0 w 1060704"/>
              <a:gd name="connsiteY0" fmla="*/ 914400 h 914401"/>
              <a:gd name="connsiteX1" fmla="*/ 530352 w 1060704"/>
              <a:gd name="connsiteY1" fmla="*/ 0 h 914401"/>
              <a:gd name="connsiteX2" fmla="*/ 1060704 w 1060704"/>
              <a:gd name="connsiteY2" fmla="*/ 914400 h 914401"/>
              <a:gd name="connsiteX3" fmla="*/ 531297 w 1060704"/>
              <a:gd name="connsiteY3" fmla="*/ 3710 h 914401"/>
              <a:gd name="connsiteX4" fmla="*/ 0 w 1060704"/>
              <a:gd name="connsiteY4" fmla="*/ 914400 h 91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0704" h="914401">
                <a:moveTo>
                  <a:pt x="0" y="914400"/>
                </a:moveTo>
                <a:lnTo>
                  <a:pt x="530352" y="0"/>
                </a:lnTo>
                <a:lnTo>
                  <a:pt x="1060704" y="914400"/>
                </a:lnTo>
                <a:cubicBezTo>
                  <a:pt x="1043633" y="904331"/>
                  <a:pt x="533192" y="-1403"/>
                  <a:pt x="531297" y="3710"/>
                </a:cubicBezTo>
                <a:cubicBezTo>
                  <a:pt x="531312" y="-139"/>
                  <a:pt x="18968" y="884091"/>
                  <a:pt x="0" y="914400"/>
                </a:cubicBezTo>
                <a:close/>
              </a:path>
            </a:pathLst>
          </a:custGeom>
          <a:noFill/>
          <a:ln w="34925">
            <a:solidFill>
              <a:schemeClr val="accent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cs-CZ"/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7BACBAD4-6DA3-FC34-9EBE-50400CF3C8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0862" y="2852936"/>
            <a:ext cx="5041081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67CAEF5D-8A72-3ED8-0DF0-628C1A02348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18527" y="2862278"/>
            <a:ext cx="5041081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853276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ředělová strán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AE7AB3-9B6E-BF47-BB76-1CC7504E66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D4CC1D2F-A291-48FD-569E-E017D26FF1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89816"/>
            <a:ext cx="1584176" cy="638583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78311E9-823A-C345-B582-8BE42DF1DB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384" y="2204864"/>
            <a:ext cx="6192837" cy="1439862"/>
          </a:xfrm>
          <a:prstGeom prst="rect">
            <a:avLst/>
          </a:prstGeom>
        </p:spPr>
        <p:txBody>
          <a:bodyPr/>
          <a:lstStyle>
            <a:lvl1pPr>
              <a:defRPr sz="4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2pPr>
            <a:lvl3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3pPr>
            <a:lvl4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4pPr>
            <a:lvl5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20F95B7-E9A7-E44D-9B6C-84F243251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384" y="4006577"/>
            <a:ext cx="3960812" cy="79057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01F90324-8788-09F4-3BA0-EC9EB6C21700}"/>
              </a:ext>
            </a:extLst>
          </p:cNvPr>
          <p:cNvSpPr/>
          <p:nvPr userDrawn="1"/>
        </p:nvSpPr>
        <p:spPr>
          <a:xfrm>
            <a:off x="11136560" y="6237312"/>
            <a:ext cx="576064" cy="50405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22729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tka_a_titul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3392" y="1628800"/>
            <a:ext cx="10936218" cy="460851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0F265A4D-3619-6F13-4CB9-947AC0A970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383" y="332656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4121177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ránka_obrázk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3686" y="1700809"/>
            <a:ext cx="2340992" cy="418051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C0814DBB-8071-67A4-174A-6351EE21F52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8984" y="1700809"/>
            <a:ext cx="2340992" cy="418051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Zástupný symbol obrázku 5">
            <a:extLst>
              <a:ext uri="{FF2B5EF4-FFF2-40B4-BE49-F238E27FC236}">
                <a16:creationId xmlns:a16="http://schemas.microsoft.com/office/drawing/2014/main" id="{67167C5F-EDD1-C832-F5F8-B4EF62F821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03280" y="1700808"/>
            <a:ext cx="2340992" cy="418051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9" name="Zástupný symbol obrázku 5">
            <a:extLst>
              <a:ext uri="{FF2B5EF4-FFF2-40B4-BE49-F238E27FC236}">
                <a16:creationId xmlns:a16="http://schemas.microsoft.com/office/drawing/2014/main" id="{4F4E371C-FF85-034C-CE97-02118F8BCA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67576" y="1700808"/>
            <a:ext cx="2340992" cy="418051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893F3FA6-92AB-6241-CAA8-95BBA203DA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686" y="1340768"/>
            <a:ext cx="234099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E384EC8A-803F-50CF-E7EA-271BB97F0E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38984" y="1340768"/>
            <a:ext cx="234099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BC8D0283-37C0-F910-154D-8138A9CF91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03280" y="1340768"/>
            <a:ext cx="234099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DC0D5987-1A9D-5E81-E756-0F9A83AE7B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867576" y="1340768"/>
            <a:ext cx="234099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1300814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ránka_obrázk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59360" y="1484784"/>
            <a:ext cx="3124082" cy="446854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C0814DBB-8071-67A4-174A-6351EE21F52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99466" y="1481054"/>
            <a:ext cx="3124082" cy="446854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Zástupný symbol obrázku 5">
            <a:extLst>
              <a:ext uri="{FF2B5EF4-FFF2-40B4-BE49-F238E27FC236}">
                <a16:creationId xmlns:a16="http://schemas.microsoft.com/office/drawing/2014/main" id="{67167C5F-EDD1-C832-F5F8-B4EF62F821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39572" y="1484783"/>
            <a:ext cx="3068606" cy="446854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91730CE2-54CA-7822-FC69-21FD079EDD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9360" y="1121014"/>
            <a:ext cx="312408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DB2BF174-208D-4CAA-964B-B20D4BF252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99466" y="1121014"/>
            <a:ext cx="312408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1E70D5AD-B0EC-A0CA-BA0C-514CBDF39E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39572" y="1121014"/>
            <a:ext cx="3068606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1215061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ránka_obrázk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5400" y="980728"/>
            <a:ext cx="4360576" cy="2232248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Zástupný symbol obrázku 5">
            <a:extLst>
              <a:ext uri="{FF2B5EF4-FFF2-40B4-BE49-F238E27FC236}">
                <a16:creationId xmlns:a16="http://schemas.microsoft.com/office/drawing/2014/main" id="{436FB165-3355-0608-17AA-55271C8520A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5400" y="3717032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B63CCBDE-E186-7A2F-6229-94CA73D7B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31904" y="980728"/>
            <a:ext cx="2448272" cy="504056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1" name="Zástupný symbol obrázku 5">
            <a:extLst>
              <a:ext uri="{FF2B5EF4-FFF2-40B4-BE49-F238E27FC236}">
                <a16:creationId xmlns:a16="http://schemas.microsoft.com/office/drawing/2014/main" id="{1F8AB5F7-2014-3DE5-A3E7-7270C5725B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36423" y="980728"/>
            <a:ext cx="2448272" cy="504056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945F3B21-C1EB-48B8-50D4-6A1748F784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7774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678171B0-6EE8-F925-C2D7-E083CA87A0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31904" y="620688"/>
            <a:ext cx="244827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B1233071-C0AF-A6FF-94AC-46A2C47190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36423" y="620688"/>
            <a:ext cx="244827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025A8E0E-07B3-81B9-AE5F-9B5C442507F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400" y="3356992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9261109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ránka_obrázk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43472" y="980728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Zástupný symbol obrázku 5">
            <a:extLst>
              <a:ext uri="{FF2B5EF4-FFF2-40B4-BE49-F238E27FC236}">
                <a16:creationId xmlns:a16="http://schemas.microsoft.com/office/drawing/2014/main" id="{436FB165-3355-0608-17AA-55271C8520A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43472" y="3861048"/>
            <a:ext cx="4360576" cy="237626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8F5D8973-3623-56C4-F175-AA531064B7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39880" y="980728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Zástupný symbol obrázku 5">
            <a:extLst>
              <a:ext uri="{FF2B5EF4-FFF2-40B4-BE49-F238E27FC236}">
                <a16:creationId xmlns:a16="http://schemas.microsoft.com/office/drawing/2014/main" id="{B69B087A-BDA0-4CA2-449A-220C8A0CFC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39880" y="3861048"/>
            <a:ext cx="4360576" cy="237626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2BFD1512-966D-221D-D013-1D5926C29E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43472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8DA5E481-C11E-8F62-C173-EB5E740CA92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839880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DFB8C3E3-2FE9-B311-B7CF-01BBFF854DF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46201" y="350100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F4DAA9EE-3EDA-EC4D-177C-25C6F8166D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42609" y="350100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8207475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ránka_obrázky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43472" y="980728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8F5D8973-3623-56C4-F175-AA531064B7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39880" y="980728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5DEC724E-C033-F047-E07F-A09C002E2A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46884" y="3789040"/>
            <a:ext cx="8853572" cy="244827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F1F6C668-6FE5-FD98-0570-A9E9B52A58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43472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5FAE5FDF-3F80-54F4-CE26-DBE350647B3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839880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8B83B143-D77D-61B6-FBCF-F08314D2B2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43472" y="3429000"/>
            <a:ext cx="885357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40730558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ránka s fotk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0F265A4D-3619-6F13-4CB9-947AC0A970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1619" y="332656"/>
            <a:ext cx="4022893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F4C121A6-3D8E-FD24-AE30-7D21C7FCA8B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50898" y="1918502"/>
            <a:ext cx="490871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6227931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ránka s fotkou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38004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0F265A4D-3619-6F13-4CB9-947AC0A970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1619" y="332656"/>
            <a:ext cx="4022893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C6D106E1-2BA3-6D0D-BE93-FAD81BEA0B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77954"/>
            <a:ext cx="6096000" cy="338004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96D3A5E4-D310-DB89-29F2-CCD1C5DFFA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50898" y="1918502"/>
            <a:ext cx="490871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5193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ři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73FFA9-F99A-BB4D-AC2C-595EB81D9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916113"/>
            <a:ext cx="3456906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0AE1F90D-7037-11D7-076F-425EF0C965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6782" y="1916113"/>
            <a:ext cx="3456906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E4190888-F957-A546-F6D6-C49AB95D14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704" y="1916113"/>
            <a:ext cx="3456906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173E74EB-A934-6963-C407-AB4B32DCF6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0863" y="2852936"/>
            <a:ext cx="3456902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839157F3-F208-29FD-6B5C-06C1ECE6091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26782" y="2852936"/>
            <a:ext cx="3456902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7" name="Zástupný text 2">
            <a:extLst>
              <a:ext uri="{FF2B5EF4-FFF2-40B4-BE49-F238E27FC236}">
                <a16:creationId xmlns:a16="http://schemas.microsoft.com/office/drawing/2014/main" id="{0B242EDF-5B3C-5356-1CCB-C122EF7B110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02708" y="2852936"/>
            <a:ext cx="3456902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12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740B6945-81E1-4EFB-8CBF-513C7FF38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338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ránka s fotk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5E8F0922-9B60-F37C-EBF9-66BDEC3461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5031005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908DA53C-6579-3BD0-5B5E-839900171CC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8682" y="1930049"/>
            <a:ext cx="502326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8647846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ránka s fotkou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5E8F0922-9B60-F37C-EBF9-66BDEC3461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5031005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9" name="Zástupný symbol obrázku 5">
            <a:extLst>
              <a:ext uri="{FF2B5EF4-FFF2-40B4-BE49-F238E27FC236}">
                <a16:creationId xmlns:a16="http://schemas.microsoft.com/office/drawing/2014/main" id="{0D4A35CD-ECE1-9CD2-59DC-446B9844E7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338004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3FBEC363-76F6-C438-912D-EF2FD2CD956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477954"/>
            <a:ext cx="6096000" cy="338004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FEFA80A1-4C72-C7F2-49F5-D691657C986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8682" y="1930049"/>
            <a:ext cx="502326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8073005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ránka s fotko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0F265A4D-3619-6F13-4CB9-947AC0A970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5031005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481D8A43-26C0-4F19-195B-DC10811183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3024336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2" name="Zástupný symbol obrázku 5">
            <a:extLst>
              <a:ext uri="{FF2B5EF4-FFF2-40B4-BE49-F238E27FC236}">
                <a16:creationId xmlns:a16="http://schemas.microsoft.com/office/drawing/2014/main" id="{718C012B-B3C7-8DDD-F0C5-9DE6C7C2CC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92344" y="0"/>
            <a:ext cx="2975992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6829CAE9-7D98-E2FD-C921-54BA8CADC7D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8682" y="1930049"/>
            <a:ext cx="502326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464098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ránka s fotko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6096000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481D8A43-26C0-4F19-195B-DC10811183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024336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2" name="Zástupný symbol obrázku 5">
            <a:extLst>
              <a:ext uri="{FF2B5EF4-FFF2-40B4-BE49-F238E27FC236}">
                <a16:creationId xmlns:a16="http://schemas.microsoft.com/office/drawing/2014/main" id="{718C012B-B3C7-8DDD-F0C5-9DE6C7C2CC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96344" y="0"/>
            <a:ext cx="2975992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2696F3F-7A65-64A8-94F3-227A61117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1619" y="332656"/>
            <a:ext cx="4022893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0B79C196-4283-06EE-E6EC-CDCF933B83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50898" y="1918502"/>
            <a:ext cx="490871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6990462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ránka s fotko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3024336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481D8A43-26C0-4F19-195B-DC10811183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024336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2" name="Zástupný symbol obrázku 5">
            <a:extLst>
              <a:ext uri="{FF2B5EF4-FFF2-40B4-BE49-F238E27FC236}">
                <a16:creationId xmlns:a16="http://schemas.microsoft.com/office/drawing/2014/main" id="{718C012B-B3C7-8DDD-F0C5-9DE6C7C2CC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96344" y="0"/>
            <a:ext cx="2975992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2696F3F-7A65-64A8-94F3-227A61117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1619" y="332656"/>
            <a:ext cx="4022893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3" name="Zástupný symbol obrázku 5">
            <a:extLst>
              <a:ext uri="{FF2B5EF4-FFF2-40B4-BE49-F238E27FC236}">
                <a16:creationId xmlns:a16="http://schemas.microsoft.com/office/drawing/2014/main" id="{953DEFEB-09ED-9E58-EF97-921059EC70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6344" y="3429000"/>
            <a:ext cx="2975992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AF65E1E2-DCA5-AF05-B2E5-B9A612376F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50898" y="1918502"/>
            <a:ext cx="490871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2775080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ránka s fotkou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03937" y="3429000"/>
            <a:ext cx="3024336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481D8A43-26C0-4F19-195B-DC10811183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03937" y="0"/>
            <a:ext cx="3024336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2" name="Zástupný symbol obrázku 5">
            <a:extLst>
              <a:ext uri="{FF2B5EF4-FFF2-40B4-BE49-F238E27FC236}">
                <a16:creationId xmlns:a16="http://schemas.microsoft.com/office/drawing/2014/main" id="{718C012B-B3C7-8DDD-F0C5-9DE6C7C2CC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00281" y="0"/>
            <a:ext cx="2975992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3" name="Zástupný symbol obrázku 5">
            <a:extLst>
              <a:ext uri="{FF2B5EF4-FFF2-40B4-BE49-F238E27FC236}">
                <a16:creationId xmlns:a16="http://schemas.microsoft.com/office/drawing/2014/main" id="{953DEFEB-09ED-9E58-EF97-921059EC70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00281" y="3429000"/>
            <a:ext cx="2975992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66DB134B-C8C4-ED9D-ECAA-BA0D3BE24F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5031005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91B7FDB3-283F-B7ED-C4C8-6DE20D6262E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8682" y="1930049"/>
            <a:ext cx="502326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223577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ránka s fotkou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212976"/>
            <a:ext cx="12192000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E229C5F1-F978-7A97-F2F2-C2C8DEC8D0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B26B058F-4C24-C318-1E84-0729C2B541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7688" y="1738855"/>
            <a:ext cx="11009312" cy="1088821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5641412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ránka s fotkou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212976"/>
            <a:ext cx="6048672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E229C5F1-F978-7A97-F2F2-C2C8DEC8D0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78DA8F50-FA33-1D19-B6C1-34ECF45C5D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43330" y="3212976"/>
            <a:ext cx="6048672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C85BB8FE-0315-B0D3-D079-149C3C492E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688" y="1738855"/>
            <a:ext cx="11009312" cy="1088821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8461155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ránka s fotkou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212976"/>
            <a:ext cx="3985120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E229C5F1-F978-7A97-F2F2-C2C8DEC8D0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8" name="Zástupný symbol obrázku 5">
            <a:extLst>
              <a:ext uri="{FF2B5EF4-FFF2-40B4-BE49-F238E27FC236}">
                <a16:creationId xmlns:a16="http://schemas.microsoft.com/office/drawing/2014/main" id="{CDCCAF09-131E-3E4C-BE38-ACEF58EAB7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03440" y="3212976"/>
            <a:ext cx="3985120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5F3DE0BA-D7D0-8A00-E37E-03B82DC518E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06880" y="3202672"/>
            <a:ext cx="3985120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2637118B-9C7E-173F-E637-DEAF4CAAC3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7688" y="1738855"/>
            <a:ext cx="11009312" cy="1088821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1308655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on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D4CC1D2F-A291-48FD-569E-E017D26FF1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89816"/>
            <a:ext cx="1584176" cy="6385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05EA71-C82B-AA44-A4E8-85F0A5E0E0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6CE203-DE2C-6447-AC60-175A88E4C8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235" y="2204864"/>
            <a:ext cx="6192837" cy="1439862"/>
          </a:xfrm>
          <a:prstGeom prst="rect">
            <a:avLst/>
          </a:prstGeom>
        </p:spPr>
        <p:txBody>
          <a:bodyPr/>
          <a:lstStyle>
            <a:lvl1pPr>
              <a:defRPr sz="4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2pPr>
            <a:lvl3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3pPr>
            <a:lvl4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4pPr>
            <a:lvl5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AE5D401-F9B2-6641-97CF-0037D0D92A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384" y="4005064"/>
            <a:ext cx="3960812" cy="79057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69235CD-E9C9-BD08-6F7F-570AE6AA2FA5}"/>
              </a:ext>
            </a:extLst>
          </p:cNvPr>
          <p:cNvSpPr/>
          <p:nvPr userDrawn="1"/>
        </p:nvSpPr>
        <p:spPr>
          <a:xfrm>
            <a:off x="11136560" y="6237312"/>
            <a:ext cx="576064" cy="50405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9782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73FFA9-F99A-BB4D-AC2C-595EB81D9B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2" y="1916113"/>
            <a:ext cx="5041083" cy="86481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93116F34-349C-1FDE-6668-5945EEE32E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18527" y="1930447"/>
            <a:ext cx="5041083" cy="86481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53" name="Rovnoramenný trojúhelník 51">
            <a:extLst>
              <a:ext uri="{FF2B5EF4-FFF2-40B4-BE49-F238E27FC236}">
                <a16:creationId xmlns:a16="http://schemas.microsoft.com/office/drawing/2014/main" id="{27BC23DB-6645-12C3-D39D-15D9667188D9}"/>
              </a:ext>
            </a:extLst>
          </p:cNvPr>
          <p:cNvSpPr/>
          <p:nvPr/>
        </p:nvSpPr>
        <p:spPr>
          <a:xfrm rot="5400000">
            <a:off x="5871690" y="3365278"/>
            <a:ext cx="374705" cy="214117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1060704"/>
              <a:gd name="connsiteY0" fmla="*/ 914400 h 921103"/>
              <a:gd name="connsiteX1" fmla="*/ 530352 w 1060704"/>
              <a:gd name="connsiteY1" fmla="*/ 0 h 921103"/>
              <a:gd name="connsiteX2" fmla="*/ 1060704 w 1060704"/>
              <a:gd name="connsiteY2" fmla="*/ 914400 h 921103"/>
              <a:gd name="connsiteX3" fmla="*/ 516811 w 1060704"/>
              <a:gd name="connsiteY3" fmla="*/ 921103 h 921103"/>
              <a:gd name="connsiteX4" fmla="*/ 0 w 1060704"/>
              <a:gd name="connsiteY4" fmla="*/ 914400 h 921103"/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1060704"/>
              <a:gd name="connsiteY0" fmla="*/ 914400 h 914410"/>
              <a:gd name="connsiteX1" fmla="*/ 530352 w 1060704"/>
              <a:gd name="connsiteY1" fmla="*/ 0 h 914410"/>
              <a:gd name="connsiteX2" fmla="*/ 1060704 w 1060704"/>
              <a:gd name="connsiteY2" fmla="*/ 914400 h 914410"/>
              <a:gd name="connsiteX3" fmla="*/ 512318 w 1060704"/>
              <a:gd name="connsiteY3" fmla="*/ 789316 h 914410"/>
              <a:gd name="connsiteX4" fmla="*/ 0 w 1060704"/>
              <a:gd name="connsiteY4" fmla="*/ 914400 h 914410"/>
              <a:gd name="connsiteX0" fmla="*/ 0 w 1060704"/>
              <a:gd name="connsiteY0" fmla="*/ 914400 h 914410"/>
              <a:gd name="connsiteX1" fmla="*/ 530352 w 1060704"/>
              <a:gd name="connsiteY1" fmla="*/ 0 h 914410"/>
              <a:gd name="connsiteX2" fmla="*/ 1060704 w 1060704"/>
              <a:gd name="connsiteY2" fmla="*/ 914400 h 914410"/>
              <a:gd name="connsiteX3" fmla="*/ 512318 w 1060704"/>
              <a:gd name="connsiteY3" fmla="*/ 789316 h 914410"/>
              <a:gd name="connsiteX4" fmla="*/ 0 w 1060704"/>
              <a:gd name="connsiteY4" fmla="*/ 914400 h 914410"/>
              <a:gd name="connsiteX0" fmla="*/ 0 w 1060704"/>
              <a:gd name="connsiteY0" fmla="*/ 914400 h 914408"/>
              <a:gd name="connsiteX1" fmla="*/ 530352 w 1060704"/>
              <a:gd name="connsiteY1" fmla="*/ 0 h 914408"/>
              <a:gd name="connsiteX2" fmla="*/ 1060704 w 1060704"/>
              <a:gd name="connsiteY2" fmla="*/ 914400 h 914408"/>
              <a:gd name="connsiteX3" fmla="*/ 512318 w 1060704"/>
              <a:gd name="connsiteY3" fmla="*/ 789316 h 914408"/>
              <a:gd name="connsiteX4" fmla="*/ 0 w 1060704"/>
              <a:gd name="connsiteY4" fmla="*/ 914400 h 914408"/>
              <a:gd name="connsiteX0" fmla="*/ 0 w 1060704"/>
              <a:gd name="connsiteY0" fmla="*/ 914400 h 914403"/>
              <a:gd name="connsiteX1" fmla="*/ 530352 w 1060704"/>
              <a:gd name="connsiteY1" fmla="*/ 0 h 914403"/>
              <a:gd name="connsiteX2" fmla="*/ 1060704 w 1060704"/>
              <a:gd name="connsiteY2" fmla="*/ 914400 h 914403"/>
              <a:gd name="connsiteX3" fmla="*/ 519907 w 1060704"/>
              <a:gd name="connsiteY3" fmla="*/ 519858 h 914403"/>
              <a:gd name="connsiteX4" fmla="*/ 0 w 1060704"/>
              <a:gd name="connsiteY4" fmla="*/ 914400 h 914403"/>
              <a:gd name="connsiteX0" fmla="*/ 0 w 1060704"/>
              <a:gd name="connsiteY0" fmla="*/ 914400 h 914401"/>
              <a:gd name="connsiteX1" fmla="*/ 530352 w 1060704"/>
              <a:gd name="connsiteY1" fmla="*/ 0 h 914401"/>
              <a:gd name="connsiteX2" fmla="*/ 1060704 w 1060704"/>
              <a:gd name="connsiteY2" fmla="*/ 914400 h 914401"/>
              <a:gd name="connsiteX3" fmla="*/ 531297 w 1060704"/>
              <a:gd name="connsiteY3" fmla="*/ 3710 h 914401"/>
              <a:gd name="connsiteX4" fmla="*/ 0 w 1060704"/>
              <a:gd name="connsiteY4" fmla="*/ 914400 h 914401"/>
              <a:gd name="connsiteX0" fmla="*/ 0 w 1060704"/>
              <a:gd name="connsiteY0" fmla="*/ 914400 h 914399"/>
              <a:gd name="connsiteX1" fmla="*/ 530352 w 1060704"/>
              <a:gd name="connsiteY1" fmla="*/ 0 h 914399"/>
              <a:gd name="connsiteX2" fmla="*/ 1060704 w 1060704"/>
              <a:gd name="connsiteY2" fmla="*/ 914400 h 914399"/>
              <a:gd name="connsiteX3" fmla="*/ 531297 w 1060704"/>
              <a:gd name="connsiteY3" fmla="*/ 3710 h 914399"/>
              <a:gd name="connsiteX4" fmla="*/ 0 w 1060704"/>
              <a:gd name="connsiteY4" fmla="*/ 914400 h 914399"/>
              <a:gd name="connsiteX0" fmla="*/ 0 w 1060704"/>
              <a:gd name="connsiteY0" fmla="*/ 914400 h 914401"/>
              <a:gd name="connsiteX1" fmla="*/ 530352 w 1060704"/>
              <a:gd name="connsiteY1" fmla="*/ 0 h 914401"/>
              <a:gd name="connsiteX2" fmla="*/ 1060704 w 1060704"/>
              <a:gd name="connsiteY2" fmla="*/ 914400 h 914401"/>
              <a:gd name="connsiteX3" fmla="*/ 531297 w 1060704"/>
              <a:gd name="connsiteY3" fmla="*/ 3710 h 914401"/>
              <a:gd name="connsiteX4" fmla="*/ 0 w 1060704"/>
              <a:gd name="connsiteY4" fmla="*/ 914400 h 91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0704" h="914401">
                <a:moveTo>
                  <a:pt x="0" y="914400"/>
                </a:moveTo>
                <a:lnTo>
                  <a:pt x="530352" y="0"/>
                </a:lnTo>
                <a:lnTo>
                  <a:pt x="1060704" y="914400"/>
                </a:lnTo>
                <a:cubicBezTo>
                  <a:pt x="1043633" y="904331"/>
                  <a:pt x="533192" y="-1403"/>
                  <a:pt x="531297" y="3710"/>
                </a:cubicBezTo>
                <a:cubicBezTo>
                  <a:pt x="531312" y="-139"/>
                  <a:pt x="18968" y="884091"/>
                  <a:pt x="0" y="914400"/>
                </a:cubicBezTo>
                <a:close/>
              </a:path>
            </a:pathLst>
          </a:custGeom>
          <a:noFill/>
          <a:ln w="34925">
            <a:solidFill>
              <a:schemeClr val="accent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cs-CZ"/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7BACBAD4-6DA3-FC34-9EBE-50400CF3C8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0862" y="2852936"/>
            <a:ext cx="5041081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67CAEF5D-8A72-3ED8-0DF0-628C1A02348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18527" y="2862278"/>
            <a:ext cx="5041081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11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DB44D051-3697-4E74-864D-FF0FE6CAE9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12" name="Rovnoramenný trojúhelník 51">
            <a:extLst>
              <a:ext uri="{FF2B5EF4-FFF2-40B4-BE49-F238E27FC236}">
                <a16:creationId xmlns:a16="http://schemas.microsoft.com/office/drawing/2014/main" id="{4B6B9E3A-74AD-4D84-9DA0-2D9453930EC1}"/>
              </a:ext>
            </a:extLst>
          </p:cNvPr>
          <p:cNvSpPr/>
          <p:nvPr userDrawn="1"/>
        </p:nvSpPr>
        <p:spPr>
          <a:xfrm rot="5400000">
            <a:off x="5871690" y="3365278"/>
            <a:ext cx="374705" cy="214117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1060704"/>
              <a:gd name="connsiteY0" fmla="*/ 914400 h 921103"/>
              <a:gd name="connsiteX1" fmla="*/ 530352 w 1060704"/>
              <a:gd name="connsiteY1" fmla="*/ 0 h 921103"/>
              <a:gd name="connsiteX2" fmla="*/ 1060704 w 1060704"/>
              <a:gd name="connsiteY2" fmla="*/ 914400 h 921103"/>
              <a:gd name="connsiteX3" fmla="*/ 516811 w 1060704"/>
              <a:gd name="connsiteY3" fmla="*/ 921103 h 921103"/>
              <a:gd name="connsiteX4" fmla="*/ 0 w 1060704"/>
              <a:gd name="connsiteY4" fmla="*/ 914400 h 921103"/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1060704"/>
              <a:gd name="connsiteY0" fmla="*/ 914400 h 914410"/>
              <a:gd name="connsiteX1" fmla="*/ 530352 w 1060704"/>
              <a:gd name="connsiteY1" fmla="*/ 0 h 914410"/>
              <a:gd name="connsiteX2" fmla="*/ 1060704 w 1060704"/>
              <a:gd name="connsiteY2" fmla="*/ 914400 h 914410"/>
              <a:gd name="connsiteX3" fmla="*/ 512318 w 1060704"/>
              <a:gd name="connsiteY3" fmla="*/ 789316 h 914410"/>
              <a:gd name="connsiteX4" fmla="*/ 0 w 1060704"/>
              <a:gd name="connsiteY4" fmla="*/ 914400 h 914410"/>
              <a:gd name="connsiteX0" fmla="*/ 0 w 1060704"/>
              <a:gd name="connsiteY0" fmla="*/ 914400 h 914410"/>
              <a:gd name="connsiteX1" fmla="*/ 530352 w 1060704"/>
              <a:gd name="connsiteY1" fmla="*/ 0 h 914410"/>
              <a:gd name="connsiteX2" fmla="*/ 1060704 w 1060704"/>
              <a:gd name="connsiteY2" fmla="*/ 914400 h 914410"/>
              <a:gd name="connsiteX3" fmla="*/ 512318 w 1060704"/>
              <a:gd name="connsiteY3" fmla="*/ 789316 h 914410"/>
              <a:gd name="connsiteX4" fmla="*/ 0 w 1060704"/>
              <a:gd name="connsiteY4" fmla="*/ 914400 h 914410"/>
              <a:gd name="connsiteX0" fmla="*/ 0 w 1060704"/>
              <a:gd name="connsiteY0" fmla="*/ 914400 h 914408"/>
              <a:gd name="connsiteX1" fmla="*/ 530352 w 1060704"/>
              <a:gd name="connsiteY1" fmla="*/ 0 h 914408"/>
              <a:gd name="connsiteX2" fmla="*/ 1060704 w 1060704"/>
              <a:gd name="connsiteY2" fmla="*/ 914400 h 914408"/>
              <a:gd name="connsiteX3" fmla="*/ 512318 w 1060704"/>
              <a:gd name="connsiteY3" fmla="*/ 789316 h 914408"/>
              <a:gd name="connsiteX4" fmla="*/ 0 w 1060704"/>
              <a:gd name="connsiteY4" fmla="*/ 914400 h 914408"/>
              <a:gd name="connsiteX0" fmla="*/ 0 w 1060704"/>
              <a:gd name="connsiteY0" fmla="*/ 914400 h 914403"/>
              <a:gd name="connsiteX1" fmla="*/ 530352 w 1060704"/>
              <a:gd name="connsiteY1" fmla="*/ 0 h 914403"/>
              <a:gd name="connsiteX2" fmla="*/ 1060704 w 1060704"/>
              <a:gd name="connsiteY2" fmla="*/ 914400 h 914403"/>
              <a:gd name="connsiteX3" fmla="*/ 519907 w 1060704"/>
              <a:gd name="connsiteY3" fmla="*/ 519858 h 914403"/>
              <a:gd name="connsiteX4" fmla="*/ 0 w 1060704"/>
              <a:gd name="connsiteY4" fmla="*/ 914400 h 914403"/>
              <a:gd name="connsiteX0" fmla="*/ 0 w 1060704"/>
              <a:gd name="connsiteY0" fmla="*/ 914400 h 914401"/>
              <a:gd name="connsiteX1" fmla="*/ 530352 w 1060704"/>
              <a:gd name="connsiteY1" fmla="*/ 0 h 914401"/>
              <a:gd name="connsiteX2" fmla="*/ 1060704 w 1060704"/>
              <a:gd name="connsiteY2" fmla="*/ 914400 h 914401"/>
              <a:gd name="connsiteX3" fmla="*/ 531297 w 1060704"/>
              <a:gd name="connsiteY3" fmla="*/ 3710 h 914401"/>
              <a:gd name="connsiteX4" fmla="*/ 0 w 1060704"/>
              <a:gd name="connsiteY4" fmla="*/ 914400 h 914401"/>
              <a:gd name="connsiteX0" fmla="*/ 0 w 1060704"/>
              <a:gd name="connsiteY0" fmla="*/ 914400 h 914399"/>
              <a:gd name="connsiteX1" fmla="*/ 530352 w 1060704"/>
              <a:gd name="connsiteY1" fmla="*/ 0 h 914399"/>
              <a:gd name="connsiteX2" fmla="*/ 1060704 w 1060704"/>
              <a:gd name="connsiteY2" fmla="*/ 914400 h 914399"/>
              <a:gd name="connsiteX3" fmla="*/ 531297 w 1060704"/>
              <a:gd name="connsiteY3" fmla="*/ 3710 h 914399"/>
              <a:gd name="connsiteX4" fmla="*/ 0 w 1060704"/>
              <a:gd name="connsiteY4" fmla="*/ 914400 h 914399"/>
              <a:gd name="connsiteX0" fmla="*/ 0 w 1060704"/>
              <a:gd name="connsiteY0" fmla="*/ 914400 h 914401"/>
              <a:gd name="connsiteX1" fmla="*/ 530352 w 1060704"/>
              <a:gd name="connsiteY1" fmla="*/ 0 h 914401"/>
              <a:gd name="connsiteX2" fmla="*/ 1060704 w 1060704"/>
              <a:gd name="connsiteY2" fmla="*/ 914400 h 914401"/>
              <a:gd name="connsiteX3" fmla="*/ 531297 w 1060704"/>
              <a:gd name="connsiteY3" fmla="*/ 3710 h 914401"/>
              <a:gd name="connsiteX4" fmla="*/ 0 w 1060704"/>
              <a:gd name="connsiteY4" fmla="*/ 914400 h 91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0704" h="914401">
                <a:moveTo>
                  <a:pt x="0" y="914400"/>
                </a:moveTo>
                <a:lnTo>
                  <a:pt x="530352" y="0"/>
                </a:lnTo>
                <a:lnTo>
                  <a:pt x="1060704" y="914400"/>
                </a:lnTo>
                <a:cubicBezTo>
                  <a:pt x="1043633" y="904331"/>
                  <a:pt x="533192" y="-1403"/>
                  <a:pt x="531297" y="3710"/>
                </a:cubicBezTo>
                <a:cubicBezTo>
                  <a:pt x="531312" y="-139"/>
                  <a:pt x="18968" y="884091"/>
                  <a:pt x="0" y="914400"/>
                </a:cubicBezTo>
                <a:close/>
              </a:path>
            </a:pathLst>
          </a:custGeom>
          <a:noFill/>
          <a:ln w="34925">
            <a:solidFill>
              <a:schemeClr val="accent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0144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ředělová strán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AE7AB3-9B6E-BF47-BB76-1CC7504E66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D4CC1D2F-A291-48FD-569E-E017D26FF1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89816"/>
            <a:ext cx="1584176" cy="638583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78311E9-823A-C345-B582-8BE42DF1DB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384" y="2204864"/>
            <a:ext cx="6192837" cy="1439862"/>
          </a:xfrm>
          <a:prstGeom prst="rect">
            <a:avLst/>
          </a:prstGeom>
        </p:spPr>
        <p:txBody>
          <a:bodyPr/>
          <a:lstStyle>
            <a:lvl1pPr>
              <a:defRPr sz="4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2pPr>
            <a:lvl3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3pPr>
            <a:lvl4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4pPr>
            <a:lvl5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20F95B7-E9A7-E44D-9B6C-84F243251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384" y="4006577"/>
            <a:ext cx="3960812" cy="79057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01F90324-8788-09F4-3BA0-EC9EB6C21700}"/>
              </a:ext>
            </a:extLst>
          </p:cNvPr>
          <p:cNvSpPr/>
          <p:nvPr/>
        </p:nvSpPr>
        <p:spPr>
          <a:xfrm>
            <a:off x="11136560" y="6237312"/>
            <a:ext cx="576064" cy="50405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BCD277B-6FBF-4AD2-8C52-313246B0D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CC6C1177-5FDD-4000-A757-CC556BCAB3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89816"/>
            <a:ext cx="1584176" cy="638583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96271B7C-A1BF-44E3-B4F6-C0201E14A2B8}"/>
              </a:ext>
            </a:extLst>
          </p:cNvPr>
          <p:cNvSpPr/>
          <p:nvPr userDrawn="1"/>
        </p:nvSpPr>
        <p:spPr>
          <a:xfrm>
            <a:off x="11136560" y="6237312"/>
            <a:ext cx="576064" cy="50405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1940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ka_a_titul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3392" y="1628800"/>
            <a:ext cx="10936218" cy="460851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0F265A4D-3619-6F13-4CB9-947AC0A970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383" y="332656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5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A4C79220-EFC6-49D8-AEED-DB6CFAF80F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73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ránka_obrázk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3686" y="1700809"/>
            <a:ext cx="2340992" cy="418051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C0814DBB-8071-67A4-174A-6351EE21F52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8984" y="1700809"/>
            <a:ext cx="2340992" cy="418051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Zástupný symbol obrázku 5">
            <a:extLst>
              <a:ext uri="{FF2B5EF4-FFF2-40B4-BE49-F238E27FC236}">
                <a16:creationId xmlns:a16="http://schemas.microsoft.com/office/drawing/2014/main" id="{67167C5F-EDD1-C832-F5F8-B4EF62F821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03280" y="1700808"/>
            <a:ext cx="2340992" cy="418051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9" name="Zástupný symbol obrázku 5">
            <a:extLst>
              <a:ext uri="{FF2B5EF4-FFF2-40B4-BE49-F238E27FC236}">
                <a16:creationId xmlns:a16="http://schemas.microsoft.com/office/drawing/2014/main" id="{4F4E371C-FF85-034C-CE97-02118F8BCA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67576" y="1700808"/>
            <a:ext cx="2340992" cy="418051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893F3FA6-92AB-6241-CAA8-95BBA203DA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686" y="1340768"/>
            <a:ext cx="234099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E384EC8A-803F-50CF-E7EA-271BB97F0E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38984" y="1340768"/>
            <a:ext cx="234099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BC8D0283-37C0-F910-154D-8138A9CF91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03280" y="1340768"/>
            <a:ext cx="234099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DC0D5987-1A9D-5E81-E756-0F9A83AE7B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867576" y="1340768"/>
            <a:ext cx="234099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pic>
        <p:nvPicPr>
          <p:cNvPr id="1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ECAFE38F-3CBE-46C9-AF4D-338A79663F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16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ránka_obrázk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59360" y="1484784"/>
            <a:ext cx="3124082" cy="446854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C0814DBB-8071-67A4-174A-6351EE21F52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99466" y="1481054"/>
            <a:ext cx="3124082" cy="446854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Zástupný symbol obrázku 5">
            <a:extLst>
              <a:ext uri="{FF2B5EF4-FFF2-40B4-BE49-F238E27FC236}">
                <a16:creationId xmlns:a16="http://schemas.microsoft.com/office/drawing/2014/main" id="{67167C5F-EDD1-C832-F5F8-B4EF62F821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39572" y="1484783"/>
            <a:ext cx="3068606" cy="446854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91730CE2-54CA-7822-FC69-21FD079EDD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9360" y="1121014"/>
            <a:ext cx="312408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DB2BF174-208D-4CAA-964B-B20D4BF252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99466" y="1121014"/>
            <a:ext cx="312408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1E70D5AD-B0EC-A0CA-BA0C-514CBDF39E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39572" y="1121014"/>
            <a:ext cx="3068606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pic>
        <p:nvPicPr>
          <p:cNvPr id="12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667EE51E-CFBB-4B6D-825A-87D32025BE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633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2" y="9944865"/>
            <a:ext cx="241706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7" y="9944865"/>
            <a:ext cx="17372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5" y="9944865"/>
            <a:ext cx="17372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  <p:sp>
        <p:nvSpPr>
          <p:cNvPr id="9" name="TextBox 38">
            <a:extLst>
              <a:ext uri="{FF2B5EF4-FFF2-40B4-BE49-F238E27FC236}">
                <a16:creationId xmlns:a16="http://schemas.microsoft.com/office/drawing/2014/main" id="{773C2588-4111-87C4-EB01-464A4CBCB7D4}"/>
              </a:ext>
            </a:extLst>
          </p:cNvPr>
          <p:cNvSpPr txBox="1"/>
          <p:nvPr/>
        </p:nvSpPr>
        <p:spPr>
          <a:xfrm>
            <a:off x="11280576" y="6392361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2FC4441-48AB-466E-B5E2-7FA789F38293}" type="slidenum">
              <a:rPr lang="cs-CZ" sz="1200" smtClean="0">
                <a:solidFill>
                  <a:srgbClr val="363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CZ" sz="1200">
              <a:solidFill>
                <a:srgbClr val="3637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3CCF8F3B-F835-352F-074E-1A3CE78234A5}"/>
              </a:ext>
            </a:extLst>
          </p:cNvPr>
          <p:cNvSpPr txBox="1"/>
          <p:nvPr/>
        </p:nvSpPr>
        <p:spPr>
          <a:xfrm>
            <a:off x="551384" y="6392361"/>
            <a:ext cx="165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noProof="1">
                <a:solidFill>
                  <a:srgbClr val="00C7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www.cez.cz</a:t>
            </a:r>
          </a:p>
        </p:txBody>
      </p:sp>
      <p:sp>
        <p:nvSpPr>
          <p:cNvPr id="8" name="TextBox 38">
            <a:extLst>
              <a:ext uri="{FF2B5EF4-FFF2-40B4-BE49-F238E27FC236}">
                <a16:creationId xmlns:a16="http://schemas.microsoft.com/office/drawing/2014/main" id="{E8D9FD7A-41FA-454B-92E6-DCE5250DA449}"/>
              </a:ext>
            </a:extLst>
          </p:cNvPr>
          <p:cNvSpPr txBox="1"/>
          <p:nvPr userDrawn="1"/>
        </p:nvSpPr>
        <p:spPr>
          <a:xfrm>
            <a:off x="11280576" y="6392361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2FC4441-48AB-466E-B5E2-7FA789F38293}" type="slidenum">
              <a:rPr lang="cs-CZ" sz="1200" smtClean="0">
                <a:solidFill>
                  <a:srgbClr val="363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CZ" sz="1200">
              <a:solidFill>
                <a:srgbClr val="3637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0ACDCE89-ED71-4C70-AAC8-2705FFD9FAD4}"/>
              </a:ext>
            </a:extLst>
          </p:cNvPr>
          <p:cNvSpPr txBox="1"/>
          <p:nvPr userDrawn="1"/>
        </p:nvSpPr>
        <p:spPr>
          <a:xfrm>
            <a:off x="551384" y="6392361"/>
            <a:ext cx="165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noProof="1">
                <a:solidFill>
                  <a:srgbClr val="00C7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www.cez.cz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58F8F651-FA2C-B633-0746-A7053C10E547}"/>
              </a:ext>
            </a:extLst>
          </p:cNvPr>
          <p:cNvSpPr>
            <a:spLocks/>
          </p:cNvSpPr>
          <p:nvPr userDrawn="1"/>
        </p:nvSpPr>
        <p:spPr>
          <a:xfrm>
            <a:off x="8646850" y="6641976"/>
            <a:ext cx="3293615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cs-CZ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Zdroj: ČEZ Obnovitelné zdroje, s.r.o.</a:t>
            </a:r>
          </a:p>
        </p:txBody>
      </p:sp>
    </p:spTree>
    <p:extLst>
      <p:ext uri="{BB962C8B-B14F-4D97-AF65-F5344CB8AC3E}">
        <p14:creationId xmlns:p14="http://schemas.microsoft.com/office/powerpoint/2010/main" val="2468377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  <p:sldLayoutId id="2147483802" r:id="rId15"/>
    <p:sldLayoutId id="2147483803" r:id="rId16"/>
    <p:sldLayoutId id="2147483804" r:id="rId17"/>
    <p:sldLayoutId id="2147483805" r:id="rId18"/>
    <p:sldLayoutId id="2147483806" r:id="rId19"/>
    <p:sldLayoutId id="2147483807" r:id="rId20"/>
    <p:sldLayoutId id="2147483808" r:id="rId21"/>
    <p:sldLayoutId id="2147483809" r:id="rId22"/>
    <p:sldLayoutId id="2147483810" r:id="rId23"/>
    <p:sldLayoutId id="2147483811" r:id="rId24"/>
    <p:sldLayoutId id="2147483649" r:id="rId25"/>
    <p:sldLayoutId id="2147483650" r:id="rId26"/>
    <p:sldLayoutId id="2147483651" r:id="rId27"/>
    <p:sldLayoutId id="2147483652" r:id="rId28"/>
    <p:sldLayoutId id="2147483653" r:id="rId29"/>
    <p:sldLayoutId id="2147483654" r:id="rId30"/>
    <p:sldLayoutId id="2147483655" r:id="rId31"/>
    <p:sldLayoutId id="2147483657" r:id="rId32"/>
    <p:sldLayoutId id="2147483658" r:id="rId33"/>
    <p:sldLayoutId id="2147483659" r:id="rId34"/>
    <p:sldLayoutId id="2147483660" r:id="rId35"/>
    <p:sldLayoutId id="2147483661" r:id="rId36"/>
    <p:sldLayoutId id="2147483662" r:id="rId37"/>
    <p:sldLayoutId id="2147483663" r:id="rId38"/>
    <p:sldLayoutId id="2147483664" r:id="rId39"/>
    <p:sldLayoutId id="2147483665" r:id="rId40"/>
    <p:sldLayoutId id="2147483666" r:id="rId41"/>
    <p:sldLayoutId id="2147483667" r:id="rId42"/>
    <p:sldLayoutId id="2147483668" r:id="rId43"/>
    <p:sldLayoutId id="2147483669" r:id="rId44"/>
    <p:sldLayoutId id="2147483670" r:id="rId45"/>
    <p:sldLayoutId id="2147483671" r:id="rId46"/>
    <p:sldLayoutId id="2147483672" r:id="rId47"/>
    <p:sldLayoutId id="2147483673" r:id="rId48"/>
    <p:sldLayoutId id="2147483674" r:id="rId49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189" eaLnBrk="1" hangingPunct="1">
        <a:defRPr>
          <a:latin typeface="+mn-lt"/>
          <a:ea typeface="+mn-ea"/>
          <a:cs typeface="+mn-cs"/>
        </a:defRPr>
      </a:lvl2pPr>
      <a:lvl3pPr marL="914377" eaLnBrk="1" hangingPunct="1">
        <a:defRPr>
          <a:latin typeface="+mn-lt"/>
          <a:ea typeface="+mn-ea"/>
          <a:cs typeface="+mn-cs"/>
        </a:defRPr>
      </a:lvl3pPr>
      <a:lvl4pPr marL="1371566" eaLnBrk="1" hangingPunct="1">
        <a:defRPr>
          <a:latin typeface="+mn-lt"/>
          <a:ea typeface="+mn-ea"/>
          <a:cs typeface="+mn-cs"/>
        </a:defRPr>
      </a:lvl4pPr>
      <a:lvl5pPr marL="1828754" eaLnBrk="1" hangingPunct="1">
        <a:defRPr>
          <a:latin typeface="+mn-lt"/>
          <a:ea typeface="+mn-ea"/>
          <a:cs typeface="+mn-cs"/>
        </a:defRPr>
      </a:lvl5pPr>
      <a:lvl6pPr marL="2285943" eaLnBrk="1" hangingPunct="1">
        <a:defRPr>
          <a:latin typeface="+mn-lt"/>
          <a:ea typeface="+mn-ea"/>
          <a:cs typeface="+mn-cs"/>
        </a:defRPr>
      </a:lvl6pPr>
      <a:lvl7pPr marL="2743131" eaLnBrk="1" hangingPunct="1">
        <a:defRPr>
          <a:latin typeface="+mn-lt"/>
          <a:ea typeface="+mn-ea"/>
          <a:cs typeface="+mn-cs"/>
        </a:defRPr>
      </a:lvl7pPr>
      <a:lvl8pPr marL="3200320" eaLnBrk="1" hangingPunct="1">
        <a:defRPr>
          <a:latin typeface="+mn-lt"/>
          <a:ea typeface="+mn-ea"/>
          <a:cs typeface="+mn-cs"/>
        </a:defRPr>
      </a:lvl8pPr>
      <a:lvl9pPr marL="3657509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189" eaLnBrk="1" hangingPunct="1">
        <a:defRPr>
          <a:latin typeface="+mn-lt"/>
          <a:ea typeface="+mn-ea"/>
          <a:cs typeface="+mn-cs"/>
        </a:defRPr>
      </a:lvl2pPr>
      <a:lvl3pPr marL="914377" eaLnBrk="1" hangingPunct="1">
        <a:defRPr>
          <a:latin typeface="+mn-lt"/>
          <a:ea typeface="+mn-ea"/>
          <a:cs typeface="+mn-cs"/>
        </a:defRPr>
      </a:lvl3pPr>
      <a:lvl4pPr marL="1371566" eaLnBrk="1" hangingPunct="1">
        <a:defRPr>
          <a:latin typeface="+mn-lt"/>
          <a:ea typeface="+mn-ea"/>
          <a:cs typeface="+mn-cs"/>
        </a:defRPr>
      </a:lvl4pPr>
      <a:lvl5pPr marL="1828754" eaLnBrk="1" hangingPunct="1">
        <a:defRPr>
          <a:latin typeface="+mn-lt"/>
          <a:ea typeface="+mn-ea"/>
          <a:cs typeface="+mn-cs"/>
        </a:defRPr>
      </a:lvl5pPr>
      <a:lvl6pPr marL="2285943" eaLnBrk="1" hangingPunct="1">
        <a:defRPr>
          <a:latin typeface="+mn-lt"/>
          <a:ea typeface="+mn-ea"/>
          <a:cs typeface="+mn-cs"/>
        </a:defRPr>
      </a:lvl6pPr>
      <a:lvl7pPr marL="2743131" eaLnBrk="1" hangingPunct="1">
        <a:defRPr>
          <a:latin typeface="+mn-lt"/>
          <a:ea typeface="+mn-ea"/>
          <a:cs typeface="+mn-cs"/>
        </a:defRPr>
      </a:lvl7pPr>
      <a:lvl8pPr marL="3200320" eaLnBrk="1" hangingPunct="1">
        <a:defRPr>
          <a:latin typeface="+mn-lt"/>
          <a:ea typeface="+mn-ea"/>
          <a:cs typeface="+mn-cs"/>
        </a:defRPr>
      </a:lvl8pPr>
      <a:lvl9pPr marL="3657509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sv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30E4C88-1267-4449-BF89-316E310347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384" y="2492896"/>
            <a:ext cx="7920880" cy="1439862"/>
          </a:xfrm>
        </p:spPr>
        <p:txBody>
          <a:bodyPr/>
          <a:lstStyle/>
          <a:p>
            <a:r>
              <a:rPr lang="cs-CZ" dirty="0">
                <a:cs typeface="Arial" panose="020B0604020202020204" pitchFamily="34" charset="0"/>
              </a:rPr>
              <a:t>ČEZ Obnovitelné zdroje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3200" dirty="0">
                <a:cs typeface="Arial" panose="020B0604020202020204" pitchFamily="34" charset="0"/>
              </a:rPr>
              <a:t>Rozvoj OZE v regionu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02FC995-7016-2321-DAAC-D6E22C80A584}"/>
              </a:ext>
            </a:extLst>
          </p:cNvPr>
          <p:cNvSpPr txBox="1"/>
          <p:nvPr/>
        </p:nvSpPr>
        <p:spPr>
          <a:xfrm>
            <a:off x="623392" y="4509120"/>
            <a:ext cx="5688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Vojtěch Bagin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Krajské setkání SMO ČR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Sokolov 31. 3. 2026</a:t>
            </a:r>
          </a:p>
        </p:txBody>
      </p:sp>
    </p:spTree>
    <p:extLst>
      <p:ext uri="{BB962C8B-B14F-4D97-AF65-F5344CB8AC3E}">
        <p14:creationId xmlns:p14="http://schemas.microsoft.com/office/powerpoint/2010/main" val="3136805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531FA9E2-DCB7-0DE2-0822-6CE159AC26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7375" y="333375"/>
            <a:ext cx="10261153" cy="1016489"/>
          </a:xfrm>
        </p:spPr>
        <p:txBody>
          <a:bodyPr anchor="ctr"/>
          <a:lstStyle/>
          <a:p>
            <a:pPr>
              <a:buClr>
                <a:schemeClr val="accent5">
                  <a:lumMod val="75000"/>
                  <a:lumOff val="25000"/>
                </a:schemeClr>
              </a:buClr>
            </a:pPr>
            <a:r>
              <a:rPr lang="cs-CZ" dirty="0"/>
              <a:t>Považujeme obce za klíčového partnera při budování obnovitelných zdrojů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05744F5-BDE7-015D-FD37-DE3DC07B861F}"/>
              </a:ext>
            </a:extLst>
          </p:cNvPr>
          <p:cNvSpPr txBox="1"/>
          <p:nvPr/>
        </p:nvSpPr>
        <p:spPr>
          <a:xfrm flipH="1">
            <a:off x="710490" y="1628775"/>
            <a:ext cx="5225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cs-CZ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Jsme připraveni s Vámi dlouhodobě spolupracovat ve prospěch </a:t>
            </a:r>
            <a:br>
              <a:rPr lang="cs-CZ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cs-CZ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ší obce.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674A405-8875-8790-FC12-A0CCCE19BBFF}"/>
              </a:ext>
            </a:extLst>
          </p:cNvPr>
          <p:cNvSpPr txBox="1"/>
          <p:nvPr/>
        </p:nvSpPr>
        <p:spPr>
          <a:xfrm>
            <a:off x="1441672" y="4007548"/>
            <a:ext cx="414950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Plánovací smlouva </a:t>
            </a:r>
            <a:endParaRPr lang="cs-CZ" sz="1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cs-CZ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 základě této smlouvy si ČEZ a obec poskytnou součinnost</a:t>
            </a:r>
            <a:r>
              <a:rPr lang="cs-CZ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při uskutečnění projektu OZE – ve smlouvě budou </a:t>
            </a:r>
            <a:r>
              <a:rPr lang="cs-CZ" sz="1400" b="1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sjednány jednorázové nebo pravidelné platby </a:t>
            </a:r>
            <a:r>
              <a:rPr lang="cs-CZ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rozpočtu obce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4C1813EC-7088-5FB2-68DC-151F1E074E37}"/>
              </a:ext>
            </a:extLst>
          </p:cNvPr>
          <p:cNvSpPr txBox="1"/>
          <p:nvPr/>
        </p:nvSpPr>
        <p:spPr>
          <a:xfrm>
            <a:off x="1441672" y="5432877"/>
            <a:ext cx="41495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Co-development</a:t>
            </a:r>
            <a:r>
              <a:rPr lang="cs-CZ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cs-CZ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cs-CZ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společný development projektu mezi ČEZ a obcí. Instalovaný výkon elektrárny </a:t>
            </a:r>
            <a:r>
              <a:rPr lang="cs-CZ" sz="1400" b="1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rozdělí mezi obě strany </a:t>
            </a:r>
            <a:r>
              <a:rPr lang="cs-CZ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 dohodnutém poměru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1C73BEB1-B3BB-7553-9108-792149090B05}"/>
              </a:ext>
            </a:extLst>
          </p:cNvPr>
          <p:cNvSpPr txBox="1"/>
          <p:nvPr/>
        </p:nvSpPr>
        <p:spPr>
          <a:xfrm>
            <a:off x="6943725" y="5415115"/>
            <a:ext cx="455913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Úprava a aktualizace územních plánů</a:t>
            </a:r>
          </a:p>
          <a:p>
            <a:r>
              <a:rPr lang="cs-CZ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aktivní spolupráce při aktualizaci územního plánu, např. se </a:t>
            </a:r>
            <a:r>
              <a:rPr lang="cs-CZ" sz="1400" b="1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zohledněním požadavků místní samosprávy</a:t>
            </a:r>
            <a:endParaRPr lang="cs-CZ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ázek 10" descr="Obsah obrázku kruh, Grafika, grafický design, Barevnost&#10;&#10;Obsah vygenerovaný umělou inteligencí může být nesprávný.">
            <a:extLst>
              <a:ext uri="{FF2B5EF4-FFF2-40B4-BE49-F238E27FC236}">
                <a16:creationId xmlns:a16="http://schemas.microsoft.com/office/drawing/2014/main" id="{9745347F-772C-97F7-AA8C-C8CD6254C0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28" y="5548548"/>
            <a:ext cx="669806" cy="669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Obrázek 20" descr="Obsah obrázku Grafika, kruh, Barevnost, design&#10;&#10;Obsah vygenerovaný umělou inteligencí může být nesprávný.">
            <a:extLst>
              <a:ext uri="{FF2B5EF4-FFF2-40B4-BE49-F238E27FC236}">
                <a16:creationId xmlns:a16="http://schemas.microsoft.com/office/drawing/2014/main" id="{E9502137-18BF-743B-FC93-4D90C71A4E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738" y="5548548"/>
            <a:ext cx="669806" cy="669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Obrázek 22" descr="Obsah obrázku Grafika, snímek obrazovky, kruh, symbol&#10;&#10;Obsah vygenerovaný umělou inteligencí může být nesprávný.">
            <a:extLst>
              <a:ext uri="{FF2B5EF4-FFF2-40B4-BE49-F238E27FC236}">
                <a16:creationId xmlns:a16="http://schemas.microsoft.com/office/drawing/2014/main" id="{94CCC501-84BB-C8E3-F8DF-7C375952B0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55" y="4269621"/>
            <a:ext cx="669806" cy="669806"/>
          </a:xfrm>
          <a:prstGeom prst="rect">
            <a:avLst/>
          </a:prstGeom>
          <a:ln>
            <a:noFill/>
          </a:ln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0AE5533F-14A3-0F28-F178-A451B77ADF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4738" y="4269621"/>
            <a:ext cx="669806" cy="669806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Obdélník: se zakulacenými rohy 33">
            <a:extLst>
              <a:ext uri="{FF2B5EF4-FFF2-40B4-BE49-F238E27FC236}">
                <a16:creationId xmlns:a16="http://schemas.microsoft.com/office/drawing/2014/main" id="{C46A2C14-BCE2-27E1-FF20-D8F7C72337C2}"/>
              </a:ext>
            </a:extLst>
          </p:cNvPr>
          <p:cNvSpPr/>
          <p:nvPr/>
        </p:nvSpPr>
        <p:spPr>
          <a:xfrm>
            <a:off x="7465764" y="3109709"/>
            <a:ext cx="669806" cy="6698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Obrázek 34">
            <a:extLst>
              <a:ext uri="{FF2B5EF4-FFF2-40B4-BE49-F238E27FC236}">
                <a16:creationId xmlns:a16="http://schemas.microsoft.com/office/drawing/2014/main" id="{7262D4D9-FDC9-FE59-D454-50D6246EDF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6671" y="2964789"/>
            <a:ext cx="669806" cy="669806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extovéPole 35">
            <a:extLst>
              <a:ext uri="{FF2B5EF4-FFF2-40B4-BE49-F238E27FC236}">
                <a16:creationId xmlns:a16="http://schemas.microsoft.com/office/drawing/2014/main" id="{8D1C498D-9D30-DADE-3EEF-B0AC6C79D407}"/>
              </a:ext>
            </a:extLst>
          </p:cNvPr>
          <p:cNvSpPr txBox="1"/>
          <p:nvPr/>
        </p:nvSpPr>
        <p:spPr>
          <a:xfrm>
            <a:off x="6943725" y="2717056"/>
            <a:ext cx="462438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Výstavba veřejné infrastruktury v obci</a:t>
            </a:r>
          </a:p>
          <a:p>
            <a:r>
              <a:rPr lang="cs-CZ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pomoc s výstavbou či rekonstrukcí </a:t>
            </a:r>
            <a:r>
              <a:rPr lang="cs-CZ" sz="1400" b="1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veřejného prostoru </a:t>
            </a:r>
            <a:r>
              <a:rPr lang="cs-CZ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nebo veřejně prospěšných staveb </a:t>
            </a:r>
            <a:r>
              <a:rPr lang="cs-CZ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1400" dirty="0"/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420E7051-B332-0080-D488-5041CA1508F6}"/>
              </a:ext>
            </a:extLst>
          </p:cNvPr>
          <p:cNvSpPr txBox="1"/>
          <p:nvPr/>
        </p:nvSpPr>
        <p:spPr>
          <a:xfrm>
            <a:off x="6943725" y="4005263"/>
            <a:ext cx="471487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Podpora společenských akcí a reklamní partnerství</a:t>
            </a:r>
          </a:p>
          <a:p>
            <a:r>
              <a:rPr lang="cs-CZ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ČEZ se stane partnerem obce při </a:t>
            </a:r>
            <a:r>
              <a:rPr lang="cs-CZ" sz="1400" b="1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pořádání kulturních </a:t>
            </a:r>
            <a:br>
              <a:rPr lang="cs-CZ" sz="1400" b="1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cs-CZ" sz="1400" b="1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či sportovních akcí</a:t>
            </a:r>
            <a:r>
              <a:rPr lang="cs-CZ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které napomáhají rozvoji společenského života v obci</a:t>
            </a:r>
          </a:p>
          <a:p>
            <a:r>
              <a:rPr lang="cs-CZ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1400" dirty="0"/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A8C26F93-FC8C-75F5-ABB3-AA0B566999C6}"/>
              </a:ext>
            </a:extLst>
          </p:cNvPr>
          <p:cNvSpPr txBox="1"/>
          <p:nvPr/>
        </p:nvSpPr>
        <p:spPr>
          <a:xfrm flipH="1">
            <a:off x="6199886" y="1634843"/>
            <a:ext cx="5368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cs-CZ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Při společných jednáních najdeme vhodné řešení pro obě strany a domluvíme se na formě vzájemné spolupráce.</a:t>
            </a:r>
          </a:p>
        </p:txBody>
      </p:sp>
      <p:cxnSp>
        <p:nvCxnSpPr>
          <p:cNvPr id="41" name="Přímá spojnice 40">
            <a:extLst>
              <a:ext uri="{FF2B5EF4-FFF2-40B4-BE49-F238E27FC236}">
                <a16:creationId xmlns:a16="http://schemas.microsoft.com/office/drawing/2014/main" id="{558BC14F-7EA3-9514-50C1-712867617245}"/>
              </a:ext>
            </a:extLst>
          </p:cNvPr>
          <p:cNvCxnSpPr>
            <a:cxnSpLocks/>
          </p:cNvCxnSpPr>
          <p:nvPr/>
        </p:nvCxnSpPr>
        <p:spPr>
          <a:xfrm>
            <a:off x="827489" y="5289753"/>
            <a:ext cx="41746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42">
            <a:extLst>
              <a:ext uri="{FF2B5EF4-FFF2-40B4-BE49-F238E27FC236}">
                <a16:creationId xmlns:a16="http://schemas.microsoft.com/office/drawing/2014/main" id="{0D3D6447-C119-BB35-8E93-D4B74A0579A3}"/>
              </a:ext>
            </a:extLst>
          </p:cNvPr>
          <p:cNvCxnSpPr>
            <a:cxnSpLocks/>
          </p:cNvCxnSpPr>
          <p:nvPr/>
        </p:nvCxnSpPr>
        <p:spPr>
          <a:xfrm>
            <a:off x="6774544" y="5289753"/>
            <a:ext cx="41746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>
            <a:extLst>
              <a:ext uri="{FF2B5EF4-FFF2-40B4-BE49-F238E27FC236}">
                <a16:creationId xmlns:a16="http://schemas.microsoft.com/office/drawing/2014/main" id="{5698142C-0908-DD0C-9AD0-B8B2BF1C2974}"/>
              </a:ext>
            </a:extLst>
          </p:cNvPr>
          <p:cNvCxnSpPr>
            <a:cxnSpLocks/>
          </p:cNvCxnSpPr>
          <p:nvPr/>
        </p:nvCxnSpPr>
        <p:spPr>
          <a:xfrm>
            <a:off x="6796477" y="3905722"/>
            <a:ext cx="41746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bdélník: se zakulacenými rohy 44">
            <a:extLst>
              <a:ext uri="{FF2B5EF4-FFF2-40B4-BE49-F238E27FC236}">
                <a16:creationId xmlns:a16="http://schemas.microsoft.com/office/drawing/2014/main" id="{EE876DF5-29E9-7E6A-708A-83F23F13C674}"/>
              </a:ext>
            </a:extLst>
          </p:cNvPr>
          <p:cNvSpPr/>
          <p:nvPr/>
        </p:nvSpPr>
        <p:spPr>
          <a:xfrm>
            <a:off x="606318" y="1628775"/>
            <a:ext cx="104173" cy="92333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Obdélník: se zakulacenými rohy 45">
            <a:extLst>
              <a:ext uri="{FF2B5EF4-FFF2-40B4-BE49-F238E27FC236}">
                <a16:creationId xmlns:a16="http://schemas.microsoft.com/office/drawing/2014/main" id="{C30867EC-FD0F-5A0E-821E-C0555D5C7626}"/>
              </a:ext>
            </a:extLst>
          </p:cNvPr>
          <p:cNvSpPr/>
          <p:nvPr/>
        </p:nvSpPr>
        <p:spPr>
          <a:xfrm>
            <a:off x="6096000" y="1628775"/>
            <a:ext cx="104173" cy="92333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31F7228-ECB0-EE26-2FB7-ED6CB6EF6782}"/>
              </a:ext>
            </a:extLst>
          </p:cNvPr>
          <p:cNvSpPr txBox="1"/>
          <p:nvPr/>
        </p:nvSpPr>
        <p:spPr>
          <a:xfrm>
            <a:off x="1441672" y="2715743"/>
            <a:ext cx="414950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Nájemní smlouva</a:t>
            </a:r>
            <a:r>
              <a:rPr lang="cs-CZ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pronájem </a:t>
            </a:r>
            <a:r>
              <a:rPr lang="cs-CZ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pozemků</a:t>
            </a:r>
            <a:r>
              <a:rPr lang="cs-CZ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ve vlastnictví obce pro potřebu výstavby OZE – ve smlouvě budou </a:t>
            </a:r>
            <a:r>
              <a:rPr lang="cs-CZ" sz="1400" b="1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sjednány pravidelné platby za pronájem pozemku </a:t>
            </a:r>
            <a:r>
              <a:rPr lang="cs-CZ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rozpočtu obce</a:t>
            </a:r>
          </a:p>
        </p:txBody>
      </p:sp>
      <p:pic>
        <p:nvPicPr>
          <p:cNvPr id="4" name="Obrázek 3" descr="Obsah obrázku snímek obrazovky, Grafika, Barevnost, design&#10;&#10;Obsah vygenerovaný umělou inteligencí může být nesprávný.">
            <a:extLst>
              <a:ext uri="{FF2B5EF4-FFF2-40B4-BE49-F238E27FC236}">
                <a16:creationId xmlns:a16="http://schemas.microsoft.com/office/drawing/2014/main" id="{A6F8F117-1E31-F16C-4845-6A070AB57C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10" y="2964995"/>
            <a:ext cx="669600" cy="669600"/>
          </a:xfrm>
          <a:prstGeom prst="rect">
            <a:avLst/>
          </a:prstGeom>
        </p:spPr>
      </p:pic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AE572E0C-9F54-F84E-2CF5-762A697F1E83}"/>
              </a:ext>
            </a:extLst>
          </p:cNvPr>
          <p:cNvCxnSpPr>
            <a:cxnSpLocks/>
          </p:cNvCxnSpPr>
          <p:nvPr/>
        </p:nvCxnSpPr>
        <p:spPr>
          <a:xfrm>
            <a:off x="827489" y="3904649"/>
            <a:ext cx="41746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617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427E3AB4-6AC5-7828-DE01-BCCBE21C70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7375" y="2204864"/>
            <a:ext cx="6156697" cy="1439862"/>
          </a:xfrm>
        </p:spPr>
        <p:txBody>
          <a:bodyPr/>
          <a:lstStyle/>
          <a:p>
            <a:r>
              <a:rPr lang="cs-CZ" dirty="0">
                <a:cs typeface="Arial" panose="020B0604020202020204" pitchFamily="34" charset="0"/>
              </a:rPr>
              <a:t>Těšíme se na spolupráci!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FE3BD89-8FD0-8F86-93BB-BFC22C0089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7375" y="4005064"/>
            <a:ext cx="7004050" cy="790575"/>
          </a:xfrm>
        </p:spPr>
        <p:txBody>
          <a:bodyPr/>
          <a:lstStyle/>
          <a:p>
            <a:r>
              <a:rPr lang="en-US" b="1" dirty="0">
                <a:cs typeface="Arial" panose="020B0604020202020204" pitchFamily="34" charset="0"/>
              </a:rPr>
              <a:t>Vojtěch Bagin</a:t>
            </a:r>
            <a:br>
              <a:rPr lang="en-US" dirty="0">
                <a:cs typeface="Arial" panose="020B0604020202020204" pitchFamily="34" charset="0"/>
              </a:rPr>
            </a:br>
            <a:r>
              <a:rPr lang="en-US" b="1" dirty="0">
                <a:cs typeface="Arial" panose="020B0604020202020204" pitchFamily="34" charset="0"/>
              </a:rPr>
              <a:t>Tel: </a:t>
            </a:r>
            <a:r>
              <a:rPr lang="en-US" dirty="0">
                <a:cs typeface="Arial" panose="020B0604020202020204" pitchFamily="34" charset="0"/>
              </a:rPr>
              <a:t>+420 721 128 650</a:t>
            </a:r>
            <a:br>
              <a:rPr lang="en-US" dirty="0">
                <a:cs typeface="Arial" panose="020B0604020202020204" pitchFamily="34" charset="0"/>
              </a:rPr>
            </a:br>
            <a:r>
              <a:rPr lang="en-US" b="1" dirty="0">
                <a:cs typeface="Arial" panose="020B0604020202020204" pitchFamily="34" charset="0"/>
              </a:rPr>
              <a:t>E‑mail: </a:t>
            </a:r>
            <a:r>
              <a:rPr lang="en-US" dirty="0">
                <a:cs typeface="Arial" panose="020B0604020202020204" pitchFamily="34" charset="0"/>
              </a:rPr>
              <a:t>vojtech.bagin@cez.cz</a:t>
            </a:r>
          </a:p>
          <a:p>
            <a:endParaRPr lang="cs-CZ" dirty="0">
              <a:cs typeface="Arial" panose="020B0604020202020204" pitchFamily="34" charset="0"/>
            </a:endParaRPr>
          </a:p>
          <a:p>
            <a:endParaRPr 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73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CA860-0ED7-2844-5087-2F93E6C6E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9A4830D0-81A0-A717-EEB5-70DE338D6DD1}"/>
              </a:ext>
            </a:extLst>
          </p:cNvPr>
          <p:cNvSpPr txBox="1"/>
          <p:nvPr/>
        </p:nvSpPr>
        <p:spPr>
          <a:xfrm>
            <a:off x="6114823" y="2426150"/>
            <a:ext cx="4065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více než </a:t>
            </a:r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let zkušeností</a:t>
            </a:r>
            <a:endParaRPr lang="cs-CZ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AA874A6-E717-3E67-23DB-E6F6619B9129}"/>
              </a:ext>
            </a:extLst>
          </p:cNvPr>
          <p:cNvSpPr txBox="1"/>
          <p:nvPr/>
        </p:nvSpPr>
        <p:spPr>
          <a:xfrm>
            <a:off x="873059" y="2600786"/>
            <a:ext cx="5032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cs-CZ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ozvíjíme projekty </a:t>
            </a:r>
            <a:r>
              <a:rPr lang="cs-CZ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fotovoltaických</a:t>
            </a:r>
            <a:r>
              <a:rPr lang="cs-CZ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větrných</a:t>
            </a:r>
            <a:r>
              <a:rPr lang="cs-CZ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elektráren</a:t>
            </a:r>
            <a:r>
              <a:rPr lang="cs-CZ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 České Republice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7029303-1E25-F8D7-1E6B-D58AFE890AE4}"/>
              </a:ext>
            </a:extLst>
          </p:cNvPr>
          <p:cNvSpPr txBox="1"/>
          <p:nvPr/>
        </p:nvSpPr>
        <p:spPr>
          <a:xfrm>
            <a:off x="6115624" y="3167788"/>
            <a:ext cx="48547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cs-CZ" sz="1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rozvojem a provozem obnovitelných zdrojů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 rámci Skupiny ČEZ </a:t>
            </a:r>
            <a:b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1400" dirty="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E701FA7F-47CA-2770-FAC2-AF9B36E6A276}"/>
              </a:ext>
            </a:extLst>
          </p:cNvPr>
          <p:cNvSpPr txBox="1"/>
          <p:nvPr/>
        </p:nvSpPr>
        <p:spPr>
          <a:xfrm>
            <a:off x="6096000" y="4885622"/>
            <a:ext cx="4893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pokrýváme spotřebu</a:t>
            </a:r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 50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tis. domácností</a:t>
            </a:r>
            <a:endParaRPr lang="cs-CZ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bdélník: se zakulacenými rohy 23">
            <a:extLst>
              <a:ext uri="{FF2B5EF4-FFF2-40B4-BE49-F238E27FC236}">
                <a16:creationId xmlns:a16="http://schemas.microsoft.com/office/drawing/2014/main" id="{4B345B3F-7C6C-364F-64DF-00582BA774E1}"/>
              </a:ext>
            </a:extLst>
          </p:cNvPr>
          <p:cNvSpPr/>
          <p:nvPr/>
        </p:nvSpPr>
        <p:spPr>
          <a:xfrm rot="5400000">
            <a:off x="7116754" y="2385901"/>
            <a:ext cx="66025" cy="133641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100"/>
          </a:p>
        </p:txBody>
      </p:sp>
      <p:sp>
        <p:nvSpPr>
          <p:cNvPr id="25" name="Obdélník: se zakulacenými rohy 24">
            <a:extLst>
              <a:ext uri="{FF2B5EF4-FFF2-40B4-BE49-F238E27FC236}">
                <a16:creationId xmlns:a16="http://schemas.microsoft.com/office/drawing/2014/main" id="{C5A867C5-9DEE-CB8C-4E39-E928BF817FF1}"/>
              </a:ext>
            </a:extLst>
          </p:cNvPr>
          <p:cNvSpPr/>
          <p:nvPr/>
        </p:nvSpPr>
        <p:spPr>
          <a:xfrm rot="5400000">
            <a:off x="6853116" y="4845373"/>
            <a:ext cx="66025" cy="133641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100"/>
          </a:p>
        </p:txBody>
      </p:sp>
      <p:sp>
        <p:nvSpPr>
          <p:cNvPr id="26" name="Zástupný text 4">
            <a:extLst>
              <a:ext uri="{FF2B5EF4-FFF2-40B4-BE49-F238E27FC236}">
                <a16:creationId xmlns:a16="http://schemas.microsoft.com/office/drawing/2014/main" id="{7FC8CB69-ED6F-A0C3-DEC5-F8C6E9FD69CA}"/>
              </a:ext>
            </a:extLst>
          </p:cNvPr>
          <p:cNvSpPr txBox="1">
            <a:spLocks noGrp="1"/>
          </p:cNvSpPr>
          <p:nvPr>
            <p:ph type="body" sz="quarter" idx="12"/>
          </p:nvPr>
        </p:nvSpPr>
        <p:spPr>
          <a:xfrm>
            <a:off x="6095999" y="5627260"/>
            <a:ext cx="4874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2" algn="l" defTabSz="914400" rtl="0" eaLnBrk="1" fontAlgn="auto" latinLnBrk="0" hangingPunct="1">
              <a:lnSpc>
                <a:spcPct val="100000"/>
              </a:lnSpc>
              <a:spcAft>
                <a:spcPts val="1200"/>
              </a:spcAft>
              <a:buClr>
                <a:srgbClr val="00B050"/>
              </a:buClr>
              <a:buSzTx/>
              <a:tabLst/>
              <a:defRPr/>
            </a:pPr>
            <a:r>
              <a:rPr lang="cs-CZ" sz="14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naše fotovoltaické elektrárny dodávají elektřinu desítkám tisíc </a:t>
            </a:r>
            <a:r>
              <a:rPr lang="cs-CZ" sz="1400" b="1" kern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českých domácností</a:t>
            </a: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4006540A-5448-9615-938F-48A1BCA0F871}"/>
              </a:ext>
            </a:extLst>
          </p:cNvPr>
          <p:cNvSpPr/>
          <p:nvPr/>
        </p:nvSpPr>
        <p:spPr>
          <a:xfrm>
            <a:off x="596042" y="1624751"/>
            <a:ext cx="104173" cy="17970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5D18D531-3AF3-3DFE-DE40-FEB116E150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" t="32866" r="386" b="31736"/>
          <a:stretch/>
        </p:blipFill>
        <p:spPr>
          <a:xfrm>
            <a:off x="6096000" y="4045738"/>
            <a:ext cx="4874400" cy="839884"/>
          </a:xfrm>
          <a:prstGeom prst="roundRect">
            <a:avLst>
              <a:gd name="adj" fmla="val 7340"/>
            </a:avLst>
          </a:prstGeom>
          <a:ln w="57150">
            <a:noFill/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B3D0B0F-F7D5-CBED-7027-31E11C0D2C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" t="39587" r="192" b="36280"/>
          <a:stretch/>
        </p:blipFill>
        <p:spPr>
          <a:xfrm>
            <a:off x="6077178" y="1642007"/>
            <a:ext cx="4893222" cy="784143"/>
          </a:xfrm>
          <a:prstGeom prst="roundRect">
            <a:avLst>
              <a:gd name="adj" fmla="val 9324"/>
            </a:avLst>
          </a:prstGeom>
          <a:ln w="57150">
            <a:noFill/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63407E7-EFDF-45FF-D031-F4EA00CEF2FC}"/>
              </a:ext>
            </a:extLst>
          </p:cNvPr>
          <p:cNvSpPr txBox="1"/>
          <p:nvPr/>
        </p:nvSpPr>
        <p:spPr>
          <a:xfrm>
            <a:off x="874713" y="4950762"/>
            <a:ext cx="50682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1200"/>
              </a:spcAft>
              <a:buClr>
                <a:srgbClr val="00C451"/>
              </a:buClr>
            </a:pPr>
            <a:r>
              <a:rPr lang="cs-CZ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cs-CZ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ejsme </a:t>
            </a:r>
            <a:r>
              <a:rPr lang="cs-CZ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developer</a:t>
            </a:r>
            <a:r>
              <a:rPr lang="cs-CZ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jehož cílem je prodat projekty po dokončení developmentu </a:t>
            </a:r>
            <a:r>
              <a:rPr lang="cs-CZ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jiným společnostem</a:t>
            </a:r>
            <a:endParaRPr lang="cs-CZ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FC6F7DAF-F109-8AE6-BA93-F06C49D2554A}"/>
              </a:ext>
            </a:extLst>
          </p:cNvPr>
          <p:cNvSpPr/>
          <p:nvPr/>
        </p:nvSpPr>
        <p:spPr>
          <a:xfrm>
            <a:off x="610215" y="4045738"/>
            <a:ext cx="90000" cy="182835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DA0A8D1B-6D0F-FB9E-4A22-48431C19D884}"/>
              </a:ext>
            </a:extLst>
          </p:cNvPr>
          <p:cNvCxnSpPr>
            <a:cxnSpLocks/>
          </p:cNvCxnSpPr>
          <p:nvPr/>
        </p:nvCxnSpPr>
        <p:spPr>
          <a:xfrm>
            <a:off x="804386" y="3780025"/>
            <a:ext cx="48244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3F14F9B1-B06E-E559-27D3-C6656DF1DC2C}"/>
              </a:ext>
            </a:extLst>
          </p:cNvPr>
          <p:cNvSpPr txBox="1"/>
          <p:nvPr/>
        </p:nvSpPr>
        <p:spPr>
          <a:xfrm>
            <a:off x="873059" y="1624751"/>
            <a:ext cx="47557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Posilujeme energetickou nezávislost České Republiky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BDBFB926-9B5F-443E-2A8F-1ED9613667CC}"/>
              </a:ext>
            </a:extLst>
          </p:cNvPr>
          <p:cNvSpPr txBox="1"/>
          <p:nvPr/>
        </p:nvSpPr>
        <p:spPr>
          <a:xfrm>
            <a:off x="873059" y="4036774"/>
            <a:ext cx="47536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Zdroje budujeme pro vlastní dlouhodobý provoz</a:t>
            </a:r>
          </a:p>
        </p:txBody>
      </p:sp>
      <p:sp>
        <p:nvSpPr>
          <p:cNvPr id="3" name="Zástupný text 1">
            <a:extLst>
              <a:ext uri="{FF2B5EF4-FFF2-40B4-BE49-F238E27FC236}">
                <a16:creationId xmlns:a16="http://schemas.microsoft.com/office/drawing/2014/main" id="{8EE96425-7A25-39F2-CB72-FDEA13B8F358}"/>
              </a:ext>
            </a:extLst>
          </p:cNvPr>
          <p:cNvSpPr txBox="1">
            <a:spLocks/>
          </p:cNvSpPr>
          <p:nvPr/>
        </p:nvSpPr>
        <p:spPr>
          <a:xfrm>
            <a:off x="587375" y="330790"/>
            <a:ext cx="10333039" cy="569021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77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66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54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43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131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320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509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Kdo</a:t>
            </a:r>
            <a:r>
              <a:rPr lang="cs-CZ" sz="3200" dirty="0"/>
              <a:t> </a:t>
            </a:r>
            <a:r>
              <a:rPr lang="cs-CZ" dirty="0"/>
              <a:t>jsme?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195304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94AD114E-B1AE-8BF5-7B42-770C9C26C5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7375" y="330564"/>
            <a:ext cx="10333039" cy="954107"/>
          </a:xfrm>
        </p:spPr>
        <p:txBody>
          <a:bodyPr/>
          <a:lstStyle/>
          <a:p>
            <a:r>
              <a:rPr lang="cs-CZ" dirty="0"/>
              <a:t>Nabízíme výhody stability největší energetické společnosti v ČR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7BCED28-4E4E-E010-49B7-3686A0F9BFF4}"/>
              </a:ext>
            </a:extLst>
          </p:cNvPr>
          <p:cNvSpPr txBox="1"/>
          <p:nvPr/>
        </p:nvSpPr>
        <p:spPr>
          <a:xfrm>
            <a:off x="874279" y="2522498"/>
            <a:ext cx="47540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00C451"/>
              </a:buClr>
            </a:pPr>
            <a:r>
              <a:rPr lang="cs-CZ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naše projekty zůstanou po celou dobu jejich provozu v zázemí </a:t>
            </a:r>
            <a:r>
              <a:rPr lang="cs-CZ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Skupiny ČEZ, </a:t>
            </a:r>
            <a:r>
              <a:rPr lang="cs-CZ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největší energetické společnosti v ČR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1CB6FF78-CAB1-D9AB-613D-1B22C96317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9" r="10449"/>
          <a:stretch/>
        </p:blipFill>
        <p:spPr>
          <a:xfrm>
            <a:off x="9186461" y="1409854"/>
            <a:ext cx="2202626" cy="18552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/>
            </a:solidFill>
          </a:ln>
          <a:effectLst/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448F406B-755A-20B4-A08A-7817907F78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4" r="13324"/>
          <a:stretch/>
        </p:blipFill>
        <p:spPr>
          <a:xfrm>
            <a:off x="6063408" y="1390030"/>
            <a:ext cx="2941208" cy="26731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BD72963C-D108-EB10-CB63-D66A0D668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7" b="12577"/>
          <a:stretch/>
        </p:blipFill>
        <p:spPr>
          <a:xfrm>
            <a:off x="6063408" y="4183476"/>
            <a:ext cx="2933970" cy="14639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02279873-0E53-EFC7-D2F4-668E3377DA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3" r="17823"/>
          <a:stretch/>
        </p:blipFill>
        <p:spPr>
          <a:xfrm>
            <a:off x="9190331" y="3359746"/>
            <a:ext cx="2209864" cy="22876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0CDD99A8-BA8F-FFFD-B672-667358777985}"/>
              </a:ext>
            </a:extLst>
          </p:cNvPr>
          <p:cNvSpPr txBox="1"/>
          <p:nvPr/>
        </p:nvSpPr>
        <p:spPr>
          <a:xfrm>
            <a:off x="9197569" y="2726589"/>
            <a:ext cx="2052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délník: se zakulacenými rohy 18">
            <a:extLst>
              <a:ext uri="{FF2B5EF4-FFF2-40B4-BE49-F238E27FC236}">
                <a16:creationId xmlns:a16="http://schemas.microsoft.com/office/drawing/2014/main" id="{5B99ECED-E5AD-D393-FAA7-81BD57F984B3}"/>
              </a:ext>
            </a:extLst>
          </p:cNvPr>
          <p:cNvSpPr/>
          <p:nvPr/>
        </p:nvSpPr>
        <p:spPr>
          <a:xfrm>
            <a:off x="9667525" y="3072314"/>
            <a:ext cx="1240498" cy="8740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Obdélník: se zakulacenými rohy 19">
            <a:extLst>
              <a:ext uri="{FF2B5EF4-FFF2-40B4-BE49-F238E27FC236}">
                <a16:creationId xmlns:a16="http://schemas.microsoft.com/office/drawing/2014/main" id="{328CAC3A-B1CE-5CE6-1F02-867A513D619E}"/>
              </a:ext>
            </a:extLst>
          </p:cNvPr>
          <p:cNvSpPr/>
          <p:nvPr/>
        </p:nvSpPr>
        <p:spPr>
          <a:xfrm>
            <a:off x="9744308" y="5490020"/>
            <a:ext cx="1240498" cy="8740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8889723C-D23E-60ED-3441-9EB24A8860C9}"/>
              </a:ext>
            </a:extLst>
          </p:cNvPr>
          <p:cNvSpPr txBox="1"/>
          <p:nvPr/>
        </p:nvSpPr>
        <p:spPr>
          <a:xfrm>
            <a:off x="9264727" y="5139667"/>
            <a:ext cx="2052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Větrná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délník: se zakulacenými rohy 21">
            <a:extLst>
              <a:ext uri="{FF2B5EF4-FFF2-40B4-BE49-F238E27FC236}">
                <a16:creationId xmlns:a16="http://schemas.microsoft.com/office/drawing/2014/main" id="{5D9A6035-AB71-9DCC-A549-EEBFEBCAF8DD}"/>
              </a:ext>
            </a:extLst>
          </p:cNvPr>
          <p:cNvSpPr/>
          <p:nvPr/>
        </p:nvSpPr>
        <p:spPr>
          <a:xfrm>
            <a:off x="6840911" y="5508999"/>
            <a:ext cx="1240498" cy="8740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C0AC63FA-0278-4917-5115-D325494B083D}"/>
              </a:ext>
            </a:extLst>
          </p:cNvPr>
          <p:cNvSpPr txBox="1"/>
          <p:nvPr/>
        </p:nvSpPr>
        <p:spPr>
          <a:xfrm>
            <a:off x="6435095" y="5139667"/>
            <a:ext cx="2052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Solární 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C4C5F12C-FFAE-7857-5DA4-0DCFDBEBB3B6}"/>
              </a:ext>
            </a:extLst>
          </p:cNvPr>
          <p:cNvSpPr txBox="1"/>
          <p:nvPr/>
        </p:nvSpPr>
        <p:spPr>
          <a:xfrm>
            <a:off x="6007127" y="3502470"/>
            <a:ext cx="2933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Jaderná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délník: se zakulacenými rohy 24">
            <a:extLst>
              <a:ext uri="{FF2B5EF4-FFF2-40B4-BE49-F238E27FC236}">
                <a16:creationId xmlns:a16="http://schemas.microsoft.com/office/drawing/2014/main" id="{E5A758AA-6890-4971-6690-6F1216A90C49}"/>
              </a:ext>
            </a:extLst>
          </p:cNvPr>
          <p:cNvSpPr/>
          <p:nvPr/>
        </p:nvSpPr>
        <p:spPr>
          <a:xfrm>
            <a:off x="6892183" y="3842744"/>
            <a:ext cx="1240498" cy="8740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Zástupný text 2">
            <a:extLst>
              <a:ext uri="{FF2B5EF4-FFF2-40B4-BE49-F238E27FC236}">
                <a16:creationId xmlns:a16="http://schemas.microsoft.com/office/drawing/2014/main" id="{D9B676C0-B07B-202C-A9C4-A47E69D9CFE7}"/>
              </a:ext>
            </a:extLst>
          </p:cNvPr>
          <p:cNvSpPr txBox="1">
            <a:spLocks/>
          </p:cNvSpPr>
          <p:nvPr/>
        </p:nvSpPr>
        <p:spPr>
          <a:xfrm>
            <a:off x="6063409" y="5732665"/>
            <a:ext cx="5662972" cy="495801"/>
          </a:xfrm>
          <a:prstGeom prst="rect">
            <a:avLst/>
          </a:prstGeom>
        </p:spPr>
        <p:txBody>
          <a:bodyPr/>
          <a:lstStyle>
            <a:lvl1pPr marL="0" eaLnBrk="1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eaLnBrk="1" hangingPunct="1">
              <a:defRPr>
                <a:latin typeface="+mn-lt"/>
                <a:ea typeface="+mn-ea"/>
                <a:cs typeface="+mn-cs"/>
              </a:defRPr>
            </a:lvl2pPr>
            <a:lvl3pPr marL="914377" eaLnBrk="1" hangingPunct="1">
              <a:defRPr>
                <a:latin typeface="+mn-lt"/>
                <a:ea typeface="+mn-ea"/>
                <a:cs typeface="+mn-cs"/>
              </a:defRPr>
            </a:lvl3pPr>
            <a:lvl4pPr marL="1371566" eaLnBrk="1" hangingPunct="1">
              <a:defRPr>
                <a:latin typeface="+mn-lt"/>
                <a:ea typeface="+mn-ea"/>
                <a:cs typeface="+mn-cs"/>
              </a:defRPr>
            </a:lvl4pPr>
            <a:lvl5pPr marL="1828754" eaLnBrk="1" hangingPunct="1">
              <a:defRPr>
                <a:latin typeface="+mn-lt"/>
                <a:ea typeface="+mn-ea"/>
                <a:cs typeface="+mn-cs"/>
              </a:defRPr>
            </a:lvl5pPr>
            <a:lvl6pPr marL="2285943" eaLnBrk="1" hangingPunct="1">
              <a:defRPr>
                <a:latin typeface="+mn-lt"/>
                <a:ea typeface="+mn-ea"/>
                <a:cs typeface="+mn-cs"/>
              </a:defRPr>
            </a:lvl6pPr>
            <a:lvl7pPr marL="2743131" eaLnBrk="1" hangingPunct="1">
              <a:defRPr>
                <a:latin typeface="+mn-lt"/>
                <a:ea typeface="+mn-ea"/>
                <a:cs typeface="+mn-cs"/>
              </a:defRPr>
            </a:lvl7pPr>
            <a:lvl8pPr marL="3200320" eaLnBrk="1" hangingPunct="1">
              <a:defRPr>
                <a:latin typeface="+mn-lt"/>
                <a:ea typeface="+mn-ea"/>
                <a:cs typeface="+mn-cs"/>
              </a:defRPr>
            </a:lvl8pPr>
            <a:lvl9pPr marL="3657509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kern="0" dirty="0"/>
              <a:t>Výrobní portfolio Skupiny ČEZ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01F67CB-E7A8-6FF2-5125-7E149C89ED6F}"/>
              </a:ext>
            </a:extLst>
          </p:cNvPr>
          <p:cNvSpPr txBox="1"/>
          <p:nvPr/>
        </p:nvSpPr>
        <p:spPr>
          <a:xfrm>
            <a:off x="874713" y="4941888"/>
            <a:ext cx="4824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00C451"/>
              </a:buClr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u provozovaných zdrojů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zajišťujeme kompletní recyklaci všech komponent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nebo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odstranění stavby po ukončení její provozní životnosti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BDBD8A53-E93E-5ADD-BB7B-86D8155D45CB}"/>
              </a:ext>
            </a:extLst>
          </p:cNvPr>
          <p:cNvSpPr txBox="1"/>
          <p:nvPr/>
        </p:nvSpPr>
        <p:spPr>
          <a:xfrm>
            <a:off x="874279" y="4034960"/>
            <a:ext cx="60261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Zajišťujeme odpovědný </a:t>
            </a:r>
          </a:p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konec životnosti</a:t>
            </a:r>
          </a:p>
        </p:txBody>
      </p:sp>
      <p:sp>
        <p:nvSpPr>
          <p:cNvPr id="49" name="TextovéPole 48">
            <a:extLst>
              <a:ext uri="{FF2B5EF4-FFF2-40B4-BE49-F238E27FC236}">
                <a16:creationId xmlns:a16="http://schemas.microsoft.com/office/drawing/2014/main" id="{298CD025-D14B-9F60-50C9-58CA7CC78AD6}"/>
              </a:ext>
            </a:extLst>
          </p:cNvPr>
          <p:cNvSpPr txBox="1"/>
          <p:nvPr/>
        </p:nvSpPr>
        <p:spPr>
          <a:xfrm>
            <a:off x="882060" y="1613286"/>
            <a:ext cx="59454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Provozujeme zdroje ve </a:t>
            </a:r>
          </a:p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stabilním prostředí Skupiny ČEZ</a:t>
            </a:r>
          </a:p>
        </p:txBody>
      </p:sp>
      <p:sp>
        <p:nvSpPr>
          <p:cNvPr id="52" name="Obdélník: se zakulacenými rohy 51">
            <a:extLst>
              <a:ext uri="{FF2B5EF4-FFF2-40B4-BE49-F238E27FC236}">
                <a16:creationId xmlns:a16="http://schemas.microsoft.com/office/drawing/2014/main" id="{F5B0F2EC-18CE-1A85-EEB6-2EEF4A13CCF6}"/>
              </a:ext>
            </a:extLst>
          </p:cNvPr>
          <p:cNvSpPr/>
          <p:nvPr/>
        </p:nvSpPr>
        <p:spPr>
          <a:xfrm>
            <a:off x="596042" y="1624751"/>
            <a:ext cx="104173" cy="180424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3" name="Obdélník: se zakulacenými rohy 52">
            <a:extLst>
              <a:ext uri="{FF2B5EF4-FFF2-40B4-BE49-F238E27FC236}">
                <a16:creationId xmlns:a16="http://schemas.microsoft.com/office/drawing/2014/main" id="{DBD2D1F8-0DFA-CC02-29FE-A7DB64E0E6ED}"/>
              </a:ext>
            </a:extLst>
          </p:cNvPr>
          <p:cNvSpPr/>
          <p:nvPr/>
        </p:nvSpPr>
        <p:spPr>
          <a:xfrm>
            <a:off x="610215" y="4045738"/>
            <a:ext cx="90000" cy="182835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6" name="Přímá spojnice 55">
            <a:extLst>
              <a:ext uri="{FF2B5EF4-FFF2-40B4-BE49-F238E27FC236}">
                <a16:creationId xmlns:a16="http://schemas.microsoft.com/office/drawing/2014/main" id="{2D654429-5BF6-7046-A7D1-A750AC376CCA}"/>
              </a:ext>
            </a:extLst>
          </p:cNvPr>
          <p:cNvCxnSpPr>
            <a:cxnSpLocks/>
          </p:cNvCxnSpPr>
          <p:nvPr/>
        </p:nvCxnSpPr>
        <p:spPr>
          <a:xfrm>
            <a:off x="804386" y="3780025"/>
            <a:ext cx="48244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651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7E10A-AC88-9603-E739-F5E10C33A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6639E15D-4312-E77E-C1F1-77B1B31E2856}"/>
              </a:ext>
            </a:extLst>
          </p:cNvPr>
          <p:cNvSpPr txBox="1"/>
          <p:nvPr/>
        </p:nvSpPr>
        <p:spPr>
          <a:xfrm>
            <a:off x="587375" y="335070"/>
            <a:ext cx="100451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Rozvíjíme rozsáhlé portfolio fotovoltaických, větrných </a:t>
            </a:r>
            <a:b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a bateriových projektů</a:t>
            </a:r>
          </a:p>
        </p:txBody>
      </p:sp>
      <p:pic>
        <p:nvPicPr>
          <p:cNvPr id="6" name="Obrázek 5" descr="Obsah obrázku mapa&#10;&#10;Obsah vygenerovaný umělou inteligencí může být nesprávný.">
            <a:extLst>
              <a:ext uri="{FF2B5EF4-FFF2-40B4-BE49-F238E27FC236}">
                <a16:creationId xmlns:a16="http://schemas.microsoft.com/office/drawing/2014/main" id="{95FD570E-6A4A-B767-39BC-4B684E7EF1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088" y="1964711"/>
            <a:ext cx="6463220" cy="3467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926C975-D600-2850-80A3-3A30F083CA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7" t="32917" r="7618" b="23662"/>
          <a:stretch/>
        </p:blipFill>
        <p:spPr>
          <a:xfrm>
            <a:off x="673793" y="1412875"/>
            <a:ext cx="2058792" cy="1078863"/>
          </a:xfrm>
          <a:prstGeom prst="roundRect">
            <a:avLst>
              <a:gd name="adj" fmla="val 7561"/>
            </a:avLst>
          </a:prstGeom>
        </p:spPr>
      </p:pic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DE86D11B-9E99-ACD7-1A53-006769BAD641}"/>
              </a:ext>
            </a:extLst>
          </p:cNvPr>
          <p:cNvSpPr/>
          <p:nvPr/>
        </p:nvSpPr>
        <p:spPr>
          <a:xfrm>
            <a:off x="6312024" y="5484758"/>
            <a:ext cx="4735349" cy="118562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19000">
                <a:srgbClr val="013E1B"/>
              </a:gs>
              <a:gs pos="77000">
                <a:srgbClr val="00AB47"/>
              </a:gs>
              <a:gs pos="100000">
                <a:srgbClr val="00C45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F679291-B5F4-7F83-D8C7-EAC4810E2F6F}"/>
              </a:ext>
            </a:extLst>
          </p:cNvPr>
          <p:cNvSpPr txBox="1"/>
          <p:nvPr/>
        </p:nvSpPr>
        <p:spPr>
          <a:xfrm>
            <a:off x="5665519" y="1390645"/>
            <a:ext cx="6028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Potenciál rozvoje projektů OZE </a:t>
            </a:r>
            <a:b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v jednotlivých krajích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0CEA33F-94E6-3109-A17F-080648BF112B}"/>
              </a:ext>
            </a:extLst>
          </p:cNvPr>
          <p:cNvSpPr txBox="1"/>
          <p:nvPr/>
        </p:nvSpPr>
        <p:spPr>
          <a:xfrm>
            <a:off x="6312024" y="5211254"/>
            <a:ext cx="6712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Min. 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4F91CE44-0C02-E8A8-62C4-0169D791864A}"/>
              </a:ext>
            </a:extLst>
          </p:cNvPr>
          <p:cNvSpPr txBox="1"/>
          <p:nvPr/>
        </p:nvSpPr>
        <p:spPr>
          <a:xfrm>
            <a:off x="10370579" y="5187822"/>
            <a:ext cx="6712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Max. </a:t>
            </a:r>
          </a:p>
        </p:txBody>
      </p:sp>
      <p:pic>
        <p:nvPicPr>
          <p:cNvPr id="26" name="Obrázek 25">
            <a:extLst>
              <a:ext uri="{FF2B5EF4-FFF2-40B4-BE49-F238E27FC236}">
                <a16:creationId xmlns:a16="http://schemas.microsoft.com/office/drawing/2014/main" id="{372DF529-2F39-DF71-9C62-CE64C3044E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0" b="3420"/>
          <a:stretch/>
        </p:blipFill>
        <p:spPr>
          <a:xfrm>
            <a:off x="673793" y="3083323"/>
            <a:ext cx="2058792" cy="1078863"/>
          </a:xfrm>
          <a:prstGeom prst="roundRect">
            <a:avLst>
              <a:gd name="adj" fmla="val 7561"/>
            </a:avLst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28ABF711-C0FA-7C20-3CF7-52CDD47C45C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1311" t="16695" r="19" b="29328"/>
          <a:stretch/>
        </p:blipFill>
        <p:spPr>
          <a:xfrm>
            <a:off x="673793" y="4671032"/>
            <a:ext cx="2058792" cy="1078863"/>
          </a:xfrm>
          <a:prstGeom prst="roundRect">
            <a:avLst>
              <a:gd name="adj" fmla="val 7561"/>
            </a:avLst>
          </a:prstGeom>
        </p:spPr>
      </p:pic>
      <p:sp>
        <p:nvSpPr>
          <p:cNvPr id="28" name="Obdélník: se zakulacenými rohy 27">
            <a:extLst>
              <a:ext uri="{FF2B5EF4-FFF2-40B4-BE49-F238E27FC236}">
                <a16:creationId xmlns:a16="http://schemas.microsoft.com/office/drawing/2014/main" id="{70F4C72D-74C2-324A-E448-A86365CEEE00}"/>
              </a:ext>
            </a:extLst>
          </p:cNvPr>
          <p:cNvSpPr/>
          <p:nvPr/>
        </p:nvSpPr>
        <p:spPr>
          <a:xfrm rot="5400000">
            <a:off x="3494913" y="4584762"/>
            <a:ext cx="90000" cy="1368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F2E56746-8CF2-2C33-E3E2-F34565D35169}"/>
              </a:ext>
            </a:extLst>
          </p:cNvPr>
          <p:cNvSpPr txBox="1"/>
          <p:nvPr/>
        </p:nvSpPr>
        <p:spPr>
          <a:xfrm>
            <a:off x="2855912" y="4567273"/>
            <a:ext cx="3153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latin typeface="Arial" panose="020B0604020202020204" pitchFamily="34" charset="0"/>
                <a:cs typeface="Arial" panose="020B0604020202020204" pitchFamily="34" charset="0"/>
              </a:rPr>
              <a:t>&gt; 2 </a:t>
            </a:r>
            <a:r>
              <a:rPr lang="cs-CZ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GW</a:t>
            </a:r>
            <a:r>
              <a:rPr 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cs-CZ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49C49919-9A97-97E4-8CD3-608AC55F8EC0}"/>
              </a:ext>
            </a:extLst>
          </p:cNvPr>
          <p:cNvSpPr txBox="1"/>
          <p:nvPr/>
        </p:nvSpPr>
        <p:spPr>
          <a:xfrm>
            <a:off x="2855913" y="5356267"/>
            <a:ext cx="2772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 portfoliu projektů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BESS</a:t>
            </a:r>
          </a:p>
        </p:txBody>
      </p:sp>
      <p:sp>
        <p:nvSpPr>
          <p:cNvPr id="32" name="Obdélník: se zakulacenými rohy 31">
            <a:extLst>
              <a:ext uri="{FF2B5EF4-FFF2-40B4-BE49-F238E27FC236}">
                <a16:creationId xmlns:a16="http://schemas.microsoft.com/office/drawing/2014/main" id="{6F03B7AF-912E-7AF8-A02F-C0D75BBAECD2}"/>
              </a:ext>
            </a:extLst>
          </p:cNvPr>
          <p:cNvSpPr/>
          <p:nvPr/>
        </p:nvSpPr>
        <p:spPr>
          <a:xfrm rot="5400000">
            <a:off x="3494912" y="3019707"/>
            <a:ext cx="90000" cy="1368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173E75D1-DCF1-6548-EF45-4600A0B2821A}"/>
              </a:ext>
            </a:extLst>
          </p:cNvPr>
          <p:cNvSpPr txBox="1"/>
          <p:nvPr/>
        </p:nvSpPr>
        <p:spPr>
          <a:xfrm>
            <a:off x="2855911" y="3002218"/>
            <a:ext cx="3153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latin typeface="Arial" panose="020B0604020202020204" pitchFamily="34" charset="0"/>
                <a:cs typeface="Arial" panose="020B0604020202020204" pitchFamily="34" charset="0"/>
              </a:rPr>
              <a:t>&gt; 1 GW</a:t>
            </a:r>
            <a:endParaRPr lang="cs-CZ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AF8C765E-C78F-11E8-DC01-F9818787584F}"/>
              </a:ext>
            </a:extLst>
          </p:cNvPr>
          <p:cNvSpPr txBox="1"/>
          <p:nvPr/>
        </p:nvSpPr>
        <p:spPr>
          <a:xfrm>
            <a:off x="2855912" y="3791212"/>
            <a:ext cx="2772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 portfoliu projektů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VTE</a:t>
            </a:r>
          </a:p>
        </p:txBody>
      </p:sp>
      <p:sp>
        <p:nvSpPr>
          <p:cNvPr id="35" name="Obdélník: se zakulacenými rohy 34">
            <a:extLst>
              <a:ext uri="{FF2B5EF4-FFF2-40B4-BE49-F238E27FC236}">
                <a16:creationId xmlns:a16="http://schemas.microsoft.com/office/drawing/2014/main" id="{D49648D0-25C4-9FF3-21B5-55FF721A5C6C}"/>
              </a:ext>
            </a:extLst>
          </p:cNvPr>
          <p:cNvSpPr/>
          <p:nvPr/>
        </p:nvSpPr>
        <p:spPr>
          <a:xfrm rot="5400000">
            <a:off x="3494911" y="1350901"/>
            <a:ext cx="90000" cy="1368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0278C97-958E-E007-BC9F-F25BC15B8761}"/>
              </a:ext>
            </a:extLst>
          </p:cNvPr>
          <p:cNvSpPr txBox="1"/>
          <p:nvPr/>
        </p:nvSpPr>
        <p:spPr>
          <a:xfrm>
            <a:off x="2855910" y="1333412"/>
            <a:ext cx="3153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latin typeface="Arial" panose="020B0604020202020204" pitchFamily="34" charset="0"/>
                <a:cs typeface="Arial" panose="020B0604020202020204" pitchFamily="34" charset="0"/>
              </a:rPr>
              <a:t>&gt; 3 </a:t>
            </a:r>
            <a:r>
              <a:rPr lang="cs-CZ" sz="4400" b="1" dirty="0" err="1">
                <a:cs typeface="Arial" panose="020B0604020202020204" pitchFamily="34" charset="0"/>
              </a:rPr>
              <a:t>GW</a:t>
            </a:r>
            <a:r>
              <a:rPr lang="cs-CZ" sz="2800" b="1" dirty="0" err="1">
                <a:cs typeface="Arial" panose="020B0604020202020204" pitchFamily="34" charset="0"/>
              </a:rPr>
              <a:t>p</a:t>
            </a:r>
            <a:endParaRPr lang="cs-CZ" sz="7200" b="1" dirty="0">
              <a:cs typeface="Arial" panose="020B0604020202020204" pitchFamily="34" charset="0"/>
            </a:endParaRP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D0E30D41-E1A1-776D-8219-F7474F6376DE}"/>
              </a:ext>
            </a:extLst>
          </p:cNvPr>
          <p:cNvSpPr txBox="1"/>
          <p:nvPr/>
        </p:nvSpPr>
        <p:spPr>
          <a:xfrm>
            <a:off x="2855911" y="2122406"/>
            <a:ext cx="2772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 portfoliu projektů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FVE</a:t>
            </a: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2064E644-1883-677E-D567-D71C358603DA}"/>
              </a:ext>
            </a:extLst>
          </p:cNvPr>
          <p:cNvSpPr txBox="1"/>
          <p:nvPr/>
        </p:nvSpPr>
        <p:spPr>
          <a:xfrm>
            <a:off x="587375" y="6050418"/>
            <a:ext cx="507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b="1" dirty="0">
                <a:latin typeface="Arial" panose="020B0604020202020204" pitchFamily="34" charset="0"/>
                <a:cs typeface="Arial" panose="020B0604020202020204" pitchFamily="34" charset="0"/>
              </a:rPr>
              <a:t>FVE</a:t>
            </a:r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 = Fotovoltaické elektrárny; </a:t>
            </a:r>
            <a:r>
              <a:rPr lang="cs-CZ" sz="900" b="1" dirty="0">
                <a:latin typeface="Arial" panose="020B0604020202020204" pitchFamily="34" charset="0"/>
                <a:cs typeface="Arial" panose="020B0604020202020204" pitchFamily="34" charset="0"/>
              </a:rPr>
              <a:t>VTE</a:t>
            </a:r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 = Větrné elektrárny; </a:t>
            </a:r>
            <a:r>
              <a:rPr lang="cs-CZ" sz="900" b="1" dirty="0">
                <a:latin typeface="Arial" panose="020B0604020202020204" pitchFamily="34" charset="0"/>
                <a:cs typeface="Arial" panose="020B0604020202020204" pitchFamily="34" charset="0"/>
              </a:rPr>
              <a:t>BESS</a:t>
            </a:r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 = Bateriové uložiště</a:t>
            </a:r>
          </a:p>
          <a:p>
            <a:endParaRPr lang="cs-CZ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Přímá spojnice 39">
            <a:extLst>
              <a:ext uri="{FF2B5EF4-FFF2-40B4-BE49-F238E27FC236}">
                <a16:creationId xmlns:a16="http://schemas.microsoft.com/office/drawing/2014/main" id="{A2945612-9F32-FFD8-FA67-EA8E9023B1C3}"/>
              </a:ext>
            </a:extLst>
          </p:cNvPr>
          <p:cNvCxnSpPr>
            <a:cxnSpLocks/>
          </p:cNvCxnSpPr>
          <p:nvPr/>
        </p:nvCxnSpPr>
        <p:spPr>
          <a:xfrm>
            <a:off x="745646" y="4418200"/>
            <a:ext cx="48244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>
            <a:extLst>
              <a:ext uri="{FF2B5EF4-FFF2-40B4-BE49-F238E27FC236}">
                <a16:creationId xmlns:a16="http://schemas.microsoft.com/office/drawing/2014/main" id="{88E883FE-722D-853F-B7CE-4338370F7A6A}"/>
              </a:ext>
            </a:extLst>
          </p:cNvPr>
          <p:cNvCxnSpPr>
            <a:cxnSpLocks/>
          </p:cNvCxnSpPr>
          <p:nvPr/>
        </p:nvCxnSpPr>
        <p:spPr>
          <a:xfrm>
            <a:off x="745646" y="2837050"/>
            <a:ext cx="48244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7318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C5745-6772-8199-B67A-0050B1D8A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7">
            <a:extLst>
              <a:ext uri="{FF2B5EF4-FFF2-40B4-BE49-F238E27FC236}">
                <a16:creationId xmlns:a16="http://schemas.microsoft.com/office/drawing/2014/main" id="{56B9C9EF-291C-8ED1-DF06-59D265B44008}"/>
              </a:ext>
            </a:extLst>
          </p:cNvPr>
          <p:cNvSpPr txBox="1"/>
          <p:nvPr/>
        </p:nvSpPr>
        <p:spPr>
          <a:xfrm>
            <a:off x="591899" y="3441022"/>
            <a:ext cx="5388618" cy="256967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20000"/>
              </a:lnSpc>
              <a:spcAft>
                <a:spcPts val="2400"/>
              </a:spcAft>
              <a:buClr>
                <a:srgbClr val="00C451"/>
              </a:buClr>
              <a:buFont typeface="Wingdings" panose="05000000000000000000" pitchFamily="2" charset="2"/>
              <a:buChar char="§"/>
            </a:pPr>
            <a:r>
              <a:rPr lang="cs-CZ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 roku 2050 lze očekávat výrazný </a:t>
            </a:r>
            <a:r>
              <a:rPr lang="cs-CZ" sz="1400" b="1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nárůst spotřeby energií</a:t>
            </a:r>
            <a:r>
              <a:rPr lang="cs-CZ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zejména z důvodu:</a:t>
            </a:r>
          </a:p>
          <a:p>
            <a:pPr marL="285750" indent="-285750">
              <a:lnSpc>
                <a:spcPct val="120000"/>
              </a:lnSpc>
              <a:spcAft>
                <a:spcPts val="2400"/>
              </a:spcAft>
              <a:buClr>
                <a:srgbClr val="00C451"/>
              </a:buClr>
              <a:buFont typeface="Wingdings" panose="05000000000000000000" pitchFamily="2" charset="2"/>
              <a:buChar char="§"/>
            </a:pPr>
            <a:endParaRPr lang="cs-CZ" sz="1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rgbClr val="00C451"/>
              </a:buClr>
              <a:buFont typeface="Wingdings" panose="05000000000000000000" pitchFamily="2" charset="2"/>
              <a:buChar char="§"/>
            </a:pPr>
            <a:r>
              <a:rPr lang="cs-CZ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cílem je vyvážený energetický mix založený na </a:t>
            </a:r>
            <a:r>
              <a:rPr lang="cs-CZ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jádru</a:t>
            </a:r>
            <a:r>
              <a:rPr lang="cs-CZ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plynu</a:t>
            </a:r>
            <a:r>
              <a:rPr lang="cs-CZ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obnovitelných zdrojích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rgbClr val="00C451"/>
              </a:buClr>
              <a:buFont typeface="Wingdings" panose="05000000000000000000" pitchFamily="2" charset="2"/>
              <a:buChar char="§"/>
            </a:pPr>
            <a:r>
              <a:rPr lang="cs-CZ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decentralizovaná výroba z obnovitelných zdrojů </a:t>
            </a:r>
            <a:r>
              <a:rPr lang="cs-CZ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posiluje místní ekonomiku</a:t>
            </a:r>
            <a:r>
              <a:rPr lang="cs-CZ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energetickou odolnost</a:t>
            </a:r>
          </a:p>
        </p:txBody>
      </p:sp>
      <p:sp>
        <p:nvSpPr>
          <p:cNvPr id="11" name="Zástupný text 1">
            <a:extLst>
              <a:ext uri="{FF2B5EF4-FFF2-40B4-BE49-F238E27FC236}">
                <a16:creationId xmlns:a16="http://schemas.microsoft.com/office/drawing/2014/main" id="{609DC4F6-7439-8CE7-7CAA-303826806B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1899" y="333375"/>
            <a:ext cx="10802317" cy="767694"/>
          </a:xfrm>
        </p:spPr>
        <p:txBody>
          <a:bodyPr/>
          <a:lstStyle/>
          <a:p>
            <a:r>
              <a:rPr lang="cs-CZ" dirty="0"/>
              <a:t>Naší prioritou je zajištění energetické soběstačnosti </a:t>
            </a:r>
            <a:br>
              <a:rPr lang="cs-CZ" dirty="0"/>
            </a:br>
            <a:r>
              <a:rPr lang="cs-CZ" dirty="0"/>
              <a:t>a nezávislosti ČR</a:t>
            </a:r>
          </a:p>
        </p:txBody>
      </p:sp>
      <p:pic>
        <p:nvPicPr>
          <p:cNvPr id="27" name="Grafický objekt 26">
            <a:extLst>
              <a:ext uri="{FF2B5EF4-FFF2-40B4-BE49-F238E27FC236}">
                <a16:creationId xmlns:a16="http://schemas.microsoft.com/office/drawing/2014/main" id="{CBC0C4EE-893F-0703-F8D2-81023980B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28492" y="2047245"/>
            <a:ext cx="648000" cy="648000"/>
          </a:xfrm>
          <a:prstGeom prst="rect">
            <a:avLst/>
          </a:prstGeom>
        </p:spPr>
      </p:pic>
      <p:pic>
        <p:nvPicPr>
          <p:cNvPr id="29" name="Obrázek 28" descr="Obsah obrázku snímek obrazovky, Grafika, design, řada/pruh&#10;&#10;Obsah vygenerovaný umělou inteligencí může být nesprávný.">
            <a:extLst>
              <a:ext uri="{FF2B5EF4-FFF2-40B4-BE49-F238E27FC236}">
                <a16:creationId xmlns:a16="http://schemas.microsoft.com/office/drawing/2014/main" id="{6FF72DAE-FA40-CC6B-5786-141A3D627E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99" y="2085816"/>
            <a:ext cx="648000" cy="648000"/>
          </a:xfrm>
          <a:prstGeom prst="rect">
            <a:avLst/>
          </a:prstGeom>
        </p:spPr>
      </p:pic>
      <p:pic>
        <p:nvPicPr>
          <p:cNvPr id="31" name="Obrázek 30" descr="Obsah obrázku hodiny, kruh, Grafika, design&#10;&#10;Obsah vygenerovaný umělou inteligencí může být nesprávný.">
            <a:extLst>
              <a:ext uri="{FF2B5EF4-FFF2-40B4-BE49-F238E27FC236}">
                <a16:creationId xmlns:a16="http://schemas.microsoft.com/office/drawing/2014/main" id="{6AB48407-B0A0-4DB9-3E66-6651D96709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127" y="2085816"/>
            <a:ext cx="648000" cy="648000"/>
          </a:xfrm>
          <a:prstGeom prst="rect">
            <a:avLst/>
          </a:prstGeom>
        </p:spPr>
      </p:pic>
      <p:sp>
        <p:nvSpPr>
          <p:cNvPr id="33" name="TextovéPole 32">
            <a:extLst>
              <a:ext uri="{FF2B5EF4-FFF2-40B4-BE49-F238E27FC236}">
                <a16:creationId xmlns:a16="http://schemas.microsoft.com/office/drawing/2014/main" id="{280CCDED-BA8D-351E-5C5B-82E4BF39A7FD}"/>
              </a:ext>
            </a:extLst>
          </p:cNvPr>
          <p:cNvSpPr txBox="1"/>
          <p:nvPr/>
        </p:nvSpPr>
        <p:spPr>
          <a:xfrm>
            <a:off x="1500383" y="1995777"/>
            <a:ext cx="2734270" cy="434517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buClr>
                <a:srgbClr val="00C451"/>
              </a:buClr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Útlum starých zdrojů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3BB2BE4E-6638-1C79-54EF-6BFAED3AB1B1}"/>
              </a:ext>
            </a:extLst>
          </p:cNvPr>
          <p:cNvSpPr txBox="1"/>
          <p:nvPr/>
        </p:nvSpPr>
        <p:spPr>
          <a:xfrm>
            <a:off x="685731" y="1469274"/>
            <a:ext cx="10789434" cy="392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b="1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Výrobu z uhlí nahradí obnovitelné zdroje a moderní nízkoemisní zdroj</a:t>
            </a: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73ECC5FF-746A-BE93-2F4A-734116169446}"/>
              </a:ext>
            </a:extLst>
          </p:cNvPr>
          <p:cNvSpPr txBox="1"/>
          <p:nvPr/>
        </p:nvSpPr>
        <p:spPr>
          <a:xfrm>
            <a:off x="4821049" y="2025674"/>
            <a:ext cx="2497288" cy="434517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buClr>
                <a:srgbClr val="00C451"/>
              </a:buClr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Náhrada zdrojů</a:t>
            </a: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0D181AB9-7AE3-C8BE-47A2-CCB5A57F48D0}"/>
              </a:ext>
            </a:extLst>
          </p:cNvPr>
          <p:cNvSpPr txBox="1"/>
          <p:nvPr/>
        </p:nvSpPr>
        <p:spPr>
          <a:xfrm>
            <a:off x="9030658" y="2024166"/>
            <a:ext cx="2474746" cy="434517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buClr>
                <a:srgbClr val="00C451"/>
              </a:buClr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Výstavba jádra</a:t>
            </a: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3C7602C1-E6FC-AB38-5EF2-BF8606F44234}"/>
              </a:ext>
            </a:extLst>
          </p:cNvPr>
          <p:cNvSpPr txBox="1"/>
          <p:nvPr/>
        </p:nvSpPr>
        <p:spPr>
          <a:xfrm>
            <a:off x="6198882" y="3068638"/>
            <a:ext cx="52890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Současný energetický mix ukazuje nízký podíl OZE</a:t>
            </a:r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BA2FF776-84E9-7DFD-0AEA-2F4F9C765B2D}"/>
              </a:ext>
            </a:extLst>
          </p:cNvPr>
          <p:cNvSpPr txBox="1"/>
          <p:nvPr/>
        </p:nvSpPr>
        <p:spPr>
          <a:xfrm>
            <a:off x="6101401" y="6057900"/>
            <a:ext cx="547751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Zdroj</a:t>
            </a:r>
            <a:r>
              <a:rPr lang="cs-CZ" sz="105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105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Energostat</a:t>
            </a:r>
            <a:r>
              <a:rPr lang="cs-CZ" sz="105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05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Transparency</a:t>
            </a:r>
            <a:r>
              <a:rPr lang="cs-CZ" sz="105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ENTSO-Er</a:t>
            </a:r>
          </a:p>
          <a:p>
            <a:r>
              <a:rPr lang="cs-CZ" sz="1050" dirty="0">
                <a:latin typeface="Arial" panose="020B0604020202020204" pitchFamily="34" charset="0"/>
                <a:cs typeface="Arial" panose="020B0604020202020204" pitchFamily="34" charset="0"/>
              </a:rPr>
              <a:t>Celková výroba elektřiny v ČR v roce 2025 dle jednotlivých zdrojů (</a:t>
            </a:r>
            <a:r>
              <a:rPr lang="cs-CZ" sz="1050" dirty="0" err="1">
                <a:latin typeface="Arial" panose="020B0604020202020204" pitchFamily="34" charset="0"/>
                <a:cs typeface="Arial" panose="020B0604020202020204" pitchFamily="34" charset="0"/>
              </a:rPr>
              <a:t>TWh</a:t>
            </a:r>
            <a:r>
              <a:rPr lang="cs-CZ" sz="105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24" name="Obdélník: se zakulacenými rohy 1023">
            <a:extLst>
              <a:ext uri="{FF2B5EF4-FFF2-40B4-BE49-F238E27FC236}">
                <a16:creationId xmlns:a16="http://schemas.microsoft.com/office/drawing/2014/main" id="{FB39F74C-DAEC-0785-98FC-F49B9FF544F6}"/>
              </a:ext>
            </a:extLst>
          </p:cNvPr>
          <p:cNvSpPr/>
          <p:nvPr/>
        </p:nvSpPr>
        <p:spPr>
          <a:xfrm>
            <a:off x="1396210" y="2039647"/>
            <a:ext cx="104173" cy="85497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34" name="TextovéPole 1033">
            <a:extLst>
              <a:ext uri="{FF2B5EF4-FFF2-40B4-BE49-F238E27FC236}">
                <a16:creationId xmlns:a16="http://schemas.microsoft.com/office/drawing/2014/main" id="{69436487-E760-54A5-5481-04771000884A}"/>
              </a:ext>
            </a:extLst>
          </p:cNvPr>
          <p:cNvSpPr txBox="1"/>
          <p:nvPr/>
        </p:nvSpPr>
        <p:spPr>
          <a:xfrm>
            <a:off x="1500382" y="2351620"/>
            <a:ext cx="23953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postupně budou dožívat uhelné zdroje</a:t>
            </a: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E7801FE6-D821-5800-F2B0-3975D24558A9}"/>
              </a:ext>
            </a:extLst>
          </p:cNvPr>
          <p:cNvSpPr/>
          <p:nvPr/>
        </p:nvSpPr>
        <p:spPr>
          <a:xfrm>
            <a:off x="4722012" y="2029156"/>
            <a:ext cx="104173" cy="86182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C61DF46-36AB-B022-4124-2A902EA9ABBE}"/>
              </a:ext>
            </a:extLst>
          </p:cNvPr>
          <p:cNvSpPr txBox="1"/>
          <p:nvPr/>
        </p:nvSpPr>
        <p:spPr>
          <a:xfrm>
            <a:off x="4831304" y="2349987"/>
            <a:ext cx="3260165" cy="482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ts val="1500"/>
              </a:lnSpc>
              <a:buNone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cs-CZ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ást jejich výroby nahradí obnovitelné a moderní plynové zdroje</a:t>
            </a: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19706CD8-726F-F2D1-6FE1-2745CCD7EA21}"/>
              </a:ext>
            </a:extLst>
          </p:cNvPr>
          <p:cNvSpPr/>
          <p:nvPr/>
        </p:nvSpPr>
        <p:spPr>
          <a:xfrm>
            <a:off x="8922875" y="2024166"/>
            <a:ext cx="104173" cy="86681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0E6D670-C23A-720C-EBAC-DB7DD90AE884}"/>
              </a:ext>
            </a:extLst>
          </p:cNvPr>
          <p:cNvSpPr txBox="1"/>
          <p:nvPr/>
        </p:nvSpPr>
        <p:spPr>
          <a:xfrm>
            <a:off x="9027048" y="2371397"/>
            <a:ext cx="2478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nové jaderné bloky zajistí stabilní bezemisní výrobu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BBF52B05-9412-8987-6335-AF6A664A0C87}"/>
              </a:ext>
            </a:extLst>
          </p:cNvPr>
          <p:cNvSpPr txBox="1"/>
          <p:nvPr/>
        </p:nvSpPr>
        <p:spPr>
          <a:xfrm>
            <a:off x="685732" y="3073378"/>
            <a:ext cx="51657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Poptávka poroste rychleji než výroba</a:t>
            </a:r>
          </a:p>
        </p:txBody>
      </p:sp>
      <p:sp>
        <p:nvSpPr>
          <p:cNvPr id="23" name="Obdélník: se zakulacenými rohy 22">
            <a:extLst>
              <a:ext uri="{FF2B5EF4-FFF2-40B4-BE49-F238E27FC236}">
                <a16:creationId xmlns:a16="http://schemas.microsoft.com/office/drawing/2014/main" id="{4A25DAC4-46FC-7BD9-429C-A840FD72B4FB}"/>
              </a:ext>
            </a:extLst>
          </p:cNvPr>
          <p:cNvSpPr/>
          <p:nvPr/>
        </p:nvSpPr>
        <p:spPr>
          <a:xfrm>
            <a:off x="581559" y="3068638"/>
            <a:ext cx="104173" cy="35741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: se zakulacenými rohy 23">
            <a:extLst>
              <a:ext uri="{FF2B5EF4-FFF2-40B4-BE49-F238E27FC236}">
                <a16:creationId xmlns:a16="http://schemas.microsoft.com/office/drawing/2014/main" id="{071C880C-26E3-EC68-0F73-3D3FEBDEEFF9}"/>
              </a:ext>
            </a:extLst>
          </p:cNvPr>
          <p:cNvSpPr/>
          <p:nvPr/>
        </p:nvSpPr>
        <p:spPr>
          <a:xfrm>
            <a:off x="6094709" y="3068638"/>
            <a:ext cx="104173" cy="35741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D35084AC-92C8-938E-AAD0-8C676FA4B8DD}"/>
              </a:ext>
            </a:extLst>
          </p:cNvPr>
          <p:cNvSpPr/>
          <p:nvPr/>
        </p:nvSpPr>
        <p:spPr>
          <a:xfrm>
            <a:off x="581558" y="1488385"/>
            <a:ext cx="104173" cy="35741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63136773-4BD2-9D84-7A74-F659007F42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1383809"/>
              </p:ext>
            </p:extLst>
          </p:nvPr>
        </p:nvGraphicFramePr>
        <p:xfrm>
          <a:off x="6101401" y="3831187"/>
          <a:ext cx="5466712" cy="2225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4BFE5C1E-E954-5FCE-24DB-5559CA7F1AF5}"/>
              </a:ext>
            </a:extLst>
          </p:cNvPr>
          <p:cNvSpPr/>
          <p:nvPr/>
        </p:nvSpPr>
        <p:spPr>
          <a:xfrm>
            <a:off x="6446520" y="3634740"/>
            <a:ext cx="243840" cy="196447"/>
          </a:xfrm>
          <a:prstGeom prst="roundRect">
            <a:avLst/>
          </a:prstGeom>
          <a:solidFill>
            <a:srgbClr val="C0C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792BA17D-A6B2-2D2E-EC36-48FD10453652}"/>
              </a:ext>
            </a:extLst>
          </p:cNvPr>
          <p:cNvSpPr/>
          <p:nvPr/>
        </p:nvSpPr>
        <p:spPr>
          <a:xfrm>
            <a:off x="6446520" y="3939540"/>
            <a:ext cx="243840" cy="196447"/>
          </a:xfrm>
          <a:prstGeom prst="roundRect">
            <a:avLst/>
          </a:prstGeom>
          <a:solidFill>
            <a:srgbClr val="00C4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2524D6F7-EA0C-8C41-011A-9273C11BFB1D}"/>
              </a:ext>
            </a:extLst>
          </p:cNvPr>
          <p:cNvSpPr txBox="1"/>
          <p:nvPr/>
        </p:nvSpPr>
        <p:spPr>
          <a:xfrm>
            <a:off x="6690360" y="3604487"/>
            <a:ext cx="29298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>
                <a:latin typeface="Arial" panose="020B0604020202020204" pitchFamily="34" charset="0"/>
                <a:cs typeface="Arial" panose="020B0604020202020204" pitchFamily="34" charset="0"/>
              </a:rPr>
              <a:t>nízkoemisní / vysoce emisní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186458F-CAFF-0CA1-FD28-2E1AF2195ECB}"/>
              </a:ext>
            </a:extLst>
          </p:cNvPr>
          <p:cNvSpPr txBox="1"/>
          <p:nvPr/>
        </p:nvSpPr>
        <p:spPr>
          <a:xfrm>
            <a:off x="6690360" y="3914507"/>
            <a:ext cx="21624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>
                <a:latin typeface="Arial" panose="020B0604020202020204" pitchFamily="34" charset="0"/>
                <a:cs typeface="Arial" panose="020B0604020202020204" pitchFamily="34" charset="0"/>
              </a:rPr>
              <a:t>bezemisní (OZE + jádro)</a:t>
            </a:r>
          </a:p>
        </p:txBody>
      </p:sp>
      <p:pic>
        <p:nvPicPr>
          <p:cNvPr id="21" name="Obrázek 20" descr="Obsah obrázku Grafika, logo, symbol, Písmo&#10;&#10;Obsah vygenerovaný umělou inteligencí může být nesprávný.">
            <a:extLst>
              <a:ext uri="{FF2B5EF4-FFF2-40B4-BE49-F238E27FC236}">
                <a16:creationId xmlns:a16="http://schemas.microsoft.com/office/drawing/2014/main" id="{1F808383-3B09-DF73-5549-4DFA9B57F8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875" y="4059911"/>
            <a:ext cx="576000" cy="576000"/>
          </a:xfrm>
          <a:prstGeom prst="rect">
            <a:avLst/>
          </a:prstGeom>
        </p:spPr>
      </p:pic>
      <p:pic>
        <p:nvPicPr>
          <p:cNvPr id="25" name="Obrázek 24" descr="Obsah obrázku symbol, Grafika, kruh, logo&#10;&#10;Obsah vygenerovaný umělou inteligencí může být nesprávný.">
            <a:extLst>
              <a:ext uri="{FF2B5EF4-FFF2-40B4-BE49-F238E27FC236}">
                <a16:creationId xmlns:a16="http://schemas.microsoft.com/office/drawing/2014/main" id="{E1562783-0E42-C9BF-3F04-8E72580C841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318" y="4059911"/>
            <a:ext cx="576000" cy="576000"/>
          </a:xfrm>
          <a:prstGeom prst="rect">
            <a:avLst/>
          </a:prstGeom>
        </p:spPr>
      </p:pic>
      <p:pic>
        <p:nvPicPr>
          <p:cNvPr id="26" name="Obrázek 25" descr="Obsah obrázku symbol, Grafika, logo, Písmo&#10;&#10;Obsah vygenerovaný umělou inteligencí může být nesprávný.">
            <a:extLst>
              <a:ext uri="{FF2B5EF4-FFF2-40B4-BE49-F238E27FC236}">
                <a16:creationId xmlns:a16="http://schemas.microsoft.com/office/drawing/2014/main" id="{6AB9C6D8-F377-785A-688B-3182E06B496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255" y="4057988"/>
            <a:ext cx="576000" cy="576000"/>
          </a:xfrm>
          <a:prstGeom prst="rect">
            <a:avLst/>
          </a:prstGeom>
        </p:spPr>
      </p:pic>
      <p:sp>
        <p:nvSpPr>
          <p:cNvPr id="28" name="TextovéPole 27">
            <a:extLst>
              <a:ext uri="{FF2B5EF4-FFF2-40B4-BE49-F238E27FC236}">
                <a16:creationId xmlns:a16="http://schemas.microsoft.com/office/drawing/2014/main" id="{D5664CEE-B32A-D747-63DD-D7A5710C62DB}"/>
              </a:ext>
            </a:extLst>
          </p:cNvPr>
          <p:cNvSpPr txBox="1"/>
          <p:nvPr/>
        </p:nvSpPr>
        <p:spPr>
          <a:xfrm>
            <a:off x="697084" y="4547375"/>
            <a:ext cx="15935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>
                <a:latin typeface="Arial" panose="020B0604020202020204" pitchFamily="34" charset="0"/>
                <a:cs typeface="Arial" panose="020B0604020202020204" pitchFamily="34" charset="0"/>
              </a:rPr>
              <a:t>elektromobility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548A8D32-7126-7BA1-1A8F-299FAB601700}"/>
              </a:ext>
            </a:extLst>
          </p:cNvPr>
          <p:cNvSpPr txBox="1"/>
          <p:nvPr/>
        </p:nvSpPr>
        <p:spPr>
          <a:xfrm>
            <a:off x="2213121" y="4568214"/>
            <a:ext cx="8178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>
                <a:latin typeface="Arial" panose="020B0604020202020204" pitchFamily="34" charset="0"/>
                <a:cs typeface="Arial" panose="020B0604020202020204" pitchFamily="34" charset="0"/>
              </a:rPr>
              <a:t>vytápění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EF340C74-EEB9-E2BB-EF74-4C210DD0ACF0}"/>
              </a:ext>
            </a:extLst>
          </p:cNvPr>
          <p:cNvSpPr txBox="1"/>
          <p:nvPr/>
        </p:nvSpPr>
        <p:spPr>
          <a:xfrm>
            <a:off x="3341311" y="4567286"/>
            <a:ext cx="8178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>
                <a:latin typeface="Arial" panose="020B0604020202020204" pitchFamily="34" charset="0"/>
                <a:cs typeface="Arial" panose="020B0604020202020204" pitchFamily="34" charset="0"/>
              </a:rPr>
              <a:t>průmyslu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9B66F4FE-E636-332E-361C-139BB5AC0A8C}"/>
              </a:ext>
            </a:extLst>
          </p:cNvPr>
          <p:cNvCxnSpPr>
            <a:cxnSpLocks/>
          </p:cNvCxnSpPr>
          <p:nvPr/>
        </p:nvCxnSpPr>
        <p:spPr>
          <a:xfrm>
            <a:off x="804864" y="4838397"/>
            <a:ext cx="48244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Obrázek 35" descr="Obsah obrázku Grafika, kruh, symbol, Písmo&#10;&#10;Obsah vygenerovaný umělou inteligencí může být nesprávný.">
            <a:extLst>
              <a:ext uri="{FF2B5EF4-FFF2-40B4-BE49-F238E27FC236}">
                <a16:creationId xmlns:a16="http://schemas.microsoft.com/office/drawing/2014/main" id="{525B5D2E-260D-77A9-A2BB-C44D14679DC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92" y="4059278"/>
            <a:ext cx="508008" cy="508008"/>
          </a:xfrm>
          <a:prstGeom prst="rect">
            <a:avLst/>
          </a:prstGeom>
        </p:spPr>
      </p:pic>
      <p:sp>
        <p:nvSpPr>
          <p:cNvPr id="38" name="TextovéPole 37">
            <a:extLst>
              <a:ext uri="{FF2B5EF4-FFF2-40B4-BE49-F238E27FC236}">
                <a16:creationId xmlns:a16="http://schemas.microsoft.com/office/drawing/2014/main" id="{6DAED1A2-EDE1-6F62-4056-1EE228292F74}"/>
              </a:ext>
            </a:extLst>
          </p:cNvPr>
          <p:cNvSpPr txBox="1"/>
          <p:nvPr/>
        </p:nvSpPr>
        <p:spPr>
          <a:xfrm>
            <a:off x="4184328" y="4567286"/>
            <a:ext cx="13177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>
                <a:latin typeface="Arial" panose="020B0604020202020204" pitchFamily="34" charset="0"/>
                <a:cs typeface="Arial" panose="020B0604020202020204" pitchFamily="34" charset="0"/>
              </a:rPr>
              <a:t>datových center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83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A2C0A-010A-91DE-233A-F8A8F8738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38F441-CBC9-7650-2201-3C100F512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768" y="1105555"/>
            <a:ext cx="7308959" cy="5329358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5D32414-E4BD-008C-6E51-F2F22CF24FB1}"/>
              </a:ext>
            </a:extLst>
          </p:cNvPr>
          <p:cNvSpPr txBox="1"/>
          <p:nvPr/>
        </p:nvSpPr>
        <p:spPr>
          <a:xfrm>
            <a:off x="587375" y="349250"/>
            <a:ext cx="679058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Potenciál VTE a FVE - Karlovarský kraj </a:t>
            </a:r>
          </a:p>
        </p:txBody>
      </p:sp>
      <p:pic>
        <p:nvPicPr>
          <p:cNvPr id="5" name="Obrázek 4" descr="Obsah obrázku kruh, Grafika, snímek obrazovky, diagram&#10;&#10;Obsah vygenerovaný umělou inteligencí může být nesprávný.">
            <a:extLst>
              <a:ext uri="{FF2B5EF4-FFF2-40B4-BE49-F238E27FC236}">
                <a16:creationId xmlns:a16="http://schemas.microsoft.com/office/drawing/2014/main" id="{833073B3-91BE-0492-31F3-2BB8D36FAD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180" y="2647948"/>
            <a:ext cx="1562104" cy="156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392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B29C5-17DC-D158-3B92-D8C1F109A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8009C8-D6B2-53A7-EC03-3B8059ADB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768" y="1105555"/>
            <a:ext cx="7308959" cy="5329358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Obdélník: se zakulacenými rohy 23">
            <a:extLst>
              <a:ext uri="{FF2B5EF4-FFF2-40B4-BE49-F238E27FC236}">
                <a16:creationId xmlns:a16="http://schemas.microsoft.com/office/drawing/2014/main" id="{8067136A-951C-88D3-F78A-61A38C32B43F}"/>
              </a:ext>
            </a:extLst>
          </p:cNvPr>
          <p:cNvSpPr/>
          <p:nvPr/>
        </p:nvSpPr>
        <p:spPr>
          <a:xfrm>
            <a:off x="4611345" y="5393022"/>
            <a:ext cx="2385388" cy="271532"/>
          </a:xfrm>
          <a:prstGeom prst="round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err="1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Toužimsko</a:t>
            </a:r>
            <a:r>
              <a:rPr lang="cs-CZ" b="1" dirty="0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b="1" dirty="0" err="1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Žluticko</a:t>
            </a:r>
            <a:endParaRPr lang="cs-CZ" b="1" dirty="0">
              <a:ln w="3175">
                <a:noFill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bdélník: se zakulacenými rohy 22">
            <a:extLst>
              <a:ext uri="{FF2B5EF4-FFF2-40B4-BE49-F238E27FC236}">
                <a16:creationId xmlns:a16="http://schemas.microsoft.com/office/drawing/2014/main" id="{311F127F-1DC6-292F-B2E4-61B0908C6999}"/>
              </a:ext>
            </a:extLst>
          </p:cNvPr>
          <p:cNvSpPr/>
          <p:nvPr/>
        </p:nvSpPr>
        <p:spPr>
          <a:xfrm>
            <a:off x="6281931" y="2954867"/>
            <a:ext cx="2131131" cy="588843"/>
          </a:xfrm>
          <a:prstGeom prst="round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Podkrušnohorská výsypka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F6FF57F-8750-3574-D1F9-88F2015DBF3B}"/>
              </a:ext>
            </a:extLst>
          </p:cNvPr>
          <p:cNvSpPr txBox="1"/>
          <p:nvPr/>
        </p:nvSpPr>
        <p:spPr>
          <a:xfrm>
            <a:off x="587375" y="349250"/>
            <a:ext cx="679058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Potenciál VTE a FVE - Karlovarský kraj </a:t>
            </a:r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32D3B000-7535-3DD9-E321-399F44A36841}"/>
              </a:ext>
            </a:extLst>
          </p:cNvPr>
          <p:cNvSpPr/>
          <p:nvPr/>
        </p:nvSpPr>
        <p:spPr>
          <a:xfrm>
            <a:off x="2643826" y="3223888"/>
            <a:ext cx="1470982" cy="1086450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8C503BE1-0D4F-9A8B-4DF8-03C1262622D3}"/>
              </a:ext>
            </a:extLst>
          </p:cNvPr>
          <p:cNvSpPr/>
          <p:nvPr/>
        </p:nvSpPr>
        <p:spPr>
          <a:xfrm>
            <a:off x="3672908" y="4343972"/>
            <a:ext cx="2131131" cy="534793"/>
          </a:xfrm>
          <a:prstGeom prst="round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Novokostelecko</a:t>
            </a:r>
          </a:p>
          <a:p>
            <a:pPr algn="ctr"/>
            <a:r>
              <a:rPr lang="cs-CZ" b="1" dirty="0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Chebsko</a:t>
            </a:r>
            <a:endParaRPr lang="cs-CZ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0804A6A4-992E-3B39-51C3-32AE130818AF}"/>
              </a:ext>
            </a:extLst>
          </p:cNvPr>
          <p:cNvSpPr/>
          <p:nvPr/>
        </p:nvSpPr>
        <p:spPr>
          <a:xfrm>
            <a:off x="4738473" y="2706064"/>
            <a:ext cx="1470982" cy="1086450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6B6D38C6-46C2-5D39-87AF-B45759C7E640}"/>
              </a:ext>
            </a:extLst>
          </p:cNvPr>
          <p:cNvSpPr/>
          <p:nvPr/>
        </p:nvSpPr>
        <p:spPr>
          <a:xfrm>
            <a:off x="7013688" y="4586221"/>
            <a:ext cx="1470982" cy="1086450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1B89CC7D-1EA0-3277-0E98-64EAB0D1E1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83180" y="2647948"/>
            <a:ext cx="1562104" cy="156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45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2AB6A-F90E-240F-AF6B-DF9E2F69B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80AC5D3C-0393-0D66-7DF2-A98EB96664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064"/>
          <a:stretch/>
        </p:blipFill>
        <p:spPr>
          <a:xfrm>
            <a:off x="2641599" y="1089025"/>
            <a:ext cx="6125029" cy="5527313"/>
          </a:xfrm>
          <a:prstGeom prst="rect">
            <a:avLst/>
          </a:prstGeom>
          <a:ln>
            <a:noFill/>
          </a:ln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4F6610C-0409-C8C6-3BA1-AE5A96A4F2B6}"/>
              </a:ext>
            </a:extLst>
          </p:cNvPr>
          <p:cNvSpPr txBox="1"/>
          <p:nvPr/>
        </p:nvSpPr>
        <p:spPr>
          <a:xfrm>
            <a:off x="587375" y="349250"/>
            <a:ext cx="6790584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Potenciál VTE a FVE - Plzeňský kraj</a:t>
            </a:r>
          </a:p>
          <a:p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 descr="Obsah obrázku kruh, Grafika, snímek obrazovky, diagram&#10;&#10;Obsah vygenerovaný umělou inteligencí může být nesprávný.">
            <a:extLst>
              <a:ext uri="{FF2B5EF4-FFF2-40B4-BE49-F238E27FC236}">
                <a16:creationId xmlns:a16="http://schemas.microsoft.com/office/drawing/2014/main" id="{21CA7DE0-E2D0-A9BC-BB86-80BD9B4011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180" y="2647948"/>
            <a:ext cx="1562104" cy="156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6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63212-7406-B522-EA0F-CC4C7184D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65830EAA-42F9-A8E4-B093-723B17C042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064"/>
          <a:stretch/>
        </p:blipFill>
        <p:spPr>
          <a:xfrm>
            <a:off x="2641599" y="1089025"/>
            <a:ext cx="6125029" cy="5527313"/>
          </a:xfrm>
          <a:prstGeom prst="rect">
            <a:avLst/>
          </a:prstGeom>
          <a:ln>
            <a:noFill/>
          </a:ln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FA1FA6C-A2F2-AEB5-0461-2EAF526F7016}"/>
              </a:ext>
            </a:extLst>
          </p:cNvPr>
          <p:cNvSpPr txBox="1"/>
          <p:nvPr/>
        </p:nvSpPr>
        <p:spPr>
          <a:xfrm>
            <a:off x="587375" y="349250"/>
            <a:ext cx="6790584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Potenciál VTE a FVE - Plzeňský kraj</a:t>
            </a:r>
          </a:p>
          <a:p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5AFB7A56-99F7-4A08-AADD-78169ABE4782}"/>
              </a:ext>
            </a:extLst>
          </p:cNvPr>
          <p:cNvSpPr/>
          <p:nvPr/>
        </p:nvSpPr>
        <p:spPr>
          <a:xfrm>
            <a:off x="5901148" y="2471438"/>
            <a:ext cx="1525504" cy="369332"/>
          </a:xfrm>
          <a:prstGeom prst="round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err="1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Kralovicko</a:t>
            </a:r>
            <a:endParaRPr lang="cs-CZ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570CB15-0725-D562-B1C4-EDC0D364B461}"/>
              </a:ext>
            </a:extLst>
          </p:cNvPr>
          <p:cNvSpPr/>
          <p:nvPr/>
        </p:nvSpPr>
        <p:spPr>
          <a:xfrm>
            <a:off x="6096000" y="4543888"/>
            <a:ext cx="1525504" cy="369332"/>
          </a:xfrm>
          <a:prstGeom prst="round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Plzeň - jih </a:t>
            </a:r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CAB33C2A-A074-1DD2-8DE6-5D5E26359601}"/>
              </a:ext>
            </a:extLst>
          </p:cNvPr>
          <p:cNvSpPr/>
          <p:nvPr/>
        </p:nvSpPr>
        <p:spPr>
          <a:xfrm>
            <a:off x="3505707" y="3093122"/>
            <a:ext cx="1525504" cy="535192"/>
          </a:xfrm>
          <a:prstGeom prst="round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err="1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Stříbrsko</a:t>
            </a:r>
            <a:r>
              <a:rPr lang="cs-CZ" b="1" dirty="0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b="1" dirty="0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b="1" dirty="0" err="1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Líšťansko</a:t>
            </a:r>
            <a:r>
              <a:rPr lang="cs-CZ" b="1" dirty="0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E89A8B7B-BC15-FBAF-1E3D-ED9542833B9E}"/>
              </a:ext>
            </a:extLst>
          </p:cNvPr>
          <p:cNvSpPr/>
          <p:nvPr/>
        </p:nvSpPr>
        <p:spPr>
          <a:xfrm>
            <a:off x="3532968" y="1853817"/>
            <a:ext cx="1470982" cy="1086450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CB17B5A6-C8FA-EB8C-E3FC-27D5976224A1}"/>
              </a:ext>
            </a:extLst>
          </p:cNvPr>
          <p:cNvSpPr/>
          <p:nvPr/>
        </p:nvSpPr>
        <p:spPr>
          <a:xfrm>
            <a:off x="5906977" y="1303357"/>
            <a:ext cx="1470982" cy="1086450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D3C5DE10-628C-67A1-2B56-CF2A18B29D05}"/>
              </a:ext>
            </a:extLst>
          </p:cNvPr>
          <p:cNvSpPr/>
          <p:nvPr/>
        </p:nvSpPr>
        <p:spPr>
          <a:xfrm>
            <a:off x="5955670" y="3294122"/>
            <a:ext cx="1470982" cy="1086450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347B9D9C-1E20-596A-0B69-53EDF2FF94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83180" y="2647948"/>
            <a:ext cx="1562104" cy="156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iv1">
  <a:themeElements>
    <a:clrScheme name="CEZ">
      <a:dk1>
        <a:srgbClr val="FFFFFF"/>
      </a:dk1>
      <a:lt1>
        <a:srgbClr val="363738"/>
      </a:lt1>
      <a:dk2>
        <a:srgbClr val="F24F00"/>
      </a:dk2>
      <a:lt2>
        <a:srgbClr val="63666A"/>
      </a:lt2>
      <a:accent1>
        <a:srgbClr val="00C752"/>
      </a:accent1>
      <a:accent2>
        <a:srgbClr val="FF9C3D"/>
      </a:accent2>
      <a:accent3>
        <a:srgbClr val="FFDA9C"/>
      </a:accent3>
      <a:accent4>
        <a:srgbClr val="989EA3"/>
      </a:accent4>
      <a:accent5>
        <a:srgbClr val="005934"/>
      </a:accent5>
      <a:accent6>
        <a:srgbClr val="7FDB8F"/>
      </a:accent6>
      <a:hlink>
        <a:srgbClr val="363738"/>
      </a:hlink>
      <a:folHlink>
        <a:srgbClr val="363738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tiv1" id="{27D32F3C-8891-408B-9FB2-9D6412B5BC50}" vid="{C5961FE9-A946-4191-9EDA-4B3CAFE2943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153F363B89E81409030419009D1A94F" ma:contentTypeVersion="14" ma:contentTypeDescription="Vytvoří nový dokument" ma:contentTypeScope="" ma:versionID="170dd6d44e2ff393c5bbf938bab3ec2c">
  <xsd:schema xmlns:xsd="http://www.w3.org/2001/XMLSchema" xmlns:xs="http://www.w3.org/2001/XMLSchema" xmlns:p="http://schemas.microsoft.com/office/2006/metadata/properties" xmlns:ns2="2cbb855b-c4a7-408d-9665-e1f09a8095a8" xmlns:ns3="9fc5161b-530c-49a8-be2e-b44f7d262afe" targetNamespace="http://schemas.microsoft.com/office/2006/metadata/properties" ma:root="true" ma:fieldsID="7cebdbb534ed4d90289ce9182e945bf1" ns2:_="" ns3:_="">
    <xsd:import namespace="2cbb855b-c4a7-408d-9665-e1f09a8095a8"/>
    <xsd:import namespace="9fc5161b-530c-49a8-be2e-b44f7d262a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bb855b-c4a7-408d-9665-e1f09a8095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Značky obrázků" ma:readOnly="false" ma:fieldId="{5cf76f15-5ced-4ddc-b409-7134ff3c332f}" ma:taxonomyMulti="true" ma:sspId="e1151224-86ec-40a8-ba2f-293eb4cb0a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c5161b-530c-49a8-be2e-b44f7d262af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a5d6ed3-0f2d-4d4c-a790-4816a45291a4}" ma:internalName="TaxCatchAll" ma:showField="CatchAllData" ma:web="9fc5161b-530c-49a8-be2e-b44f7d262a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fc5161b-530c-49a8-be2e-b44f7d262afe" xsi:nil="true"/>
    <lcf76f155ced4ddcb4097134ff3c332f xmlns="2cbb855b-c4a7-408d-9665-e1f09a8095a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87ADB2A-BBC7-4347-8ABF-6FB5B2AB75F1}">
  <ds:schemaRefs>
    <ds:schemaRef ds:uri="2cbb855b-c4a7-408d-9665-e1f09a8095a8"/>
    <ds:schemaRef ds:uri="9fc5161b-530c-49a8-be2e-b44f7d262af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74B95AB-DBBA-42FE-B0D1-A7C7F3D0FD8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F3250D4-5559-4C95-B8F0-3B4DE331215E}">
  <ds:schemaRefs>
    <ds:schemaRef ds:uri="2cbb855b-c4a7-408d-9665-e1f09a8095a8"/>
    <ds:schemaRef ds:uri="9fc5161b-530c-49a8-be2e-b44f7d262af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Motiv1</Template>
  <TotalTime>182</TotalTime>
  <Words>587</Words>
  <Application>Microsoft Office PowerPoint</Application>
  <PresentationFormat>Širokoúhlá obrazovka</PresentationFormat>
  <Paragraphs>96</Paragraphs>
  <Slides>11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5" baseType="lpstr">
      <vt:lpstr>Wingdings</vt:lpstr>
      <vt:lpstr>Arial</vt:lpstr>
      <vt:lpstr>Calibri</vt:lpstr>
      <vt:lpstr>Motiv1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Špatenková Petra</dc:creator>
  <cp:lastModifiedBy>Kroupa Daniel</cp:lastModifiedBy>
  <cp:revision>10</cp:revision>
  <dcterms:created xsi:type="dcterms:W3CDTF">2022-11-11T11:41:56Z</dcterms:created>
  <dcterms:modified xsi:type="dcterms:W3CDTF">2026-03-30T07:22:28Z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Clasification">
    <vt:lpwstr>Interní</vt:lpwstr>
  </property>
  <property fmtid="{D5CDD505-2E9C-101B-9397-08002B2CF9AE}" pid="3" name="CEZ_DLP">
    <vt:lpwstr>CEZ:COZ:C</vt:lpwstr>
  </property>
  <property fmtid="{D5CDD505-2E9C-101B-9397-08002B2CF9AE}" pid="4" name="CEZ_MIPLabelName">
    <vt:lpwstr>Internal-COZ</vt:lpwstr>
  </property>
  <property fmtid="{D5CDD505-2E9C-101B-9397-08002B2CF9AE}" pid="5" name="ContentTypeId">
    <vt:lpwstr>0x0101005153F363B89E81409030419009D1A94F</vt:lpwstr>
  </property>
  <property fmtid="{D5CDD505-2E9C-101B-9397-08002B2CF9AE}" pid="6" name="MediaServiceImageTags">
    <vt:lpwstr/>
  </property>
  <property fmtid="{D5CDD505-2E9C-101B-9397-08002B2CF9AE}" pid="7" name="MSIP_Label_7eb9b733-efbe-45ca-8330-c7ececc4da66_Enabled">
    <vt:lpwstr>true</vt:lpwstr>
  </property>
  <property fmtid="{D5CDD505-2E9C-101B-9397-08002B2CF9AE}" pid="8" name="MSIP_Label_7eb9b733-efbe-45ca-8330-c7ececc4da66_SetDate">
    <vt:lpwstr>2026-03-30T07:20:26Z</vt:lpwstr>
  </property>
  <property fmtid="{D5CDD505-2E9C-101B-9397-08002B2CF9AE}" pid="9" name="MSIP_Label_7eb9b733-efbe-45ca-8330-c7ececc4da66_Method">
    <vt:lpwstr>Privileged</vt:lpwstr>
  </property>
  <property fmtid="{D5CDD505-2E9C-101B-9397-08002B2CF9AE}" pid="10" name="MSIP_Label_7eb9b733-efbe-45ca-8330-c7ececc4da66_Name">
    <vt:lpwstr>L00037</vt:lpwstr>
  </property>
  <property fmtid="{D5CDD505-2E9C-101B-9397-08002B2CF9AE}" pid="11" name="MSIP_Label_7eb9b733-efbe-45ca-8330-c7ececc4da66_SiteId">
    <vt:lpwstr>b233f9e1-5599-4693-9cef-38858fe25406</vt:lpwstr>
  </property>
  <property fmtid="{D5CDD505-2E9C-101B-9397-08002B2CF9AE}" pid="12" name="MSIP_Label_7eb9b733-efbe-45ca-8330-c7ececc4da66_ActionId">
    <vt:lpwstr>81407d71-4ba6-4637-863d-9643eb322814</vt:lpwstr>
  </property>
  <property fmtid="{D5CDD505-2E9C-101B-9397-08002B2CF9AE}" pid="13" name="MSIP_Label_7eb9b733-efbe-45ca-8330-c7ececc4da66_ContentBits">
    <vt:lpwstr>0</vt:lpwstr>
  </property>
  <property fmtid="{D5CDD505-2E9C-101B-9397-08002B2CF9AE}" pid="14" name="MSIP_Label_7eb9b733-efbe-45ca-8330-c7ececc4da66_Tag">
    <vt:lpwstr>10, 0, 1, 1</vt:lpwstr>
  </property>
</Properties>
</file>