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147471370" r:id="rId6"/>
    <p:sldId id="294" r:id="rId7"/>
    <p:sldId id="296" r:id="rId8"/>
    <p:sldId id="297" r:id="rId9"/>
    <p:sldId id="301" r:id="rId10"/>
    <p:sldId id="2147471378" r:id="rId11"/>
    <p:sldId id="267" r:id="rId12"/>
    <p:sldId id="302" r:id="rId13"/>
    <p:sldId id="290" r:id="rId14"/>
  </p:sldIdLst>
  <p:sldSz cx="24384000" cy="13716000"/>
  <p:notesSz cx="6858000" cy="9144000"/>
  <p:defaultTextStyle>
    <a:defPPr>
      <a:defRPr lang="cs-CZ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F"/>
    <a:srgbClr val="0F5CAB"/>
    <a:srgbClr val="F0F0F0"/>
    <a:srgbClr val="E61A38"/>
    <a:srgbClr val="F3F7FB"/>
    <a:srgbClr val="19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76FE3-7311-D221-AA40-78D4877A4305}" v="12" dt="2026-03-23T13:55:41.894"/>
    <p1510:client id="{2F4966C3-64EF-610A-C6C1-370841115B12}" v="166" dt="2026-03-23T09:49:09.448"/>
    <p1510:client id="{46A6F5FA-BE84-474A-9917-C4ADF2D9C72C}" v="11" dt="2026-03-23T15:00:19.846"/>
    <p1510:client id="{8F5FF49D-4088-4A8E-B1A7-97E5022E51F3}" vWet="2" dt="2026-03-23T09:31:29.143"/>
    <p1510:client id="{9B1D09DB-F722-4AFC-92ED-5C7B3ABCFF40}" v="299" dt="2026-03-23T14:48:48.378"/>
    <p1510:client id="{AADDD8DD-9E9F-B515-3985-28CDB5C60A88}" v="17" dt="2026-03-23T14:02:51.477"/>
    <p1510:client id="{C0302057-69D6-4875-B411-E4ACFC1334E7}" v="138" dt="2026-03-23T14:00:09.906"/>
    <p1510:client id="{CC1260A0-2B74-6567-FA9E-FDE4F02CCFA9}" v="1116" dt="2026-03-22T22:39:52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301B821-A1FF-9999-AEE7-76D212191A09}" styleName="Tabulka CzechInvest">
    <a:wholeTbl>
      <a:tcTxStyle>
        <a:fontRef idx="minor">
          <a:scrgbClr r="0" g="0" b="0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0" cmpd="sng">
              <a:solidFill>
                <a:schemeClr val="accent1"/>
              </a:solidFill>
            </a:ln>
          </a:top>
          <a:bottom>
            <a:ln w="12700" cmpd="sng">
              <a:solidFill>
                <a:srgbClr val="DADADA"/>
              </a:solidFill>
            </a:ln>
          </a:bottom>
          <a:insideH>
            <a:ln w="12700" cmpd="sng">
              <a:solidFill>
                <a:srgbClr val="DADADA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F0F0F0"/>
          </a:solidFill>
        </a:fill>
      </a:tcStyle>
    </a:band1H>
    <a:band2V>
      <a:tcStyle>
        <a:tcBdr/>
        <a:fill>
          <a:solidFill>
            <a:srgbClr val="F0F0F0"/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rgbClr val="0F5CAB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rgbClr val="E61A38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92F6-555A-4DF7-97D0-DE33250515A7}" type="datetimeFigureOut">
              <a:rPr lang="cs-CZ" smtClean="0"/>
              <a:t>23.03.2026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EEBA-6ABF-422A-91E1-B474B5CD8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8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1EEBA-6ABF-422A-91E1-B474B5CD85E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1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/>
              <a:t>shapeMap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cardVisual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textbox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  <a:p>
            <a:r>
              <a:rPr b="1"/>
              <a:t>textbox</a:t>
            </a:r>
            <a:endParaRPr/>
          </a:p>
          <a:p>
            <a:r>
              <a:rPr b="0"/>
              <a:t>No alt text provided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1EEBA-6ABF-422A-91E1-B474B5CD85E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8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gov.cz/cz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czechinvest.gov.cz/cz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gov.cz/cz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gov.cz/cz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czechinvest.gov.cz/cz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11" name="Úvodní grafika rgb SVG">
            <a:extLst>
              <a:ext uri="{FF2B5EF4-FFF2-40B4-BE49-F238E27FC236}">
                <a16:creationId xmlns:a16="http://schemas.microsoft.com/office/drawing/2014/main" id="{5DAA60D7-EB30-4A95-A68B-89E615B43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042" b="21700"/>
          <a:stretch/>
        </p:blipFill>
        <p:spPr>
          <a:xfrm>
            <a:off x="12255545" y="-1"/>
            <a:ext cx="12128455" cy="13716001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7045200" y="12258674"/>
            <a:ext cx="7667750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www.czechinvest.gov.cz</a:t>
            </a:r>
          </a:p>
        </p:txBody>
      </p:sp>
      <p:sp>
        <p:nvSpPr>
          <p:cNvPr id="5" name="Obdélník aktivní www">
            <a:hlinkClick r:id="rId4"/>
            <a:extLst>
              <a:ext uri="{FF2B5EF4-FFF2-40B4-BE49-F238E27FC236}">
                <a16:creationId xmlns:a16="http://schemas.microsoft.com/office/drawing/2014/main" id="{CE15FD68-C8ED-44B2-9435-207E969F4186}"/>
              </a:ext>
            </a:extLst>
          </p:cNvPr>
          <p:cNvSpPr/>
          <p:nvPr userDrawn="1"/>
        </p:nvSpPr>
        <p:spPr>
          <a:xfrm>
            <a:off x="7043112" y="12294286"/>
            <a:ext cx="6409998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2" y="12258888"/>
            <a:ext cx="5508000" cy="684000"/>
          </a:xfrm>
        </p:spPr>
        <p:txBody>
          <a:bodyPr bIns="180000"/>
          <a:lstStyle>
            <a:lvl1pPr algn="l">
              <a:defRPr sz="3600" b="1"/>
            </a:lvl1pPr>
          </a:lstStyle>
          <a:p>
            <a:fld id="{143C8AAD-D5E5-444A-B0F4-932D8E84D2AE}" type="datetime1">
              <a:rPr lang="cs-CZ" smtClean="0"/>
              <a:t>23.03.2026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3005137"/>
            <a:ext cx="13177837" cy="2339976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5746283"/>
            <a:ext cx="13177837" cy="604408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8400"/>
            </a:lvl1pPr>
          </a:lstStyle>
          <a:p>
            <a:r>
              <a:rPr lang="cs-CZ" noProof="0"/>
              <a:t>Název prezentace</a:t>
            </a:r>
            <a:br>
              <a:rPr lang="cs-CZ" noProof="0"/>
            </a:br>
            <a:r>
              <a:rPr lang="cs-CZ" noProof="0"/>
              <a:t>CzechInvest:</a:t>
            </a:r>
            <a:br>
              <a:rPr lang="cs-CZ" noProof="0"/>
            </a:br>
            <a:r>
              <a:rPr lang="cs-CZ" noProof="0"/>
              <a:t>dlouhý nadpis prezentace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7043738" y="-1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úhelník zleva X 34,05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12258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Modrý trojúhelník zprava X 50,89 cm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18320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Název 3. ř. úč. Y 25,38 cm" hidden="1">
            <a:extLst>
              <a:ext uri="{FF2B5EF4-FFF2-40B4-BE49-F238E27FC236}">
                <a16:creationId xmlns:a16="http://schemas.microsoft.com/office/drawing/2014/main" id="{DA9B1C4D-A62E-4533-878C-9AA9357521D6}"/>
              </a:ext>
            </a:extLst>
          </p:cNvPr>
          <p:cNvCxnSpPr/>
          <p:nvPr userDrawn="1"/>
        </p:nvCxnSpPr>
        <p:spPr>
          <a:xfrm>
            <a:off x="0" y="9136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18,61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66996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Autor úč. Y 14,5 cm" hidden="1">
            <a:extLst>
              <a:ext uri="{FF2B5EF4-FFF2-40B4-BE49-F238E27FC236}">
                <a16:creationId xmlns:a16="http://schemas.microsoft.com/office/drawing/2014/main" id="{311BBA6A-5A14-4622-A732-D68519153377}"/>
              </a:ext>
            </a:extLst>
          </p:cNvPr>
          <p:cNvCxnSpPr/>
          <p:nvPr userDrawn="1"/>
        </p:nvCxnSpPr>
        <p:spPr>
          <a:xfrm>
            <a:off x="0" y="52200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0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617" userDrawn="1">
          <p15:clr>
            <a:srgbClr val="FBAE40"/>
          </p15:clr>
        </p15:guide>
        <p15:guide id="4" orient="horz" pos="7427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3367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pos="4437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orient="horz" pos="772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Číslování oddílů I. II. II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3926" y="-189"/>
            <a:ext cx="15612548" cy="13713014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238" y="8460582"/>
            <a:ext cx="11156859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0" b="1">
                <a:solidFill>
                  <a:srgbClr val="E61A38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68DB6-12A5-4355-A6D7-39F91AADA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0238" y="954089"/>
            <a:ext cx="11156859" cy="713580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8400"/>
            </a:lvl1pPr>
          </a:lstStyle>
          <a:p>
            <a:r>
              <a:rPr lang="cs-CZ"/>
              <a:t>Kliknutím upravit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8776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19562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292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8884800"/>
            <a:ext cx="243839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116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89640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76896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58104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4287600" y="0"/>
            <a:ext cx="0" cy="137159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A0C0341-C4DE-03B5-FB51-ECEA35B56B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9875" y="4335909"/>
            <a:ext cx="11156950" cy="2303462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rgbClr val="0F5CAB"/>
                </a:solidFill>
              </a:defRPr>
            </a:lvl1pPr>
            <a:lvl2pPr>
              <a:defRPr b="1">
                <a:solidFill>
                  <a:srgbClr val="0F5CAB"/>
                </a:solidFill>
              </a:defRPr>
            </a:lvl2pPr>
            <a:lvl3pPr>
              <a:defRPr b="1">
                <a:solidFill>
                  <a:srgbClr val="0F5CAB"/>
                </a:solidFill>
              </a:defRPr>
            </a:lvl3pPr>
            <a:lvl4pPr>
              <a:defRPr b="1">
                <a:solidFill>
                  <a:srgbClr val="0F5CAB"/>
                </a:solidFill>
              </a:defRPr>
            </a:lvl4pPr>
            <a:lvl5pPr>
              <a:defRPr b="1">
                <a:solidFill>
                  <a:srgbClr val="0F5CAB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531982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692">
          <p15:clr>
            <a:srgbClr val="FBAE40"/>
          </p15:clr>
        </p15:guide>
        <p15:guide id="10" pos="2690">
          <p15:clr>
            <a:srgbClr val="FBAE40"/>
          </p15:clr>
        </p15:guide>
        <p15:guide id="11" orient="horz" pos="601">
          <p15:clr>
            <a:srgbClr val="FBAE40"/>
          </p15:clr>
        </p15:guide>
        <p15:guide id="12" orient="horz" pos="5091">
          <p15:clr>
            <a:srgbClr val="FBAE40"/>
          </p15:clr>
        </p15:guide>
        <p15:guide id="13" orient="horz" pos="5182">
          <p15:clr>
            <a:srgbClr val="FBAE40"/>
          </p15:clr>
        </p15:guide>
        <p15:guide id="14" orient="horz" pos="7110">
          <p15:clr>
            <a:srgbClr val="FBAE40"/>
          </p15:clr>
        </p15:guide>
        <p15:guide id="15" pos="55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3005138"/>
            <a:ext cx="10296525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627-6314-48AF-B051-19C65A2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52364" y="3005138"/>
            <a:ext cx="10296522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F76-08C1-407D-93AD-CB652CEACB90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1CB2DFF6-5714-1B95-A24A-A37584FCB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</p:spTree>
    <p:extLst>
      <p:ext uri="{BB962C8B-B14F-4D97-AF65-F5344CB8AC3E}">
        <p14:creationId xmlns:p14="http://schemas.microsoft.com/office/powerpoint/2010/main" val="357798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dělící lin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3005138"/>
            <a:ext cx="10296525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627-6314-48AF-B051-19C65A2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52364" y="3005138"/>
            <a:ext cx="10296522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86AB-25FD-4DB4-BB1E-BB607AC4800A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á dělící linka">
            <a:extLst>
              <a:ext uri="{FF2B5EF4-FFF2-40B4-BE49-F238E27FC236}">
                <a16:creationId xmlns:a16="http://schemas.microsoft.com/office/drawing/2014/main" id="{54A38830-4724-41EA-AA3C-EACD74E0C0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74000" y="3005137"/>
            <a:ext cx="36000" cy="8283600"/>
          </a:xfrm>
          <a:solidFill>
            <a:srgbClr val="DADADA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/>
            </a:lvl1pPr>
            <a:lvl2pPr>
              <a:lnSpc>
                <a:spcPct val="100000"/>
              </a:lnSpc>
              <a:spcBef>
                <a:spcPts val="0"/>
              </a:spcBef>
              <a:defRPr sz="100"/>
            </a:lvl2pPr>
            <a:lvl3pPr>
              <a:lnSpc>
                <a:spcPct val="100000"/>
              </a:lnSpc>
              <a:spcBef>
                <a:spcPts val="0"/>
              </a:spcBef>
              <a:defRPr sz="100"/>
            </a:lvl3pPr>
            <a:lvl4pPr>
              <a:lnSpc>
                <a:spcPct val="100000"/>
              </a:lnSpc>
              <a:spcBef>
                <a:spcPts val="0"/>
              </a:spcBef>
              <a:defRPr sz="100"/>
            </a:lvl4pPr>
            <a:lvl5pPr>
              <a:lnSpc>
                <a:spcPct val="100000"/>
              </a:lnSpc>
              <a:spcBef>
                <a:spcPts val="0"/>
              </a:spcBef>
              <a:defRPr sz="100"/>
            </a:lvl5pPr>
          </a:lstStyle>
          <a:p>
            <a:pPr lvl="0"/>
            <a:r>
              <a:rPr lang="cs-CZ"/>
              <a:t> 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16396724-351C-A8B1-9483-84E49F60EF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</p:spTree>
    <p:extLst>
      <p:ext uri="{BB962C8B-B14F-4D97-AF65-F5344CB8AC3E}">
        <p14:creationId xmlns:p14="http://schemas.microsoft.com/office/powerpoint/2010/main" val="161592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357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882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6FC8B9C9-EFC6-4BA6-A4FD-A7F7FC24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60425" y="3113088"/>
            <a:ext cx="9288463" cy="7777162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35113" y="3005138"/>
            <a:ext cx="11304587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798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 userDrawn="1">
          <p15:clr>
            <a:srgbClr val="FBAE40"/>
          </p15:clr>
        </p15:guide>
        <p15:guide id="2" orient="horz" pos="6860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8" pos="8088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3731-69E0-41A9-BE6E-BF4881C18378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3">
            <a:extLst>
              <a:ext uri="{FF2B5EF4-FFF2-40B4-BE49-F238E27FC236}">
                <a16:creationId xmlns:a16="http://schemas.microsoft.com/office/drawing/2014/main" id="{7C7A9E07-7910-4D0B-85F5-7DA512A57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5112" y="3113088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BC6DE-3BB1-4CB4-BB0B-317FF4C7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5113" y="10853738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Text zleva X 40,48 cm (6,6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4572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91A441-7CE7-4DEA-ACB8-1CDF992CA3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68488" y="3005138"/>
            <a:ext cx="8280400" cy="7524750"/>
          </a:xfrm>
        </p:spPr>
        <p:txBody>
          <a:bodyPr anchor="ctr" anchorCtr="0">
            <a:normAutofit/>
          </a:bodyPr>
          <a:lstStyle>
            <a:lvl1pPr>
              <a:spcBef>
                <a:spcPts val="2400"/>
              </a:spcBef>
              <a:defRPr sz="2400"/>
            </a:lvl1pPr>
            <a:lvl2pPr>
              <a:spcBef>
                <a:spcPts val="2400"/>
              </a:spcBef>
              <a:defRPr sz="2400"/>
            </a:lvl2pPr>
            <a:lvl3pPr>
              <a:spcBef>
                <a:spcPts val="2400"/>
              </a:spcBef>
              <a:defRPr sz="2400"/>
            </a:lvl3pPr>
            <a:lvl4pPr>
              <a:spcBef>
                <a:spcPts val="2400"/>
              </a:spcBef>
              <a:defRPr sz="2400"/>
            </a:lvl4pPr>
            <a:lvl5pPr>
              <a:spcBef>
                <a:spcPts val="2400"/>
              </a:spcBef>
              <a:defRPr sz="2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13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77" userDrawn="1">
          <p15:clr>
            <a:srgbClr val="FBAE40"/>
          </p15:clr>
        </p15:guide>
        <p15:guide id="2" orient="horz" pos="6633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1" pos="745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  <p15:guide id="13" orient="horz" pos="189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F1C-3117-4BFC-85D8-EC5C69096D67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6FC8B9C9-EFC6-4BA6-A4FD-A7F7FC24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52363" y="3113087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13">
            <a:extLst>
              <a:ext uri="{FF2B5EF4-FFF2-40B4-BE49-F238E27FC236}">
                <a16:creationId xmlns:a16="http://schemas.microsoft.com/office/drawing/2014/main" id="{7C7A9E07-7910-4D0B-85F5-7DA512A57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5112" y="3113088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BC6DE-3BB1-4CB4-BB0B-317FF4C7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5113" y="10853738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2 zleva X 34,92 cm (1,0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25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3B17965-EDD7-4E4D-8878-A73A09D25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2363" y="10854000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</p:spTree>
    <p:extLst>
      <p:ext uri="{BB962C8B-B14F-4D97-AF65-F5344CB8AC3E}">
        <p14:creationId xmlns:p14="http://schemas.microsoft.com/office/powerpoint/2010/main" val="369324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907" userDrawn="1">
          <p15:clr>
            <a:srgbClr val="FBAE40"/>
          </p15:clr>
        </p15:guide>
        <p15:guide id="2" orient="horz" pos="6633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1" pos="745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88C-76FC-4722-8F0B-E597896D6A43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2 zleva X 34,92 cm (1,0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25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3B17965-EDD7-4E4D-8878-A73A09D25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  <p:sp>
        <p:nvSpPr>
          <p:cNvPr id="4" name="Zástupný symbol pro tabulku 3">
            <a:extLst>
              <a:ext uri="{FF2B5EF4-FFF2-40B4-BE49-F238E27FC236}">
                <a16:creationId xmlns:a16="http://schemas.microsoft.com/office/drawing/2014/main" id="{05CDDF5F-8473-4FED-A4E2-EBFA4E5A4F92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535113" y="3941763"/>
            <a:ext cx="21313775" cy="6624637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</p:spTree>
    <p:extLst>
      <p:ext uri="{BB962C8B-B14F-4D97-AF65-F5344CB8AC3E}">
        <p14:creationId xmlns:p14="http://schemas.microsoft.com/office/powerpoint/2010/main" val="826647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6656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  <p15:guide id="13" orient="horz" pos="24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977-BA86-4F46-95B3-B84EADEFE549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4913314"/>
            <a:ext cx="21313773" cy="6373812"/>
          </a:xfrm>
        </p:spPr>
        <p:txBody>
          <a:bodyPr numCol="2" spcCol="360000">
            <a:normAutofit/>
          </a:bodyPr>
          <a:lstStyle>
            <a:lvl1pPr>
              <a:spcBef>
                <a:spcPts val="2400"/>
              </a:spcBef>
              <a:defRPr sz="2400"/>
            </a:lvl1pPr>
            <a:lvl2pPr>
              <a:spcBef>
                <a:spcPts val="2400"/>
              </a:spcBef>
              <a:defRPr sz="2400"/>
            </a:lvl2pPr>
            <a:lvl3pPr>
              <a:spcBef>
                <a:spcPts val="2400"/>
              </a:spcBef>
              <a:defRPr sz="2400"/>
            </a:lvl3pPr>
            <a:lvl4pPr>
              <a:spcBef>
                <a:spcPts val="2400"/>
              </a:spcBef>
              <a:defRPr sz="2400"/>
            </a:lvl4pPr>
            <a:lvl5pPr>
              <a:spcBef>
                <a:spcPts val="2400"/>
              </a:spcBef>
              <a:defRPr sz="2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954087"/>
            <a:ext cx="21313775" cy="3347227"/>
          </a:xfrm>
        </p:spPr>
        <p:txBody>
          <a:bodyPr anchor="b" anchorCtr="0"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Text úč. Y 14,53 cm" hidden="1">
            <a:extLst>
              <a:ext uri="{FF2B5EF4-FFF2-40B4-BE49-F238E27FC236}">
                <a16:creationId xmlns:a16="http://schemas.microsoft.com/office/drawing/2014/main" id="{16C748D3-B113-43ED-9C38-2D229E3A5123}"/>
              </a:ext>
            </a:extLst>
          </p:cNvPr>
          <p:cNvCxnSpPr/>
          <p:nvPr userDrawn="1"/>
        </p:nvCxnSpPr>
        <p:spPr>
          <a:xfrm>
            <a:off x="0" y="52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úč. Y 11,43 cm" hidden="1">
            <a:extLst>
              <a:ext uri="{FF2B5EF4-FFF2-40B4-BE49-F238E27FC236}">
                <a16:creationId xmlns:a16="http://schemas.microsoft.com/office/drawing/2014/main" id="{3DC027B8-7F60-45C4-AB58-CD44FDDD2B85}"/>
              </a:ext>
            </a:extLst>
          </p:cNvPr>
          <p:cNvCxnSpPr/>
          <p:nvPr userDrawn="1"/>
        </p:nvCxnSpPr>
        <p:spPr>
          <a:xfrm>
            <a:off x="0" y="4114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C6B4AE2-2633-5A2E-AAAF-8CC72D325A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</p:spTree>
    <p:extLst>
      <p:ext uri="{BB962C8B-B14F-4D97-AF65-F5344CB8AC3E}">
        <p14:creationId xmlns:p14="http://schemas.microsoft.com/office/powerpoint/2010/main" val="234829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7" orient="horz" pos="2710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  <p15:guide id="9" orient="horz" pos="309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357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882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35113" y="3005138"/>
            <a:ext cx="11304587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obsah 17">
            <a:extLst>
              <a:ext uri="{FF2B5EF4-FFF2-40B4-BE49-F238E27FC236}">
                <a16:creationId xmlns:a16="http://schemas.microsoft.com/office/drawing/2014/main" id="{C93524D7-237B-43C7-96D7-AC4B4E57D0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60425" y="3040857"/>
            <a:ext cx="9288463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9774C3E3-7506-03B1-F0B1-03F84B949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</p:spTree>
    <p:extLst>
      <p:ext uri="{BB962C8B-B14F-4D97-AF65-F5344CB8AC3E}">
        <p14:creationId xmlns:p14="http://schemas.microsoft.com/office/powerpoint/2010/main" val="1638930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8" pos="8088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063B7C-246B-44C9-BD44-A5B32CD13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699" y="3005138"/>
            <a:ext cx="10294939" cy="12969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A47DAF-5B23-479C-9A90-25CAA0EA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5113" y="4697414"/>
            <a:ext cx="10294939" cy="65897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B2E890-B432-4857-81F5-5CCD8AC04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552363" y="3005138"/>
            <a:ext cx="10294937" cy="1296987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cs-CZ" sz="3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marL="0" lvl="0" indent="0" algn="l" defTabSz="18288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C9F032-4ECC-4AAB-8675-9F302173E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52362" y="4697414"/>
            <a:ext cx="10296526" cy="65897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28C4A1-F403-4EAC-8EED-FBFE80BB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3D09-8DF3-49C0-BDB1-54361381DEF0}" type="datetime1">
              <a:rPr lang="cs-CZ" smtClean="0"/>
              <a:t>23.03.2026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00393A-E9EA-42A0-9D70-D9B4F497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3D40C4-5731-4696-B1ED-1F111829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99E1DFC-A754-43C0-A7D8-03C10C5B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4C8EE1C2-F90F-5F70-EC15-6AA443A9A3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</p:spTree>
    <p:extLst>
      <p:ext uri="{BB962C8B-B14F-4D97-AF65-F5344CB8AC3E}">
        <p14:creationId xmlns:p14="http://schemas.microsoft.com/office/powerpoint/2010/main" val="315433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53" userDrawn="1">
          <p15:clr>
            <a:srgbClr val="FBAE40"/>
          </p15:clr>
        </p15:guide>
        <p15:guide id="3" pos="7907" userDrawn="1">
          <p15:clr>
            <a:srgbClr val="FBAE40"/>
          </p15:clr>
        </p15:guide>
        <p15:guide id="4" orient="horz" pos="601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1893" userDrawn="1">
          <p15:clr>
            <a:srgbClr val="FBAE40"/>
          </p15:clr>
        </p15:guide>
        <p15:guide id="7" orient="horz" pos="7110" userDrawn="1">
          <p15:clr>
            <a:srgbClr val="FBAE40"/>
          </p15:clr>
        </p15:guide>
        <p15:guide id="8" orient="horz" pos="2710" userDrawn="1">
          <p15:clr>
            <a:srgbClr val="FBAE40"/>
          </p15:clr>
        </p15:guide>
        <p15:guide id="9" pos="14393" userDrawn="1">
          <p15:clr>
            <a:srgbClr val="FBAE40"/>
          </p15:clr>
        </p15:guide>
        <p15:guide id="10" orient="horz" pos="2959" userDrawn="1">
          <p15:clr>
            <a:srgbClr val="FBAE40"/>
          </p15:clr>
        </p15:guide>
        <p15:guide id="11" pos="9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7C971DE3-BDEE-4389-AF2A-B2C96D80C4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9476" y="-6350"/>
            <a:ext cx="16116300" cy="13726583"/>
          </a:xfrm>
          <a:custGeom>
            <a:avLst/>
            <a:gdLst>
              <a:gd name="connsiteX0" fmla="*/ 0 w 16116300"/>
              <a:gd name="connsiteY0" fmla="*/ 6858000 h 13716000"/>
              <a:gd name="connsiteX1" fmla="*/ 8058150 w 16116300"/>
              <a:gd name="connsiteY1" fmla="*/ 0 h 13716000"/>
              <a:gd name="connsiteX2" fmla="*/ 16116300 w 16116300"/>
              <a:gd name="connsiteY2" fmla="*/ 6858000 h 13716000"/>
              <a:gd name="connsiteX3" fmla="*/ 8058150 w 16116300"/>
              <a:gd name="connsiteY3" fmla="*/ 13716000 h 13716000"/>
              <a:gd name="connsiteX4" fmla="*/ 0 w 16116300"/>
              <a:gd name="connsiteY4" fmla="*/ 6858000 h 13716000"/>
              <a:gd name="connsiteX0" fmla="*/ 0 w 16124049"/>
              <a:gd name="connsiteY0" fmla="*/ 3417376 h 13716000"/>
              <a:gd name="connsiteX1" fmla="*/ 8065899 w 16124049"/>
              <a:gd name="connsiteY1" fmla="*/ 0 h 13716000"/>
              <a:gd name="connsiteX2" fmla="*/ 16124049 w 16124049"/>
              <a:gd name="connsiteY2" fmla="*/ 6858000 h 13716000"/>
              <a:gd name="connsiteX3" fmla="*/ 8065899 w 16124049"/>
              <a:gd name="connsiteY3" fmla="*/ 13716000 h 13716000"/>
              <a:gd name="connsiteX4" fmla="*/ 0 w 16124049"/>
              <a:gd name="connsiteY4" fmla="*/ 3417376 h 13716000"/>
              <a:gd name="connsiteX0" fmla="*/ 0 w 16114524"/>
              <a:gd name="connsiteY0" fmla="*/ 3398326 h 13716000"/>
              <a:gd name="connsiteX1" fmla="*/ 8056374 w 16114524"/>
              <a:gd name="connsiteY1" fmla="*/ 0 h 13716000"/>
              <a:gd name="connsiteX2" fmla="*/ 16114524 w 16114524"/>
              <a:gd name="connsiteY2" fmla="*/ 6858000 h 13716000"/>
              <a:gd name="connsiteX3" fmla="*/ 8056374 w 16114524"/>
              <a:gd name="connsiteY3" fmla="*/ 13716000 h 13716000"/>
              <a:gd name="connsiteX4" fmla="*/ 0 w 16114524"/>
              <a:gd name="connsiteY4" fmla="*/ 3398326 h 13716000"/>
              <a:gd name="connsiteX0" fmla="*/ 0 w 16114524"/>
              <a:gd name="connsiteY0" fmla="*/ 3404676 h 13722350"/>
              <a:gd name="connsiteX1" fmla="*/ 3430399 w 16114524"/>
              <a:gd name="connsiteY1" fmla="*/ 0 h 13722350"/>
              <a:gd name="connsiteX2" fmla="*/ 16114524 w 16114524"/>
              <a:gd name="connsiteY2" fmla="*/ 6864350 h 13722350"/>
              <a:gd name="connsiteX3" fmla="*/ 8056374 w 16114524"/>
              <a:gd name="connsiteY3" fmla="*/ 13722350 h 13722350"/>
              <a:gd name="connsiteX4" fmla="*/ 0 w 16114524"/>
              <a:gd name="connsiteY4" fmla="*/ 3404676 h 13722350"/>
              <a:gd name="connsiteX0" fmla="*/ 0 w 16114524"/>
              <a:gd name="connsiteY0" fmla="*/ 3404676 h 13726583"/>
              <a:gd name="connsiteX1" fmla="*/ 3430399 w 16114524"/>
              <a:gd name="connsiteY1" fmla="*/ 0 h 13726583"/>
              <a:gd name="connsiteX2" fmla="*/ 16114524 w 16114524"/>
              <a:gd name="connsiteY2" fmla="*/ 6864350 h 13726583"/>
              <a:gd name="connsiteX3" fmla="*/ 10380474 w 16114524"/>
              <a:gd name="connsiteY3" fmla="*/ 13726583 h 13726583"/>
              <a:gd name="connsiteX4" fmla="*/ 0 w 16114524"/>
              <a:gd name="connsiteY4" fmla="*/ 3404676 h 13726583"/>
              <a:gd name="connsiteX0" fmla="*/ 0 w 16106775"/>
              <a:gd name="connsiteY0" fmla="*/ 3404676 h 13726583"/>
              <a:gd name="connsiteX1" fmla="*/ 3430399 w 16106775"/>
              <a:gd name="connsiteY1" fmla="*/ 0 h 13726583"/>
              <a:gd name="connsiteX2" fmla="*/ 16106775 w 16106775"/>
              <a:gd name="connsiteY2" fmla="*/ 14099 h 13726583"/>
              <a:gd name="connsiteX3" fmla="*/ 10380474 w 16106775"/>
              <a:gd name="connsiteY3" fmla="*/ 13726583 h 13726583"/>
              <a:gd name="connsiteX4" fmla="*/ 0 w 16106775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0380474 w 16116300"/>
              <a:gd name="connsiteY3" fmla="*/ 13726583 h 13726583"/>
              <a:gd name="connsiteX4" fmla="*/ 0 w 16116300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1692341 w 16116300"/>
              <a:gd name="connsiteY3" fmla="*/ 10537448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2312273 w 16116300"/>
              <a:gd name="connsiteY3" fmla="*/ 10793170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24856"/>
              <a:gd name="connsiteY0" fmla="*/ 3404676 h 13726583"/>
              <a:gd name="connsiteX1" fmla="*/ 3430399 w 16124856"/>
              <a:gd name="connsiteY1" fmla="*/ 0 h 13726583"/>
              <a:gd name="connsiteX2" fmla="*/ 16116300 w 16124856"/>
              <a:gd name="connsiteY2" fmla="*/ 6161 h 13726583"/>
              <a:gd name="connsiteX3" fmla="*/ 16124856 w 16124856"/>
              <a:gd name="connsiteY3" fmla="*/ 13714601 h 13726583"/>
              <a:gd name="connsiteX4" fmla="*/ 10380474 w 16124856"/>
              <a:gd name="connsiteY4" fmla="*/ 13726583 h 13726583"/>
              <a:gd name="connsiteX5" fmla="*/ 0 w 16124856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604064 w 16116300"/>
              <a:gd name="connsiteY3" fmla="*/ 9508361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8189 w 16116300"/>
              <a:gd name="connsiteY3" fmla="*/ 9530586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27099 w 16116300"/>
              <a:gd name="connsiteY3" fmla="*/ 6181725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0999 w 16116300"/>
              <a:gd name="connsiteY3" fmla="*/ 6464300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34434 w 16116300"/>
              <a:gd name="connsiteY3" fmla="*/ 4081736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088248 w 16116300"/>
              <a:gd name="connsiteY3" fmla="*/ 4940957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72238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3143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0" h="13726583">
                <a:moveTo>
                  <a:pt x="0" y="3404676"/>
                </a:moveTo>
                <a:lnTo>
                  <a:pt x="3430399" y="0"/>
                </a:lnTo>
                <a:lnTo>
                  <a:pt x="16116300" y="6161"/>
                </a:lnTo>
                <a:cubicBezTo>
                  <a:pt x="16115945" y="1645801"/>
                  <a:pt x="16115591" y="3291792"/>
                  <a:pt x="16115236" y="4931432"/>
                </a:cubicBezTo>
                <a:lnTo>
                  <a:pt x="14585761" y="6473825"/>
                </a:lnTo>
                <a:cubicBezTo>
                  <a:pt x="14588158" y="7495920"/>
                  <a:pt x="14585792" y="8508491"/>
                  <a:pt x="14588189" y="9530586"/>
                </a:cubicBezTo>
                <a:lnTo>
                  <a:pt x="10380474" y="13726583"/>
                </a:lnTo>
                <a:lnTo>
                  <a:pt x="0" y="3404676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3" y="12258888"/>
            <a:ext cx="5508626" cy="684000"/>
          </a:xfrm>
        </p:spPr>
        <p:txBody>
          <a:bodyPr bIns="180000"/>
          <a:lstStyle>
            <a:lvl1pPr algn="l">
              <a:defRPr sz="3600" b="1"/>
            </a:lvl1pPr>
          </a:lstStyle>
          <a:p>
            <a:fld id="{B6FD495D-217F-4D20-BD0F-5E5658BAE61E}" type="datetime1">
              <a:rPr lang="cs-CZ" smtClean="0"/>
              <a:t>23.03.2026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3005138"/>
            <a:ext cx="13177837" cy="338455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6786563"/>
            <a:ext cx="13177837" cy="500380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8400"/>
            </a:lvl1pPr>
          </a:lstStyle>
          <a:p>
            <a:r>
              <a:rPr lang="cs-CZ" noProof="0"/>
              <a:t>Úvodní snímek</a:t>
            </a:r>
            <a:br>
              <a:rPr lang="cs-CZ" noProof="0"/>
            </a:br>
            <a:r>
              <a:rPr lang="cs-CZ" noProof="0"/>
              <a:t>doplněný obrázkem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X 19,58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7048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. zleva X 63,46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22845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ervený troj. zleva X 51,82 cm (17,9)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18655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odrý troj. shora Y 13,67 cm" hidden="1">
            <a:extLst>
              <a:ext uri="{FF2B5EF4-FFF2-40B4-BE49-F238E27FC236}">
                <a16:creationId xmlns:a16="http://schemas.microsoft.com/office/drawing/2014/main" id="{D771D7FF-5BFB-4F6C-96D3-1D80FB56E7E4}"/>
              </a:ext>
            </a:extLst>
          </p:cNvPr>
          <p:cNvCxnSpPr/>
          <p:nvPr userDrawn="1"/>
        </p:nvCxnSpPr>
        <p:spPr>
          <a:xfrm>
            <a:off x="0" y="492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odrý troj. zdola Y 22,21 cm" hidden="1">
            <a:extLst>
              <a:ext uri="{FF2B5EF4-FFF2-40B4-BE49-F238E27FC236}">
                <a16:creationId xmlns:a16="http://schemas.microsoft.com/office/drawing/2014/main" id="{0CC3550E-D1BF-453A-A0AB-A42124EB3E1A}"/>
              </a:ext>
            </a:extLst>
          </p:cNvPr>
          <p:cNvCxnSpPr/>
          <p:nvPr userDrawn="1"/>
        </p:nvCxnSpPr>
        <p:spPr>
          <a:xfrm>
            <a:off x="0" y="799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brázek zleva X 22,99 (-10,9)" hidden="1">
            <a:extLst>
              <a:ext uri="{FF2B5EF4-FFF2-40B4-BE49-F238E27FC236}">
                <a16:creationId xmlns:a16="http://schemas.microsoft.com/office/drawing/2014/main" id="{C475AB10-7A62-406D-A9D4-E146A8406036}"/>
              </a:ext>
            </a:extLst>
          </p:cNvPr>
          <p:cNvCxnSpPr/>
          <p:nvPr userDrawn="1"/>
        </p:nvCxnSpPr>
        <p:spPr>
          <a:xfrm>
            <a:off x="8276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ílý troj. zprava X 32,49 (-1,4)" hidden="1">
            <a:extLst>
              <a:ext uri="{FF2B5EF4-FFF2-40B4-BE49-F238E27FC236}">
                <a16:creationId xmlns:a16="http://schemas.microsoft.com/office/drawing/2014/main" id="{EC5679A0-F7FA-4681-BAE2-7382B84A08A4}"/>
              </a:ext>
            </a:extLst>
          </p:cNvPr>
          <p:cNvCxnSpPr/>
          <p:nvPr userDrawn="1"/>
        </p:nvCxnSpPr>
        <p:spPr>
          <a:xfrm>
            <a:off x="11696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ílý troj. uprostřed Y 9,41 cm (9,6)" hidden="1">
            <a:extLst>
              <a:ext uri="{FF2B5EF4-FFF2-40B4-BE49-F238E27FC236}">
                <a16:creationId xmlns:a16="http://schemas.microsoft.com/office/drawing/2014/main" id="{E3C1FDBA-D89A-4ABE-951F-805B77146373}"/>
              </a:ext>
            </a:extLst>
          </p:cNvPr>
          <p:cNvCxnSpPr/>
          <p:nvPr userDrawn="1"/>
        </p:nvCxnSpPr>
        <p:spPr>
          <a:xfrm>
            <a:off x="0" y="3387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21,43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7714800"/>
            <a:ext cx="24382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86D6B32A-DFF3-41E6-886B-3766666E44AF}"/>
              </a:ext>
            </a:extLst>
          </p:cNvPr>
          <p:cNvSpPr/>
          <p:nvPr userDrawn="1"/>
        </p:nvSpPr>
        <p:spPr>
          <a:xfrm flipH="1">
            <a:off x="18637250" y="8010525"/>
            <a:ext cx="5746750" cy="5705475"/>
          </a:xfrm>
          <a:prstGeom prst="rtTriangle">
            <a:avLst/>
          </a:prstGeom>
          <a:solidFill>
            <a:srgbClr val="E61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Pravoúhlý trojúhelník 28">
            <a:extLst>
              <a:ext uri="{FF2B5EF4-FFF2-40B4-BE49-F238E27FC236}">
                <a16:creationId xmlns:a16="http://schemas.microsoft.com/office/drawing/2014/main" id="{043343BC-2118-4554-92A3-52F529E93662}"/>
              </a:ext>
            </a:extLst>
          </p:cNvPr>
          <p:cNvSpPr/>
          <p:nvPr userDrawn="1"/>
        </p:nvSpPr>
        <p:spPr>
          <a:xfrm rot="18889956" flipH="1">
            <a:off x="21768792" y="6914858"/>
            <a:ext cx="2176752" cy="2180226"/>
          </a:xfrm>
          <a:custGeom>
            <a:avLst/>
            <a:gdLst>
              <a:gd name="connsiteX0" fmla="*/ 0 w 2184483"/>
              <a:gd name="connsiteY0" fmla="*/ 2172406 h 2172406"/>
              <a:gd name="connsiteX1" fmla="*/ 0 w 2184483"/>
              <a:gd name="connsiteY1" fmla="*/ 0 h 2172406"/>
              <a:gd name="connsiteX2" fmla="*/ 2184483 w 2184483"/>
              <a:gd name="connsiteY2" fmla="*/ 2172406 h 2172406"/>
              <a:gd name="connsiteX3" fmla="*/ 0 w 2184483"/>
              <a:gd name="connsiteY3" fmla="*/ 2172406 h 2172406"/>
              <a:gd name="connsiteX0" fmla="*/ 0 w 2158615"/>
              <a:gd name="connsiteY0" fmla="*/ 2172406 h 2172406"/>
              <a:gd name="connsiteX1" fmla="*/ 0 w 2158615"/>
              <a:gd name="connsiteY1" fmla="*/ 0 h 2172406"/>
              <a:gd name="connsiteX2" fmla="*/ 2158615 w 2158615"/>
              <a:gd name="connsiteY2" fmla="*/ 2155642 h 2172406"/>
              <a:gd name="connsiteX3" fmla="*/ 0 w 2158615"/>
              <a:gd name="connsiteY3" fmla="*/ 2172406 h 2172406"/>
              <a:gd name="connsiteX0" fmla="*/ 0 w 2169853"/>
              <a:gd name="connsiteY0" fmla="*/ 2172406 h 2172406"/>
              <a:gd name="connsiteX1" fmla="*/ 0 w 2169853"/>
              <a:gd name="connsiteY1" fmla="*/ 0 h 2172406"/>
              <a:gd name="connsiteX2" fmla="*/ 2169853 w 2169853"/>
              <a:gd name="connsiteY2" fmla="*/ 2160099 h 2172406"/>
              <a:gd name="connsiteX3" fmla="*/ 0 w 2169853"/>
              <a:gd name="connsiteY3" fmla="*/ 2172406 h 2172406"/>
              <a:gd name="connsiteX0" fmla="*/ 0 w 2163132"/>
              <a:gd name="connsiteY0" fmla="*/ 2172406 h 2172406"/>
              <a:gd name="connsiteX1" fmla="*/ 0 w 2163132"/>
              <a:gd name="connsiteY1" fmla="*/ 0 h 2172406"/>
              <a:gd name="connsiteX2" fmla="*/ 2163132 w 2163132"/>
              <a:gd name="connsiteY2" fmla="*/ 2164608 h 2172406"/>
              <a:gd name="connsiteX3" fmla="*/ 0 w 2163132"/>
              <a:gd name="connsiteY3" fmla="*/ 2172406 h 2172406"/>
              <a:gd name="connsiteX0" fmla="*/ 0 w 2164251"/>
              <a:gd name="connsiteY0" fmla="*/ 2172406 h 2172406"/>
              <a:gd name="connsiteX1" fmla="*/ 0 w 2164251"/>
              <a:gd name="connsiteY1" fmla="*/ 0 h 2172406"/>
              <a:gd name="connsiteX2" fmla="*/ 2164251 w 2164251"/>
              <a:gd name="connsiteY2" fmla="*/ 2163482 h 2172406"/>
              <a:gd name="connsiteX3" fmla="*/ 0 w 2164251"/>
              <a:gd name="connsiteY3" fmla="*/ 2172406 h 2172406"/>
              <a:gd name="connsiteX0" fmla="*/ 0 w 2169848"/>
              <a:gd name="connsiteY0" fmla="*/ 2178035 h 2178035"/>
              <a:gd name="connsiteX1" fmla="*/ 5597 w 2169848"/>
              <a:gd name="connsiteY1" fmla="*/ 0 h 2178035"/>
              <a:gd name="connsiteX2" fmla="*/ 2169848 w 2169848"/>
              <a:gd name="connsiteY2" fmla="*/ 2163482 h 2178035"/>
              <a:gd name="connsiteX3" fmla="*/ 0 w 2169848"/>
              <a:gd name="connsiteY3" fmla="*/ 2178035 h 2178035"/>
              <a:gd name="connsiteX0" fmla="*/ 0 w 2165371"/>
              <a:gd name="connsiteY0" fmla="*/ 2173532 h 2173532"/>
              <a:gd name="connsiteX1" fmla="*/ 1120 w 2165371"/>
              <a:gd name="connsiteY1" fmla="*/ 0 h 2173532"/>
              <a:gd name="connsiteX2" fmla="*/ 2165371 w 2165371"/>
              <a:gd name="connsiteY2" fmla="*/ 2163482 h 2173532"/>
              <a:gd name="connsiteX3" fmla="*/ 0 w 2165371"/>
              <a:gd name="connsiteY3" fmla="*/ 2173532 h 2173532"/>
              <a:gd name="connsiteX0" fmla="*/ 2623 w 2164617"/>
              <a:gd name="connsiteY0" fmla="*/ 2176889 h 2176889"/>
              <a:gd name="connsiteX1" fmla="*/ 366 w 2164617"/>
              <a:gd name="connsiteY1" fmla="*/ 0 h 2176889"/>
              <a:gd name="connsiteX2" fmla="*/ 2164617 w 2164617"/>
              <a:gd name="connsiteY2" fmla="*/ 2163482 h 2176889"/>
              <a:gd name="connsiteX3" fmla="*/ 2623 w 2164617"/>
              <a:gd name="connsiteY3" fmla="*/ 2176889 h 2176889"/>
              <a:gd name="connsiteX0" fmla="*/ 14741 w 2176735"/>
              <a:gd name="connsiteY0" fmla="*/ 2177975 h 2177975"/>
              <a:gd name="connsiteX1" fmla="*/ 133 w 2176735"/>
              <a:gd name="connsiteY1" fmla="*/ 0 h 2177975"/>
              <a:gd name="connsiteX2" fmla="*/ 2176735 w 2176735"/>
              <a:gd name="connsiteY2" fmla="*/ 2164568 h 2177975"/>
              <a:gd name="connsiteX3" fmla="*/ 14741 w 2176735"/>
              <a:gd name="connsiteY3" fmla="*/ 2177975 h 2177975"/>
              <a:gd name="connsiteX0" fmla="*/ 12520 w 2176752"/>
              <a:gd name="connsiteY0" fmla="*/ 2180226 h 2180226"/>
              <a:gd name="connsiteX1" fmla="*/ 150 w 2176752"/>
              <a:gd name="connsiteY1" fmla="*/ 0 h 2180226"/>
              <a:gd name="connsiteX2" fmla="*/ 2176752 w 2176752"/>
              <a:gd name="connsiteY2" fmla="*/ 2164568 h 2180226"/>
              <a:gd name="connsiteX3" fmla="*/ 12520 w 2176752"/>
              <a:gd name="connsiteY3" fmla="*/ 2180226 h 21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752" h="2180226">
                <a:moveTo>
                  <a:pt x="12520" y="2180226"/>
                </a:moveTo>
                <a:cubicBezTo>
                  <a:pt x="14386" y="1454214"/>
                  <a:pt x="-1716" y="726012"/>
                  <a:pt x="150" y="0"/>
                </a:cubicBezTo>
                <a:lnTo>
                  <a:pt x="2176752" y="2164568"/>
                </a:lnTo>
                <a:lnTo>
                  <a:pt x="12520" y="2180226"/>
                </a:lnTo>
                <a:close/>
              </a:path>
            </a:pathLst>
          </a:cu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Pravoúhlý trojúhelník 29">
            <a:extLst>
              <a:ext uri="{FF2B5EF4-FFF2-40B4-BE49-F238E27FC236}">
                <a16:creationId xmlns:a16="http://schemas.microsoft.com/office/drawing/2014/main" id="{0D3B97AA-AF88-4AFF-A08C-8F4494F15F57}"/>
              </a:ext>
            </a:extLst>
          </p:cNvPr>
          <p:cNvSpPr/>
          <p:nvPr userDrawn="1"/>
        </p:nvSpPr>
        <p:spPr>
          <a:xfrm rot="8100000" flipH="1">
            <a:off x="23289703" y="5368271"/>
            <a:ext cx="2190162" cy="2192180"/>
          </a:xfrm>
          <a:custGeom>
            <a:avLst/>
            <a:gdLst>
              <a:gd name="connsiteX0" fmla="*/ 0 w 2184548"/>
              <a:gd name="connsiteY0" fmla="*/ 2175343 h 2175343"/>
              <a:gd name="connsiteX1" fmla="*/ 0 w 2184548"/>
              <a:gd name="connsiteY1" fmla="*/ 0 h 2175343"/>
              <a:gd name="connsiteX2" fmla="*/ 2184548 w 2184548"/>
              <a:gd name="connsiteY2" fmla="*/ 2175343 h 2175343"/>
              <a:gd name="connsiteX3" fmla="*/ 0 w 2184548"/>
              <a:gd name="connsiteY3" fmla="*/ 2175343 h 2175343"/>
              <a:gd name="connsiteX0" fmla="*/ 1 w 2184549"/>
              <a:gd name="connsiteY0" fmla="*/ 2173097 h 2173097"/>
              <a:gd name="connsiteX1" fmla="*/ 0 w 2184549"/>
              <a:gd name="connsiteY1" fmla="*/ 0 h 2173097"/>
              <a:gd name="connsiteX2" fmla="*/ 2184549 w 2184549"/>
              <a:gd name="connsiteY2" fmla="*/ 2173097 h 2173097"/>
              <a:gd name="connsiteX3" fmla="*/ 1 w 2184549"/>
              <a:gd name="connsiteY3" fmla="*/ 2173097 h 2173097"/>
              <a:gd name="connsiteX0" fmla="*/ 1 w 2183427"/>
              <a:gd name="connsiteY0" fmla="*/ 2173097 h 2185446"/>
              <a:gd name="connsiteX1" fmla="*/ 0 w 2183427"/>
              <a:gd name="connsiteY1" fmla="*/ 0 h 2185446"/>
              <a:gd name="connsiteX2" fmla="*/ 2183427 w 2183427"/>
              <a:gd name="connsiteY2" fmla="*/ 2185446 h 2185446"/>
              <a:gd name="connsiteX3" fmla="*/ 1 w 2183427"/>
              <a:gd name="connsiteY3" fmla="*/ 2173097 h 2185446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6736 w 2190162"/>
              <a:gd name="connsiteY0" fmla="*/ 2179831 h 2192180"/>
              <a:gd name="connsiteX1" fmla="*/ 0 w 2190162"/>
              <a:gd name="connsiteY1" fmla="*/ 0 h 2192180"/>
              <a:gd name="connsiteX2" fmla="*/ 2190162 w 2190162"/>
              <a:gd name="connsiteY2" fmla="*/ 2192180 h 2192180"/>
              <a:gd name="connsiteX3" fmla="*/ 6736 w 2190162"/>
              <a:gd name="connsiteY3" fmla="*/ 2179831 h 219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162" h="2192180">
                <a:moveTo>
                  <a:pt x="6736" y="2179831"/>
                </a:moveTo>
                <a:cubicBezTo>
                  <a:pt x="6736" y="1455465"/>
                  <a:pt x="0" y="724366"/>
                  <a:pt x="0" y="0"/>
                </a:cubicBezTo>
                <a:lnTo>
                  <a:pt x="2190162" y="2192180"/>
                </a:lnTo>
                <a:lnTo>
                  <a:pt x="6736" y="2179831"/>
                </a:lnTo>
                <a:close/>
              </a:path>
            </a:pathLst>
          </a:custGeom>
          <a:solidFill>
            <a:srgbClr val="0F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www.czechinvest.org">
            <a:extLst>
              <a:ext uri="{FF2B5EF4-FFF2-40B4-BE49-F238E27FC236}">
                <a16:creationId xmlns:a16="http://schemas.microsoft.com/office/drawing/2014/main" id="{8403B1B5-898C-8A0F-5B14-4F57D26DE094}"/>
              </a:ext>
            </a:extLst>
          </p:cNvPr>
          <p:cNvSpPr txBox="1"/>
          <p:nvPr userDrawn="1"/>
        </p:nvSpPr>
        <p:spPr>
          <a:xfrm>
            <a:off x="7045200" y="12258674"/>
            <a:ext cx="7667750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www.czechinvest.gov.cz</a:t>
            </a:r>
          </a:p>
        </p:txBody>
      </p:sp>
      <p:sp>
        <p:nvSpPr>
          <p:cNvPr id="10" name="Obdélník aktivní www">
            <a:hlinkClick r:id="rId4"/>
            <a:extLst>
              <a:ext uri="{FF2B5EF4-FFF2-40B4-BE49-F238E27FC236}">
                <a16:creationId xmlns:a16="http://schemas.microsoft.com/office/drawing/2014/main" id="{726E259D-7B0F-F4AE-9EB9-EC84C4850371}"/>
              </a:ext>
            </a:extLst>
          </p:cNvPr>
          <p:cNvSpPr/>
          <p:nvPr userDrawn="1"/>
        </p:nvSpPr>
        <p:spPr>
          <a:xfrm>
            <a:off x="7043112" y="12294286"/>
            <a:ext cx="6409998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7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B520F-AF9A-431C-87AD-C3B3F44B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685953-6570-4429-8A8A-07214AE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AD7-978E-4154-A651-1DD0946BAB22}" type="datetime1">
              <a:rPr lang="cs-CZ" smtClean="0"/>
              <a:t>23.03.2026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6285E6EA-9B1B-AAEC-DCA4-DEA8F3F112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</p:spTree>
    <p:extLst>
      <p:ext uri="{BB962C8B-B14F-4D97-AF65-F5344CB8AC3E}">
        <p14:creationId xmlns:p14="http://schemas.microsoft.com/office/powerpoint/2010/main" val="237191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orient="horz" pos="4320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601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1961" userDrawn="1">
          <p15:clr>
            <a:srgbClr val="FBAE40"/>
          </p15:clr>
        </p15:guide>
        <p15:guide id="9" orient="horz" pos="711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685953-6570-4429-8A8A-07214AE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AD7-978E-4154-A651-1DD0946BAB22}" type="datetime1">
              <a:rPr lang="cs-CZ" smtClean="0"/>
              <a:t>23.03.2026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9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orient="horz" pos="4320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601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1961" userDrawn="1">
          <p15:clr>
            <a:srgbClr val="FBAE40"/>
          </p15:clr>
        </p15:guide>
        <p15:guide id="9" orient="horz" pos="711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5" name="Závěrečná grafika rgb SVG">
            <a:extLst>
              <a:ext uri="{FF2B5EF4-FFF2-40B4-BE49-F238E27FC236}">
                <a16:creationId xmlns:a16="http://schemas.microsoft.com/office/drawing/2014/main" id="{C2AB9437-95AA-48C3-96DA-694675DB9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" b="34597"/>
          <a:stretch/>
        </p:blipFill>
        <p:spPr>
          <a:xfrm>
            <a:off x="13514458" y="0"/>
            <a:ext cx="10869542" cy="13716002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1535113" y="12258675"/>
            <a:ext cx="7019924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www.czechinvest.gov.cz</a:t>
            </a:r>
          </a:p>
        </p:txBody>
      </p:sp>
      <p:sp>
        <p:nvSpPr>
          <p:cNvPr id="25" name="Obdélník aktivní www">
            <a:hlinkClick r:id="rId4"/>
            <a:extLst>
              <a:ext uri="{FF2B5EF4-FFF2-40B4-BE49-F238E27FC236}">
                <a16:creationId xmlns:a16="http://schemas.microsoft.com/office/drawing/2014/main" id="{CA7E9777-CD9A-49E4-AB2D-BDBEA3971FA8}"/>
              </a:ext>
            </a:extLst>
          </p:cNvPr>
          <p:cNvSpPr/>
          <p:nvPr userDrawn="1"/>
        </p:nvSpPr>
        <p:spPr>
          <a:xfrm>
            <a:off x="1533600" y="12258673"/>
            <a:ext cx="6387390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7686675"/>
            <a:ext cx="13177837" cy="53975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Jméno Příjmení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3005139"/>
            <a:ext cx="13177837" cy="3852862"/>
          </a:xfrm>
        </p:spPr>
        <p:txBody>
          <a:bodyPr tIns="972000" anchor="ctr" anchorCtr="0">
            <a:noAutofit/>
          </a:bodyPr>
          <a:lstStyle>
            <a:lvl1pPr algn="l">
              <a:lnSpc>
                <a:spcPct val="95000"/>
              </a:lnSpc>
              <a:defRPr sz="7200"/>
            </a:lvl1pPr>
          </a:lstStyle>
          <a:p>
            <a:r>
              <a:rPr lang="cs-CZ" noProof="0"/>
              <a:t>Děkuji za pozornost!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dresa zleva (-6,6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9810752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á funkce">
            <a:extLst>
              <a:ext uri="{FF2B5EF4-FFF2-40B4-BE49-F238E27FC236}">
                <a16:creationId xmlns:a16="http://schemas.microsoft.com/office/drawing/2014/main" id="{1D4BD8EC-B207-4C14-971B-E7BA5042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5112" y="8306177"/>
            <a:ext cx="13177837" cy="38856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cs-CZ"/>
              <a:t>Funkce</a:t>
            </a:r>
          </a:p>
        </p:txBody>
      </p:sp>
      <p:sp>
        <p:nvSpPr>
          <p:cNvPr id="22" name="Zástupný telefon a email">
            <a:extLst>
              <a:ext uri="{FF2B5EF4-FFF2-40B4-BE49-F238E27FC236}">
                <a16:creationId xmlns:a16="http://schemas.microsoft.com/office/drawing/2014/main" id="{6F0AAA33-B514-4B33-83B0-DE83FE407F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5111" y="9055099"/>
            <a:ext cx="13177837" cy="22320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cs-CZ"/>
              <a:t>+420 000 000 000</a:t>
            </a:r>
            <a:br>
              <a:rPr lang="cs-CZ"/>
            </a:br>
            <a:r>
              <a:rPr lang="cs-CZ"/>
              <a:t>jmeno.prijmeni@czechinvest.gov.cz</a:t>
            </a:r>
          </a:p>
        </p:txBody>
      </p:sp>
      <p:sp>
        <p:nvSpPr>
          <p:cNvPr id="23" name="Adresa">
            <a:extLst>
              <a:ext uri="{FF2B5EF4-FFF2-40B4-BE49-F238E27FC236}">
                <a16:creationId xmlns:a16="http://schemas.microsoft.com/office/drawing/2014/main" id="{EEF52FB9-901E-451C-B0B6-C6175D39F2B5}"/>
              </a:ext>
            </a:extLst>
          </p:cNvPr>
          <p:cNvSpPr txBox="1"/>
          <p:nvPr userDrawn="1"/>
        </p:nvSpPr>
        <p:spPr>
          <a:xfrm>
            <a:off x="9815513" y="12140512"/>
            <a:ext cx="7019924" cy="684000"/>
          </a:xfrm>
          <a:prstGeom prst="rect">
            <a:avLst/>
          </a:prstGeom>
          <a:noFill/>
        </p:spPr>
        <p:txBody>
          <a:bodyPr wrap="square" lIns="0" tIns="0" rIns="0" bIns="108000" rtlCol="0" anchor="t" anchorCtr="0">
            <a:noAutofit/>
          </a:bodyPr>
          <a:lstStyle/>
          <a:p>
            <a:r>
              <a:rPr lang="cs-CZ" sz="2000" b="0" noProof="0">
                <a:solidFill>
                  <a:schemeClr val="bg2"/>
                </a:solidFill>
              </a:rPr>
              <a:t>Agentura pro podporu podnikání a investic</a:t>
            </a:r>
          </a:p>
          <a:p>
            <a:r>
              <a:rPr lang="cs-CZ" sz="2000" b="0" noProof="0">
                <a:solidFill>
                  <a:schemeClr val="bg2"/>
                </a:solidFill>
              </a:rPr>
              <a:t>Štěpánská 15, 120 00 Praha 2</a:t>
            </a:r>
          </a:p>
        </p:txBody>
      </p:sp>
    </p:spTree>
    <p:extLst>
      <p:ext uri="{BB962C8B-B14F-4D97-AF65-F5344CB8AC3E}">
        <p14:creationId xmlns:p14="http://schemas.microsoft.com/office/powerpoint/2010/main" val="2458386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5" name="Závěrečná grafika rgb SVG">
            <a:extLst>
              <a:ext uri="{FF2B5EF4-FFF2-40B4-BE49-F238E27FC236}">
                <a16:creationId xmlns:a16="http://schemas.microsoft.com/office/drawing/2014/main" id="{C2AB9437-95AA-48C3-96DA-694675DB9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" b="34597"/>
          <a:stretch/>
        </p:blipFill>
        <p:spPr>
          <a:xfrm>
            <a:off x="13514458" y="0"/>
            <a:ext cx="10869542" cy="13716002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1535113" y="12258675"/>
            <a:ext cx="7019924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www.czechinvest.gov.cz</a:t>
            </a:r>
          </a:p>
        </p:txBody>
      </p:sp>
      <p:sp>
        <p:nvSpPr>
          <p:cNvPr id="25" name="Obdélník aktivní www">
            <a:hlinkClick r:id="rId4"/>
            <a:extLst>
              <a:ext uri="{FF2B5EF4-FFF2-40B4-BE49-F238E27FC236}">
                <a16:creationId xmlns:a16="http://schemas.microsoft.com/office/drawing/2014/main" id="{CA7E9777-CD9A-49E4-AB2D-BDBEA3971FA8}"/>
              </a:ext>
            </a:extLst>
          </p:cNvPr>
          <p:cNvSpPr/>
          <p:nvPr userDrawn="1"/>
        </p:nvSpPr>
        <p:spPr>
          <a:xfrm>
            <a:off x="1533600" y="12258673"/>
            <a:ext cx="6387390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7686675"/>
            <a:ext cx="13177837" cy="53975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Jméno Příjmení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3005139"/>
            <a:ext cx="13177837" cy="3852862"/>
          </a:xfrm>
        </p:spPr>
        <p:txBody>
          <a:bodyPr tIns="972000" anchor="ctr" anchorCtr="0">
            <a:noAutofit/>
          </a:bodyPr>
          <a:lstStyle>
            <a:lvl1pPr algn="l">
              <a:lnSpc>
                <a:spcPct val="95000"/>
              </a:lnSpc>
              <a:defRPr sz="7200"/>
            </a:lvl1pPr>
          </a:lstStyle>
          <a:p>
            <a:r>
              <a:rPr lang="cs-CZ" noProof="0"/>
              <a:t>Děkuji za pozornost!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dresa zleva (-6,6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9810752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á funkce">
            <a:extLst>
              <a:ext uri="{FF2B5EF4-FFF2-40B4-BE49-F238E27FC236}">
                <a16:creationId xmlns:a16="http://schemas.microsoft.com/office/drawing/2014/main" id="{1D4BD8EC-B207-4C14-971B-E7BA5042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5112" y="8306177"/>
            <a:ext cx="13177837" cy="38856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cs-CZ"/>
              <a:t>Funkce</a:t>
            </a:r>
          </a:p>
        </p:txBody>
      </p:sp>
      <p:sp>
        <p:nvSpPr>
          <p:cNvPr id="22" name="Zástupný telefon a email">
            <a:extLst>
              <a:ext uri="{FF2B5EF4-FFF2-40B4-BE49-F238E27FC236}">
                <a16:creationId xmlns:a16="http://schemas.microsoft.com/office/drawing/2014/main" id="{6F0AAA33-B514-4B33-83B0-DE83FE407F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5111" y="9055099"/>
            <a:ext cx="13177837" cy="22320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cs-CZ"/>
              <a:t>+420 000 000 000</a:t>
            </a:r>
            <a:br>
              <a:rPr lang="cs-CZ"/>
            </a:br>
            <a:r>
              <a:rPr lang="cs-CZ"/>
              <a:t>jmeno.prijmeni@czechinvest.gov.cz</a:t>
            </a:r>
          </a:p>
        </p:txBody>
      </p:sp>
      <p:sp>
        <p:nvSpPr>
          <p:cNvPr id="23" name="Adresa">
            <a:extLst>
              <a:ext uri="{FF2B5EF4-FFF2-40B4-BE49-F238E27FC236}">
                <a16:creationId xmlns:a16="http://schemas.microsoft.com/office/drawing/2014/main" id="{EEF52FB9-901E-451C-B0B6-C6175D39F2B5}"/>
              </a:ext>
            </a:extLst>
          </p:cNvPr>
          <p:cNvSpPr txBox="1"/>
          <p:nvPr userDrawn="1"/>
        </p:nvSpPr>
        <p:spPr>
          <a:xfrm>
            <a:off x="9815513" y="12140512"/>
            <a:ext cx="7019924" cy="684000"/>
          </a:xfrm>
          <a:prstGeom prst="rect">
            <a:avLst/>
          </a:prstGeom>
          <a:noFill/>
        </p:spPr>
        <p:txBody>
          <a:bodyPr wrap="square" lIns="0" tIns="0" rIns="0" bIns="108000" rtlCol="0" anchor="t" anchorCtr="0">
            <a:noAutofit/>
          </a:bodyPr>
          <a:lstStyle/>
          <a:p>
            <a:r>
              <a:rPr lang="cs-CZ" sz="2000" b="0" noProof="0">
                <a:solidFill>
                  <a:schemeClr val="bg2"/>
                </a:solidFill>
              </a:rPr>
              <a:t>Agentura pro podporu podnikání a investic</a:t>
            </a:r>
          </a:p>
          <a:p>
            <a:r>
              <a:rPr lang="cs-CZ" sz="2000" b="0" noProof="0">
                <a:solidFill>
                  <a:schemeClr val="bg2"/>
                </a:solidFill>
              </a:rPr>
              <a:t>Štěpánská 15, 120 00 Praha 2</a:t>
            </a:r>
          </a:p>
        </p:txBody>
      </p:sp>
    </p:spTree>
    <p:extLst>
      <p:ext uri="{BB962C8B-B14F-4D97-AF65-F5344CB8AC3E}">
        <p14:creationId xmlns:p14="http://schemas.microsoft.com/office/powerpoint/2010/main" val="245838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320" userDrawn="1">
          <p15:clr>
            <a:srgbClr val="FBAE40"/>
          </p15:clr>
        </p15:guide>
        <p15:guide id="4" orient="horz" pos="7110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484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orient="horz" pos="5182" userDrawn="1">
          <p15:clr>
            <a:srgbClr val="FBAE40"/>
          </p15:clr>
        </p15:guide>
        <p15:guide id="11" orient="horz" pos="5227" userDrawn="1">
          <p15:clr>
            <a:srgbClr val="FBAE40"/>
          </p15:clr>
        </p15:guide>
        <p15:guide id="12" orient="horz" pos="5477" userDrawn="1">
          <p15:clr>
            <a:srgbClr val="FBAE40"/>
          </p15:clr>
        </p15:guide>
        <p15:guide id="13" orient="horz" pos="570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5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357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882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35113" y="3005138"/>
            <a:ext cx="11304587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obsah 17">
            <a:extLst>
              <a:ext uri="{FF2B5EF4-FFF2-40B4-BE49-F238E27FC236}">
                <a16:creationId xmlns:a16="http://schemas.microsoft.com/office/drawing/2014/main" id="{C93524D7-237B-43C7-96D7-AC4B4E57D0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60425" y="3040857"/>
            <a:ext cx="9288463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8565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8" pos="8088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3926" y="-189"/>
            <a:ext cx="15612548" cy="13713014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113" y="3323646"/>
            <a:ext cx="11648150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0" b="1">
                <a:solidFill>
                  <a:schemeClr val="bg2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8776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19562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292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8884800"/>
            <a:ext cx="243839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116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89640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76896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58104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4287600" y="0"/>
            <a:ext cx="0" cy="137159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43A32F1-C024-8B3A-F211-5A0298DD6B4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35114" y="6528020"/>
            <a:ext cx="12991920" cy="47285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Nadpis 7">
            <a:extLst>
              <a:ext uri="{FF2B5EF4-FFF2-40B4-BE49-F238E27FC236}">
                <a16:creationId xmlns:a16="http://schemas.microsoft.com/office/drawing/2014/main" id="{01A08B44-8385-A33B-9B7E-C098B188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954087"/>
            <a:ext cx="21313775" cy="17637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2950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7C971DE3-BDEE-4389-AF2A-B2C96D80C4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9476" y="-6350"/>
            <a:ext cx="16116300" cy="13726583"/>
          </a:xfrm>
          <a:custGeom>
            <a:avLst/>
            <a:gdLst>
              <a:gd name="connsiteX0" fmla="*/ 0 w 16116300"/>
              <a:gd name="connsiteY0" fmla="*/ 6858000 h 13716000"/>
              <a:gd name="connsiteX1" fmla="*/ 8058150 w 16116300"/>
              <a:gd name="connsiteY1" fmla="*/ 0 h 13716000"/>
              <a:gd name="connsiteX2" fmla="*/ 16116300 w 16116300"/>
              <a:gd name="connsiteY2" fmla="*/ 6858000 h 13716000"/>
              <a:gd name="connsiteX3" fmla="*/ 8058150 w 16116300"/>
              <a:gd name="connsiteY3" fmla="*/ 13716000 h 13716000"/>
              <a:gd name="connsiteX4" fmla="*/ 0 w 16116300"/>
              <a:gd name="connsiteY4" fmla="*/ 6858000 h 13716000"/>
              <a:gd name="connsiteX0" fmla="*/ 0 w 16124049"/>
              <a:gd name="connsiteY0" fmla="*/ 3417376 h 13716000"/>
              <a:gd name="connsiteX1" fmla="*/ 8065899 w 16124049"/>
              <a:gd name="connsiteY1" fmla="*/ 0 h 13716000"/>
              <a:gd name="connsiteX2" fmla="*/ 16124049 w 16124049"/>
              <a:gd name="connsiteY2" fmla="*/ 6858000 h 13716000"/>
              <a:gd name="connsiteX3" fmla="*/ 8065899 w 16124049"/>
              <a:gd name="connsiteY3" fmla="*/ 13716000 h 13716000"/>
              <a:gd name="connsiteX4" fmla="*/ 0 w 16124049"/>
              <a:gd name="connsiteY4" fmla="*/ 3417376 h 13716000"/>
              <a:gd name="connsiteX0" fmla="*/ 0 w 16114524"/>
              <a:gd name="connsiteY0" fmla="*/ 3398326 h 13716000"/>
              <a:gd name="connsiteX1" fmla="*/ 8056374 w 16114524"/>
              <a:gd name="connsiteY1" fmla="*/ 0 h 13716000"/>
              <a:gd name="connsiteX2" fmla="*/ 16114524 w 16114524"/>
              <a:gd name="connsiteY2" fmla="*/ 6858000 h 13716000"/>
              <a:gd name="connsiteX3" fmla="*/ 8056374 w 16114524"/>
              <a:gd name="connsiteY3" fmla="*/ 13716000 h 13716000"/>
              <a:gd name="connsiteX4" fmla="*/ 0 w 16114524"/>
              <a:gd name="connsiteY4" fmla="*/ 3398326 h 13716000"/>
              <a:gd name="connsiteX0" fmla="*/ 0 w 16114524"/>
              <a:gd name="connsiteY0" fmla="*/ 3404676 h 13722350"/>
              <a:gd name="connsiteX1" fmla="*/ 3430399 w 16114524"/>
              <a:gd name="connsiteY1" fmla="*/ 0 h 13722350"/>
              <a:gd name="connsiteX2" fmla="*/ 16114524 w 16114524"/>
              <a:gd name="connsiteY2" fmla="*/ 6864350 h 13722350"/>
              <a:gd name="connsiteX3" fmla="*/ 8056374 w 16114524"/>
              <a:gd name="connsiteY3" fmla="*/ 13722350 h 13722350"/>
              <a:gd name="connsiteX4" fmla="*/ 0 w 16114524"/>
              <a:gd name="connsiteY4" fmla="*/ 3404676 h 13722350"/>
              <a:gd name="connsiteX0" fmla="*/ 0 w 16114524"/>
              <a:gd name="connsiteY0" fmla="*/ 3404676 h 13726583"/>
              <a:gd name="connsiteX1" fmla="*/ 3430399 w 16114524"/>
              <a:gd name="connsiteY1" fmla="*/ 0 h 13726583"/>
              <a:gd name="connsiteX2" fmla="*/ 16114524 w 16114524"/>
              <a:gd name="connsiteY2" fmla="*/ 6864350 h 13726583"/>
              <a:gd name="connsiteX3" fmla="*/ 10380474 w 16114524"/>
              <a:gd name="connsiteY3" fmla="*/ 13726583 h 13726583"/>
              <a:gd name="connsiteX4" fmla="*/ 0 w 16114524"/>
              <a:gd name="connsiteY4" fmla="*/ 3404676 h 13726583"/>
              <a:gd name="connsiteX0" fmla="*/ 0 w 16106775"/>
              <a:gd name="connsiteY0" fmla="*/ 3404676 h 13726583"/>
              <a:gd name="connsiteX1" fmla="*/ 3430399 w 16106775"/>
              <a:gd name="connsiteY1" fmla="*/ 0 h 13726583"/>
              <a:gd name="connsiteX2" fmla="*/ 16106775 w 16106775"/>
              <a:gd name="connsiteY2" fmla="*/ 14099 h 13726583"/>
              <a:gd name="connsiteX3" fmla="*/ 10380474 w 16106775"/>
              <a:gd name="connsiteY3" fmla="*/ 13726583 h 13726583"/>
              <a:gd name="connsiteX4" fmla="*/ 0 w 16106775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0380474 w 16116300"/>
              <a:gd name="connsiteY3" fmla="*/ 13726583 h 13726583"/>
              <a:gd name="connsiteX4" fmla="*/ 0 w 16116300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1692341 w 16116300"/>
              <a:gd name="connsiteY3" fmla="*/ 10537448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2312273 w 16116300"/>
              <a:gd name="connsiteY3" fmla="*/ 10793170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24856"/>
              <a:gd name="connsiteY0" fmla="*/ 3404676 h 13726583"/>
              <a:gd name="connsiteX1" fmla="*/ 3430399 w 16124856"/>
              <a:gd name="connsiteY1" fmla="*/ 0 h 13726583"/>
              <a:gd name="connsiteX2" fmla="*/ 16116300 w 16124856"/>
              <a:gd name="connsiteY2" fmla="*/ 6161 h 13726583"/>
              <a:gd name="connsiteX3" fmla="*/ 16124856 w 16124856"/>
              <a:gd name="connsiteY3" fmla="*/ 13714601 h 13726583"/>
              <a:gd name="connsiteX4" fmla="*/ 10380474 w 16124856"/>
              <a:gd name="connsiteY4" fmla="*/ 13726583 h 13726583"/>
              <a:gd name="connsiteX5" fmla="*/ 0 w 16124856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604064 w 16116300"/>
              <a:gd name="connsiteY3" fmla="*/ 9508361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8189 w 16116300"/>
              <a:gd name="connsiteY3" fmla="*/ 9530586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27099 w 16116300"/>
              <a:gd name="connsiteY3" fmla="*/ 6181725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0999 w 16116300"/>
              <a:gd name="connsiteY3" fmla="*/ 6464300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34434 w 16116300"/>
              <a:gd name="connsiteY3" fmla="*/ 4081736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088248 w 16116300"/>
              <a:gd name="connsiteY3" fmla="*/ 4940957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72238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3143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0" h="13726583">
                <a:moveTo>
                  <a:pt x="0" y="3404676"/>
                </a:moveTo>
                <a:lnTo>
                  <a:pt x="3430399" y="0"/>
                </a:lnTo>
                <a:lnTo>
                  <a:pt x="16116300" y="6161"/>
                </a:lnTo>
                <a:cubicBezTo>
                  <a:pt x="16115945" y="1645801"/>
                  <a:pt x="16115591" y="3291792"/>
                  <a:pt x="16115236" y="4931432"/>
                </a:cubicBezTo>
                <a:lnTo>
                  <a:pt x="14585761" y="6473825"/>
                </a:lnTo>
                <a:cubicBezTo>
                  <a:pt x="14588158" y="7495920"/>
                  <a:pt x="14585792" y="8508491"/>
                  <a:pt x="14588189" y="9530586"/>
                </a:cubicBezTo>
                <a:lnTo>
                  <a:pt x="10380474" y="13726583"/>
                </a:lnTo>
                <a:lnTo>
                  <a:pt x="0" y="3404676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3" y="12258888"/>
            <a:ext cx="5508626" cy="684000"/>
          </a:xfrm>
        </p:spPr>
        <p:txBody>
          <a:bodyPr bIns="180000"/>
          <a:lstStyle>
            <a:lvl1pPr algn="l">
              <a:defRPr sz="3600" b="1"/>
            </a:lvl1pPr>
          </a:lstStyle>
          <a:p>
            <a:fld id="{B6FD495D-217F-4D20-BD0F-5E5658BAE61E}" type="datetime1">
              <a:rPr lang="cs-CZ" smtClean="0"/>
              <a:t>23.03.2026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3005138"/>
            <a:ext cx="13177837" cy="338455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6786563"/>
            <a:ext cx="13177837" cy="500380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8400"/>
            </a:lvl1pPr>
          </a:lstStyle>
          <a:p>
            <a:r>
              <a:rPr lang="cs-CZ" noProof="0"/>
              <a:t>Úvodní snímek</a:t>
            </a:r>
            <a:br>
              <a:rPr lang="cs-CZ" noProof="0"/>
            </a:br>
            <a:r>
              <a:rPr lang="cs-CZ" noProof="0"/>
              <a:t>doplněný obrázkem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X 19,58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7048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. zleva X 63,46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22845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ervený troj. zleva X 51,82 cm (17,9)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18655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odrý troj. shora Y 13,67 cm" hidden="1">
            <a:extLst>
              <a:ext uri="{FF2B5EF4-FFF2-40B4-BE49-F238E27FC236}">
                <a16:creationId xmlns:a16="http://schemas.microsoft.com/office/drawing/2014/main" id="{D771D7FF-5BFB-4F6C-96D3-1D80FB56E7E4}"/>
              </a:ext>
            </a:extLst>
          </p:cNvPr>
          <p:cNvCxnSpPr/>
          <p:nvPr userDrawn="1"/>
        </p:nvCxnSpPr>
        <p:spPr>
          <a:xfrm>
            <a:off x="0" y="492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odrý troj. zdola Y 22,21 cm" hidden="1">
            <a:extLst>
              <a:ext uri="{FF2B5EF4-FFF2-40B4-BE49-F238E27FC236}">
                <a16:creationId xmlns:a16="http://schemas.microsoft.com/office/drawing/2014/main" id="{0CC3550E-D1BF-453A-A0AB-A42124EB3E1A}"/>
              </a:ext>
            </a:extLst>
          </p:cNvPr>
          <p:cNvCxnSpPr/>
          <p:nvPr userDrawn="1"/>
        </p:nvCxnSpPr>
        <p:spPr>
          <a:xfrm>
            <a:off x="0" y="799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brázek zleva X 22,99 (-10,9)" hidden="1">
            <a:extLst>
              <a:ext uri="{FF2B5EF4-FFF2-40B4-BE49-F238E27FC236}">
                <a16:creationId xmlns:a16="http://schemas.microsoft.com/office/drawing/2014/main" id="{C475AB10-7A62-406D-A9D4-E146A8406036}"/>
              </a:ext>
            </a:extLst>
          </p:cNvPr>
          <p:cNvCxnSpPr/>
          <p:nvPr userDrawn="1"/>
        </p:nvCxnSpPr>
        <p:spPr>
          <a:xfrm>
            <a:off x="8276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ílý troj. zprava X 32,49 (-1,4)" hidden="1">
            <a:extLst>
              <a:ext uri="{FF2B5EF4-FFF2-40B4-BE49-F238E27FC236}">
                <a16:creationId xmlns:a16="http://schemas.microsoft.com/office/drawing/2014/main" id="{EC5679A0-F7FA-4681-BAE2-7382B84A08A4}"/>
              </a:ext>
            </a:extLst>
          </p:cNvPr>
          <p:cNvCxnSpPr/>
          <p:nvPr userDrawn="1"/>
        </p:nvCxnSpPr>
        <p:spPr>
          <a:xfrm>
            <a:off x="11696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ílý troj. uprostřed Y 9,41 cm (9,6)" hidden="1">
            <a:extLst>
              <a:ext uri="{FF2B5EF4-FFF2-40B4-BE49-F238E27FC236}">
                <a16:creationId xmlns:a16="http://schemas.microsoft.com/office/drawing/2014/main" id="{E3C1FDBA-D89A-4ABE-951F-805B77146373}"/>
              </a:ext>
            </a:extLst>
          </p:cNvPr>
          <p:cNvCxnSpPr/>
          <p:nvPr userDrawn="1"/>
        </p:nvCxnSpPr>
        <p:spPr>
          <a:xfrm>
            <a:off x="0" y="3387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21,43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7714800"/>
            <a:ext cx="24382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86D6B32A-DFF3-41E6-886B-3766666E44AF}"/>
              </a:ext>
            </a:extLst>
          </p:cNvPr>
          <p:cNvSpPr/>
          <p:nvPr userDrawn="1"/>
        </p:nvSpPr>
        <p:spPr>
          <a:xfrm flipH="1">
            <a:off x="18637250" y="8010525"/>
            <a:ext cx="5746750" cy="5705475"/>
          </a:xfrm>
          <a:prstGeom prst="rtTriangle">
            <a:avLst/>
          </a:prstGeom>
          <a:solidFill>
            <a:srgbClr val="E61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Pravoúhlý trojúhelník 28">
            <a:extLst>
              <a:ext uri="{FF2B5EF4-FFF2-40B4-BE49-F238E27FC236}">
                <a16:creationId xmlns:a16="http://schemas.microsoft.com/office/drawing/2014/main" id="{043343BC-2118-4554-92A3-52F529E93662}"/>
              </a:ext>
            </a:extLst>
          </p:cNvPr>
          <p:cNvSpPr/>
          <p:nvPr userDrawn="1"/>
        </p:nvSpPr>
        <p:spPr>
          <a:xfrm rot="18889956" flipH="1">
            <a:off x="21768792" y="6914858"/>
            <a:ext cx="2176752" cy="2180226"/>
          </a:xfrm>
          <a:custGeom>
            <a:avLst/>
            <a:gdLst>
              <a:gd name="connsiteX0" fmla="*/ 0 w 2184483"/>
              <a:gd name="connsiteY0" fmla="*/ 2172406 h 2172406"/>
              <a:gd name="connsiteX1" fmla="*/ 0 w 2184483"/>
              <a:gd name="connsiteY1" fmla="*/ 0 h 2172406"/>
              <a:gd name="connsiteX2" fmla="*/ 2184483 w 2184483"/>
              <a:gd name="connsiteY2" fmla="*/ 2172406 h 2172406"/>
              <a:gd name="connsiteX3" fmla="*/ 0 w 2184483"/>
              <a:gd name="connsiteY3" fmla="*/ 2172406 h 2172406"/>
              <a:gd name="connsiteX0" fmla="*/ 0 w 2158615"/>
              <a:gd name="connsiteY0" fmla="*/ 2172406 h 2172406"/>
              <a:gd name="connsiteX1" fmla="*/ 0 w 2158615"/>
              <a:gd name="connsiteY1" fmla="*/ 0 h 2172406"/>
              <a:gd name="connsiteX2" fmla="*/ 2158615 w 2158615"/>
              <a:gd name="connsiteY2" fmla="*/ 2155642 h 2172406"/>
              <a:gd name="connsiteX3" fmla="*/ 0 w 2158615"/>
              <a:gd name="connsiteY3" fmla="*/ 2172406 h 2172406"/>
              <a:gd name="connsiteX0" fmla="*/ 0 w 2169853"/>
              <a:gd name="connsiteY0" fmla="*/ 2172406 h 2172406"/>
              <a:gd name="connsiteX1" fmla="*/ 0 w 2169853"/>
              <a:gd name="connsiteY1" fmla="*/ 0 h 2172406"/>
              <a:gd name="connsiteX2" fmla="*/ 2169853 w 2169853"/>
              <a:gd name="connsiteY2" fmla="*/ 2160099 h 2172406"/>
              <a:gd name="connsiteX3" fmla="*/ 0 w 2169853"/>
              <a:gd name="connsiteY3" fmla="*/ 2172406 h 2172406"/>
              <a:gd name="connsiteX0" fmla="*/ 0 w 2163132"/>
              <a:gd name="connsiteY0" fmla="*/ 2172406 h 2172406"/>
              <a:gd name="connsiteX1" fmla="*/ 0 w 2163132"/>
              <a:gd name="connsiteY1" fmla="*/ 0 h 2172406"/>
              <a:gd name="connsiteX2" fmla="*/ 2163132 w 2163132"/>
              <a:gd name="connsiteY2" fmla="*/ 2164608 h 2172406"/>
              <a:gd name="connsiteX3" fmla="*/ 0 w 2163132"/>
              <a:gd name="connsiteY3" fmla="*/ 2172406 h 2172406"/>
              <a:gd name="connsiteX0" fmla="*/ 0 w 2164251"/>
              <a:gd name="connsiteY0" fmla="*/ 2172406 h 2172406"/>
              <a:gd name="connsiteX1" fmla="*/ 0 w 2164251"/>
              <a:gd name="connsiteY1" fmla="*/ 0 h 2172406"/>
              <a:gd name="connsiteX2" fmla="*/ 2164251 w 2164251"/>
              <a:gd name="connsiteY2" fmla="*/ 2163482 h 2172406"/>
              <a:gd name="connsiteX3" fmla="*/ 0 w 2164251"/>
              <a:gd name="connsiteY3" fmla="*/ 2172406 h 2172406"/>
              <a:gd name="connsiteX0" fmla="*/ 0 w 2169848"/>
              <a:gd name="connsiteY0" fmla="*/ 2178035 h 2178035"/>
              <a:gd name="connsiteX1" fmla="*/ 5597 w 2169848"/>
              <a:gd name="connsiteY1" fmla="*/ 0 h 2178035"/>
              <a:gd name="connsiteX2" fmla="*/ 2169848 w 2169848"/>
              <a:gd name="connsiteY2" fmla="*/ 2163482 h 2178035"/>
              <a:gd name="connsiteX3" fmla="*/ 0 w 2169848"/>
              <a:gd name="connsiteY3" fmla="*/ 2178035 h 2178035"/>
              <a:gd name="connsiteX0" fmla="*/ 0 w 2165371"/>
              <a:gd name="connsiteY0" fmla="*/ 2173532 h 2173532"/>
              <a:gd name="connsiteX1" fmla="*/ 1120 w 2165371"/>
              <a:gd name="connsiteY1" fmla="*/ 0 h 2173532"/>
              <a:gd name="connsiteX2" fmla="*/ 2165371 w 2165371"/>
              <a:gd name="connsiteY2" fmla="*/ 2163482 h 2173532"/>
              <a:gd name="connsiteX3" fmla="*/ 0 w 2165371"/>
              <a:gd name="connsiteY3" fmla="*/ 2173532 h 2173532"/>
              <a:gd name="connsiteX0" fmla="*/ 2623 w 2164617"/>
              <a:gd name="connsiteY0" fmla="*/ 2176889 h 2176889"/>
              <a:gd name="connsiteX1" fmla="*/ 366 w 2164617"/>
              <a:gd name="connsiteY1" fmla="*/ 0 h 2176889"/>
              <a:gd name="connsiteX2" fmla="*/ 2164617 w 2164617"/>
              <a:gd name="connsiteY2" fmla="*/ 2163482 h 2176889"/>
              <a:gd name="connsiteX3" fmla="*/ 2623 w 2164617"/>
              <a:gd name="connsiteY3" fmla="*/ 2176889 h 2176889"/>
              <a:gd name="connsiteX0" fmla="*/ 14741 w 2176735"/>
              <a:gd name="connsiteY0" fmla="*/ 2177975 h 2177975"/>
              <a:gd name="connsiteX1" fmla="*/ 133 w 2176735"/>
              <a:gd name="connsiteY1" fmla="*/ 0 h 2177975"/>
              <a:gd name="connsiteX2" fmla="*/ 2176735 w 2176735"/>
              <a:gd name="connsiteY2" fmla="*/ 2164568 h 2177975"/>
              <a:gd name="connsiteX3" fmla="*/ 14741 w 2176735"/>
              <a:gd name="connsiteY3" fmla="*/ 2177975 h 2177975"/>
              <a:gd name="connsiteX0" fmla="*/ 12520 w 2176752"/>
              <a:gd name="connsiteY0" fmla="*/ 2180226 h 2180226"/>
              <a:gd name="connsiteX1" fmla="*/ 150 w 2176752"/>
              <a:gd name="connsiteY1" fmla="*/ 0 h 2180226"/>
              <a:gd name="connsiteX2" fmla="*/ 2176752 w 2176752"/>
              <a:gd name="connsiteY2" fmla="*/ 2164568 h 2180226"/>
              <a:gd name="connsiteX3" fmla="*/ 12520 w 2176752"/>
              <a:gd name="connsiteY3" fmla="*/ 2180226 h 21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752" h="2180226">
                <a:moveTo>
                  <a:pt x="12520" y="2180226"/>
                </a:moveTo>
                <a:cubicBezTo>
                  <a:pt x="14386" y="1454214"/>
                  <a:pt x="-1716" y="726012"/>
                  <a:pt x="150" y="0"/>
                </a:cubicBezTo>
                <a:lnTo>
                  <a:pt x="2176752" y="2164568"/>
                </a:lnTo>
                <a:lnTo>
                  <a:pt x="12520" y="2180226"/>
                </a:lnTo>
                <a:close/>
              </a:path>
            </a:pathLst>
          </a:cu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Pravoúhlý trojúhelník 29">
            <a:extLst>
              <a:ext uri="{FF2B5EF4-FFF2-40B4-BE49-F238E27FC236}">
                <a16:creationId xmlns:a16="http://schemas.microsoft.com/office/drawing/2014/main" id="{0D3B97AA-AF88-4AFF-A08C-8F4494F15F57}"/>
              </a:ext>
            </a:extLst>
          </p:cNvPr>
          <p:cNvSpPr/>
          <p:nvPr userDrawn="1"/>
        </p:nvSpPr>
        <p:spPr>
          <a:xfrm rot="8100000" flipH="1">
            <a:off x="23289703" y="5368271"/>
            <a:ext cx="2190162" cy="2192180"/>
          </a:xfrm>
          <a:custGeom>
            <a:avLst/>
            <a:gdLst>
              <a:gd name="connsiteX0" fmla="*/ 0 w 2184548"/>
              <a:gd name="connsiteY0" fmla="*/ 2175343 h 2175343"/>
              <a:gd name="connsiteX1" fmla="*/ 0 w 2184548"/>
              <a:gd name="connsiteY1" fmla="*/ 0 h 2175343"/>
              <a:gd name="connsiteX2" fmla="*/ 2184548 w 2184548"/>
              <a:gd name="connsiteY2" fmla="*/ 2175343 h 2175343"/>
              <a:gd name="connsiteX3" fmla="*/ 0 w 2184548"/>
              <a:gd name="connsiteY3" fmla="*/ 2175343 h 2175343"/>
              <a:gd name="connsiteX0" fmla="*/ 1 w 2184549"/>
              <a:gd name="connsiteY0" fmla="*/ 2173097 h 2173097"/>
              <a:gd name="connsiteX1" fmla="*/ 0 w 2184549"/>
              <a:gd name="connsiteY1" fmla="*/ 0 h 2173097"/>
              <a:gd name="connsiteX2" fmla="*/ 2184549 w 2184549"/>
              <a:gd name="connsiteY2" fmla="*/ 2173097 h 2173097"/>
              <a:gd name="connsiteX3" fmla="*/ 1 w 2184549"/>
              <a:gd name="connsiteY3" fmla="*/ 2173097 h 2173097"/>
              <a:gd name="connsiteX0" fmla="*/ 1 w 2183427"/>
              <a:gd name="connsiteY0" fmla="*/ 2173097 h 2185446"/>
              <a:gd name="connsiteX1" fmla="*/ 0 w 2183427"/>
              <a:gd name="connsiteY1" fmla="*/ 0 h 2185446"/>
              <a:gd name="connsiteX2" fmla="*/ 2183427 w 2183427"/>
              <a:gd name="connsiteY2" fmla="*/ 2185446 h 2185446"/>
              <a:gd name="connsiteX3" fmla="*/ 1 w 2183427"/>
              <a:gd name="connsiteY3" fmla="*/ 2173097 h 2185446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6736 w 2190162"/>
              <a:gd name="connsiteY0" fmla="*/ 2179831 h 2192180"/>
              <a:gd name="connsiteX1" fmla="*/ 0 w 2190162"/>
              <a:gd name="connsiteY1" fmla="*/ 0 h 2192180"/>
              <a:gd name="connsiteX2" fmla="*/ 2190162 w 2190162"/>
              <a:gd name="connsiteY2" fmla="*/ 2192180 h 2192180"/>
              <a:gd name="connsiteX3" fmla="*/ 6736 w 2190162"/>
              <a:gd name="connsiteY3" fmla="*/ 2179831 h 219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162" h="2192180">
                <a:moveTo>
                  <a:pt x="6736" y="2179831"/>
                </a:moveTo>
                <a:cubicBezTo>
                  <a:pt x="6736" y="1455465"/>
                  <a:pt x="0" y="724366"/>
                  <a:pt x="0" y="0"/>
                </a:cubicBezTo>
                <a:lnTo>
                  <a:pt x="2190162" y="2192180"/>
                </a:lnTo>
                <a:lnTo>
                  <a:pt x="6736" y="2179831"/>
                </a:lnTo>
                <a:close/>
              </a:path>
            </a:pathLst>
          </a:custGeom>
          <a:solidFill>
            <a:srgbClr val="0F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www.czechinvest.org">
            <a:extLst>
              <a:ext uri="{FF2B5EF4-FFF2-40B4-BE49-F238E27FC236}">
                <a16:creationId xmlns:a16="http://schemas.microsoft.com/office/drawing/2014/main" id="{8403B1B5-898C-8A0F-5B14-4F57D26DE094}"/>
              </a:ext>
            </a:extLst>
          </p:cNvPr>
          <p:cNvSpPr txBox="1"/>
          <p:nvPr userDrawn="1"/>
        </p:nvSpPr>
        <p:spPr>
          <a:xfrm>
            <a:off x="7045200" y="12258674"/>
            <a:ext cx="7667750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www.czechinvest.gov.cz</a:t>
            </a:r>
          </a:p>
        </p:txBody>
      </p:sp>
      <p:sp>
        <p:nvSpPr>
          <p:cNvPr id="10" name="Obdélník aktivní www">
            <a:hlinkClick r:id="rId4"/>
            <a:extLst>
              <a:ext uri="{FF2B5EF4-FFF2-40B4-BE49-F238E27FC236}">
                <a16:creationId xmlns:a16="http://schemas.microsoft.com/office/drawing/2014/main" id="{726E259D-7B0F-F4AE-9EB9-EC84C4850371}"/>
              </a:ext>
            </a:extLst>
          </p:cNvPr>
          <p:cNvSpPr/>
          <p:nvPr userDrawn="1"/>
        </p:nvSpPr>
        <p:spPr>
          <a:xfrm>
            <a:off x="7043112" y="12294286"/>
            <a:ext cx="6409998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7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275" userDrawn="1">
          <p15:clr>
            <a:srgbClr val="FBAE40"/>
          </p15:clr>
        </p15:guide>
        <p15:guide id="4" orient="horz" pos="7427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4025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5208" userDrawn="1">
          <p15:clr>
            <a:srgbClr val="FBAE40"/>
          </p15:clr>
        </p15:guide>
        <p15:guide id="11" pos="7362" userDrawn="1">
          <p15:clr>
            <a:srgbClr val="FBAE40"/>
          </p15:clr>
        </p15:guide>
        <p15:guide id="12" orient="horz" pos="2143" userDrawn="1">
          <p15:clr>
            <a:srgbClr val="FBAE40"/>
          </p15:clr>
        </p15:guide>
        <p15:guide id="13" pos="4437" userDrawn="1">
          <p15:clr>
            <a:srgbClr val="FBAE40"/>
          </p15:clr>
        </p15:guide>
        <p15:guide id="14" pos="11740" userDrawn="1">
          <p15:clr>
            <a:srgbClr val="FBAE40"/>
          </p15:clr>
        </p15:guide>
        <p15:guide id="15" orient="horz" pos="7722" userDrawn="1">
          <p15:clr>
            <a:srgbClr val="FBAE40"/>
          </p15:clr>
        </p15:guide>
        <p15:guide id="16" orient="horz" pos="4071" userDrawn="1">
          <p15:clr>
            <a:srgbClr val="FBAE40"/>
          </p15:clr>
        </p15:guide>
        <p15:guide id="17" pos="14393" userDrawn="1">
          <p15:clr>
            <a:srgbClr val="FBAE40"/>
          </p15:clr>
        </p15:guide>
        <p15:guide id="18" orient="horz" pos="5046" userDrawn="1">
          <p15:clr>
            <a:srgbClr val="FBAE40"/>
          </p15:clr>
        </p15:guide>
        <p15:guide id="19" orient="horz" pos="5998" userDrawn="1">
          <p15:clr>
            <a:srgbClr val="FBAE40"/>
          </p15:clr>
        </p15:guide>
        <p15:guide id="20" orient="horz" pos="30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3926" y="-189"/>
            <a:ext cx="15612548" cy="13713014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113" y="3323646"/>
            <a:ext cx="11648150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0" b="1">
                <a:solidFill>
                  <a:schemeClr val="bg2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8776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19562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292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8884800"/>
            <a:ext cx="243839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116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89640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76896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58104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4287600" y="0"/>
            <a:ext cx="0" cy="137159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43A32F1-C024-8B3A-F211-5A0298DD6B4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35114" y="6528020"/>
            <a:ext cx="12991920" cy="47285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Nadpis 7">
            <a:extLst>
              <a:ext uri="{FF2B5EF4-FFF2-40B4-BE49-F238E27FC236}">
                <a16:creationId xmlns:a16="http://schemas.microsoft.com/office/drawing/2014/main" id="{01A08B44-8385-A33B-9B7E-C098B188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954087"/>
            <a:ext cx="21313775" cy="17637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2950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692" userDrawn="1">
          <p15:clr>
            <a:srgbClr val="FBAE40"/>
          </p15:clr>
        </p15:guide>
        <p15:guide id="10" pos="2690" userDrawn="1">
          <p15:clr>
            <a:srgbClr val="FBAE40"/>
          </p15:clr>
        </p15:guide>
        <p15:guide id="11" orient="horz" pos="601" userDrawn="1">
          <p15:clr>
            <a:srgbClr val="FBAE40"/>
          </p15:clr>
        </p15:guide>
        <p15:guide id="12" orient="horz" pos="5091" userDrawn="1">
          <p15:clr>
            <a:srgbClr val="FBAE40"/>
          </p15:clr>
        </p15:guide>
        <p15:guide id="13" orient="horz" pos="5182" userDrawn="1">
          <p15:clr>
            <a:srgbClr val="FBAE40"/>
          </p15:clr>
        </p15:guide>
        <p15:guide id="14" orient="horz" pos="7110" userDrawn="1">
          <p15:clr>
            <a:srgbClr val="FBAE40"/>
          </p15:clr>
        </p15:guide>
        <p15:guide id="15" pos="55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EC58F-4DE0-4DDE-8DDE-90CBAA1D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C77E7-C41F-4A3E-BB11-0A323640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1B475D-D24D-4E51-B4F0-581A1F06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25AF-67BF-4759-B415-E15C51CE09EF}" type="datetime1">
              <a:rPr lang="cs-CZ" smtClean="0"/>
              <a:t>23.03.2026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976D03-A82A-46FA-8041-6E260755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C43AA-9379-4F8E-BEDB-62DC5E82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1893" userDrawn="1">
          <p15:clr>
            <a:srgbClr val="FBAE40"/>
          </p15:clr>
        </p15:guide>
        <p15:guide id="7" orient="horz" pos="71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íslování oddíl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3926" y="-189"/>
            <a:ext cx="15612548" cy="13713014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238" y="8226425"/>
            <a:ext cx="11156859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000" b="1">
                <a:solidFill>
                  <a:schemeClr val="bg2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68DB6-12A5-4355-A6D7-39F91AAD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238" y="954089"/>
            <a:ext cx="11156859" cy="713580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8776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19562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292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8884800"/>
            <a:ext cx="243839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116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89640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76896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58104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4287600" y="0"/>
            <a:ext cx="0" cy="137159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Číslování oddílů I. II. II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3926" y="-189"/>
            <a:ext cx="15612548" cy="13713014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238" y="8460582"/>
            <a:ext cx="11156859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0" b="1">
                <a:solidFill>
                  <a:srgbClr val="E61A38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68DB6-12A5-4355-A6D7-39F91AADA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0238" y="954089"/>
            <a:ext cx="11156859" cy="713580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8400"/>
            </a:lvl1pPr>
          </a:lstStyle>
          <a:p>
            <a:r>
              <a:rPr lang="cs-CZ"/>
              <a:t>Kliknutím upravit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8776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19562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292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8884800"/>
            <a:ext cx="243839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116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89640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76896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58104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4287600" y="0"/>
            <a:ext cx="0" cy="137159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A0C0341-C4DE-03B5-FB51-ECEA35B56B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9875" y="4335909"/>
            <a:ext cx="11156950" cy="2303462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rgbClr val="0F5CAB"/>
                </a:solidFill>
              </a:defRPr>
            </a:lvl1pPr>
            <a:lvl2pPr>
              <a:defRPr b="1">
                <a:solidFill>
                  <a:srgbClr val="0F5CAB"/>
                </a:solidFill>
              </a:defRPr>
            </a:lvl2pPr>
            <a:lvl3pPr>
              <a:defRPr b="1">
                <a:solidFill>
                  <a:srgbClr val="0F5CAB"/>
                </a:solidFill>
              </a:defRPr>
            </a:lvl3pPr>
            <a:lvl4pPr>
              <a:defRPr b="1">
                <a:solidFill>
                  <a:srgbClr val="0F5CAB"/>
                </a:solidFill>
              </a:defRPr>
            </a:lvl4pPr>
            <a:lvl5pPr>
              <a:defRPr b="1">
                <a:solidFill>
                  <a:srgbClr val="0F5CAB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53198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íslování oddíl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3926" y="-189"/>
            <a:ext cx="15612548" cy="13713014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23.03.2026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238" y="8226425"/>
            <a:ext cx="11156859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000" b="1">
                <a:solidFill>
                  <a:schemeClr val="bg2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68DB6-12A5-4355-A6D7-39F91AAD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238" y="954089"/>
            <a:ext cx="11156859" cy="713580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8776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19562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292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8884800"/>
            <a:ext cx="243839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116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89640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76896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58104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4287600" y="0"/>
            <a:ext cx="0" cy="137159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54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692">
          <p15:clr>
            <a:srgbClr val="FBAE40"/>
          </p15:clr>
        </p15:guide>
        <p15:guide id="10" pos="2690">
          <p15:clr>
            <a:srgbClr val="FBAE40"/>
          </p15:clr>
        </p15:guide>
        <p15:guide id="11" orient="horz" pos="601">
          <p15:clr>
            <a:srgbClr val="FBAE40"/>
          </p15:clr>
        </p15:guide>
        <p15:guide id="12" orient="horz" pos="5091">
          <p15:clr>
            <a:srgbClr val="FBAE40"/>
          </p15:clr>
        </p15:guide>
        <p15:guide id="13" orient="horz" pos="5182">
          <p15:clr>
            <a:srgbClr val="FBAE40"/>
          </p15:clr>
        </p15:guide>
        <p15:guide id="14" orient="horz" pos="7110">
          <p15:clr>
            <a:srgbClr val="FBAE40"/>
          </p15:clr>
        </p15:guide>
        <p15:guide id="15" pos="55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Drive for success rgb SVG">
            <a:extLst>
              <a:ext uri="{FF2B5EF4-FFF2-40B4-BE49-F238E27FC236}">
                <a16:creationId xmlns:a16="http://schemas.microsoft.com/office/drawing/2014/main" id="{779A3B92-F8C6-48CA-92A5-FDEC74162BB7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535114" y="11898313"/>
            <a:ext cx="1770906" cy="1189037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5719F-13AE-41B8-84C2-837C85CE2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25" y="12871450"/>
            <a:ext cx="2735262" cy="61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2"/>
                </a:solidFill>
              </a:defRPr>
            </a:lvl1pPr>
          </a:lstStyle>
          <a:p>
            <a:fld id="{27BEB403-92D0-41AD-8BB4-64B13F344538}" type="datetime1">
              <a:rPr lang="cs-CZ" smtClean="0"/>
              <a:t>23.03.2026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3192B-0BFA-4F8E-9976-76CA5B19F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0374" y="12258675"/>
            <a:ext cx="15843251" cy="612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 b="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369F-3184-4CAA-9B2E-2F696541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13625" y="12258675"/>
            <a:ext cx="2735261" cy="612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cs-CZ"/>
              <a:t>3</a:t>
            </a:r>
            <a:fld id="{A23A5941-499E-4948-A421-DD6D61E710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7A2BE-BCE7-47B5-8503-5464180B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113" y="3005140"/>
            <a:ext cx="21313775" cy="8281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5F68BB-0DDB-46B0-9E9B-06AF191D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954087"/>
            <a:ext cx="21313775" cy="17637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noProof="0"/>
              <a:t>Kliknutím lze upravit styl.</a:t>
            </a:r>
          </a:p>
        </p:txBody>
      </p:sp>
      <p:cxnSp>
        <p:nvCxnSpPr>
          <p:cNvPr id="17" name="Zápatí úč. Y 35,39 cm (-13,7)" hidden="1">
            <a:extLst>
              <a:ext uri="{FF2B5EF4-FFF2-40B4-BE49-F238E27FC236}">
                <a16:creationId xmlns:a16="http://schemas.microsoft.com/office/drawing/2014/main" id="{AAD93220-488F-4318-AA17-35B4CE3DF39D}"/>
              </a:ext>
            </a:extLst>
          </p:cNvPr>
          <p:cNvCxnSpPr/>
          <p:nvPr userDrawn="1"/>
        </p:nvCxnSpPr>
        <p:spPr>
          <a:xfrm>
            <a:off x="0" y="12740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Zápatí zleva X 11,91 cm (-22,0)" hidden="1">
            <a:extLst>
              <a:ext uri="{FF2B5EF4-FFF2-40B4-BE49-F238E27FC236}">
                <a16:creationId xmlns:a16="http://schemas.microsoft.com/office/drawing/2014/main" id="{793570D6-8D4D-4445-B1FC-1A08CB8FE860}"/>
              </a:ext>
            </a:extLst>
          </p:cNvPr>
          <p:cNvCxnSpPr/>
          <p:nvPr userDrawn="1"/>
        </p:nvCxnSpPr>
        <p:spPr>
          <a:xfrm>
            <a:off x="4287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2. odrážka úč. Y 13,02 cm" hidden="1">
            <a:extLst>
              <a:ext uri="{FF2B5EF4-FFF2-40B4-BE49-F238E27FC236}">
                <a16:creationId xmlns:a16="http://schemas.microsoft.com/office/drawing/2014/main" id="{A8CB8F01-BDA0-4E37-95CF-1474B2B8E547}"/>
              </a:ext>
            </a:extLst>
          </p:cNvPr>
          <p:cNvCxnSpPr/>
          <p:nvPr userDrawn="1"/>
        </p:nvCxnSpPr>
        <p:spPr>
          <a:xfrm>
            <a:off x="0" y="4687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ext 2. ř. úč. Y 11,32 cm" hidden="1">
            <a:extLst>
              <a:ext uri="{FF2B5EF4-FFF2-40B4-BE49-F238E27FC236}">
                <a16:creationId xmlns:a16="http://schemas.microsoft.com/office/drawing/2014/main" id="{FC585499-3427-45C8-B127-472590D16665}"/>
              </a:ext>
            </a:extLst>
          </p:cNvPr>
          <p:cNvCxnSpPr/>
          <p:nvPr userDrawn="1"/>
        </p:nvCxnSpPr>
        <p:spPr>
          <a:xfrm>
            <a:off x="0" y="407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dražený text X 6,7 cm (-27,2)" hidden="1">
            <a:extLst>
              <a:ext uri="{FF2B5EF4-FFF2-40B4-BE49-F238E27FC236}">
                <a16:creationId xmlns:a16="http://schemas.microsoft.com/office/drawing/2014/main" id="{53FC80C6-74B9-4C6F-8CC9-F6DE536574CB}"/>
              </a:ext>
            </a:extLst>
          </p:cNvPr>
          <p:cNvCxnSpPr/>
          <p:nvPr userDrawn="1"/>
        </p:nvCxnSpPr>
        <p:spPr>
          <a:xfrm>
            <a:off x="241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ext 1. ř. úč. Y 9,63 cm" hidden="1">
            <a:extLst>
              <a:ext uri="{FF2B5EF4-FFF2-40B4-BE49-F238E27FC236}">
                <a16:creationId xmlns:a16="http://schemas.microsoft.com/office/drawing/2014/main" id="{75703427-80B0-41DC-9995-D0166ED41BC9}"/>
              </a:ext>
            </a:extLst>
          </p:cNvPr>
          <p:cNvCxnSpPr/>
          <p:nvPr userDrawn="1"/>
        </p:nvCxnSpPr>
        <p:spPr>
          <a:xfrm>
            <a:off x="0" y="3466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brázek shora Y 8,64 cm" hidden="1">
            <a:extLst>
              <a:ext uri="{FF2B5EF4-FFF2-40B4-BE49-F238E27FC236}">
                <a16:creationId xmlns:a16="http://schemas.microsoft.com/office/drawing/2014/main" id="{0ADD1FFE-F6FA-4948-93A0-1D59D10428AE}"/>
              </a:ext>
            </a:extLst>
          </p:cNvPr>
          <p:cNvCxnSpPr/>
          <p:nvPr userDrawn="1"/>
        </p:nvCxnSpPr>
        <p:spPr>
          <a:xfrm>
            <a:off x="0" y="3110400"/>
            <a:ext cx="2438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adpis úč. Y 4,47 cm (-16,4;-11,5))" hidden="1">
            <a:extLst>
              <a:ext uri="{FF2B5EF4-FFF2-40B4-BE49-F238E27FC236}">
                <a16:creationId xmlns:a16="http://schemas.microsoft.com/office/drawing/2014/main" id="{DF5B543E-9EF0-454F-A2A9-37E15F748EEA}"/>
              </a:ext>
            </a:extLst>
          </p:cNvPr>
          <p:cNvCxnSpPr/>
          <p:nvPr userDrawn="1"/>
        </p:nvCxnSpPr>
        <p:spPr>
          <a:xfrm>
            <a:off x="0" y="1609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 okraj Y 32,72 cm (-13,7)" hidden="1">
            <a:extLst>
              <a:ext uri="{FF2B5EF4-FFF2-40B4-BE49-F238E27FC236}">
                <a16:creationId xmlns:a16="http://schemas.microsoft.com/office/drawing/2014/main" id="{E7C1B51A-307C-4A99-A3AA-96B31E28A2CC}"/>
              </a:ext>
            </a:extLst>
          </p:cNvPr>
          <p:cNvCxnSpPr/>
          <p:nvPr userDrawn="1"/>
        </p:nvCxnSpPr>
        <p:spPr>
          <a:xfrm>
            <a:off x="0" y="11779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 okraj X 4,23 cm (-29,6)" hidden="1">
            <a:extLst>
              <a:ext uri="{FF2B5EF4-FFF2-40B4-BE49-F238E27FC236}">
                <a16:creationId xmlns:a16="http://schemas.microsoft.com/office/drawing/2014/main" id="{FF22DC9B-195F-44E6-9A88-EEC4D12DBDD2}"/>
              </a:ext>
            </a:extLst>
          </p:cNvPr>
          <p:cNvCxnSpPr/>
          <p:nvPr userDrawn="1"/>
        </p:nvCxnSpPr>
        <p:spPr>
          <a:xfrm>
            <a:off x="1522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60" r:id="rId4"/>
    <p:sldLayoutId id="2147483651" r:id="rId5"/>
    <p:sldLayoutId id="2147483650" r:id="rId6"/>
    <p:sldLayoutId id="2147483674" r:id="rId7"/>
    <p:sldLayoutId id="2147483675" r:id="rId8"/>
    <p:sldLayoutId id="2147483669" r:id="rId9"/>
    <p:sldLayoutId id="2147483671" r:id="rId10"/>
    <p:sldLayoutId id="2147483652" r:id="rId11"/>
    <p:sldLayoutId id="2147483664" r:id="rId12"/>
    <p:sldLayoutId id="2147483657" r:id="rId13"/>
    <p:sldLayoutId id="2147483662" r:id="rId14"/>
    <p:sldLayoutId id="2147483661" r:id="rId15"/>
    <p:sldLayoutId id="2147483665" r:id="rId16"/>
    <p:sldLayoutId id="2147483663" r:id="rId17"/>
    <p:sldLayoutId id="2147483668" r:id="rId18"/>
    <p:sldLayoutId id="2147483653" r:id="rId19"/>
    <p:sldLayoutId id="2147483654" r:id="rId20"/>
    <p:sldLayoutId id="2147483667" r:id="rId21"/>
    <p:sldLayoutId id="2147483676" r:id="rId22"/>
    <p:sldLayoutId id="2147483666" r:id="rId23"/>
    <p:sldLayoutId id="2147483677" r:id="rId24"/>
    <p:sldLayoutId id="2147483678" r:id="rId25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10000"/>
        </a:lnSpc>
        <a:spcBef>
          <a:spcPts val="480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czechinvest.gov.cz/proob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42D18035-4DA1-D0E8-31DB-D7E09E47F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113" y="3157537"/>
            <a:ext cx="13177837" cy="2339976"/>
          </a:xfrm>
        </p:spPr>
        <p:txBody>
          <a:bodyPr/>
          <a:lstStyle/>
          <a:p>
            <a:r>
              <a:rPr lang="cs-CZ"/>
              <a:t>Udržení obyvatel v regionech </a:t>
            </a:r>
            <a:br>
              <a:rPr lang="cs-CZ"/>
            </a:br>
            <a:r>
              <a:rPr lang="cs-CZ"/>
              <a:t>skrze kvalitní zaměstnavatele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F59D8FE-3A0C-2873-1D16-DC9320965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113" y="5898683"/>
            <a:ext cx="13177837" cy="6044080"/>
          </a:xfrm>
        </p:spPr>
        <p:txBody>
          <a:bodyPr/>
          <a:lstStyle/>
          <a:p>
            <a:r>
              <a:rPr lang="cs-CZ" dirty="0"/>
              <a:t>Jak CzechInvest</a:t>
            </a:r>
            <a:br>
              <a:rPr lang="cs-CZ" dirty="0"/>
            </a:br>
            <a:r>
              <a:rPr lang="cs-CZ" dirty="0"/>
              <a:t>pomáhá obcím a firmám</a:t>
            </a:r>
          </a:p>
        </p:txBody>
      </p:sp>
      <p:sp>
        <p:nvSpPr>
          <p:cNvPr id="4" name="Zástupný symbol pro datum 1">
            <a:extLst>
              <a:ext uri="{FF2B5EF4-FFF2-40B4-BE49-F238E27FC236}">
                <a16:creationId xmlns:a16="http://schemas.microsoft.com/office/drawing/2014/main" id="{5590A17A-E55F-B2FF-5284-BE55CB6B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2" y="12258888"/>
            <a:ext cx="5508000" cy="684000"/>
          </a:xfrm>
        </p:spPr>
        <p:txBody>
          <a:bodyPr/>
          <a:lstStyle/>
          <a:p>
            <a:fld id="{115820BD-D619-4D61-B336-87D6E680FF0E}" type="datetime1">
              <a:rPr lang="cs-CZ" smtClean="0"/>
              <a:t>23.03.2026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7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CB7A1051-CDA7-02B3-6688-25E7C86FA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114" y="8858527"/>
            <a:ext cx="8345734" cy="539750"/>
          </a:xfrm>
        </p:spPr>
        <p:txBody>
          <a:bodyPr/>
          <a:lstStyle/>
          <a:p>
            <a:r>
              <a:rPr lang="cs-CZ"/>
              <a:t>Jan Michal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1EDD2B-AABB-08BD-48EA-39A9D2D67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Děkuji za pozornost!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6E4745-5E6F-2371-B194-FBAD65502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5113" y="9478029"/>
            <a:ext cx="8345734" cy="388561"/>
          </a:xfrm>
        </p:spPr>
        <p:txBody>
          <a:bodyPr/>
          <a:lstStyle/>
          <a:p>
            <a:r>
              <a:rPr lang="cs-CZ"/>
              <a:t>generální ředitel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92DF83-CF79-39CF-F691-94E866236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5112" y="10198753"/>
            <a:ext cx="8345734" cy="1484260"/>
          </a:xfrm>
        </p:spPr>
        <p:txBody>
          <a:bodyPr/>
          <a:lstStyle/>
          <a:p>
            <a:r>
              <a:rPr lang="cs-CZ"/>
              <a:t>jan.michal@czechinvest.gov.cz</a:t>
            </a:r>
          </a:p>
        </p:txBody>
      </p:sp>
    </p:spTree>
    <p:extLst>
      <p:ext uri="{BB962C8B-B14F-4D97-AF65-F5344CB8AC3E}">
        <p14:creationId xmlns:p14="http://schemas.microsoft.com/office/powerpoint/2010/main" val="138254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C3D73CBE-DCD9-0EF6-C4F5-5138799B41AD}"/>
              </a:ext>
            </a:extLst>
          </p:cNvPr>
          <p:cNvGrpSpPr/>
          <p:nvPr/>
        </p:nvGrpSpPr>
        <p:grpSpPr>
          <a:xfrm>
            <a:off x="12711490" y="4223239"/>
            <a:ext cx="12592997" cy="9049285"/>
            <a:chOff x="11556173" y="3902235"/>
            <a:chExt cx="12592997" cy="9049285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29625BDF-7929-A7CA-0AED-0B0DC66CF718}"/>
                </a:ext>
              </a:extLst>
            </p:cNvPr>
            <p:cNvGrpSpPr/>
            <p:nvPr/>
          </p:nvGrpSpPr>
          <p:grpSpPr>
            <a:xfrm>
              <a:off x="11556173" y="3902235"/>
              <a:ext cx="12592997" cy="9049285"/>
              <a:chOff x="11642614" y="3749036"/>
              <a:chExt cx="12592997" cy="9049285"/>
            </a:xfrm>
          </p:grpSpPr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C6F2D401-09E8-85C1-8952-2580CDF13226}"/>
                  </a:ext>
                </a:extLst>
              </p:cNvPr>
              <p:cNvGrpSpPr/>
              <p:nvPr/>
            </p:nvGrpSpPr>
            <p:grpSpPr>
              <a:xfrm>
                <a:off x="11642614" y="4229100"/>
                <a:ext cx="12592997" cy="8569221"/>
                <a:chOff x="11642614" y="4822843"/>
                <a:chExt cx="12592997" cy="8569221"/>
              </a:xfrm>
            </p:grpSpPr>
            <p:grpSp>
              <p:nvGrpSpPr>
                <p:cNvPr id="5" name="Skupina 4">
                  <a:extLst>
                    <a:ext uri="{FF2B5EF4-FFF2-40B4-BE49-F238E27FC236}">
                      <a16:creationId xmlns:a16="http://schemas.microsoft.com/office/drawing/2014/main" id="{64724995-2A7F-BB5C-C9EC-472D9F2F9A29}"/>
                    </a:ext>
                  </a:extLst>
                </p:cNvPr>
                <p:cNvGrpSpPr/>
                <p:nvPr/>
              </p:nvGrpSpPr>
              <p:grpSpPr>
                <a:xfrm>
                  <a:off x="11976737" y="4822843"/>
                  <a:ext cx="10869879" cy="7585051"/>
                  <a:chOff x="4393293" y="2068830"/>
                  <a:chExt cx="15307513" cy="10681653"/>
                </a:xfrm>
              </p:grpSpPr>
              <p:grpSp>
                <p:nvGrpSpPr>
                  <p:cNvPr id="10" name="Skupina 9">
                    <a:extLst>
                      <a:ext uri="{FF2B5EF4-FFF2-40B4-BE49-F238E27FC236}">
                        <a16:creationId xmlns:a16="http://schemas.microsoft.com/office/drawing/2014/main" id="{740E08AE-2EA1-0F75-6492-511CB399E625}"/>
                      </a:ext>
                    </a:extLst>
                  </p:cNvPr>
                  <p:cNvGrpSpPr/>
                  <p:nvPr/>
                </p:nvGrpSpPr>
                <p:grpSpPr>
                  <a:xfrm>
                    <a:off x="4393293" y="2068830"/>
                    <a:ext cx="15307513" cy="10681653"/>
                    <a:chOff x="4393293" y="2068830"/>
                    <a:chExt cx="15307513" cy="10681653"/>
                  </a:xfrm>
                </p:grpSpPr>
                <p:pic>
                  <p:nvPicPr>
                    <p:cNvPr id="14" name="Obrázek 13">
                      <a:extLst>
                        <a:ext uri="{FF2B5EF4-FFF2-40B4-BE49-F238E27FC236}">
                          <a16:creationId xmlns:a16="http://schemas.microsoft.com/office/drawing/2014/main" id="{01B04BEB-68EA-5DE3-759B-141BEFA531D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93293" y="2068830"/>
                      <a:ext cx="15307513" cy="1068165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" name="Rovnoramenný trojúhelník 15">
                      <a:extLst>
                        <a:ext uri="{FF2B5EF4-FFF2-40B4-BE49-F238E27FC236}">
                          <a16:creationId xmlns:a16="http://schemas.microsoft.com/office/drawing/2014/main" id="{1B23F042-9AC9-6FE0-7110-DCB79E6E5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9019" y="3912037"/>
                      <a:ext cx="11204991" cy="7709273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pic>
                <p:nvPicPr>
                  <p:cNvPr id="12" name="Obrázek 11" descr="Obsah obrázku Grafika, text, design, kupole&#10;&#10;Popis byl vytvořen automaticky">
                    <a:extLst>
                      <a:ext uri="{FF2B5EF4-FFF2-40B4-BE49-F238E27FC236}">
                        <a16:creationId xmlns:a16="http://schemas.microsoft.com/office/drawing/2014/main" id="{3BEC549C-B599-A025-2546-597E430B12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530355" y="5373372"/>
                    <a:ext cx="3201921" cy="1915422"/>
                  </a:xfrm>
                  <a:prstGeom prst="rect">
                    <a:avLst/>
                  </a:prstGeom>
                </p:spPr>
              </p:pic>
              <p:pic>
                <p:nvPicPr>
                  <p:cNvPr id="13" name="Obrázek 12" descr="Obsah obrázku text, Písmo, Grafika, grafický design&#10;&#10;Popis byl vytvořen automaticky">
                    <a:extLst>
                      <a:ext uri="{FF2B5EF4-FFF2-40B4-BE49-F238E27FC236}">
                        <a16:creationId xmlns:a16="http://schemas.microsoft.com/office/drawing/2014/main" id="{0A9D5552-E8F4-1073-61D7-FEA4BA2F68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70862" y="8341659"/>
                    <a:ext cx="1782916" cy="30188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Nadpis 3">
                  <a:extLst>
                    <a:ext uri="{FF2B5EF4-FFF2-40B4-BE49-F238E27FC236}">
                      <a16:creationId xmlns:a16="http://schemas.microsoft.com/office/drawing/2014/main" id="{695AEFEA-CB2B-95E1-B4ED-86A6945110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642614" y="12472204"/>
                  <a:ext cx="5482442" cy="907985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>
                  <a:noAutofit/>
                </a:bodyPr>
                <a:lstStyle>
                  <a:lvl1pPr algn="l" defTabSz="1828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cs-CZ" sz="3000">
                      <a:solidFill>
                        <a:srgbClr val="E61A38"/>
                      </a:solidFill>
                    </a:rPr>
                    <a:t>Business and </a:t>
                  </a:r>
                  <a:r>
                    <a:rPr lang="cs-CZ" sz="3000" err="1">
                      <a:solidFill>
                        <a:srgbClr val="E61A38"/>
                      </a:solidFill>
                    </a:rPr>
                    <a:t>investment</a:t>
                  </a:r>
                  <a:r>
                    <a:rPr lang="cs-CZ" sz="3000">
                      <a:solidFill>
                        <a:srgbClr val="E61A38"/>
                      </a:solidFill>
                    </a:rPr>
                    <a:t> development</a:t>
                  </a:r>
                </a:p>
                <a:p>
                  <a:pPr>
                    <a:lnSpc>
                      <a:spcPct val="100000"/>
                    </a:lnSpc>
                  </a:pPr>
                  <a:br>
                    <a:rPr lang="en-US" sz="3000">
                      <a:solidFill>
                        <a:srgbClr val="E61A38"/>
                      </a:solidFill>
                    </a:rPr>
                  </a:br>
                  <a:endParaRPr lang="cs-CZ" sz="3000">
                    <a:solidFill>
                      <a:srgbClr val="E61A38"/>
                    </a:solidFill>
                  </a:endParaRPr>
                </a:p>
              </p:txBody>
            </p:sp>
            <p:sp>
              <p:nvSpPr>
                <p:cNvPr id="9" name="Nadpis 3">
                  <a:extLst>
                    <a:ext uri="{FF2B5EF4-FFF2-40B4-BE49-F238E27FC236}">
                      <a16:creationId xmlns:a16="http://schemas.microsoft.com/office/drawing/2014/main" id="{B5F54F32-CFB4-73E1-C71B-A33B5B592E7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067708" y="12484079"/>
                  <a:ext cx="5167903" cy="907985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>
                  <a:noAutofit/>
                </a:bodyPr>
                <a:lstStyle>
                  <a:lvl1pPr algn="l" defTabSz="1828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cs-CZ" sz="3000">
                      <a:solidFill>
                        <a:srgbClr val="E61A38"/>
                      </a:solidFill>
                    </a:rPr>
                    <a:t>Land development</a:t>
                  </a:r>
                </a:p>
                <a:p>
                  <a:pPr>
                    <a:lnSpc>
                      <a:spcPct val="100000"/>
                    </a:lnSpc>
                  </a:pPr>
                  <a:br>
                    <a:rPr lang="en-US" sz="3000">
                      <a:solidFill>
                        <a:srgbClr val="E61A38"/>
                      </a:solidFill>
                    </a:rPr>
                  </a:br>
                  <a:endParaRPr lang="cs-CZ" sz="3000">
                    <a:solidFill>
                      <a:srgbClr val="E61A38"/>
                    </a:solidFill>
                  </a:endParaRPr>
                </a:p>
              </p:txBody>
            </p:sp>
          </p:grpSp>
          <p:sp>
            <p:nvSpPr>
              <p:cNvPr id="19" name="Nadpis 3">
                <a:extLst>
                  <a:ext uri="{FF2B5EF4-FFF2-40B4-BE49-F238E27FC236}">
                    <a16:creationId xmlns:a16="http://schemas.microsoft.com/office/drawing/2014/main" id="{CBC3F449-A879-3A8C-F70E-9372A64C42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17279" y="3749036"/>
                <a:ext cx="5167903" cy="907985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cs-CZ" sz="3000" err="1">
                    <a:solidFill>
                      <a:srgbClr val="E61A38"/>
                    </a:solidFill>
                  </a:rPr>
                  <a:t>Political</a:t>
                </a:r>
                <a:r>
                  <a:rPr lang="cs-CZ" sz="3000">
                    <a:solidFill>
                      <a:srgbClr val="E61A38"/>
                    </a:solidFill>
                  </a:rPr>
                  <a:t> </a:t>
                </a:r>
                <a:r>
                  <a:rPr lang="cs-CZ" sz="3000" err="1">
                    <a:solidFill>
                      <a:srgbClr val="E61A38"/>
                    </a:solidFill>
                  </a:rPr>
                  <a:t>guidance</a:t>
                </a:r>
                <a:endParaRPr lang="cs-CZ" sz="3000">
                  <a:solidFill>
                    <a:srgbClr val="E61A38"/>
                  </a:solidFill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cs-CZ" sz="3000">
                    <a:solidFill>
                      <a:srgbClr val="E61A38"/>
                    </a:solidFill>
                  </a:rPr>
                  <a:t>and </a:t>
                </a:r>
                <a:r>
                  <a:rPr lang="cs-CZ" sz="3000" err="1">
                    <a:solidFill>
                      <a:srgbClr val="E61A38"/>
                    </a:solidFill>
                  </a:rPr>
                  <a:t>policy</a:t>
                </a:r>
                <a:r>
                  <a:rPr lang="cs-CZ" sz="3000">
                    <a:solidFill>
                      <a:srgbClr val="E61A38"/>
                    </a:solidFill>
                  </a:rPr>
                  <a:t> </a:t>
                </a:r>
                <a:r>
                  <a:rPr lang="cs-CZ" sz="3000" err="1">
                    <a:solidFill>
                      <a:srgbClr val="E61A38"/>
                    </a:solidFill>
                  </a:rPr>
                  <a:t>making</a:t>
                </a:r>
                <a:br>
                  <a:rPr lang="en-US" sz="3000">
                    <a:solidFill>
                      <a:srgbClr val="E61A38"/>
                    </a:solidFill>
                  </a:rPr>
                </a:br>
                <a:endParaRPr lang="cs-CZ" sz="3000">
                  <a:solidFill>
                    <a:srgbClr val="E61A38"/>
                  </a:solidFill>
                </a:endParaRPr>
              </a:p>
            </p:txBody>
          </p:sp>
        </p:grpSp>
        <p:pic>
          <p:nvPicPr>
            <p:cNvPr id="2" name="Logo CzechInvest rgb SVG">
              <a:extLst>
                <a:ext uri="{FF2B5EF4-FFF2-40B4-BE49-F238E27FC236}">
                  <a16:creationId xmlns:a16="http://schemas.microsoft.com/office/drawing/2014/main" id="{91AD8F0E-0A5E-2B2E-2569-18DC4C198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438905" y="9565105"/>
              <a:ext cx="3380764" cy="886219"/>
            </a:xfrm>
            <a:prstGeom prst="rect">
              <a:avLst/>
            </a:prstGeom>
          </p:spPr>
        </p:pic>
      </p:grpSp>
      <p:sp>
        <p:nvSpPr>
          <p:cNvPr id="7" name="Obdélník 6">
            <a:extLst>
              <a:ext uri="{FF2B5EF4-FFF2-40B4-BE49-F238E27FC236}">
                <a16:creationId xmlns:a16="http://schemas.microsoft.com/office/drawing/2014/main" id="{72204E6D-05AC-449A-88B4-23A9927263EC}"/>
              </a:ext>
            </a:extLst>
          </p:cNvPr>
          <p:cNvSpPr/>
          <p:nvPr/>
        </p:nvSpPr>
        <p:spPr>
          <a:xfrm>
            <a:off x="1425556" y="1966793"/>
            <a:ext cx="1642711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000" b="1" err="1">
                <a:solidFill>
                  <a:srgbClr val="0F5CAB"/>
                </a:solidFill>
              </a:rPr>
              <a:t>Agentura</a:t>
            </a:r>
            <a:r>
              <a:rPr lang="en-US" sz="4000" b="1">
                <a:solidFill>
                  <a:srgbClr val="0F5CAB"/>
                </a:solidFill>
              </a:rPr>
              <a:t> pro </a:t>
            </a:r>
            <a:r>
              <a:rPr lang="en-US" sz="4000" b="1" err="1">
                <a:solidFill>
                  <a:srgbClr val="0F5CAB"/>
                </a:solidFill>
              </a:rPr>
              <a:t>podporu</a:t>
            </a:r>
            <a:r>
              <a:rPr lang="en-US" sz="4000" b="1">
                <a:solidFill>
                  <a:srgbClr val="0F5CAB"/>
                </a:solidFill>
              </a:rPr>
              <a:t> </a:t>
            </a:r>
            <a:r>
              <a:rPr lang="en-US" sz="4000" b="1" err="1">
                <a:solidFill>
                  <a:srgbClr val="0F5CAB"/>
                </a:solidFill>
              </a:rPr>
              <a:t>podnikání</a:t>
            </a:r>
            <a:r>
              <a:rPr lang="en-US" sz="4000" b="1">
                <a:solidFill>
                  <a:srgbClr val="0F5CAB"/>
                </a:solidFill>
              </a:rPr>
              <a:t> a </a:t>
            </a:r>
            <a:r>
              <a:rPr lang="en-US" sz="4000" b="1" err="1">
                <a:solidFill>
                  <a:srgbClr val="0F5CAB"/>
                </a:solidFill>
              </a:rPr>
              <a:t>investic</a:t>
            </a:r>
            <a:endParaRPr lang="en-US" sz="4000" b="1">
              <a:solidFill>
                <a:srgbClr val="0F5CAB"/>
              </a:solidFill>
              <a:ea typeface="Verdana"/>
            </a:endParaRPr>
          </a:p>
        </p:txBody>
      </p:sp>
      <p:sp>
        <p:nvSpPr>
          <p:cNvPr id="15" name="Nadpis 11">
            <a:extLst>
              <a:ext uri="{FF2B5EF4-FFF2-40B4-BE49-F238E27FC236}">
                <a16:creationId xmlns:a16="http://schemas.microsoft.com/office/drawing/2014/main" id="{D49C66BB-5CA8-6EE6-0279-5CF595DD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4" y="954090"/>
            <a:ext cx="21313776" cy="1012704"/>
          </a:xfrm>
        </p:spPr>
        <p:txBody>
          <a:bodyPr/>
          <a:lstStyle/>
          <a:p>
            <a:r>
              <a:rPr lang="cs-CZ"/>
              <a:t>CzechInvest</a:t>
            </a:r>
          </a:p>
        </p:txBody>
      </p:sp>
      <p:sp>
        <p:nvSpPr>
          <p:cNvPr id="17" name="Zástupný modrý trojúhelník">
            <a:extLst>
              <a:ext uri="{FF2B5EF4-FFF2-40B4-BE49-F238E27FC236}">
                <a16:creationId xmlns:a16="http://schemas.microsoft.com/office/drawing/2014/main" id="{BA0D9210-866E-3E00-58C0-B82BE165952A}"/>
              </a:ext>
            </a:extLst>
          </p:cNvPr>
          <p:cNvSpPr txBox="1">
            <a:spLocks/>
          </p:cNvSpPr>
          <p:nvPr/>
        </p:nvSpPr>
        <p:spPr>
          <a:xfrm rot="10800000">
            <a:off x="20148551" y="0"/>
            <a:ext cx="4235450" cy="4229100"/>
          </a:xfrm>
          <a:prstGeom prst="rtTriangle">
            <a:avLst/>
          </a:prstGeom>
          <a:solidFill>
            <a:srgbClr val="0F5CAB"/>
          </a:solidFill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1828800" rtl="0" eaLnBrk="1" latinLnBrk="0" hangingPunct="1"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 </a:t>
            </a:r>
          </a:p>
        </p:txBody>
      </p:sp>
      <p:sp>
        <p:nvSpPr>
          <p:cNvPr id="18" name="Zástupný tm. modrý trojúhelník">
            <a:extLst>
              <a:ext uri="{FF2B5EF4-FFF2-40B4-BE49-F238E27FC236}">
                <a16:creationId xmlns:a16="http://schemas.microsoft.com/office/drawing/2014/main" id="{886ED355-0891-2E18-39BC-51987B403B36}"/>
              </a:ext>
            </a:extLst>
          </p:cNvPr>
          <p:cNvSpPr txBox="1">
            <a:spLocks/>
          </p:cNvSpPr>
          <p:nvPr/>
        </p:nvSpPr>
        <p:spPr>
          <a:xfrm rot="16200000">
            <a:off x="21209250" y="1054350"/>
            <a:ext cx="4229100" cy="2120400"/>
          </a:xfrm>
          <a:prstGeom prst="triangle">
            <a:avLst/>
          </a:prstGeom>
          <a:solidFill>
            <a:srgbClr val="002E5F"/>
          </a:solidFill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1828800" rtl="0" eaLnBrk="1" latinLnBrk="0" hangingPunct="1"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 </a:t>
            </a:r>
          </a:p>
        </p:txBody>
      </p:sp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2C1BAE9B-E620-7449-95E3-268949D12E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35116" y="3128484"/>
            <a:ext cx="14576624" cy="828198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bg2">
                    <a:lumMod val="76000"/>
                  </a:schemeClr>
                </a:solidFill>
              </a:rPr>
              <a:t>Státní </a:t>
            </a:r>
            <a:r>
              <a:rPr lang="cs-CZ" dirty="0" err="1">
                <a:solidFill>
                  <a:schemeClr val="bg2">
                    <a:lumMod val="76000"/>
                  </a:schemeClr>
                </a:solidFill>
              </a:rPr>
              <a:t>příspěnková</a:t>
            </a:r>
            <a:r>
              <a:rPr lang="cs-CZ" dirty="0">
                <a:solidFill>
                  <a:schemeClr val="bg2">
                    <a:lumMod val="76000"/>
                  </a:schemeClr>
                </a:solidFill>
              </a:rPr>
              <a:t> organizace Ministerstva průmyslu a obchodu ČR založena v roce 1992.</a:t>
            </a:r>
            <a:endParaRPr lang="cs-CZ" dirty="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GB" b="1" dirty="0" err="1">
                <a:solidFill>
                  <a:schemeClr val="bg2">
                    <a:lumMod val="76000"/>
                  </a:schemeClr>
                </a:solidFill>
              </a:rPr>
              <a:t>Naše</a:t>
            </a:r>
            <a:r>
              <a:rPr lang="en-GB" b="1" dirty="0">
                <a:solidFill>
                  <a:schemeClr val="bg2">
                    <a:lumMod val="76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76000"/>
                  </a:schemeClr>
                </a:solidFill>
              </a:rPr>
              <a:t>poslání</a:t>
            </a:r>
            <a:r>
              <a:rPr lang="cs-CZ" b="1" dirty="0">
                <a:solidFill>
                  <a:schemeClr val="bg2">
                    <a:lumMod val="76000"/>
                  </a:schemeClr>
                </a:solidFill>
              </a:rPr>
              <a:t>:</a:t>
            </a:r>
            <a:endParaRPr lang="en-GB" b="1" u="sng" dirty="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200"/>
              </a:spcBef>
              <a:buClr>
                <a:srgbClr val="DD052A"/>
              </a:buClr>
              <a:buFont typeface="Wingdings 3" panose="05040102010807070707" pitchFamily="18" charset="2"/>
              <a:buChar char="}"/>
              <a:defRPr/>
            </a:pP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Lákání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a 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podpora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investic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firem</a:t>
            </a:r>
            <a:endParaRPr lang="cs-CZ" dirty="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200"/>
              </a:spcBef>
              <a:buClr>
                <a:srgbClr val="DD052A"/>
              </a:buClr>
              <a:buFont typeface="Wingdings 3" panose="05040102010807070707" pitchFamily="18" charset="2"/>
              <a:buChar char="}"/>
              <a:defRPr/>
            </a:pPr>
            <a:r>
              <a:rPr lang="cs-CZ" dirty="0">
                <a:solidFill>
                  <a:schemeClr val="bg2">
                    <a:lumMod val="76000"/>
                  </a:schemeClr>
                </a:solidFill>
              </a:rPr>
              <a:t>Podpora malých a středních podniků a podnikavosti</a:t>
            </a:r>
            <a:endParaRPr lang="en-GB" dirty="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200"/>
              </a:spcBef>
              <a:buClr>
                <a:srgbClr val="DD052A"/>
              </a:buClr>
              <a:buFont typeface="Wingdings 3" panose="05040102010807070707" pitchFamily="18" charset="2"/>
              <a:buChar char="}"/>
              <a:defRPr/>
            </a:pP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Rozvoj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nových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inovativních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firem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-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startupů</a:t>
            </a:r>
            <a:endParaRPr lang="cs-CZ" dirty="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  <a:buClr>
                <a:srgbClr val="DD052A"/>
              </a:buClr>
              <a:defRPr/>
            </a:pP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Přispíváme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k 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rozvoji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podnikatelského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a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inovačního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</a:rPr>
              <a:t>prostředí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</a:rPr>
              <a:t>.</a:t>
            </a:r>
            <a:endParaRPr lang="en-GB" dirty="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  <a:defRPr/>
            </a:pPr>
            <a:r>
              <a:rPr lang="en-GB" dirty="0" err="1">
                <a:solidFill>
                  <a:schemeClr val="bg2">
                    <a:lumMod val="76000"/>
                  </a:schemeClr>
                </a:solidFill>
                <a:ea typeface="Verdana"/>
              </a:rPr>
              <a:t>Spolupracujeme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  <a:ea typeface="Verdana"/>
              </a:rPr>
              <a:t> se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  <a:ea typeface="Verdana"/>
              </a:rPr>
              <a:t>samosprávami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  <a:ea typeface="Verdana"/>
              </a:rPr>
              <a:t> s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  <a:ea typeface="Verdana"/>
              </a:rPr>
              <a:t>cílem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  <a:ea typeface="Verdana"/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  <a:ea typeface="Verdana"/>
              </a:rPr>
              <a:t>podporovat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  <a:ea typeface="Verdana"/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  <a:ea typeface="Verdana"/>
              </a:rPr>
              <a:t>růst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  <a:ea typeface="Verdana"/>
              </a:rPr>
              <a:t>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  <a:ea typeface="Verdana"/>
              </a:rPr>
              <a:t>firem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  <a:ea typeface="Verdana"/>
              </a:rPr>
              <a:t> a </a:t>
            </a:r>
            <a:r>
              <a:rPr lang="en-GB" dirty="0" err="1">
                <a:solidFill>
                  <a:schemeClr val="bg2">
                    <a:lumMod val="76000"/>
                  </a:schemeClr>
                </a:solidFill>
                <a:ea typeface="Verdana"/>
              </a:rPr>
              <a:t>zaměstnanost</a:t>
            </a:r>
            <a:r>
              <a:rPr lang="en-GB" dirty="0">
                <a:solidFill>
                  <a:schemeClr val="bg2">
                    <a:lumMod val="76000"/>
                  </a:schemeClr>
                </a:solidFill>
                <a:ea typeface="Verdan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3200"/>
              </a:spcBef>
              <a:defRPr/>
            </a:pPr>
            <a:endParaRPr lang="en-GB" dirty="0">
              <a:ea typeface="Verdana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63F4DAEF-86AB-5FAA-A4E3-84528367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13625" y="12258675"/>
            <a:ext cx="2735261" cy="612775"/>
          </a:xfrm>
        </p:spPr>
        <p:txBody>
          <a:bodyPr/>
          <a:lstStyle/>
          <a:p>
            <a:fld id="{A23A5941-499E-4948-A421-DD6D61E710B4}" type="slidenum">
              <a:rPr lang="cs-CZ" smtClean="0">
                <a:solidFill>
                  <a:schemeClr val="bg1">
                    <a:lumMod val="75000"/>
                  </a:schemeClr>
                </a:solidFill>
              </a:rPr>
              <a:t>2</a:t>
            </a:fld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0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1C012998-EF3A-DEA7-69BD-9FEE60AE8AA0}"/>
              </a:ext>
            </a:extLst>
          </p:cNvPr>
          <p:cNvGrpSpPr/>
          <p:nvPr/>
        </p:nvGrpSpPr>
        <p:grpSpPr>
          <a:xfrm>
            <a:off x="12954014" y="-8297"/>
            <a:ext cx="11429986" cy="13732593"/>
            <a:chOff x="12954014" y="-8297"/>
            <a:chExt cx="11429986" cy="13732593"/>
          </a:xfrm>
        </p:grpSpPr>
        <p:sp>
          <p:nvSpPr>
            <p:cNvPr id="7" name="Pětiúhelník 11">
              <a:extLst>
                <a:ext uri="{FF2B5EF4-FFF2-40B4-BE49-F238E27FC236}">
                  <a16:creationId xmlns:a16="http://schemas.microsoft.com/office/drawing/2014/main" id="{AA640815-D044-6818-3327-043D7ACC7879}"/>
                </a:ext>
              </a:extLst>
            </p:cNvPr>
            <p:cNvSpPr/>
            <p:nvPr/>
          </p:nvSpPr>
          <p:spPr>
            <a:xfrm>
              <a:off x="12954014" y="-8297"/>
              <a:ext cx="11429986" cy="13724297"/>
            </a:xfrm>
            <a:custGeom>
              <a:avLst/>
              <a:gdLst>
                <a:gd name="csX0" fmla="*/ 7 w 6916189"/>
                <a:gd name="csY0" fmla="*/ 2597290 h 6799811"/>
                <a:gd name="csX1" fmla="*/ 3458095 w 6916189"/>
                <a:gd name="csY1" fmla="*/ 0 h 6799811"/>
                <a:gd name="csX2" fmla="*/ 6916182 w 6916189"/>
                <a:gd name="csY2" fmla="*/ 2597290 h 6799811"/>
                <a:gd name="csX3" fmla="*/ 5595310 w 6916189"/>
                <a:gd name="csY3" fmla="*/ 6799794 h 6799811"/>
                <a:gd name="csX4" fmla="*/ 1320879 w 6916189"/>
                <a:gd name="csY4" fmla="*/ 6799794 h 6799811"/>
                <a:gd name="csX5" fmla="*/ 7 w 6916189"/>
                <a:gd name="csY5" fmla="*/ 2597290 h 6799811"/>
                <a:gd name="csX0" fmla="*/ 0 w 8628597"/>
                <a:gd name="csY0" fmla="*/ 4621876 h 8824380"/>
                <a:gd name="csX1" fmla="*/ 3458088 w 8628597"/>
                <a:gd name="csY1" fmla="*/ 2024586 h 8824380"/>
                <a:gd name="csX2" fmla="*/ 8628597 w 8628597"/>
                <a:gd name="csY2" fmla="*/ 0 h 8824380"/>
                <a:gd name="csX3" fmla="*/ 5595303 w 8628597"/>
                <a:gd name="csY3" fmla="*/ 8824380 h 8824380"/>
                <a:gd name="csX4" fmla="*/ 1320872 w 8628597"/>
                <a:gd name="csY4" fmla="*/ 8824380 h 8824380"/>
                <a:gd name="csX5" fmla="*/ 0 w 8628597"/>
                <a:gd name="csY5" fmla="*/ 4621876 h 8824380"/>
                <a:gd name="csX0" fmla="*/ 0 w 8628597"/>
                <a:gd name="csY0" fmla="*/ 4621876 h 13695638"/>
                <a:gd name="csX1" fmla="*/ 3458088 w 8628597"/>
                <a:gd name="csY1" fmla="*/ 2024586 h 13695638"/>
                <a:gd name="csX2" fmla="*/ 8628597 w 8628597"/>
                <a:gd name="csY2" fmla="*/ 0 h 13695638"/>
                <a:gd name="csX3" fmla="*/ 8587884 w 8628597"/>
                <a:gd name="csY3" fmla="*/ 13695638 h 13695638"/>
                <a:gd name="csX4" fmla="*/ 1320872 w 8628597"/>
                <a:gd name="csY4" fmla="*/ 8824380 h 13695638"/>
                <a:gd name="csX5" fmla="*/ 0 w 8628597"/>
                <a:gd name="csY5" fmla="*/ 4621876 h 13695638"/>
                <a:gd name="csX0" fmla="*/ 0 w 8628597"/>
                <a:gd name="csY0" fmla="*/ 4621876 h 13703951"/>
                <a:gd name="csX1" fmla="*/ 3458088 w 8628597"/>
                <a:gd name="csY1" fmla="*/ 2024586 h 13703951"/>
                <a:gd name="csX2" fmla="*/ 8628597 w 8628597"/>
                <a:gd name="csY2" fmla="*/ 0 h 13703951"/>
                <a:gd name="csX3" fmla="*/ 8587884 w 8628597"/>
                <a:gd name="csY3" fmla="*/ 13695638 h 13703951"/>
                <a:gd name="csX4" fmla="*/ 4396581 w 8628597"/>
                <a:gd name="csY4" fmla="*/ 13703951 h 13703951"/>
                <a:gd name="csX5" fmla="*/ 0 w 8628597"/>
                <a:gd name="csY5" fmla="*/ 4621876 h 13703951"/>
                <a:gd name="csX0" fmla="*/ 0 w 9875507"/>
                <a:gd name="csY0" fmla="*/ 7971905 h 13703951"/>
                <a:gd name="csX1" fmla="*/ 4704998 w 9875507"/>
                <a:gd name="csY1" fmla="*/ 2024586 h 13703951"/>
                <a:gd name="csX2" fmla="*/ 9875507 w 9875507"/>
                <a:gd name="csY2" fmla="*/ 0 h 13703951"/>
                <a:gd name="csX3" fmla="*/ 9834794 w 9875507"/>
                <a:gd name="csY3" fmla="*/ 13695638 h 13703951"/>
                <a:gd name="csX4" fmla="*/ 5643491 w 9875507"/>
                <a:gd name="csY4" fmla="*/ 13703951 h 13703951"/>
                <a:gd name="csX5" fmla="*/ 0 w 9875507"/>
                <a:gd name="csY5" fmla="*/ 7971905 h 13703951"/>
                <a:gd name="csX0" fmla="*/ 0 w 9875507"/>
                <a:gd name="csY0" fmla="*/ 7983937 h 13715983"/>
                <a:gd name="csX1" fmla="*/ 7805645 w 9875507"/>
                <a:gd name="csY1" fmla="*/ 0 h 13715983"/>
                <a:gd name="csX2" fmla="*/ 9875507 w 9875507"/>
                <a:gd name="csY2" fmla="*/ 12032 h 13715983"/>
                <a:gd name="csX3" fmla="*/ 9834794 w 9875507"/>
                <a:gd name="csY3" fmla="*/ 13707670 h 13715983"/>
                <a:gd name="csX4" fmla="*/ 5643491 w 9875507"/>
                <a:gd name="csY4" fmla="*/ 13715983 h 13715983"/>
                <a:gd name="csX5" fmla="*/ 0 w 9875507"/>
                <a:gd name="csY5" fmla="*/ 7983937 h 13715983"/>
                <a:gd name="csX0" fmla="*/ 0 w 9875507"/>
                <a:gd name="csY0" fmla="*/ 7975625 h 13707671"/>
                <a:gd name="csX1" fmla="*/ 7747456 w 9875507"/>
                <a:gd name="csY1" fmla="*/ 0 h 13707671"/>
                <a:gd name="csX2" fmla="*/ 9875507 w 9875507"/>
                <a:gd name="csY2" fmla="*/ 3720 h 13707671"/>
                <a:gd name="csX3" fmla="*/ 9834794 w 9875507"/>
                <a:gd name="csY3" fmla="*/ 13699358 h 13707671"/>
                <a:gd name="csX4" fmla="*/ 5643491 w 9875507"/>
                <a:gd name="csY4" fmla="*/ 13707671 h 13707671"/>
                <a:gd name="csX5" fmla="*/ 0 w 9875507"/>
                <a:gd name="csY5" fmla="*/ 7975625 h 13707671"/>
                <a:gd name="csX0" fmla="*/ 0 w 9834794"/>
                <a:gd name="csY0" fmla="*/ 7975625 h 13707671"/>
                <a:gd name="csX1" fmla="*/ 7747456 w 9834794"/>
                <a:gd name="csY1" fmla="*/ 0 h 13707671"/>
                <a:gd name="csX2" fmla="*/ 9393369 w 9834794"/>
                <a:gd name="csY2" fmla="*/ 535734 h 13707671"/>
                <a:gd name="csX3" fmla="*/ 9834794 w 9834794"/>
                <a:gd name="csY3" fmla="*/ 13699358 h 13707671"/>
                <a:gd name="csX4" fmla="*/ 5643491 w 9834794"/>
                <a:gd name="csY4" fmla="*/ 13707671 h 13707671"/>
                <a:gd name="csX5" fmla="*/ 0 w 9834794"/>
                <a:gd name="csY5" fmla="*/ 7975625 h 13707671"/>
                <a:gd name="csX0" fmla="*/ 0 w 9842256"/>
                <a:gd name="csY0" fmla="*/ 7988531 h 13720577"/>
                <a:gd name="csX1" fmla="*/ 7747456 w 9842256"/>
                <a:gd name="csY1" fmla="*/ 12906 h 13720577"/>
                <a:gd name="csX2" fmla="*/ 9842256 w 9842256"/>
                <a:gd name="csY2" fmla="*/ 0 h 13720577"/>
                <a:gd name="csX3" fmla="*/ 9834794 w 9842256"/>
                <a:gd name="csY3" fmla="*/ 13712264 h 13720577"/>
                <a:gd name="csX4" fmla="*/ 5643491 w 9842256"/>
                <a:gd name="csY4" fmla="*/ 13720577 h 13720577"/>
                <a:gd name="csX5" fmla="*/ 0 w 9842256"/>
                <a:gd name="csY5" fmla="*/ 7988531 h 13720577"/>
                <a:gd name="csX0" fmla="*/ 0 w 9842256"/>
                <a:gd name="csY0" fmla="*/ 7988531 h 13720577"/>
                <a:gd name="csX1" fmla="*/ 7855521 w 9842256"/>
                <a:gd name="csY1" fmla="*/ 752738 h 13720577"/>
                <a:gd name="csX2" fmla="*/ 9842256 w 9842256"/>
                <a:gd name="csY2" fmla="*/ 0 h 13720577"/>
                <a:gd name="csX3" fmla="*/ 9834794 w 9842256"/>
                <a:gd name="csY3" fmla="*/ 13712264 h 13720577"/>
                <a:gd name="csX4" fmla="*/ 5643491 w 9842256"/>
                <a:gd name="csY4" fmla="*/ 13720577 h 13720577"/>
                <a:gd name="csX5" fmla="*/ 0 w 9842256"/>
                <a:gd name="csY5" fmla="*/ 7988531 h 13720577"/>
                <a:gd name="csX0" fmla="*/ 0 w 9842256"/>
                <a:gd name="csY0" fmla="*/ 8000564 h 13732610"/>
                <a:gd name="csX1" fmla="*/ 7822270 w 9842256"/>
                <a:gd name="csY1" fmla="*/ 0 h 13732610"/>
                <a:gd name="csX2" fmla="*/ 9842256 w 9842256"/>
                <a:gd name="csY2" fmla="*/ 12033 h 13732610"/>
                <a:gd name="csX3" fmla="*/ 9834794 w 9842256"/>
                <a:gd name="csY3" fmla="*/ 13724297 h 13732610"/>
                <a:gd name="csX4" fmla="*/ 5643491 w 9842256"/>
                <a:gd name="csY4" fmla="*/ 13732610 h 13732610"/>
                <a:gd name="csX5" fmla="*/ 0 w 9842256"/>
                <a:gd name="csY5" fmla="*/ 8000564 h 13732610"/>
                <a:gd name="csX0" fmla="*/ 0 w 9917070"/>
                <a:gd name="csY0" fmla="*/ 7917436 h 13732610"/>
                <a:gd name="csX1" fmla="*/ 7897084 w 9917070"/>
                <a:gd name="csY1" fmla="*/ 0 h 13732610"/>
                <a:gd name="csX2" fmla="*/ 9917070 w 9917070"/>
                <a:gd name="csY2" fmla="*/ 12033 h 13732610"/>
                <a:gd name="csX3" fmla="*/ 9909608 w 9917070"/>
                <a:gd name="csY3" fmla="*/ 13724297 h 13732610"/>
                <a:gd name="csX4" fmla="*/ 5718305 w 9917070"/>
                <a:gd name="csY4" fmla="*/ 13732610 h 13732610"/>
                <a:gd name="csX5" fmla="*/ 0 w 9917070"/>
                <a:gd name="csY5" fmla="*/ 7917436 h 13732610"/>
                <a:gd name="csX0" fmla="*/ 0 w 9942008"/>
                <a:gd name="csY0" fmla="*/ 7942374 h 13732610"/>
                <a:gd name="csX1" fmla="*/ 7922022 w 9942008"/>
                <a:gd name="csY1" fmla="*/ 0 h 13732610"/>
                <a:gd name="csX2" fmla="*/ 9942008 w 9942008"/>
                <a:gd name="csY2" fmla="*/ 12033 h 13732610"/>
                <a:gd name="csX3" fmla="*/ 9934546 w 9942008"/>
                <a:gd name="csY3" fmla="*/ 13724297 h 13732610"/>
                <a:gd name="csX4" fmla="*/ 5743243 w 9942008"/>
                <a:gd name="csY4" fmla="*/ 13732610 h 13732610"/>
                <a:gd name="csX5" fmla="*/ 0 w 9942008"/>
                <a:gd name="csY5" fmla="*/ 7942374 h 13732610"/>
                <a:gd name="csX0" fmla="*/ 0 w 11429986"/>
                <a:gd name="csY0" fmla="*/ 9422039 h 13732610"/>
                <a:gd name="csX1" fmla="*/ 9410000 w 11429986"/>
                <a:gd name="csY1" fmla="*/ 0 h 13732610"/>
                <a:gd name="csX2" fmla="*/ 11429986 w 11429986"/>
                <a:gd name="csY2" fmla="*/ 12033 h 13732610"/>
                <a:gd name="csX3" fmla="*/ 11422524 w 11429986"/>
                <a:gd name="csY3" fmla="*/ 13724297 h 13732610"/>
                <a:gd name="csX4" fmla="*/ 7231221 w 11429986"/>
                <a:gd name="csY4" fmla="*/ 13732610 h 13732610"/>
                <a:gd name="csX5" fmla="*/ 0 w 11429986"/>
                <a:gd name="csY5" fmla="*/ 9422039 h 13732610"/>
                <a:gd name="csX0" fmla="*/ 0 w 11429986"/>
                <a:gd name="csY0" fmla="*/ 9422039 h 13724297"/>
                <a:gd name="csX1" fmla="*/ 9410000 w 11429986"/>
                <a:gd name="csY1" fmla="*/ 0 h 13724297"/>
                <a:gd name="csX2" fmla="*/ 11429986 w 11429986"/>
                <a:gd name="csY2" fmla="*/ 12033 h 13724297"/>
                <a:gd name="csX3" fmla="*/ 11422524 w 11429986"/>
                <a:gd name="csY3" fmla="*/ 13724297 h 13724297"/>
                <a:gd name="csX4" fmla="*/ 4313453 w 11429986"/>
                <a:gd name="csY4" fmla="*/ 13724297 h 13724297"/>
                <a:gd name="csX5" fmla="*/ 0 w 11429986"/>
                <a:gd name="csY5" fmla="*/ 9422039 h 13724297"/>
                <a:gd name="csX0" fmla="*/ 0 w 11429986"/>
                <a:gd name="csY0" fmla="*/ 9422039 h 13724297"/>
                <a:gd name="csX1" fmla="*/ 9410000 w 11429986"/>
                <a:gd name="csY1" fmla="*/ 0 h 13724297"/>
                <a:gd name="csX2" fmla="*/ 11429986 w 11429986"/>
                <a:gd name="csY2" fmla="*/ 3721 h 13724297"/>
                <a:gd name="csX3" fmla="*/ 11422524 w 11429986"/>
                <a:gd name="csY3" fmla="*/ 13724297 h 13724297"/>
                <a:gd name="csX4" fmla="*/ 4313453 w 11429986"/>
                <a:gd name="csY4" fmla="*/ 13724297 h 13724297"/>
                <a:gd name="csX5" fmla="*/ 0 w 11429986"/>
                <a:gd name="csY5" fmla="*/ 9422039 h 137242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1429986" h="13724297">
                  <a:moveTo>
                    <a:pt x="0" y="9422039"/>
                  </a:moveTo>
                  <a:lnTo>
                    <a:pt x="9410000" y="0"/>
                  </a:lnTo>
                  <a:lnTo>
                    <a:pt x="11429986" y="3721"/>
                  </a:lnTo>
                  <a:cubicBezTo>
                    <a:pt x="11427499" y="4574476"/>
                    <a:pt x="11425011" y="9153542"/>
                    <a:pt x="11422524" y="13724297"/>
                  </a:cubicBezTo>
                  <a:lnTo>
                    <a:pt x="4313453" y="13724297"/>
                  </a:lnTo>
                  <a:lnTo>
                    <a:pt x="0" y="9422039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5083" r="-45025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65DFBBF8-5136-20C1-01D9-24A924D93F09}"/>
                </a:ext>
              </a:extLst>
            </p:cNvPr>
            <p:cNvSpPr/>
            <p:nvPr/>
          </p:nvSpPr>
          <p:spPr>
            <a:xfrm>
              <a:off x="18142269" y="0"/>
              <a:ext cx="4234039" cy="2120524"/>
            </a:xfrm>
            <a:custGeom>
              <a:avLst/>
              <a:gdLst>
                <a:gd name="csX0" fmla="*/ 0 w 4234039"/>
                <a:gd name="csY0" fmla="*/ 0 h 2120524"/>
                <a:gd name="csX1" fmla="*/ 2121479 w 4234039"/>
                <a:gd name="csY1" fmla="*/ 2120525 h 2120524"/>
                <a:gd name="csX2" fmla="*/ 4234040 w 4234039"/>
                <a:gd name="csY2" fmla="*/ 8888 h 2120524"/>
                <a:gd name="csX3" fmla="*/ 4234040 w 4234039"/>
                <a:gd name="csY3" fmla="*/ 0 h 21205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234039" h="2120524">
                  <a:moveTo>
                    <a:pt x="0" y="0"/>
                  </a:moveTo>
                  <a:lnTo>
                    <a:pt x="2121479" y="2120525"/>
                  </a:lnTo>
                  <a:lnTo>
                    <a:pt x="4234040" y="8888"/>
                  </a:lnTo>
                  <a:lnTo>
                    <a:pt x="4234040" y="0"/>
                  </a:lnTo>
                  <a:close/>
                </a:path>
              </a:pathLst>
            </a:custGeom>
            <a:solidFill>
              <a:srgbClr val="002E5F"/>
            </a:solidFill>
            <a:ln w="12700" cap="flat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DC3EDD50-6BB0-8823-3787-2E227C551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56799" r="27486" b="1810"/>
            <a:stretch>
              <a:fillRect/>
            </a:stretch>
          </p:blipFill>
          <p:spPr>
            <a:xfrm rot="10800000">
              <a:off x="13350241" y="9518072"/>
              <a:ext cx="4654638" cy="4206224"/>
            </a:xfrm>
            <a:custGeom>
              <a:avLst/>
              <a:gdLst>
                <a:gd name="csX0" fmla="*/ 4654638 w 4654638"/>
                <a:gd name="csY0" fmla="*/ 4206224 h 4206224"/>
                <a:gd name="csX1" fmla="*/ 0 w 4654638"/>
                <a:gd name="csY1" fmla="*/ 4206224 h 4206224"/>
                <a:gd name="csX2" fmla="*/ 0 w 4654638"/>
                <a:gd name="csY2" fmla="*/ 0 h 4206224"/>
                <a:gd name="csX3" fmla="*/ 4654638 w 4654638"/>
                <a:gd name="csY3" fmla="*/ 0 h 42062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654638" h="4206224">
                  <a:moveTo>
                    <a:pt x="4654638" y="4206224"/>
                  </a:moveTo>
                  <a:lnTo>
                    <a:pt x="0" y="4206224"/>
                  </a:lnTo>
                  <a:lnTo>
                    <a:pt x="0" y="0"/>
                  </a:lnTo>
                  <a:lnTo>
                    <a:pt x="4654638" y="0"/>
                  </a:lnTo>
                  <a:close/>
                </a:path>
              </a:pathLst>
            </a:cu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2C5F6E6-D279-7B90-9D9C-3EAF5A6E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hledá kvalitní zaměstnavatel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C62AE-F764-0582-C98D-AE60B644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12" y="3005140"/>
            <a:ext cx="14034625" cy="8281986"/>
          </a:xfrm>
        </p:spPr>
        <p:txBody>
          <a:bodyPr vert="horz" lIns="0" tIns="0" rIns="0" bIns="0" rtlCol="0" anchor="t">
            <a:normAutofit/>
          </a:bodyPr>
          <a:lstStyle/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Lidi a dovednosti: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dostupnost kvalifikované pracovní síly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Připravené lokality: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průmyslové zóny, </a:t>
            </a:r>
            <a:br>
              <a:rPr lang="cs-CZ" sz="3200">
                <a:solidFill>
                  <a:schemeClr val="bg2">
                    <a:lumMod val="76000"/>
                  </a:schemeClr>
                </a:solidFill>
              </a:rPr>
            </a:b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pozemky, brownfieldy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Infrastruktura: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doprava, energetika, digitální sítě, voda atd.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Rychlost a předvídatelnost: </a:t>
            </a:r>
            <a:br>
              <a:rPr lang="cs-CZ" sz="3200" b="1">
                <a:solidFill>
                  <a:schemeClr val="bg2">
                    <a:lumMod val="76000"/>
                  </a:schemeClr>
                </a:solidFill>
              </a:rPr>
            </a:b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povolovací procesy, úřední podpora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Spolupráce státu a samospráv: </a:t>
            </a:r>
            <a:br>
              <a:rPr lang="cs-CZ" sz="3200" b="1">
                <a:solidFill>
                  <a:schemeClr val="bg2">
                    <a:lumMod val="76000"/>
                  </a:schemeClr>
                </a:solidFill>
              </a:rPr>
            </a:b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aktivní přístup státu, krajů, obcí a měst</a:t>
            </a: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ABE1C1-F2E1-C2D3-1B71-C79606E8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>
                <a:solidFill>
                  <a:schemeClr val="bg1"/>
                </a:solidFill>
              </a:rPr>
              <a:t>3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1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C2DB97FB-AC7A-CA7B-FA35-54ED707AF15E}"/>
              </a:ext>
            </a:extLst>
          </p:cNvPr>
          <p:cNvGrpSpPr/>
          <p:nvPr/>
        </p:nvGrpSpPr>
        <p:grpSpPr>
          <a:xfrm>
            <a:off x="12954014" y="-8297"/>
            <a:ext cx="11429986" cy="13732593"/>
            <a:chOff x="12954014" y="-8297"/>
            <a:chExt cx="11429986" cy="13732593"/>
          </a:xfrm>
        </p:grpSpPr>
        <p:sp>
          <p:nvSpPr>
            <p:cNvPr id="8" name="Pětiúhelník 11">
              <a:extLst>
                <a:ext uri="{FF2B5EF4-FFF2-40B4-BE49-F238E27FC236}">
                  <a16:creationId xmlns:a16="http://schemas.microsoft.com/office/drawing/2014/main" id="{BBAED569-B0F0-F4E7-AB9F-50DCB36BB898}"/>
                </a:ext>
              </a:extLst>
            </p:cNvPr>
            <p:cNvSpPr/>
            <p:nvPr/>
          </p:nvSpPr>
          <p:spPr>
            <a:xfrm>
              <a:off x="12954014" y="-8297"/>
              <a:ext cx="11429986" cy="13724297"/>
            </a:xfrm>
            <a:custGeom>
              <a:avLst/>
              <a:gdLst>
                <a:gd name="csX0" fmla="*/ 7 w 6916189"/>
                <a:gd name="csY0" fmla="*/ 2597290 h 6799811"/>
                <a:gd name="csX1" fmla="*/ 3458095 w 6916189"/>
                <a:gd name="csY1" fmla="*/ 0 h 6799811"/>
                <a:gd name="csX2" fmla="*/ 6916182 w 6916189"/>
                <a:gd name="csY2" fmla="*/ 2597290 h 6799811"/>
                <a:gd name="csX3" fmla="*/ 5595310 w 6916189"/>
                <a:gd name="csY3" fmla="*/ 6799794 h 6799811"/>
                <a:gd name="csX4" fmla="*/ 1320879 w 6916189"/>
                <a:gd name="csY4" fmla="*/ 6799794 h 6799811"/>
                <a:gd name="csX5" fmla="*/ 7 w 6916189"/>
                <a:gd name="csY5" fmla="*/ 2597290 h 6799811"/>
                <a:gd name="csX0" fmla="*/ 0 w 8628597"/>
                <a:gd name="csY0" fmla="*/ 4621876 h 8824380"/>
                <a:gd name="csX1" fmla="*/ 3458088 w 8628597"/>
                <a:gd name="csY1" fmla="*/ 2024586 h 8824380"/>
                <a:gd name="csX2" fmla="*/ 8628597 w 8628597"/>
                <a:gd name="csY2" fmla="*/ 0 h 8824380"/>
                <a:gd name="csX3" fmla="*/ 5595303 w 8628597"/>
                <a:gd name="csY3" fmla="*/ 8824380 h 8824380"/>
                <a:gd name="csX4" fmla="*/ 1320872 w 8628597"/>
                <a:gd name="csY4" fmla="*/ 8824380 h 8824380"/>
                <a:gd name="csX5" fmla="*/ 0 w 8628597"/>
                <a:gd name="csY5" fmla="*/ 4621876 h 8824380"/>
                <a:gd name="csX0" fmla="*/ 0 w 8628597"/>
                <a:gd name="csY0" fmla="*/ 4621876 h 13695638"/>
                <a:gd name="csX1" fmla="*/ 3458088 w 8628597"/>
                <a:gd name="csY1" fmla="*/ 2024586 h 13695638"/>
                <a:gd name="csX2" fmla="*/ 8628597 w 8628597"/>
                <a:gd name="csY2" fmla="*/ 0 h 13695638"/>
                <a:gd name="csX3" fmla="*/ 8587884 w 8628597"/>
                <a:gd name="csY3" fmla="*/ 13695638 h 13695638"/>
                <a:gd name="csX4" fmla="*/ 1320872 w 8628597"/>
                <a:gd name="csY4" fmla="*/ 8824380 h 13695638"/>
                <a:gd name="csX5" fmla="*/ 0 w 8628597"/>
                <a:gd name="csY5" fmla="*/ 4621876 h 13695638"/>
                <a:gd name="csX0" fmla="*/ 0 w 8628597"/>
                <a:gd name="csY0" fmla="*/ 4621876 h 13703951"/>
                <a:gd name="csX1" fmla="*/ 3458088 w 8628597"/>
                <a:gd name="csY1" fmla="*/ 2024586 h 13703951"/>
                <a:gd name="csX2" fmla="*/ 8628597 w 8628597"/>
                <a:gd name="csY2" fmla="*/ 0 h 13703951"/>
                <a:gd name="csX3" fmla="*/ 8587884 w 8628597"/>
                <a:gd name="csY3" fmla="*/ 13695638 h 13703951"/>
                <a:gd name="csX4" fmla="*/ 4396581 w 8628597"/>
                <a:gd name="csY4" fmla="*/ 13703951 h 13703951"/>
                <a:gd name="csX5" fmla="*/ 0 w 8628597"/>
                <a:gd name="csY5" fmla="*/ 4621876 h 13703951"/>
                <a:gd name="csX0" fmla="*/ 0 w 9875507"/>
                <a:gd name="csY0" fmla="*/ 7971905 h 13703951"/>
                <a:gd name="csX1" fmla="*/ 4704998 w 9875507"/>
                <a:gd name="csY1" fmla="*/ 2024586 h 13703951"/>
                <a:gd name="csX2" fmla="*/ 9875507 w 9875507"/>
                <a:gd name="csY2" fmla="*/ 0 h 13703951"/>
                <a:gd name="csX3" fmla="*/ 9834794 w 9875507"/>
                <a:gd name="csY3" fmla="*/ 13695638 h 13703951"/>
                <a:gd name="csX4" fmla="*/ 5643491 w 9875507"/>
                <a:gd name="csY4" fmla="*/ 13703951 h 13703951"/>
                <a:gd name="csX5" fmla="*/ 0 w 9875507"/>
                <a:gd name="csY5" fmla="*/ 7971905 h 13703951"/>
                <a:gd name="csX0" fmla="*/ 0 w 9875507"/>
                <a:gd name="csY0" fmla="*/ 7983937 h 13715983"/>
                <a:gd name="csX1" fmla="*/ 7805645 w 9875507"/>
                <a:gd name="csY1" fmla="*/ 0 h 13715983"/>
                <a:gd name="csX2" fmla="*/ 9875507 w 9875507"/>
                <a:gd name="csY2" fmla="*/ 12032 h 13715983"/>
                <a:gd name="csX3" fmla="*/ 9834794 w 9875507"/>
                <a:gd name="csY3" fmla="*/ 13707670 h 13715983"/>
                <a:gd name="csX4" fmla="*/ 5643491 w 9875507"/>
                <a:gd name="csY4" fmla="*/ 13715983 h 13715983"/>
                <a:gd name="csX5" fmla="*/ 0 w 9875507"/>
                <a:gd name="csY5" fmla="*/ 7983937 h 13715983"/>
                <a:gd name="csX0" fmla="*/ 0 w 9875507"/>
                <a:gd name="csY0" fmla="*/ 7975625 h 13707671"/>
                <a:gd name="csX1" fmla="*/ 7747456 w 9875507"/>
                <a:gd name="csY1" fmla="*/ 0 h 13707671"/>
                <a:gd name="csX2" fmla="*/ 9875507 w 9875507"/>
                <a:gd name="csY2" fmla="*/ 3720 h 13707671"/>
                <a:gd name="csX3" fmla="*/ 9834794 w 9875507"/>
                <a:gd name="csY3" fmla="*/ 13699358 h 13707671"/>
                <a:gd name="csX4" fmla="*/ 5643491 w 9875507"/>
                <a:gd name="csY4" fmla="*/ 13707671 h 13707671"/>
                <a:gd name="csX5" fmla="*/ 0 w 9875507"/>
                <a:gd name="csY5" fmla="*/ 7975625 h 13707671"/>
                <a:gd name="csX0" fmla="*/ 0 w 9834794"/>
                <a:gd name="csY0" fmla="*/ 7975625 h 13707671"/>
                <a:gd name="csX1" fmla="*/ 7747456 w 9834794"/>
                <a:gd name="csY1" fmla="*/ 0 h 13707671"/>
                <a:gd name="csX2" fmla="*/ 9393369 w 9834794"/>
                <a:gd name="csY2" fmla="*/ 535734 h 13707671"/>
                <a:gd name="csX3" fmla="*/ 9834794 w 9834794"/>
                <a:gd name="csY3" fmla="*/ 13699358 h 13707671"/>
                <a:gd name="csX4" fmla="*/ 5643491 w 9834794"/>
                <a:gd name="csY4" fmla="*/ 13707671 h 13707671"/>
                <a:gd name="csX5" fmla="*/ 0 w 9834794"/>
                <a:gd name="csY5" fmla="*/ 7975625 h 13707671"/>
                <a:gd name="csX0" fmla="*/ 0 w 9842256"/>
                <a:gd name="csY0" fmla="*/ 7988531 h 13720577"/>
                <a:gd name="csX1" fmla="*/ 7747456 w 9842256"/>
                <a:gd name="csY1" fmla="*/ 12906 h 13720577"/>
                <a:gd name="csX2" fmla="*/ 9842256 w 9842256"/>
                <a:gd name="csY2" fmla="*/ 0 h 13720577"/>
                <a:gd name="csX3" fmla="*/ 9834794 w 9842256"/>
                <a:gd name="csY3" fmla="*/ 13712264 h 13720577"/>
                <a:gd name="csX4" fmla="*/ 5643491 w 9842256"/>
                <a:gd name="csY4" fmla="*/ 13720577 h 13720577"/>
                <a:gd name="csX5" fmla="*/ 0 w 9842256"/>
                <a:gd name="csY5" fmla="*/ 7988531 h 13720577"/>
                <a:gd name="csX0" fmla="*/ 0 w 9842256"/>
                <a:gd name="csY0" fmla="*/ 7988531 h 13720577"/>
                <a:gd name="csX1" fmla="*/ 7855521 w 9842256"/>
                <a:gd name="csY1" fmla="*/ 752738 h 13720577"/>
                <a:gd name="csX2" fmla="*/ 9842256 w 9842256"/>
                <a:gd name="csY2" fmla="*/ 0 h 13720577"/>
                <a:gd name="csX3" fmla="*/ 9834794 w 9842256"/>
                <a:gd name="csY3" fmla="*/ 13712264 h 13720577"/>
                <a:gd name="csX4" fmla="*/ 5643491 w 9842256"/>
                <a:gd name="csY4" fmla="*/ 13720577 h 13720577"/>
                <a:gd name="csX5" fmla="*/ 0 w 9842256"/>
                <a:gd name="csY5" fmla="*/ 7988531 h 13720577"/>
                <a:gd name="csX0" fmla="*/ 0 w 9842256"/>
                <a:gd name="csY0" fmla="*/ 8000564 h 13732610"/>
                <a:gd name="csX1" fmla="*/ 7822270 w 9842256"/>
                <a:gd name="csY1" fmla="*/ 0 h 13732610"/>
                <a:gd name="csX2" fmla="*/ 9842256 w 9842256"/>
                <a:gd name="csY2" fmla="*/ 12033 h 13732610"/>
                <a:gd name="csX3" fmla="*/ 9834794 w 9842256"/>
                <a:gd name="csY3" fmla="*/ 13724297 h 13732610"/>
                <a:gd name="csX4" fmla="*/ 5643491 w 9842256"/>
                <a:gd name="csY4" fmla="*/ 13732610 h 13732610"/>
                <a:gd name="csX5" fmla="*/ 0 w 9842256"/>
                <a:gd name="csY5" fmla="*/ 8000564 h 13732610"/>
                <a:gd name="csX0" fmla="*/ 0 w 9917070"/>
                <a:gd name="csY0" fmla="*/ 7917436 h 13732610"/>
                <a:gd name="csX1" fmla="*/ 7897084 w 9917070"/>
                <a:gd name="csY1" fmla="*/ 0 h 13732610"/>
                <a:gd name="csX2" fmla="*/ 9917070 w 9917070"/>
                <a:gd name="csY2" fmla="*/ 12033 h 13732610"/>
                <a:gd name="csX3" fmla="*/ 9909608 w 9917070"/>
                <a:gd name="csY3" fmla="*/ 13724297 h 13732610"/>
                <a:gd name="csX4" fmla="*/ 5718305 w 9917070"/>
                <a:gd name="csY4" fmla="*/ 13732610 h 13732610"/>
                <a:gd name="csX5" fmla="*/ 0 w 9917070"/>
                <a:gd name="csY5" fmla="*/ 7917436 h 13732610"/>
                <a:gd name="csX0" fmla="*/ 0 w 9942008"/>
                <a:gd name="csY0" fmla="*/ 7942374 h 13732610"/>
                <a:gd name="csX1" fmla="*/ 7922022 w 9942008"/>
                <a:gd name="csY1" fmla="*/ 0 h 13732610"/>
                <a:gd name="csX2" fmla="*/ 9942008 w 9942008"/>
                <a:gd name="csY2" fmla="*/ 12033 h 13732610"/>
                <a:gd name="csX3" fmla="*/ 9934546 w 9942008"/>
                <a:gd name="csY3" fmla="*/ 13724297 h 13732610"/>
                <a:gd name="csX4" fmla="*/ 5743243 w 9942008"/>
                <a:gd name="csY4" fmla="*/ 13732610 h 13732610"/>
                <a:gd name="csX5" fmla="*/ 0 w 9942008"/>
                <a:gd name="csY5" fmla="*/ 7942374 h 13732610"/>
                <a:gd name="csX0" fmla="*/ 0 w 11429986"/>
                <a:gd name="csY0" fmla="*/ 9422039 h 13732610"/>
                <a:gd name="csX1" fmla="*/ 9410000 w 11429986"/>
                <a:gd name="csY1" fmla="*/ 0 h 13732610"/>
                <a:gd name="csX2" fmla="*/ 11429986 w 11429986"/>
                <a:gd name="csY2" fmla="*/ 12033 h 13732610"/>
                <a:gd name="csX3" fmla="*/ 11422524 w 11429986"/>
                <a:gd name="csY3" fmla="*/ 13724297 h 13732610"/>
                <a:gd name="csX4" fmla="*/ 7231221 w 11429986"/>
                <a:gd name="csY4" fmla="*/ 13732610 h 13732610"/>
                <a:gd name="csX5" fmla="*/ 0 w 11429986"/>
                <a:gd name="csY5" fmla="*/ 9422039 h 13732610"/>
                <a:gd name="csX0" fmla="*/ 0 w 11429986"/>
                <a:gd name="csY0" fmla="*/ 9422039 h 13724297"/>
                <a:gd name="csX1" fmla="*/ 9410000 w 11429986"/>
                <a:gd name="csY1" fmla="*/ 0 h 13724297"/>
                <a:gd name="csX2" fmla="*/ 11429986 w 11429986"/>
                <a:gd name="csY2" fmla="*/ 12033 h 13724297"/>
                <a:gd name="csX3" fmla="*/ 11422524 w 11429986"/>
                <a:gd name="csY3" fmla="*/ 13724297 h 13724297"/>
                <a:gd name="csX4" fmla="*/ 4313453 w 11429986"/>
                <a:gd name="csY4" fmla="*/ 13724297 h 13724297"/>
                <a:gd name="csX5" fmla="*/ 0 w 11429986"/>
                <a:gd name="csY5" fmla="*/ 9422039 h 13724297"/>
                <a:gd name="csX0" fmla="*/ 0 w 11429986"/>
                <a:gd name="csY0" fmla="*/ 9422039 h 13724297"/>
                <a:gd name="csX1" fmla="*/ 9410000 w 11429986"/>
                <a:gd name="csY1" fmla="*/ 0 h 13724297"/>
                <a:gd name="csX2" fmla="*/ 11429986 w 11429986"/>
                <a:gd name="csY2" fmla="*/ 3721 h 13724297"/>
                <a:gd name="csX3" fmla="*/ 11422524 w 11429986"/>
                <a:gd name="csY3" fmla="*/ 13724297 h 13724297"/>
                <a:gd name="csX4" fmla="*/ 4313453 w 11429986"/>
                <a:gd name="csY4" fmla="*/ 13724297 h 13724297"/>
                <a:gd name="csX5" fmla="*/ 0 w 11429986"/>
                <a:gd name="csY5" fmla="*/ 9422039 h 137242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1429986" h="13724297">
                  <a:moveTo>
                    <a:pt x="0" y="9422039"/>
                  </a:moveTo>
                  <a:lnTo>
                    <a:pt x="9410000" y="0"/>
                  </a:lnTo>
                  <a:lnTo>
                    <a:pt x="11429986" y="3721"/>
                  </a:lnTo>
                  <a:cubicBezTo>
                    <a:pt x="11427499" y="4574476"/>
                    <a:pt x="11425011" y="9153542"/>
                    <a:pt x="11422524" y="13724297"/>
                  </a:cubicBezTo>
                  <a:lnTo>
                    <a:pt x="4313453" y="13724297"/>
                  </a:lnTo>
                  <a:lnTo>
                    <a:pt x="0" y="9422039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4343" r="-83643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C26C0F3B-461D-58C7-DD5B-70599BCCB530}"/>
                </a:ext>
              </a:extLst>
            </p:cNvPr>
            <p:cNvSpPr/>
            <p:nvPr/>
          </p:nvSpPr>
          <p:spPr>
            <a:xfrm>
              <a:off x="18142269" y="0"/>
              <a:ext cx="4234039" cy="2120524"/>
            </a:xfrm>
            <a:custGeom>
              <a:avLst/>
              <a:gdLst>
                <a:gd name="csX0" fmla="*/ 0 w 4234039"/>
                <a:gd name="csY0" fmla="*/ 0 h 2120524"/>
                <a:gd name="csX1" fmla="*/ 2121479 w 4234039"/>
                <a:gd name="csY1" fmla="*/ 2120525 h 2120524"/>
                <a:gd name="csX2" fmla="*/ 4234040 w 4234039"/>
                <a:gd name="csY2" fmla="*/ 8888 h 2120524"/>
                <a:gd name="csX3" fmla="*/ 4234040 w 4234039"/>
                <a:gd name="csY3" fmla="*/ 0 h 21205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234039" h="2120524">
                  <a:moveTo>
                    <a:pt x="0" y="0"/>
                  </a:moveTo>
                  <a:lnTo>
                    <a:pt x="2121479" y="2120525"/>
                  </a:lnTo>
                  <a:lnTo>
                    <a:pt x="4234040" y="8888"/>
                  </a:lnTo>
                  <a:lnTo>
                    <a:pt x="4234040" y="0"/>
                  </a:lnTo>
                  <a:close/>
                </a:path>
              </a:pathLst>
            </a:custGeom>
            <a:solidFill>
              <a:srgbClr val="002E5F"/>
            </a:solidFill>
            <a:ln w="12700" cap="flat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8FE23AB0-DCB8-30FD-1C02-234B14196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56799" r="27486" b="1810"/>
            <a:stretch>
              <a:fillRect/>
            </a:stretch>
          </p:blipFill>
          <p:spPr>
            <a:xfrm rot="10800000">
              <a:off x="13350241" y="9518072"/>
              <a:ext cx="4654638" cy="4206224"/>
            </a:xfrm>
            <a:custGeom>
              <a:avLst/>
              <a:gdLst>
                <a:gd name="csX0" fmla="*/ 4654638 w 4654638"/>
                <a:gd name="csY0" fmla="*/ 4206224 h 4206224"/>
                <a:gd name="csX1" fmla="*/ 0 w 4654638"/>
                <a:gd name="csY1" fmla="*/ 4206224 h 4206224"/>
                <a:gd name="csX2" fmla="*/ 0 w 4654638"/>
                <a:gd name="csY2" fmla="*/ 0 h 4206224"/>
                <a:gd name="csX3" fmla="*/ 4654638 w 4654638"/>
                <a:gd name="csY3" fmla="*/ 0 h 42062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654638" h="4206224">
                  <a:moveTo>
                    <a:pt x="4654638" y="4206224"/>
                  </a:moveTo>
                  <a:lnTo>
                    <a:pt x="0" y="4206224"/>
                  </a:lnTo>
                  <a:lnTo>
                    <a:pt x="0" y="0"/>
                  </a:lnTo>
                  <a:lnTo>
                    <a:pt x="4654638" y="0"/>
                  </a:lnTo>
                  <a:close/>
                </a:path>
              </a:pathLst>
            </a:cu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58FA9A5-ED4F-3DCE-1E64-1924850E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CzechInvest jako </a:t>
            </a:r>
            <a:r>
              <a:rPr lang="cs-CZ" err="1"/>
              <a:t>one</a:t>
            </a:r>
            <a:r>
              <a:rPr lang="cs-CZ"/>
              <a:t>‑stop shop</a:t>
            </a:r>
            <a:br>
              <a:rPr lang="cs-CZ"/>
            </a:br>
            <a:r>
              <a:rPr lang="cs-CZ"/>
              <a:t>pro obce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DF311A-DFE5-35F5-A3F1-77C6B8E8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>
                <a:solidFill>
                  <a:schemeClr val="bg1"/>
                </a:solidFill>
              </a:rPr>
              <a:t>4</a:t>
            </a:fld>
            <a:endParaRPr lang="cs-CZ">
              <a:solidFill>
                <a:schemeClr val="bg1"/>
              </a:solidFill>
            </a:endParaRP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85700D82-64FC-9125-00C3-ED840C0F0996}"/>
              </a:ext>
            </a:extLst>
          </p:cNvPr>
          <p:cNvSpPr txBox="1">
            <a:spLocks/>
          </p:cNvSpPr>
          <p:nvPr/>
        </p:nvSpPr>
        <p:spPr>
          <a:xfrm>
            <a:off x="1535112" y="3388833"/>
            <a:ext cx="12155949" cy="8360921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48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864000" algn="l" defTabSz="1828800" rtl="0" eaLnBrk="1" latinLnBrk="0" hangingPunct="1">
              <a:lnSpc>
                <a:spcPct val="110000"/>
              </a:lnSpc>
              <a:spcBef>
                <a:spcPts val="4800"/>
              </a:spcBef>
              <a:buClr>
                <a:schemeClr val="tx2"/>
              </a:buClr>
              <a:buFont typeface="Wingdings 3" panose="05040102010807070707" pitchFamily="18" charset="2"/>
              <a:buChar char="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8000" indent="-864000" algn="l" defTabSz="1828800" rtl="0" eaLnBrk="1" latinLnBrk="0" hangingPunct="1">
              <a:lnSpc>
                <a:spcPct val="110000"/>
              </a:lnSpc>
              <a:spcBef>
                <a:spcPts val="4800"/>
              </a:spcBef>
              <a:buClr>
                <a:schemeClr val="tx2"/>
              </a:buClr>
              <a:buFont typeface="Wingdings 3" panose="05040102010807070707" pitchFamily="18" charset="2"/>
              <a:buChar char="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2000" indent="-864000" algn="l" defTabSz="1828800" rtl="0" eaLnBrk="1" latinLnBrk="0" hangingPunct="1">
              <a:lnSpc>
                <a:spcPct val="110000"/>
              </a:lnSpc>
              <a:spcBef>
                <a:spcPts val="4800"/>
              </a:spcBef>
              <a:buClr>
                <a:schemeClr val="tx2"/>
              </a:buClr>
              <a:buFont typeface="Wingdings 3" panose="05040102010807070707" pitchFamily="18" charset="2"/>
              <a:buChar char="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000" indent="-864000" algn="l" defTabSz="1828800" rtl="0" eaLnBrk="1" latinLnBrk="0" hangingPunct="1">
              <a:lnSpc>
                <a:spcPct val="110000"/>
              </a:lnSpc>
              <a:spcBef>
                <a:spcPts val="4800"/>
              </a:spcBef>
              <a:buClr>
                <a:schemeClr val="tx2"/>
              </a:buClr>
              <a:buFont typeface="Wingdings 3" panose="05040102010807070707" pitchFamily="18" charset="2"/>
              <a:buChar char="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Regionální kanceláře: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osobní kontakt v každém kraji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Zprostředkování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 kontaktu s potenciálními investory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Individuální konzultace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pro samosprávy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Data a analýzy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pro rozhodování obcí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Pomoc s přípravou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lokalit pro investory</a:t>
            </a:r>
            <a:endParaRPr lang="en-US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Chytrá</a:t>
            </a:r>
            <a:r>
              <a:rPr lang="cs-CZ" sz="3200" b="1">
                <a:solidFill>
                  <a:schemeClr val="bg2">
                    <a:lumMod val="76000"/>
                  </a:schemeClr>
                </a:solidFill>
                <a:ea typeface="Verdana"/>
              </a:rPr>
              <a:t> řešení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  <a:ea typeface="Verdana"/>
              </a:rPr>
              <a:t>pro regiony (Smart Cities, digitalizace)</a:t>
            </a:r>
            <a:endParaRPr lang="en-US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  <a:ea typeface="Verdana"/>
              </a:rPr>
              <a:t>Podpora inovativního podnikání 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  <a:ea typeface="Verdana"/>
              </a:rPr>
              <a:t>nové typy pracovních míst: technologie, služby, zelená ekonomika, podpora inovativních  firem)</a:t>
            </a:r>
            <a:endParaRPr lang="en-US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indent="-571500">
              <a:buFont typeface="Wingdings 3,Sans-Serif" panose="05040102010807070707" pitchFamily="18" charset="2"/>
              <a:buChar char="}"/>
            </a:pPr>
            <a:endParaRPr lang="cs-CZ" sz="3000">
              <a:solidFill>
                <a:srgbClr val="000000"/>
              </a:solidFill>
              <a:ea typeface="Verdana"/>
            </a:endParaRP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966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12D69054-0027-D943-97F2-5A0B72E77B39}"/>
              </a:ext>
            </a:extLst>
          </p:cNvPr>
          <p:cNvGrpSpPr/>
          <p:nvPr/>
        </p:nvGrpSpPr>
        <p:grpSpPr>
          <a:xfrm>
            <a:off x="12954014" y="-8297"/>
            <a:ext cx="11429986" cy="13732593"/>
            <a:chOff x="12954014" y="-8297"/>
            <a:chExt cx="11429986" cy="13732593"/>
          </a:xfrm>
        </p:grpSpPr>
        <p:sp>
          <p:nvSpPr>
            <p:cNvPr id="6" name="Pětiúhelník 11">
              <a:extLst>
                <a:ext uri="{FF2B5EF4-FFF2-40B4-BE49-F238E27FC236}">
                  <a16:creationId xmlns:a16="http://schemas.microsoft.com/office/drawing/2014/main" id="{A4F41C4E-6862-2609-621C-EB3FF06116A6}"/>
                </a:ext>
              </a:extLst>
            </p:cNvPr>
            <p:cNvSpPr/>
            <p:nvPr/>
          </p:nvSpPr>
          <p:spPr>
            <a:xfrm>
              <a:off x="12954014" y="-8297"/>
              <a:ext cx="11429986" cy="13724297"/>
            </a:xfrm>
            <a:custGeom>
              <a:avLst/>
              <a:gdLst>
                <a:gd name="csX0" fmla="*/ 7 w 6916189"/>
                <a:gd name="csY0" fmla="*/ 2597290 h 6799811"/>
                <a:gd name="csX1" fmla="*/ 3458095 w 6916189"/>
                <a:gd name="csY1" fmla="*/ 0 h 6799811"/>
                <a:gd name="csX2" fmla="*/ 6916182 w 6916189"/>
                <a:gd name="csY2" fmla="*/ 2597290 h 6799811"/>
                <a:gd name="csX3" fmla="*/ 5595310 w 6916189"/>
                <a:gd name="csY3" fmla="*/ 6799794 h 6799811"/>
                <a:gd name="csX4" fmla="*/ 1320879 w 6916189"/>
                <a:gd name="csY4" fmla="*/ 6799794 h 6799811"/>
                <a:gd name="csX5" fmla="*/ 7 w 6916189"/>
                <a:gd name="csY5" fmla="*/ 2597290 h 6799811"/>
                <a:gd name="csX0" fmla="*/ 0 w 8628597"/>
                <a:gd name="csY0" fmla="*/ 4621876 h 8824380"/>
                <a:gd name="csX1" fmla="*/ 3458088 w 8628597"/>
                <a:gd name="csY1" fmla="*/ 2024586 h 8824380"/>
                <a:gd name="csX2" fmla="*/ 8628597 w 8628597"/>
                <a:gd name="csY2" fmla="*/ 0 h 8824380"/>
                <a:gd name="csX3" fmla="*/ 5595303 w 8628597"/>
                <a:gd name="csY3" fmla="*/ 8824380 h 8824380"/>
                <a:gd name="csX4" fmla="*/ 1320872 w 8628597"/>
                <a:gd name="csY4" fmla="*/ 8824380 h 8824380"/>
                <a:gd name="csX5" fmla="*/ 0 w 8628597"/>
                <a:gd name="csY5" fmla="*/ 4621876 h 8824380"/>
                <a:gd name="csX0" fmla="*/ 0 w 8628597"/>
                <a:gd name="csY0" fmla="*/ 4621876 h 13695638"/>
                <a:gd name="csX1" fmla="*/ 3458088 w 8628597"/>
                <a:gd name="csY1" fmla="*/ 2024586 h 13695638"/>
                <a:gd name="csX2" fmla="*/ 8628597 w 8628597"/>
                <a:gd name="csY2" fmla="*/ 0 h 13695638"/>
                <a:gd name="csX3" fmla="*/ 8587884 w 8628597"/>
                <a:gd name="csY3" fmla="*/ 13695638 h 13695638"/>
                <a:gd name="csX4" fmla="*/ 1320872 w 8628597"/>
                <a:gd name="csY4" fmla="*/ 8824380 h 13695638"/>
                <a:gd name="csX5" fmla="*/ 0 w 8628597"/>
                <a:gd name="csY5" fmla="*/ 4621876 h 13695638"/>
                <a:gd name="csX0" fmla="*/ 0 w 8628597"/>
                <a:gd name="csY0" fmla="*/ 4621876 h 13703951"/>
                <a:gd name="csX1" fmla="*/ 3458088 w 8628597"/>
                <a:gd name="csY1" fmla="*/ 2024586 h 13703951"/>
                <a:gd name="csX2" fmla="*/ 8628597 w 8628597"/>
                <a:gd name="csY2" fmla="*/ 0 h 13703951"/>
                <a:gd name="csX3" fmla="*/ 8587884 w 8628597"/>
                <a:gd name="csY3" fmla="*/ 13695638 h 13703951"/>
                <a:gd name="csX4" fmla="*/ 4396581 w 8628597"/>
                <a:gd name="csY4" fmla="*/ 13703951 h 13703951"/>
                <a:gd name="csX5" fmla="*/ 0 w 8628597"/>
                <a:gd name="csY5" fmla="*/ 4621876 h 13703951"/>
                <a:gd name="csX0" fmla="*/ 0 w 9875507"/>
                <a:gd name="csY0" fmla="*/ 7971905 h 13703951"/>
                <a:gd name="csX1" fmla="*/ 4704998 w 9875507"/>
                <a:gd name="csY1" fmla="*/ 2024586 h 13703951"/>
                <a:gd name="csX2" fmla="*/ 9875507 w 9875507"/>
                <a:gd name="csY2" fmla="*/ 0 h 13703951"/>
                <a:gd name="csX3" fmla="*/ 9834794 w 9875507"/>
                <a:gd name="csY3" fmla="*/ 13695638 h 13703951"/>
                <a:gd name="csX4" fmla="*/ 5643491 w 9875507"/>
                <a:gd name="csY4" fmla="*/ 13703951 h 13703951"/>
                <a:gd name="csX5" fmla="*/ 0 w 9875507"/>
                <a:gd name="csY5" fmla="*/ 7971905 h 13703951"/>
                <a:gd name="csX0" fmla="*/ 0 w 9875507"/>
                <a:gd name="csY0" fmla="*/ 7983937 h 13715983"/>
                <a:gd name="csX1" fmla="*/ 7805645 w 9875507"/>
                <a:gd name="csY1" fmla="*/ 0 h 13715983"/>
                <a:gd name="csX2" fmla="*/ 9875507 w 9875507"/>
                <a:gd name="csY2" fmla="*/ 12032 h 13715983"/>
                <a:gd name="csX3" fmla="*/ 9834794 w 9875507"/>
                <a:gd name="csY3" fmla="*/ 13707670 h 13715983"/>
                <a:gd name="csX4" fmla="*/ 5643491 w 9875507"/>
                <a:gd name="csY4" fmla="*/ 13715983 h 13715983"/>
                <a:gd name="csX5" fmla="*/ 0 w 9875507"/>
                <a:gd name="csY5" fmla="*/ 7983937 h 13715983"/>
                <a:gd name="csX0" fmla="*/ 0 w 9875507"/>
                <a:gd name="csY0" fmla="*/ 7975625 h 13707671"/>
                <a:gd name="csX1" fmla="*/ 7747456 w 9875507"/>
                <a:gd name="csY1" fmla="*/ 0 h 13707671"/>
                <a:gd name="csX2" fmla="*/ 9875507 w 9875507"/>
                <a:gd name="csY2" fmla="*/ 3720 h 13707671"/>
                <a:gd name="csX3" fmla="*/ 9834794 w 9875507"/>
                <a:gd name="csY3" fmla="*/ 13699358 h 13707671"/>
                <a:gd name="csX4" fmla="*/ 5643491 w 9875507"/>
                <a:gd name="csY4" fmla="*/ 13707671 h 13707671"/>
                <a:gd name="csX5" fmla="*/ 0 w 9875507"/>
                <a:gd name="csY5" fmla="*/ 7975625 h 13707671"/>
                <a:gd name="csX0" fmla="*/ 0 w 9834794"/>
                <a:gd name="csY0" fmla="*/ 7975625 h 13707671"/>
                <a:gd name="csX1" fmla="*/ 7747456 w 9834794"/>
                <a:gd name="csY1" fmla="*/ 0 h 13707671"/>
                <a:gd name="csX2" fmla="*/ 9393369 w 9834794"/>
                <a:gd name="csY2" fmla="*/ 535734 h 13707671"/>
                <a:gd name="csX3" fmla="*/ 9834794 w 9834794"/>
                <a:gd name="csY3" fmla="*/ 13699358 h 13707671"/>
                <a:gd name="csX4" fmla="*/ 5643491 w 9834794"/>
                <a:gd name="csY4" fmla="*/ 13707671 h 13707671"/>
                <a:gd name="csX5" fmla="*/ 0 w 9834794"/>
                <a:gd name="csY5" fmla="*/ 7975625 h 13707671"/>
                <a:gd name="csX0" fmla="*/ 0 w 9842256"/>
                <a:gd name="csY0" fmla="*/ 7988531 h 13720577"/>
                <a:gd name="csX1" fmla="*/ 7747456 w 9842256"/>
                <a:gd name="csY1" fmla="*/ 12906 h 13720577"/>
                <a:gd name="csX2" fmla="*/ 9842256 w 9842256"/>
                <a:gd name="csY2" fmla="*/ 0 h 13720577"/>
                <a:gd name="csX3" fmla="*/ 9834794 w 9842256"/>
                <a:gd name="csY3" fmla="*/ 13712264 h 13720577"/>
                <a:gd name="csX4" fmla="*/ 5643491 w 9842256"/>
                <a:gd name="csY4" fmla="*/ 13720577 h 13720577"/>
                <a:gd name="csX5" fmla="*/ 0 w 9842256"/>
                <a:gd name="csY5" fmla="*/ 7988531 h 13720577"/>
                <a:gd name="csX0" fmla="*/ 0 w 9842256"/>
                <a:gd name="csY0" fmla="*/ 7988531 h 13720577"/>
                <a:gd name="csX1" fmla="*/ 7855521 w 9842256"/>
                <a:gd name="csY1" fmla="*/ 752738 h 13720577"/>
                <a:gd name="csX2" fmla="*/ 9842256 w 9842256"/>
                <a:gd name="csY2" fmla="*/ 0 h 13720577"/>
                <a:gd name="csX3" fmla="*/ 9834794 w 9842256"/>
                <a:gd name="csY3" fmla="*/ 13712264 h 13720577"/>
                <a:gd name="csX4" fmla="*/ 5643491 w 9842256"/>
                <a:gd name="csY4" fmla="*/ 13720577 h 13720577"/>
                <a:gd name="csX5" fmla="*/ 0 w 9842256"/>
                <a:gd name="csY5" fmla="*/ 7988531 h 13720577"/>
                <a:gd name="csX0" fmla="*/ 0 w 9842256"/>
                <a:gd name="csY0" fmla="*/ 8000564 h 13732610"/>
                <a:gd name="csX1" fmla="*/ 7822270 w 9842256"/>
                <a:gd name="csY1" fmla="*/ 0 h 13732610"/>
                <a:gd name="csX2" fmla="*/ 9842256 w 9842256"/>
                <a:gd name="csY2" fmla="*/ 12033 h 13732610"/>
                <a:gd name="csX3" fmla="*/ 9834794 w 9842256"/>
                <a:gd name="csY3" fmla="*/ 13724297 h 13732610"/>
                <a:gd name="csX4" fmla="*/ 5643491 w 9842256"/>
                <a:gd name="csY4" fmla="*/ 13732610 h 13732610"/>
                <a:gd name="csX5" fmla="*/ 0 w 9842256"/>
                <a:gd name="csY5" fmla="*/ 8000564 h 13732610"/>
                <a:gd name="csX0" fmla="*/ 0 w 9917070"/>
                <a:gd name="csY0" fmla="*/ 7917436 h 13732610"/>
                <a:gd name="csX1" fmla="*/ 7897084 w 9917070"/>
                <a:gd name="csY1" fmla="*/ 0 h 13732610"/>
                <a:gd name="csX2" fmla="*/ 9917070 w 9917070"/>
                <a:gd name="csY2" fmla="*/ 12033 h 13732610"/>
                <a:gd name="csX3" fmla="*/ 9909608 w 9917070"/>
                <a:gd name="csY3" fmla="*/ 13724297 h 13732610"/>
                <a:gd name="csX4" fmla="*/ 5718305 w 9917070"/>
                <a:gd name="csY4" fmla="*/ 13732610 h 13732610"/>
                <a:gd name="csX5" fmla="*/ 0 w 9917070"/>
                <a:gd name="csY5" fmla="*/ 7917436 h 13732610"/>
                <a:gd name="csX0" fmla="*/ 0 w 9942008"/>
                <a:gd name="csY0" fmla="*/ 7942374 h 13732610"/>
                <a:gd name="csX1" fmla="*/ 7922022 w 9942008"/>
                <a:gd name="csY1" fmla="*/ 0 h 13732610"/>
                <a:gd name="csX2" fmla="*/ 9942008 w 9942008"/>
                <a:gd name="csY2" fmla="*/ 12033 h 13732610"/>
                <a:gd name="csX3" fmla="*/ 9934546 w 9942008"/>
                <a:gd name="csY3" fmla="*/ 13724297 h 13732610"/>
                <a:gd name="csX4" fmla="*/ 5743243 w 9942008"/>
                <a:gd name="csY4" fmla="*/ 13732610 h 13732610"/>
                <a:gd name="csX5" fmla="*/ 0 w 9942008"/>
                <a:gd name="csY5" fmla="*/ 7942374 h 13732610"/>
                <a:gd name="csX0" fmla="*/ 0 w 11429986"/>
                <a:gd name="csY0" fmla="*/ 9422039 h 13732610"/>
                <a:gd name="csX1" fmla="*/ 9410000 w 11429986"/>
                <a:gd name="csY1" fmla="*/ 0 h 13732610"/>
                <a:gd name="csX2" fmla="*/ 11429986 w 11429986"/>
                <a:gd name="csY2" fmla="*/ 12033 h 13732610"/>
                <a:gd name="csX3" fmla="*/ 11422524 w 11429986"/>
                <a:gd name="csY3" fmla="*/ 13724297 h 13732610"/>
                <a:gd name="csX4" fmla="*/ 7231221 w 11429986"/>
                <a:gd name="csY4" fmla="*/ 13732610 h 13732610"/>
                <a:gd name="csX5" fmla="*/ 0 w 11429986"/>
                <a:gd name="csY5" fmla="*/ 9422039 h 13732610"/>
                <a:gd name="csX0" fmla="*/ 0 w 11429986"/>
                <a:gd name="csY0" fmla="*/ 9422039 h 13724297"/>
                <a:gd name="csX1" fmla="*/ 9410000 w 11429986"/>
                <a:gd name="csY1" fmla="*/ 0 h 13724297"/>
                <a:gd name="csX2" fmla="*/ 11429986 w 11429986"/>
                <a:gd name="csY2" fmla="*/ 12033 h 13724297"/>
                <a:gd name="csX3" fmla="*/ 11422524 w 11429986"/>
                <a:gd name="csY3" fmla="*/ 13724297 h 13724297"/>
                <a:gd name="csX4" fmla="*/ 4313453 w 11429986"/>
                <a:gd name="csY4" fmla="*/ 13724297 h 13724297"/>
                <a:gd name="csX5" fmla="*/ 0 w 11429986"/>
                <a:gd name="csY5" fmla="*/ 9422039 h 13724297"/>
                <a:gd name="csX0" fmla="*/ 0 w 11429986"/>
                <a:gd name="csY0" fmla="*/ 9422039 h 13724297"/>
                <a:gd name="csX1" fmla="*/ 9410000 w 11429986"/>
                <a:gd name="csY1" fmla="*/ 0 h 13724297"/>
                <a:gd name="csX2" fmla="*/ 11429986 w 11429986"/>
                <a:gd name="csY2" fmla="*/ 3721 h 13724297"/>
                <a:gd name="csX3" fmla="*/ 11422524 w 11429986"/>
                <a:gd name="csY3" fmla="*/ 13724297 h 13724297"/>
                <a:gd name="csX4" fmla="*/ 4313453 w 11429986"/>
                <a:gd name="csY4" fmla="*/ 13724297 h 13724297"/>
                <a:gd name="csX5" fmla="*/ 0 w 11429986"/>
                <a:gd name="csY5" fmla="*/ 9422039 h 137242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1429986" h="13724297">
                  <a:moveTo>
                    <a:pt x="0" y="9422039"/>
                  </a:moveTo>
                  <a:lnTo>
                    <a:pt x="9410000" y="0"/>
                  </a:lnTo>
                  <a:lnTo>
                    <a:pt x="11429986" y="3721"/>
                  </a:lnTo>
                  <a:cubicBezTo>
                    <a:pt x="11427499" y="4574476"/>
                    <a:pt x="11425011" y="9153542"/>
                    <a:pt x="11422524" y="13724297"/>
                  </a:cubicBezTo>
                  <a:lnTo>
                    <a:pt x="4313453" y="13724297"/>
                  </a:lnTo>
                  <a:lnTo>
                    <a:pt x="0" y="9422039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110" t="-13492" r="-71732" b="-712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8F8162AE-1C57-5A48-21D4-141F5F3CEE09}"/>
                </a:ext>
              </a:extLst>
            </p:cNvPr>
            <p:cNvSpPr/>
            <p:nvPr/>
          </p:nvSpPr>
          <p:spPr>
            <a:xfrm>
              <a:off x="18142269" y="0"/>
              <a:ext cx="4234039" cy="2120524"/>
            </a:xfrm>
            <a:custGeom>
              <a:avLst/>
              <a:gdLst>
                <a:gd name="csX0" fmla="*/ 0 w 4234039"/>
                <a:gd name="csY0" fmla="*/ 0 h 2120524"/>
                <a:gd name="csX1" fmla="*/ 2121479 w 4234039"/>
                <a:gd name="csY1" fmla="*/ 2120525 h 2120524"/>
                <a:gd name="csX2" fmla="*/ 4234040 w 4234039"/>
                <a:gd name="csY2" fmla="*/ 8888 h 2120524"/>
                <a:gd name="csX3" fmla="*/ 4234040 w 4234039"/>
                <a:gd name="csY3" fmla="*/ 0 h 21205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234039" h="2120524">
                  <a:moveTo>
                    <a:pt x="0" y="0"/>
                  </a:moveTo>
                  <a:lnTo>
                    <a:pt x="2121479" y="2120525"/>
                  </a:lnTo>
                  <a:lnTo>
                    <a:pt x="4234040" y="8888"/>
                  </a:lnTo>
                  <a:lnTo>
                    <a:pt x="4234040" y="0"/>
                  </a:lnTo>
                  <a:close/>
                </a:path>
              </a:pathLst>
            </a:custGeom>
            <a:solidFill>
              <a:srgbClr val="002E5F"/>
            </a:solidFill>
            <a:ln w="12700" cap="flat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5E31970-0463-D13D-DD3C-C77E13AEE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1" t="56799" r="27486" b="1810"/>
            <a:stretch>
              <a:fillRect/>
            </a:stretch>
          </p:blipFill>
          <p:spPr>
            <a:xfrm rot="10800000">
              <a:off x="13350241" y="9518072"/>
              <a:ext cx="4654638" cy="4206224"/>
            </a:xfrm>
            <a:custGeom>
              <a:avLst/>
              <a:gdLst>
                <a:gd name="csX0" fmla="*/ 4654638 w 4654638"/>
                <a:gd name="csY0" fmla="*/ 4206224 h 4206224"/>
                <a:gd name="csX1" fmla="*/ 0 w 4654638"/>
                <a:gd name="csY1" fmla="*/ 4206224 h 4206224"/>
                <a:gd name="csX2" fmla="*/ 0 w 4654638"/>
                <a:gd name="csY2" fmla="*/ 0 h 4206224"/>
                <a:gd name="csX3" fmla="*/ 4654638 w 4654638"/>
                <a:gd name="csY3" fmla="*/ 0 h 42062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4654638" h="4206224">
                  <a:moveTo>
                    <a:pt x="4654638" y="4206224"/>
                  </a:moveTo>
                  <a:lnTo>
                    <a:pt x="0" y="4206224"/>
                  </a:lnTo>
                  <a:lnTo>
                    <a:pt x="0" y="0"/>
                  </a:lnTo>
                  <a:lnTo>
                    <a:pt x="4654638" y="0"/>
                  </a:lnTo>
                  <a:close/>
                </a:path>
              </a:pathLst>
            </a:cu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D184E8A-96B2-582F-853B-7791696E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Lokality, nemovitosti, brownfieldy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65F046-8A3B-38F9-59F0-8FA60F3AC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12" y="3005140"/>
            <a:ext cx="11607309" cy="8662986"/>
          </a:xfrm>
        </p:spPr>
        <p:txBody>
          <a:bodyPr vert="horz" lIns="0" tIns="0" rIns="0" bIns="0" rtlCol="0" anchor="t">
            <a:normAutofit/>
          </a:bodyPr>
          <a:lstStyle/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Práce s podnikatelskými lokalitami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:</a:t>
            </a:r>
            <a:br>
              <a:rPr lang="cs-CZ" sz="3200">
                <a:solidFill>
                  <a:schemeClr val="bg2">
                    <a:lumMod val="76000"/>
                  </a:schemeClr>
                </a:solidFill>
              </a:rPr>
            </a:b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mapování a příprava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Databáze nemovitostí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pro investory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Regenerace brownfieldů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:</a:t>
            </a:r>
            <a:br>
              <a:rPr lang="cs-CZ" sz="3200">
                <a:solidFill>
                  <a:schemeClr val="bg2">
                    <a:lumMod val="76000"/>
                  </a:schemeClr>
                </a:solidFill>
              </a:rPr>
            </a:b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nový život pro opouštěné areály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Projektová příprava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a metodická podpora</a:t>
            </a:r>
            <a:endParaRPr lang="cs-CZ" sz="3200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Spolupráce s obcemi 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na územním rozvoji</a:t>
            </a: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>
                <a:solidFill>
                  <a:schemeClr val="bg2">
                    <a:lumMod val="76000"/>
                  </a:schemeClr>
                </a:solidFill>
              </a:rPr>
              <a:t>Pasportizace</a:t>
            </a:r>
            <a:r>
              <a:rPr lang="cs-CZ" sz="3200">
                <a:solidFill>
                  <a:schemeClr val="bg2">
                    <a:lumMod val="76000"/>
                  </a:schemeClr>
                </a:solidFill>
              </a:rPr>
              <a:t> – pravidelná komunikace s obcemi</a:t>
            </a:r>
            <a:endParaRPr lang="cs-CZ">
              <a:solidFill>
                <a:schemeClr val="bg2">
                  <a:lumMod val="76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93CD99-F239-2522-6717-CA0A00F3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>
                <a:solidFill>
                  <a:schemeClr val="bg1"/>
                </a:solidFill>
              </a:rPr>
              <a:t>5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1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F24B1-4D6A-6EF0-3DD7-35D18BAF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úspěšných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0E4D3C-5C6A-1EB4-5635-92680EF1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13" y="2372139"/>
            <a:ext cx="21371284" cy="9461326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571500" indent="-571500">
              <a:spcBef>
                <a:spcPts val="1800"/>
              </a:spcBef>
              <a:buClr>
                <a:srgbClr val="E61A38"/>
              </a:buClr>
              <a:buFont typeface="Wingdings 3,Sans-Serif" panose="05040102010807070707" pitchFamily="18" charset="2"/>
              <a:buChar char="}"/>
            </a:pPr>
            <a:r>
              <a:rPr lang="cs-CZ" b="1">
                <a:solidFill>
                  <a:schemeClr val="bg2">
                    <a:lumMod val="76000"/>
                  </a:schemeClr>
                </a:solidFill>
              </a:rPr>
              <a:t>Investor bude oznámen - Cheb</a:t>
            </a:r>
            <a:endParaRPr lang="en-US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914400" lvl="1" indent="-571500">
              <a:spcBef>
                <a:spcPts val="1800"/>
              </a:spcBef>
              <a:buClr>
                <a:srgbClr val="E61A38"/>
              </a:buClr>
              <a:buFont typeface="Wingdings 3,Sans-Serif" panose="05040102010807070707" pitchFamily="18" charset="2"/>
              <a:buChar char="}"/>
            </a:pPr>
            <a:r>
              <a:rPr lang="cs-CZ" err="1">
                <a:solidFill>
                  <a:schemeClr val="bg2">
                    <a:lumMod val="76000"/>
                  </a:schemeClr>
                </a:solidFill>
              </a:rPr>
              <a:t>MoU</a:t>
            </a:r>
            <a:r>
              <a:rPr lang="cs-CZ">
                <a:solidFill>
                  <a:schemeClr val="bg2">
                    <a:lumMod val="76000"/>
                  </a:schemeClr>
                </a:solidFill>
              </a:rPr>
              <a:t> květen 2024 o spolupráci města, kraje, </a:t>
            </a:r>
            <a:r>
              <a:rPr lang="cs-CZ" err="1">
                <a:solidFill>
                  <a:schemeClr val="bg2">
                    <a:lumMod val="76000"/>
                  </a:schemeClr>
                </a:solidFill>
              </a:rPr>
              <a:t>CzechInvestu</a:t>
            </a:r>
            <a:r>
              <a:rPr lang="cs-CZ">
                <a:solidFill>
                  <a:schemeClr val="bg2">
                    <a:lumMod val="76000"/>
                  </a:schemeClr>
                </a:solidFill>
              </a:rPr>
              <a:t> a Státní investiční a rozvojové společnosti (SIRS) pod patronátem MPO ČR. Projekt zaměřený na příchod strategického investora do nové průmyslové zóny ve spolupráci města a SIRS, CzechInvest odpovědný za příchod kvalifikovaného investora. </a:t>
            </a:r>
            <a:endParaRPr lang="en-US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571500" lvl="0" indent="-571500">
              <a:spcBef>
                <a:spcPts val="1800"/>
              </a:spcBef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b="1" err="1">
                <a:solidFill>
                  <a:schemeClr val="bg2">
                    <a:lumMod val="76000"/>
                  </a:schemeClr>
                </a:solidFill>
              </a:rPr>
              <a:t>Wacker</a:t>
            </a:r>
            <a:r>
              <a:rPr lang="cs-CZ" b="1">
                <a:solidFill>
                  <a:schemeClr val="bg2">
                    <a:lumMod val="76000"/>
                  </a:schemeClr>
                </a:solidFill>
              </a:rPr>
              <a:t>-Chemie s.r.o. - Karlovy Vary - Bohatice</a:t>
            </a:r>
            <a:endParaRPr lang="cs-CZ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914400" lvl="1" indent="-571500">
              <a:spcBef>
                <a:spcPts val="1800"/>
              </a:spcBef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>
                <a:solidFill>
                  <a:schemeClr val="bg2">
                    <a:lumMod val="76000"/>
                  </a:schemeClr>
                </a:solidFill>
              </a:rPr>
              <a:t>Nový závod se zaměří na výrobu silikonových specialit. Výstavba zahájena v červnu 2025. </a:t>
            </a:r>
            <a:endParaRPr lang="cs-CZ" b="1">
              <a:solidFill>
                <a:schemeClr val="tx2"/>
              </a:solidFill>
            </a:endParaRPr>
          </a:p>
          <a:p>
            <a:pPr marL="914400" lvl="1" indent="-571500">
              <a:spcBef>
                <a:spcPts val="1800"/>
              </a:spcBef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b="1">
                <a:solidFill>
                  <a:schemeClr val="tx2"/>
                </a:solidFill>
                <a:ea typeface="Verdana"/>
              </a:rPr>
              <a:t>Pomohli jsme s výběrem vhodné lokality a investiční pobídkou.</a:t>
            </a:r>
          </a:p>
          <a:p>
            <a:pPr marL="50165" indent="-571500">
              <a:spcBef>
                <a:spcPts val="1800"/>
              </a:spcBef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b="1">
                <a:solidFill>
                  <a:schemeClr val="bg2">
                    <a:lumMod val="76000"/>
                  </a:schemeClr>
                </a:solidFill>
              </a:rPr>
              <a:t>BMW Group - Sokolov</a:t>
            </a:r>
            <a:endParaRPr lang="it-IT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914400" lvl="1" indent="-571500">
              <a:spcBef>
                <a:spcPts val="1800"/>
              </a:spcBef>
              <a:buClr>
                <a:srgbClr val="E61A38"/>
              </a:buClr>
            </a:pPr>
            <a:r>
              <a:rPr lang="cs-CZ">
                <a:solidFill>
                  <a:schemeClr val="bg2">
                    <a:lumMod val="76000"/>
                  </a:schemeClr>
                </a:solidFill>
              </a:rPr>
              <a:t>Projekt zaměřený na autonomní řízení a elektromobilitu. Centrum od roku 2023 slouží k testování asistenčních systémů, automatizované jízdy a parkovacích asistentů.</a:t>
            </a:r>
          </a:p>
          <a:p>
            <a:pPr marL="914400" lvl="1" indent="-571500">
              <a:spcBef>
                <a:spcPts val="1800"/>
              </a:spcBef>
              <a:buClr>
                <a:srgbClr val="E61A38"/>
              </a:buClr>
            </a:pPr>
            <a:r>
              <a:rPr lang="cs-CZ" b="1">
                <a:solidFill>
                  <a:srgbClr val="E61A38"/>
                </a:solidFill>
                <a:ea typeface="Verdana"/>
              </a:rPr>
              <a:t>Zprostředkovali jsme jednání s BMW a pomohli jsme při výběru vhodné lokality.</a:t>
            </a:r>
            <a:endParaRPr lang="it-IT" b="1">
              <a:solidFill>
                <a:srgbClr val="E61A38"/>
              </a:solidFill>
              <a:ea typeface="Verdana"/>
            </a:endParaRPr>
          </a:p>
          <a:p>
            <a:pPr marL="571500" lvl="0" indent="-571500">
              <a:spcBef>
                <a:spcPts val="1800"/>
              </a:spcBef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it-IT" b="1">
                <a:solidFill>
                  <a:schemeClr val="bg2">
                    <a:lumMod val="76000"/>
                  </a:schemeClr>
                </a:solidFill>
              </a:rPr>
              <a:t>KONE Industrial s.r.o.</a:t>
            </a:r>
            <a:r>
              <a:rPr lang="cs-CZ" b="1">
                <a:solidFill>
                  <a:schemeClr val="bg2">
                    <a:lumMod val="76000"/>
                  </a:schemeClr>
                </a:solidFill>
              </a:rPr>
              <a:t> – průmyslová zóna Severní Předlice</a:t>
            </a:r>
            <a:endParaRPr lang="cs-CZ" b="1">
              <a:solidFill>
                <a:schemeClr val="bg2">
                  <a:lumMod val="76000"/>
                </a:schemeClr>
              </a:solidFill>
              <a:ea typeface="Verdana"/>
            </a:endParaRPr>
          </a:p>
          <a:p>
            <a:pPr marL="914400" lvl="1" indent="-571500">
              <a:spcBef>
                <a:spcPts val="1800"/>
              </a:spcBef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>
                <a:solidFill>
                  <a:schemeClr val="bg2">
                    <a:lumMod val="76000"/>
                  </a:schemeClr>
                </a:solidFill>
              </a:rPr>
              <a:t>Rozšíření výroby v oblasti vertikální dopravy – výtahů, eskalátorů a pohyblivých chodníků v roce 2025. </a:t>
            </a:r>
          </a:p>
          <a:p>
            <a:pPr marL="914400" lvl="1" indent="-571500">
              <a:spcBef>
                <a:spcPts val="1800"/>
              </a:spcBef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b="1">
                <a:solidFill>
                  <a:schemeClr val="tx2"/>
                </a:solidFill>
                <a:ea typeface="Verdana"/>
              </a:rPr>
              <a:t>Čtyři</a:t>
            </a:r>
            <a:r>
              <a:rPr lang="cs-CZ" b="1">
                <a:solidFill>
                  <a:schemeClr val="tx2"/>
                </a:solidFill>
                <a:ea typeface="+mn-lt"/>
                <a:cs typeface="+mn-lt"/>
              </a:rPr>
              <a:t> roky jsme vyjednávali s městem a dalšími institucemi, aby se zlepšily podmínky v průmyslové zóně a firma mohla zůstat. Loni se jí podařilo expandovat. </a:t>
            </a:r>
            <a:endParaRPr lang="cs-CZ" b="1">
              <a:solidFill>
                <a:schemeClr val="tx2"/>
              </a:solidFill>
              <a:ea typeface="Verdana"/>
            </a:endParaRPr>
          </a:p>
          <a:p>
            <a:pPr marL="342900" lvl="1" indent="0">
              <a:buClr>
                <a:srgbClr val="E61A38"/>
              </a:buClr>
              <a:buNone/>
            </a:pPr>
            <a:endParaRPr lang="cs-CZ"/>
          </a:p>
          <a:p>
            <a:pPr marL="914400" lvl="1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338A43-2574-C6DA-E6D3-2671B379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6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56C1E-0E71-3E23-3AD8-AFB87C15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mapa, atlas, Svět&#10;&#10;Obsah vygenerovaný umělou inteligencí může být nesprávný.">
            <a:extLst>
              <a:ext uri="{FF2B5EF4-FFF2-40B4-BE49-F238E27FC236}">
                <a16:creationId xmlns:a16="http://schemas.microsoft.com/office/drawing/2014/main" id="{41836E02-4FC0-7D61-C747-1E23D3E8B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9" y="844550"/>
            <a:ext cx="22704613" cy="119309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1250E3-3819-EB2D-C0CE-4D31C043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Pozemky pro strategické investorské parky</a:t>
            </a:r>
          </a:p>
        </p:txBody>
      </p:sp>
      <p:pic>
        <p:nvPicPr>
          <p:cNvPr id="7" name="Obrázek 6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1893E2B5-2718-CBD8-CA0B-22514DB9C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088" y="1255648"/>
            <a:ext cx="1266050" cy="2143654"/>
          </a:xfrm>
          <a:prstGeom prst="rect">
            <a:avLst/>
          </a:prstGeom>
        </p:spPr>
      </p:pic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FE65BE36-7925-3907-D613-4032F79A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13625" y="12258675"/>
            <a:ext cx="2735261" cy="612775"/>
          </a:xfrm>
        </p:spPr>
        <p:txBody>
          <a:bodyPr/>
          <a:lstStyle/>
          <a:p>
            <a:fld id="{A23A5941-499E-4948-A421-DD6D61E710B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89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Objem investic_kraje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49D110D-1A97-3BF1-DA12-CBEAC872B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/>
              <a:t>Zdroj: CzechInvest, 2026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DFDC23-2D7B-19D2-9F17-B13B92C97440}"/>
              </a:ext>
            </a:extLst>
          </p:cNvPr>
          <p:cNvSpPr txBox="1">
            <a:spLocks/>
          </p:cNvSpPr>
          <p:nvPr/>
        </p:nvSpPr>
        <p:spPr>
          <a:xfrm>
            <a:off x="1535113" y="954087"/>
            <a:ext cx="21313775" cy="17637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Celkový objem přislíbených investic</a:t>
            </a:r>
          </a:p>
        </p:txBody>
      </p:sp>
      <p:pic>
        <p:nvPicPr>
          <p:cNvPr id="21" name="Grafika předělová rgb SVG">
            <a:extLst>
              <a:ext uri="{FF2B5EF4-FFF2-40B4-BE49-F238E27FC236}">
                <a16:creationId xmlns:a16="http://schemas.microsoft.com/office/drawing/2014/main" id="{BCCF6E52-6677-82E0-DBBB-38FEF1F34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80BEAB3C-BA9A-1661-B369-39B34CA4537A}"/>
              </a:ext>
            </a:extLst>
          </p:cNvPr>
          <p:cNvSpPr/>
          <p:nvPr/>
        </p:nvSpPr>
        <p:spPr>
          <a:xfrm rot="16200000">
            <a:off x="-1056758" y="5797738"/>
            <a:ext cx="4234039" cy="2120524"/>
          </a:xfrm>
          <a:custGeom>
            <a:avLst/>
            <a:gdLst>
              <a:gd name="csX0" fmla="*/ 0 w 4234039"/>
              <a:gd name="csY0" fmla="*/ 0 h 2120524"/>
              <a:gd name="csX1" fmla="*/ 2121479 w 4234039"/>
              <a:gd name="csY1" fmla="*/ 2120525 h 2120524"/>
              <a:gd name="csX2" fmla="*/ 4234040 w 4234039"/>
              <a:gd name="csY2" fmla="*/ 8888 h 2120524"/>
              <a:gd name="csX3" fmla="*/ 4234040 w 4234039"/>
              <a:gd name="csY3" fmla="*/ 0 h 21205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234039" h="2120524">
                <a:moveTo>
                  <a:pt x="0" y="0"/>
                </a:moveTo>
                <a:lnTo>
                  <a:pt x="2121479" y="2120525"/>
                </a:lnTo>
                <a:lnTo>
                  <a:pt x="4234040" y="8888"/>
                </a:lnTo>
                <a:lnTo>
                  <a:pt x="4234040" y="0"/>
                </a:lnTo>
                <a:close/>
              </a:path>
            </a:pathLst>
          </a:custGeom>
          <a:solidFill>
            <a:srgbClr val="E61A38"/>
          </a:solidFill>
          <a:ln w="12700" cap="flat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CBC30-0E43-61A8-6591-844DCE3F1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122" y="2717800"/>
            <a:ext cx="17124818" cy="952483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6CA000B-3BFD-1D1B-3FAB-50536F6F703D}"/>
              </a:ext>
            </a:extLst>
          </p:cNvPr>
          <p:cNvSpPr/>
          <p:nvPr/>
        </p:nvSpPr>
        <p:spPr>
          <a:xfrm>
            <a:off x="1425556" y="1966793"/>
            <a:ext cx="1642711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4000" b="1">
                <a:solidFill>
                  <a:srgbClr val="0F5CAB"/>
                </a:solidFill>
                <a:ea typeface="Verdana"/>
              </a:rPr>
              <a:t>uváděno v mld. Kč</a:t>
            </a:r>
            <a:endParaRPr lang="en-US" sz="4000" b="1">
              <a:solidFill>
                <a:srgbClr val="0F5CAB"/>
              </a:solidFill>
              <a:ea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C1257-975E-B52E-E1D5-5471220B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Služby CzechInvestu pro obce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926216-78AA-D3B5-CA3C-5CCAF443B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13" y="3005140"/>
            <a:ext cx="9979225" cy="8281986"/>
          </a:xfrm>
        </p:spPr>
        <p:txBody>
          <a:bodyPr vert="horz" lIns="0" tIns="0" rIns="0" bIns="0" rtlCol="0" anchor="t">
            <a:normAutofit/>
          </a:bodyPr>
          <a:lstStyle/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/>
              <a:t>Konzultace</a:t>
            </a:r>
            <a:r>
              <a:rPr lang="cs-CZ" sz="3200"/>
              <a:t> a poradenství pro samosprávy</a:t>
            </a:r>
            <a:endParaRPr lang="cs-CZ" sz="3200"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/>
              <a:t>Příprava</a:t>
            </a:r>
            <a:r>
              <a:rPr lang="cs-CZ" sz="3200"/>
              <a:t> lokalit a brownfieldů</a:t>
            </a:r>
            <a:endParaRPr lang="cs-CZ" sz="3200"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/>
              <a:t>Zprostředkování</a:t>
            </a:r>
            <a:r>
              <a:rPr lang="cs-CZ" sz="3200"/>
              <a:t> investorů a firem</a:t>
            </a:r>
            <a:endParaRPr lang="cs-CZ" sz="3200"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/>
              <a:t>Data, analýzy a finanční nástroje</a:t>
            </a:r>
            <a:endParaRPr lang="cs-CZ" sz="3200" b="1">
              <a:ea typeface="Verdana"/>
            </a:endParaRPr>
          </a:p>
          <a:p>
            <a:pPr marL="571500" lvl="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3200" b="1"/>
              <a:t>Inovace</a:t>
            </a:r>
            <a:r>
              <a:rPr lang="cs-CZ" sz="3200"/>
              <a:t> a chytrá řešení</a:t>
            </a:r>
            <a:endParaRPr lang="cs-CZ" sz="3200">
              <a:ea typeface="Verdana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417992-903A-DA7F-9674-4A9CF35A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8B4495-1294-4763-F3B3-95222112C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0571" b="4552"/>
          <a:stretch/>
        </p:blipFill>
        <p:spPr>
          <a:xfrm>
            <a:off x="12192000" y="2735277"/>
            <a:ext cx="10725061" cy="7100009"/>
          </a:xfrm>
          <a:prstGeom prst="rect">
            <a:avLst/>
          </a:prstGeom>
        </p:spPr>
      </p:pic>
      <p:sp>
        <p:nvSpPr>
          <p:cNvPr id="6" name="TextovéPole 5">
            <a:hlinkClick r:id="rId4"/>
            <a:extLst>
              <a:ext uri="{FF2B5EF4-FFF2-40B4-BE49-F238E27FC236}">
                <a16:creationId xmlns:a16="http://schemas.microsoft.com/office/drawing/2014/main" id="{006A4109-6BCC-977C-63D5-2FDD375F9804}"/>
              </a:ext>
            </a:extLst>
          </p:cNvPr>
          <p:cNvSpPr txBox="1"/>
          <p:nvPr/>
        </p:nvSpPr>
        <p:spPr>
          <a:xfrm>
            <a:off x="12073630" y="10160504"/>
            <a:ext cx="114027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}"/>
            </a:pPr>
            <a:r>
              <a:rPr lang="cs-CZ" sz="4200" b="1">
                <a:solidFill>
                  <a:srgbClr val="0F5CAB"/>
                </a:solidFill>
              </a:rPr>
              <a:t>www.czechinvest.gov.cz/proobce</a:t>
            </a:r>
          </a:p>
          <a:p>
            <a:pPr marL="571500" indent="-571500">
              <a:buClr>
                <a:srgbClr val="E61A38"/>
              </a:buClr>
              <a:buFont typeface="Wingdings 3" panose="05040102010807070707" pitchFamily="18" charset="2"/>
              <a:buChar char=""/>
            </a:pP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AACD8C-13BB-CF1C-FE88-642CBD605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19" y="8016538"/>
            <a:ext cx="2957235" cy="29572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6178D6-E2F0-F92A-01A3-4205CF0EA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8" r="7561"/>
          <a:stretch>
            <a:fillRect/>
          </a:stretch>
        </p:blipFill>
        <p:spPr>
          <a:xfrm rot="5400000" flipH="1">
            <a:off x="16044598" y="-109383"/>
            <a:ext cx="8230020" cy="84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6415"/>
      </p:ext>
    </p:extLst>
  </p:cSld>
  <p:clrMapOvr>
    <a:masterClrMapping/>
  </p:clrMapOvr>
</p:sld>
</file>

<file path=ppt/theme/theme1.xml><?xml version="1.0" encoding="utf-8"?>
<a:theme xmlns:a="http://schemas.openxmlformats.org/drawingml/2006/main" name="CzechInvest PPT 16:9">
  <a:themeElements>
    <a:clrScheme name="CzechInvest">
      <a:dk1>
        <a:sysClr val="windowText" lastClr="000000"/>
      </a:dk1>
      <a:lt1>
        <a:sysClr val="window" lastClr="FFFFFF"/>
      </a:lt1>
      <a:dk2>
        <a:srgbClr val="E61A38"/>
      </a:dk2>
      <a:lt2>
        <a:srgbClr val="0F5CAB"/>
      </a:lt2>
      <a:accent1>
        <a:srgbClr val="3C65A6"/>
      </a:accent1>
      <a:accent2>
        <a:srgbClr val="3BAAE1"/>
      </a:accent2>
      <a:accent3>
        <a:srgbClr val="F39207"/>
      </a:accent3>
      <a:accent4>
        <a:srgbClr val="DF3255"/>
      </a:accent4>
      <a:accent5>
        <a:srgbClr val="F3997B"/>
      </a:accent5>
      <a:accent6>
        <a:srgbClr val="BA4E97"/>
      </a:accent6>
      <a:hlink>
        <a:srgbClr val="0F5CAB"/>
      </a:hlink>
      <a:folHlink>
        <a:srgbClr val="0F5CAB"/>
      </a:folHlink>
    </a:clrScheme>
    <a:fontScheme name="Verdana -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mavě modrá (základní barevná paleta grafů)">
      <a:srgbClr val="3C65A6"/>
    </a:custClr>
    <a:custClr name="Světle modrá (základní barevná paleta grafů)">
      <a:srgbClr val="3BAAE1"/>
    </a:custClr>
    <a:custClr name="Oranžová (základní barevná paleta grafů)">
      <a:srgbClr val="F39207"/>
    </a:custClr>
    <a:custClr name="Červená (základní barevná paleta grafů)">
      <a:srgbClr val="DF3255"/>
    </a:custClr>
    <a:custClr name="Světle oranžová (základní barevná paleta grafů)">
      <a:srgbClr val="F3997B"/>
    </a:custClr>
    <a:custClr name="Fialová modrá (základní barevná paleta grafů)">
      <a:srgbClr val="BA4E9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Tmavě fialová (doplňková barevná paleta grafů)">
      <a:srgbClr val="874C97"/>
    </a:custClr>
    <a:custClr name="Levandulová (doplňková barevná paleta grafů)">
      <a:srgbClr val="C9A7CF"/>
    </a:custClr>
    <a:custClr name="Žlutá (doplňková barevná paleta grafů)">
      <a:srgbClr val="FCC042"/>
    </a:custClr>
    <a:custClr name="Vínová (doplňková barevná paleta grafů)">
      <a:srgbClr val="931738"/>
    </a:custClr>
    <a:custClr name="Prachově modrá (doplňková barevná paleta grafů)">
      <a:srgbClr val="949ACD"/>
    </a:custClr>
    <a:custClr name="Růžová (doplňková barevná paleta grafů)">
      <a:srgbClr val="E17A9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Hlavní červená (barva nadpisů, loga)">
      <a:srgbClr val="E61A38"/>
    </a:custClr>
    <a:custClr name="Hlavní modrá (barva podnadpisů, loga)">
      <a:srgbClr val="0F5CAB"/>
    </a:custClr>
    <a:custClr name="Tmavší odstín světle šedé (linie tabulky)">
      <a:srgbClr val="DADADA"/>
    </a:custClr>
    <a:custClr name="Světle šedá (podbarvení buněk v tabulce)">
      <a:srgbClr val="F0F0F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414BEAE3-17B8-4379-870A-87595432A8D9}" vid="{0C565EA7-2C59-4402-A850-72F2AF5A1C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1E6C383-FD91-4DEE-B3A8-86BD3F1F5B72}">
  <we:reference id="wa200010001" version="1.0.0.1" store="en-US" storeType="OMEX"/>
  <we:alternateReferences>
    <we:reference id="WA200010001" version="1.0.0.1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bf5a2a-9189-4c89-8f1b-599a9cce70f6" xsi:nil="true"/>
    <lcf76f155ced4ddcb4097134ff3c332f xmlns="72de4bc0-3c57-43f9-801e-25affbfe18a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4DCABE4B4DB54C9C96813202D42ACA" ma:contentTypeVersion="19" ma:contentTypeDescription="Create a new document." ma:contentTypeScope="" ma:versionID="45781d4e6d09356f63c565548d0f4cd1">
  <xsd:schema xmlns:xsd="http://www.w3.org/2001/XMLSchema" xmlns:xs="http://www.w3.org/2001/XMLSchema" xmlns:p="http://schemas.microsoft.com/office/2006/metadata/properties" xmlns:ns2="72de4bc0-3c57-43f9-801e-25affbfe18a6" xmlns:ns3="3dbf5a2a-9189-4c89-8f1b-599a9cce70f6" targetNamespace="http://schemas.microsoft.com/office/2006/metadata/properties" ma:root="true" ma:fieldsID="52d09087cf9b67c5e51fd0e298f1cc53" ns2:_="" ns3:_="">
    <xsd:import namespace="72de4bc0-3c57-43f9-801e-25affbfe18a6"/>
    <xsd:import namespace="3dbf5a2a-9189-4c89-8f1b-599a9cce70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e4bc0-3c57-43f9-801e-25affbfe18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f5a2a-9189-4c89-8f1b-599a9cce7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218cf1-da9b-430b-8dd1-a226c12a7c9b}" ma:internalName="TaxCatchAll" ma:showField="CatchAllData" ma:web="3dbf5a2a-9189-4c89-8f1b-599a9cce70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B6696B-EF9D-4FC5-B752-C076FA44CF44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3dbf5a2a-9189-4c89-8f1b-599a9cce70f6"/>
    <ds:schemaRef ds:uri="http://www.w3.org/XML/1998/namespace"/>
    <ds:schemaRef ds:uri="http://purl.org/dc/dcmitype/"/>
    <ds:schemaRef ds:uri="http://schemas.openxmlformats.org/package/2006/metadata/core-properties"/>
    <ds:schemaRef ds:uri="72de4bc0-3c57-43f9-801e-25affbfe18a6"/>
  </ds:schemaRefs>
</ds:datastoreItem>
</file>

<file path=customXml/itemProps2.xml><?xml version="1.0" encoding="utf-8"?>
<ds:datastoreItem xmlns:ds="http://schemas.openxmlformats.org/officeDocument/2006/customXml" ds:itemID="{19146DAF-D47D-4B94-8099-8CE3CFDC76D1}">
  <ds:schemaRefs>
    <ds:schemaRef ds:uri="3dbf5a2a-9189-4c89-8f1b-599a9cce70f6"/>
    <ds:schemaRef ds:uri="72de4bc0-3c57-43f9-801e-25affbfe18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51A1B3-765B-4609-9FBF-F75A243D3E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CI_PPT_obecná_16x9_CZE</Template>
  <TotalTime>0</TotalTime>
  <Words>623</Words>
  <Application>Microsoft Office PowerPoint</Application>
  <PresentationFormat>Vlastní</PresentationFormat>
  <Paragraphs>128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Wingdings 3,Sans-Serif</vt:lpstr>
      <vt:lpstr>Arial</vt:lpstr>
      <vt:lpstr>Calibri</vt:lpstr>
      <vt:lpstr>Verdana</vt:lpstr>
      <vt:lpstr>Wingdings 3</vt:lpstr>
      <vt:lpstr>CzechInvest PPT 16:9</vt:lpstr>
      <vt:lpstr>Jak CzechInvest pomáhá obcím a firmám</vt:lpstr>
      <vt:lpstr>CzechInvest</vt:lpstr>
      <vt:lpstr>Co hledá kvalitní zaměstnavatel</vt:lpstr>
      <vt:lpstr>CzechInvest jako one‑stop shop pro obce</vt:lpstr>
      <vt:lpstr>Lokality, nemovitosti, brownfieldy</vt:lpstr>
      <vt:lpstr>Příklady úspěšných projektů</vt:lpstr>
      <vt:lpstr>Pozemky pro strategické investorské parky</vt:lpstr>
      <vt:lpstr>Objem investic_kraje</vt:lpstr>
      <vt:lpstr>Služby CzechInvestu pro obce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CzechInvest pomáhá obcím</dc:title>
  <dc:creator>Lorenc Marek</dc:creator>
  <cp:lastModifiedBy>Kadlecová Jana</cp:lastModifiedBy>
  <cp:revision>1</cp:revision>
  <dcterms:created xsi:type="dcterms:W3CDTF">2026-03-17T15:23:05Z</dcterms:created>
  <dcterms:modified xsi:type="dcterms:W3CDTF">2026-03-23T15:00:20Z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0x010100504DCABE4B4DB54C9C96813202D42ACA</vt:lpwstr>
  </property>
  <property fmtid="{D5CDD505-2E9C-101B-9397-08002B2CF9AE}" pid="3" name="MediaServiceImageTags">
    <vt:lpwstr/>
  </property>
</Properties>
</file>