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0085388" cy="683895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entury Gothic" panose="020B0502020202020204" pitchFamily="34" charset="0"/>
      <p:regular r:id="rId9"/>
      <p:bold r:id="rId10"/>
      <p:italic r:id="rId11"/>
      <p:boldItalic r:id="rId12"/>
    </p:embeddedFont>
    <p:embeddedFont>
      <p:font typeface="Source Sans Pro" panose="020B0503030403020204" pitchFamily="34" charset="0"/>
      <p:regular r:id="rId13"/>
      <p:bold r:id="rId14"/>
      <p:italic r:id="rId15"/>
      <p:boldItalic r:id="rId16"/>
    </p:embeddedFont>
    <p:embeddedFont>
      <p:font typeface="Source Sans Pro Light" panose="020B040303040302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3177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78" roundtripDataSignature="AMtx7mg6ptA4HCAnouvw8vO3vazlvVgvS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 PEJTE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C5636EC-0436-4CDA-9F95-33F6E52B8769}">
  <a:tblStyle styleId="{3C5636EC-0436-4CDA-9F95-33F6E52B876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 b="off" i="off"/>
      <a:tcStyle>
        <a:tcBdr/>
        <a:fill>
          <a:solidFill>
            <a:srgbClr val="CFD7E7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FD7E7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184" y="32"/>
      </p:cViewPr>
      <p:guideLst>
        <p:guide orient="horz" pos="2154"/>
        <p:guide pos="317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font" Target="fonts/font16.fntdata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79" Type="http://schemas.openxmlformats.org/officeDocument/2006/relationships/commentAuthors" Target="commentAuthors.xml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82" Type="http://schemas.openxmlformats.org/officeDocument/2006/relationships/theme" Target="theme/theme1.xml"/><Relationship Id="rId10" Type="http://schemas.openxmlformats.org/officeDocument/2006/relationships/font" Target="fonts/font6.fntdata"/><Relationship Id="rId19" Type="http://schemas.openxmlformats.org/officeDocument/2006/relationships/font" Target="fonts/font15.fntdata"/><Relationship Id="rId78" Type="http://customschemas.google.com/relationships/presentationmetadata" Target="metadata"/><Relationship Id="rId81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54113" y="1143000"/>
            <a:ext cx="4549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57723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685800"/>
            <a:ext cx="5054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4113" y="1143000"/>
            <a:ext cx="4549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9" name="Google Shape;16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1"/>
          <p:cNvSpPr txBox="1">
            <a:spLocks noGrp="1"/>
          </p:cNvSpPr>
          <p:nvPr>
            <p:ph type="title"/>
          </p:nvPr>
        </p:nvSpPr>
        <p:spPr>
          <a:xfrm>
            <a:off x="504270" y="273875"/>
            <a:ext cx="9076849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51"/>
          <p:cNvSpPr txBox="1">
            <a:spLocks noGrp="1"/>
          </p:cNvSpPr>
          <p:nvPr>
            <p:ph type="body" idx="1"/>
          </p:nvPr>
        </p:nvSpPr>
        <p:spPr>
          <a:xfrm>
            <a:off x="504270" y="1595755"/>
            <a:ext cx="9076849" cy="4513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1"/>
          <p:cNvSpPr txBox="1">
            <a:spLocks noGrp="1"/>
          </p:cNvSpPr>
          <p:nvPr>
            <p:ph type="dt" idx="10"/>
          </p:nvPr>
        </p:nvSpPr>
        <p:spPr>
          <a:xfrm>
            <a:off x="504270" y="6338694"/>
            <a:ext cx="2353257" cy="364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51"/>
          <p:cNvSpPr txBox="1">
            <a:spLocks noGrp="1"/>
          </p:cNvSpPr>
          <p:nvPr>
            <p:ph type="ftr" idx="11"/>
          </p:nvPr>
        </p:nvSpPr>
        <p:spPr>
          <a:xfrm>
            <a:off x="3445841" y="6338694"/>
            <a:ext cx="3193706" cy="364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51"/>
          <p:cNvSpPr txBox="1">
            <a:spLocks noGrp="1"/>
          </p:cNvSpPr>
          <p:nvPr>
            <p:ph type="sldNum" idx="12"/>
          </p:nvPr>
        </p:nvSpPr>
        <p:spPr>
          <a:xfrm>
            <a:off x="7227862" y="6338694"/>
            <a:ext cx="2353257" cy="364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-tête de sectio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6"/>
          <p:cNvSpPr txBox="1">
            <a:spLocks noGrp="1"/>
          </p:cNvSpPr>
          <p:nvPr>
            <p:ph type="title"/>
          </p:nvPr>
        </p:nvSpPr>
        <p:spPr>
          <a:xfrm>
            <a:off x="796676" y="4394659"/>
            <a:ext cx="8572580" cy="1358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56"/>
          <p:cNvSpPr txBox="1">
            <a:spLocks noGrp="1"/>
          </p:cNvSpPr>
          <p:nvPr>
            <p:ph type="body" idx="1"/>
          </p:nvPr>
        </p:nvSpPr>
        <p:spPr>
          <a:xfrm>
            <a:off x="796676" y="2898639"/>
            <a:ext cx="8572580" cy="1496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56"/>
          <p:cNvSpPr txBox="1">
            <a:spLocks noGrp="1"/>
          </p:cNvSpPr>
          <p:nvPr>
            <p:ph type="dt" idx="10"/>
          </p:nvPr>
        </p:nvSpPr>
        <p:spPr>
          <a:xfrm>
            <a:off x="504270" y="6338694"/>
            <a:ext cx="2353257" cy="364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56"/>
          <p:cNvSpPr txBox="1">
            <a:spLocks noGrp="1"/>
          </p:cNvSpPr>
          <p:nvPr>
            <p:ph type="ftr" idx="11"/>
          </p:nvPr>
        </p:nvSpPr>
        <p:spPr>
          <a:xfrm>
            <a:off x="3445841" y="6338694"/>
            <a:ext cx="3193706" cy="364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6"/>
          <p:cNvSpPr txBox="1">
            <a:spLocks noGrp="1"/>
          </p:cNvSpPr>
          <p:nvPr>
            <p:ph type="sldNum" idx="12"/>
          </p:nvPr>
        </p:nvSpPr>
        <p:spPr>
          <a:xfrm>
            <a:off x="7227862" y="6338694"/>
            <a:ext cx="2353257" cy="364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7"/>
          <p:cNvSpPr txBox="1">
            <a:spLocks noGrp="1"/>
          </p:cNvSpPr>
          <p:nvPr>
            <p:ph type="title"/>
          </p:nvPr>
        </p:nvSpPr>
        <p:spPr>
          <a:xfrm>
            <a:off x="504270" y="273875"/>
            <a:ext cx="9076849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57"/>
          <p:cNvSpPr txBox="1">
            <a:spLocks noGrp="1"/>
          </p:cNvSpPr>
          <p:nvPr>
            <p:ph type="body" idx="1"/>
          </p:nvPr>
        </p:nvSpPr>
        <p:spPr>
          <a:xfrm>
            <a:off x="556798" y="1591006"/>
            <a:ext cx="4920129" cy="45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7"/>
          <p:cNvSpPr txBox="1">
            <a:spLocks noGrp="1"/>
          </p:cNvSpPr>
          <p:nvPr>
            <p:ph type="body" idx="2"/>
          </p:nvPr>
        </p:nvSpPr>
        <p:spPr>
          <a:xfrm>
            <a:off x="5645016" y="1591006"/>
            <a:ext cx="4921880" cy="45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57"/>
          <p:cNvSpPr txBox="1">
            <a:spLocks noGrp="1"/>
          </p:cNvSpPr>
          <p:nvPr>
            <p:ph type="dt" idx="10"/>
          </p:nvPr>
        </p:nvSpPr>
        <p:spPr>
          <a:xfrm>
            <a:off x="504270" y="6338694"/>
            <a:ext cx="2353257" cy="364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57"/>
          <p:cNvSpPr txBox="1">
            <a:spLocks noGrp="1"/>
          </p:cNvSpPr>
          <p:nvPr>
            <p:ph type="ftr" idx="11"/>
          </p:nvPr>
        </p:nvSpPr>
        <p:spPr>
          <a:xfrm>
            <a:off x="3445841" y="6338694"/>
            <a:ext cx="3193706" cy="364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57"/>
          <p:cNvSpPr txBox="1">
            <a:spLocks noGrp="1"/>
          </p:cNvSpPr>
          <p:nvPr>
            <p:ph type="sldNum" idx="12"/>
          </p:nvPr>
        </p:nvSpPr>
        <p:spPr>
          <a:xfrm>
            <a:off x="7227862" y="6338694"/>
            <a:ext cx="2353257" cy="364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8"/>
          <p:cNvSpPr txBox="1">
            <a:spLocks noGrp="1"/>
          </p:cNvSpPr>
          <p:nvPr>
            <p:ph type="title"/>
          </p:nvPr>
        </p:nvSpPr>
        <p:spPr>
          <a:xfrm>
            <a:off x="504270" y="273875"/>
            <a:ext cx="9076849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58"/>
          <p:cNvSpPr txBox="1">
            <a:spLocks noGrp="1"/>
          </p:cNvSpPr>
          <p:nvPr>
            <p:ph type="body" idx="1"/>
          </p:nvPr>
        </p:nvSpPr>
        <p:spPr>
          <a:xfrm>
            <a:off x="504269" y="1530849"/>
            <a:ext cx="4456131" cy="637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58"/>
          <p:cNvSpPr txBox="1">
            <a:spLocks noGrp="1"/>
          </p:cNvSpPr>
          <p:nvPr>
            <p:ph type="body" idx="2"/>
          </p:nvPr>
        </p:nvSpPr>
        <p:spPr>
          <a:xfrm>
            <a:off x="504269" y="2168834"/>
            <a:ext cx="4456131" cy="3940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58"/>
          <p:cNvSpPr txBox="1">
            <a:spLocks noGrp="1"/>
          </p:cNvSpPr>
          <p:nvPr>
            <p:ph type="body" idx="3"/>
          </p:nvPr>
        </p:nvSpPr>
        <p:spPr>
          <a:xfrm>
            <a:off x="5123237" y="1530849"/>
            <a:ext cx="4457882" cy="637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58"/>
          <p:cNvSpPr txBox="1">
            <a:spLocks noGrp="1"/>
          </p:cNvSpPr>
          <p:nvPr>
            <p:ph type="body" idx="4"/>
          </p:nvPr>
        </p:nvSpPr>
        <p:spPr>
          <a:xfrm>
            <a:off x="5123237" y="2168834"/>
            <a:ext cx="4457882" cy="3940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58"/>
          <p:cNvSpPr txBox="1">
            <a:spLocks noGrp="1"/>
          </p:cNvSpPr>
          <p:nvPr>
            <p:ph type="dt" idx="10"/>
          </p:nvPr>
        </p:nvSpPr>
        <p:spPr>
          <a:xfrm>
            <a:off x="504270" y="6338694"/>
            <a:ext cx="2353257" cy="364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58"/>
          <p:cNvSpPr txBox="1">
            <a:spLocks noGrp="1"/>
          </p:cNvSpPr>
          <p:nvPr>
            <p:ph type="ftr" idx="11"/>
          </p:nvPr>
        </p:nvSpPr>
        <p:spPr>
          <a:xfrm>
            <a:off x="3445841" y="6338694"/>
            <a:ext cx="3193706" cy="364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58"/>
          <p:cNvSpPr txBox="1">
            <a:spLocks noGrp="1"/>
          </p:cNvSpPr>
          <p:nvPr>
            <p:ph type="sldNum" idx="12"/>
          </p:nvPr>
        </p:nvSpPr>
        <p:spPr>
          <a:xfrm>
            <a:off x="7227862" y="6338694"/>
            <a:ext cx="2353257" cy="364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9"/>
          <p:cNvSpPr txBox="1">
            <a:spLocks noGrp="1"/>
          </p:cNvSpPr>
          <p:nvPr>
            <p:ph type="title"/>
          </p:nvPr>
        </p:nvSpPr>
        <p:spPr>
          <a:xfrm>
            <a:off x="504270" y="273875"/>
            <a:ext cx="9076849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59"/>
          <p:cNvSpPr txBox="1">
            <a:spLocks noGrp="1"/>
          </p:cNvSpPr>
          <p:nvPr>
            <p:ph type="dt" idx="10"/>
          </p:nvPr>
        </p:nvSpPr>
        <p:spPr>
          <a:xfrm>
            <a:off x="504270" y="6338694"/>
            <a:ext cx="2353257" cy="364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59"/>
          <p:cNvSpPr txBox="1">
            <a:spLocks noGrp="1"/>
          </p:cNvSpPr>
          <p:nvPr>
            <p:ph type="ftr" idx="11"/>
          </p:nvPr>
        </p:nvSpPr>
        <p:spPr>
          <a:xfrm>
            <a:off x="3445841" y="6338694"/>
            <a:ext cx="3193706" cy="364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59"/>
          <p:cNvSpPr txBox="1">
            <a:spLocks noGrp="1"/>
          </p:cNvSpPr>
          <p:nvPr>
            <p:ph type="sldNum" idx="12"/>
          </p:nvPr>
        </p:nvSpPr>
        <p:spPr>
          <a:xfrm>
            <a:off x="7227862" y="6338694"/>
            <a:ext cx="2353257" cy="364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0"/>
          <p:cNvSpPr txBox="1">
            <a:spLocks noGrp="1"/>
          </p:cNvSpPr>
          <p:nvPr>
            <p:ph type="title"/>
          </p:nvPr>
        </p:nvSpPr>
        <p:spPr>
          <a:xfrm>
            <a:off x="504270" y="272292"/>
            <a:ext cx="3318023" cy="1158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60"/>
          <p:cNvSpPr txBox="1">
            <a:spLocks noGrp="1"/>
          </p:cNvSpPr>
          <p:nvPr>
            <p:ph type="body" idx="1"/>
          </p:nvPr>
        </p:nvSpPr>
        <p:spPr>
          <a:xfrm>
            <a:off x="3943107" y="272292"/>
            <a:ext cx="5638012" cy="5836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60"/>
          <p:cNvSpPr txBox="1">
            <a:spLocks noGrp="1"/>
          </p:cNvSpPr>
          <p:nvPr>
            <p:ph type="body" idx="2"/>
          </p:nvPr>
        </p:nvSpPr>
        <p:spPr>
          <a:xfrm>
            <a:off x="504270" y="1431114"/>
            <a:ext cx="3318023" cy="467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60"/>
          <p:cNvSpPr txBox="1">
            <a:spLocks noGrp="1"/>
          </p:cNvSpPr>
          <p:nvPr>
            <p:ph type="dt" idx="10"/>
          </p:nvPr>
        </p:nvSpPr>
        <p:spPr>
          <a:xfrm>
            <a:off x="504270" y="6338694"/>
            <a:ext cx="2353257" cy="364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60"/>
          <p:cNvSpPr txBox="1">
            <a:spLocks noGrp="1"/>
          </p:cNvSpPr>
          <p:nvPr>
            <p:ph type="ftr" idx="11"/>
          </p:nvPr>
        </p:nvSpPr>
        <p:spPr>
          <a:xfrm>
            <a:off x="3445841" y="6338694"/>
            <a:ext cx="3193706" cy="364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60"/>
          <p:cNvSpPr txBox="1">
            <a:spLocks noGrp="1"/>
          </p:cNvSpPr>
          <p:nvPr>
            <p:ph type="sldNum" idx="12"/>
          </p:nvPr>
        </p:nvSpPr>
        <p:spPr>
          <a:xfrm>
            <a:off x="7227862" y="6338694"/>
            <a:ext cx="2353257" cy="364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1"/>
          <p:cNvSpPr txBox="1">
            <a:spLocks noGrp="1"/>
          </p:cNvSpPr>
          <p:nvPr>
            <p:ph type="title"/>
          </p:nvPr>
        </p:nvSpPr>
        <p:spPr>
          <a:xfrm>
            <a:off x="1976807" y="4787265"/>
            <a:ext cx="6051233" cy="565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61"/>
          <p:cNvSpPr>
            <a:spLocks noGrp="1"/>
          </p:cNvSpPr>
          <p:nvPr>
            <p:ph type="pic" idx="2"/>
          </p:nvPr>
        </p:nvSpPr>
        <p:spPr>
          <a:xfrm>
            <a:off x="1976807" y="611073"/>
            <a:ext cx="6051233" cy="4103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61"/>
          <p:cNvSpPr txBox="1">
            <a:spLocks noGrp="1"/>
          </p:cNvSpPr>
          <p:nvPr>
            <p:ph type="body" idx="1"/>
          </p:nvPr>
        </p:nvSpPr>
        <p:spPr>
          <a:xfrm>
            <a:off x="1976807" y="5352429"/>
            <a:ext cx="6051233" cy="802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61"/>
          <p:cNvSpPr txBox="1">
            <a:spLocks noGrp="1"/>
          </p:cNvSpPr>
          <p:nvPr>
            <p:ph type="dt" idx="10"/>
          </p:nvPr>
        </p:nvSpPr>
        <p:spPr>
          <a:xfrm>
            <a:off x="504270" y="6338694"/>
            <a:ext cx="2353257" cy="364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61"/>
          <p:cNvSpPr txBox="1">
            <a:spLocks noGrp="1"/>
          </p:cNvSpPr>
          <p:nvPr>
            <p:ph type="ftr" idx="11"/>
          </p:nvPr>
        </p:nvSpPr>
        <p:spPr>
          <a:xfrm>
            <a:off x="3445841" y="6338694"/>
            <a:ext cx="3193706" cy="364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61"/>
          <p:cNvSpPr txBox="1">
            <a:spLocks noGrp="1"/>
          </p:cNvSpPr>
          <p:nvPr>
            <p:ph type="sldNum" idx="12"/>
          </p:nvPr>
        </p:nvSpPr>
        <p:spPr>
          <a:xfrm>
            <a:off x="7227862" y="6338694"/>
            <a:ext cx="2353257" cy="364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2"/>
          <p:cNvSpPr txBox="1">
            <a:spLocks noGrp="1"/>
          </p:cNvSpPr>
          <p:nvPr>
            <p:ph type="title"/>
          </p:nvPr>
        </p:nvSpPr>
        <p:spPr>
          <a:xfrm>
            <a:off x="504270" y="273875"/>
            <a:ext cx="9076849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62"/>
          <p:cNvSpPr txBox="1">
            <a:spLocks noGrp="1"/>
          </p:cNvSpPr>
          <p:nvPr>
            <p:ph type="body" idx="1"/>
          </p:nvPr>
        </p:nvSpPr>
        <p:spPr>
          <a:xfrm rot="5400000">
            <a:off x="2785999" y="-685974"/>
            <a:ext cx="4513391" cy="9076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62"/>
          <p:cNvSpPr txBox="1">
            <a:spLocks noGrp="1"/>
          </p:cNvSpPr>
          <p:nvPr>
            <p:ph type="dt" idx="10"/>
          </p:nvPr>
        </p:nvSpPr>
        <p:spPr>
          <a:xfrm>
            <a:off x="504270" y="6338694"/>
            <a:ext cx="2353257" cy="364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62"/>
          <p:cNvSpPr txBox="1">
            <a:spLocks noGrp="1"/>
          </p:cNvSpPr>
          <p:nvPr>
            <p:ph type="ftr" idx="11"/>
          </p:nvPr>
        </p:nvSpPr>
        <p:spPr>
          <a:xfrm>
            <a:off x="3445841" y="6338694"/>
            <a:ext cx="3193706" cy="364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62"/>
          <p:cNvSpPr txBox="1">
            <a:spLocks noGrp="1"/>
          </p:cNvSpPr>
          <p:nvPr>
            <p:ph type="sldNum" idx="12"/>
          </p:nvPr>
        </p:nvSpPr>
        <p:spPr>
          <a:xfrm>
            <a:off x="7227862" y="6338694"/>
            <a:ext cx="2353257" cy="364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3"/>
          <p:cNvSpPr txBox="1">
            <a:spLocks noGrp="1"/>
          </p:cNvSpPr>
          <p:nvPr>
            <p:ph type="title"/>
          </p:nvPr>
        </p:nvSpPr>
        <p:spPr>
          <a:xfrm rot="5400000">
            <a:off x="6406925" y="1931759"/>
            <a:ext cx="5817856" cy="250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63"/>
          <p:cNvSpPr txBox="1">
            <a:spLocks noGrp="1"/>
          </p:cNvSpPr>
          <p:nvPr>
            <p:ph type="body" idx="1"/>
          </p:nvPr>
        </p:nvSpPr>
        <p:spPr>
          <a:xfrm rot="5400000">
            <a:off x="1317830" y="-487157"/>
            <a:ext cx="5817856" cy="7339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63"/>
          <p:cNvSpPr txBox="1">
            <a:spLocks noGrp="1"/>
          </p:cNvSpPr>
          <p:nvPr>
            <p:ph type="dt" idx="10"/>
          </p:nvPr>
        </p:nvSpPr>
        <p:spPr>
          <a:xfrm>
            <a:off x="504270" y="6338694"/>
            <a:ext cx="2353257" cy="364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63"/>
          <p:cNvSpPr txBox="1">
            <a:spLocks noGrp="1"/>
          </p:cNvSpPr>
          <p:nvPr>
            <p:ph type="ftr" idx="11"/>
          </p:nvPr>
        </p:nvSpPr>
        <p:spPr>
          <a:xfrm>
            <a:off x="3445841" y="6338694"/>
            <a:ext cx="3193706" cy="364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63"/>
          <p:cNvSpPr txBox="1">
            <a:spLocks noGrp="1"/>
          </p:cNvSpPr>
          <p:nvPr>
            <p:ph type="sldNum" idx="12"/>
          </p:nvPr>
        </p:nvSpPr>
        <p:spPr>
          <a:xfrm>
            <a:off x="7227862" y="6338694"/>
            <a:ext cx="2353257" cy="364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50" descr="bande_PPT.jp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09990" y="1"/>
            <a:ext cx="2410676" cy="159327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zdravamesta.cz/webina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6569" y="0"/>
            <a:ext cx="10161957" cy="7145888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"/>
          <p:cNvSpPr txBox="1"/>
          <p:nvPr/>
        </p:nvSpPr>
        <p:spPr>
          <a:xfrm>
            <a:off x="658546" y="2499491"/>
            <a:ext cx="9001502" cy="3383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000" b="0" i="0" u="none" strike="noStrike" cap="none" dirty="0">
                <a:solidFill>
                  <a:schemeClr val="lt1"/>
                </a:solidFill>
                <a:latin typeface="Century Gothic" panose="020B0502020202020204" pitchFamily="34" charset="0"/>
                <a:ea typeface="Source Sans Pro"/>
                <a:cs typeface="Source Sans Pro"/>
                <a:sym typeface="Source Sans Pro"/>
              </a:rPr>
              <a:t>Vážení, 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cs-CZ" sz="800" b="0" i="0" u="none" strike="noStrike" cap="none" dirty="0">
              <a:solidFill>
                <a:schemeClr val="lt1"/>
              </a:solidFill>
              <a:latin typeface="Century Gothic" panose="020B0502020202020204" pitchFamily="34" charset="0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000" dirty="0">
                <a:solidFill>
                  <a:schemeClr val="lt1"/>
                </a:solidFill>
                <a:latin typeface="Century Gothic" panose="020B0502020202020204" pitchFamily="34" charset="0"/>
                <a:ea typeface="Source Sans Pro"/>
                <a:cs typeface="Source Sans Pro"/>
                <a:sym typeface="Source Sans Pro"/>
              </a:rPr>
              <a:t>zveme Vás na w</a:t>
            </a:r>
            <a:r>
              <a:rPr lang="cs-CZ" sz="2000" b="0" i="0" u="none" strike="noStrike" cap="none" dirty="0">
                <a:solidFill>
                  <a:schemeClr val="lt1"/>
                </a:solidFill>
                <a:latin typeface="Century Gothic" panose="020B0502020202020204" pitchFamily="34" charset="0"/>
                <a:ea typeface="Source Sans Pro"/>
                <a:cs typeface="Source Sans Pro"/>
                <a:sym typeface="Source Sans Pro"/>
              </a:rPr>
              <a:t>ebinář k projektu EUCF, který nabízí možnost financování přípravy investičního plánu pro Vaši obec či sdružení obcí.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cs-CZ" sz="2000" b="0" i="0" u="none" strike="noStrike" cap="none" dirty="0">
              <a:solidFill>
                <a:schemeClr val="lt1"/>
              </a:solidFill>
              <a:latin typeface="Century Gothic" panose="020B0502020202020204" pitchFamily="34" charset="0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000" dirty="0">
                <a:solidFill>
                  <a:schemeClr val="lt1"/>
                </a:solidFill>
                <a:latin typeface="Century Gothic" panose="020B0502020202020204" pitchFamily="34" charset="0"/>
                <a:ea typeface="Source Sans Pro Light"/>
                <a:cs typeface="Source Sans Pro Light"/>
                <a:sym typeface="Source Sans Pro"/>
              </a:rPr>
              <a:t>Více informací se dozvíte dne </a:t>
            </a:r>
            <a:r>
              <a:rPr lang="cs-CZ" sz="2000" dirty="0">
                <a:solidFill>
                  <a:schemeClr val="lt1"/>
                </a:solidFill>
                <a:latin typeface="Century Gothic" panose="020B0502020202020204" pitchFamily="34" charset="0"/>
                <a:ea typeface="Source Sans Pro Light"/>
                <a:cs typeface="Source Sans Pro Light"/>
                <a:sym typeface="Source Sans Pro Light"/>
              </a:rPr>
              <a:t>25. 5. 2020 od 10:00 hodin.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cs-CZ" sz="800" dirty="0">
              <a:solidFill>
                <a:schemeClr val="lt1"/>
              </a:solidFill>
              <a:latin typeface="Century Gothic" panose="020B0502020202020204" pitchFamily="34" charset="0"/>
              <a:ea typeface="Source Sans Pro Light"/>
              <a:cs typeface="Source Sans Pro Light"/>
              <a:sym typeface="Source Sans Pro Light"/>
            </a:endParaRPr>
          </a:p>
          <a:p>
            <a:pPr lvl="0">
              <a:lnSpc>
                <a:spcPct val="80000"/>
              </a:lnSpc>
              <a:buSzPts val="2400"/>
            </a:pPr>
            <a:r>
              <a:rPr lang="de-DE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Připojte se k webináři jedním klikem:</a:t>
            </a:r>
            <a:r>
              <a:rPr lang="de-DE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de-DE" sz="2000" dirty="0">
                <a:solidFill>
                  <a:schemeClr val="bg1"/>
                </a:solidFill>
                <a:latin typeface="Century Gothic" panose="020B0502020202020204" pitchFamily="34" charset="0"/>
                <a:hlinkClick r:id="rId4"/>
              </a:rPr>
              <a:t>zde</a:t>
            </a:r>
            <a:br>
              <a:rPr lang="de-DE" sz="2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de-DE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/</a:t>
            </a:r>
            <a:r>
              <a:rPr lang="cs-CZ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C</a:t>
            </a:r>
            <a:r>
              <a:rPr lang="de-DE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heck-in 9:50/</a:t>
            </a:r>
            <a:endParaRPr sz="2000" dirty="0">
              <a:solidFill>
                <a:schemeClr val="bg1"/>
              </a:solidFill>
              <a:latin typeface="Century Gothic" panose="020B0502020202020204" pitchFamily="34" charset="0"/>
              <a:ea typeface="Source Sans Pro Light"/>
              <a:cs typeface="Source Sans Pro Light"/>
              <a:sym typeface="Source Sans Pro Light"/>
            </a:endParaRPr>
          </a:p>
        </p:txBody>
      </p:sp>
      <p:pic>
        <p:nvPicPr>
          <p:cNvPr id="162" name="Google Shape;162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33548" y="6102200"/>
            <a:ext cx="885235" cy="589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"/>
          <p:cNvSpPr txBox="1"/>
          <p:nvPr/>
        </p:nvSpPr>
        <p:spPr>
          <a:xfrm>
            <a:off x="6766789" y="6105018"/>
            <a:ext cx="2418515" cy="646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rPr lang="en-GB" sz="9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This project has received funding from the European Union’s Horizon 2020 research and innovation programme under grant agreement No 864212</a:t>
            </a:r>
            <a:endParaRPr sz="18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"/>
          <p:cNvSpPr txBox="1"/>
          <p:nvPr/>
        </p:nvSpPr>
        <p:spPr>
          <a:xfrm>
            <a:off x="658547" y="6181225"/>
            <a:ext cx="26199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 Light"/>
              <a:buNone/>
            </a:pPr>
            <a:r>
              <a:rPr lang="en-GB" sz="2400" b="1" i="0" u="none" strike="noStrike" cap="none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@eucityfacility </a:t>
            </a:r>
            <a:endParaRPr sz="2400" b="1" i="0" u="none" strike="noStrike" cap="none">
              <a:solidFill>
                <a:schemeClr val="lt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pic>
        <p:nvPicPr>
          <p:cNvPr id="165" name="Google Shape;165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9329" y="6142582"/>
            <a:ext cx="509233" cy="509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"/>
          <p:cNvSpPr txBox="1"/>
          <p:nvPr/>
        </p:nvSpPr>
        <p:spPr>
          <a:xfrm>
            <a:off x="2847722" y="278119"/>
            <a:ext cx="5569839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9A8"/>
              </a:buClr>
              <a:buSzPts val="4400"/>
              <a:buFont typeface="Source Sans Pro Light"/>
              <a:buNone/>
            </a:pPr>
            <a:r>
              <a:rPr lang="en-GB" sz="4400" b="0" i="0" u="none" strike="noStrike" cap="none">
                <a:solidFill>
                  <a:srgbClr val="0069A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AGENDA</a:t>
            </a:r>
            <a:endParaRPr sz="4400" b="0" i="0" u="none" strike="noStrike" cap="none">
              <a:solidFill>
                <a:srgbClr val="0069A8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cxnSp>
        <p:nvCxnSpPr>
          <p:cNvPr id="172" name="Google Shape;172;p2"/>
          <p:cNvCxnSpPr/>
          <p:nvPr/>
        </p:nvCxnSpPr>
        <p:spPr>
          <a:xfrm>
            <a:off x="2951954" y="1126315"/>
            <a:ext cx="493486" cy="0"/>
          </a:xfrm>
          <a:prstGeom prst="straightConnector1">
            <a:avLst/>
          </a:prstGeom>
          <a:noFill/>
          <a:ln w="152400" cap="flat" cmpd="sng">
            <a:solidFill>
              <a:srgbClr val="39ADB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3" name="Google Shape;173;p2"/>
          <p:cNvSpPr/>
          <p:nvPr/>
        </p:nvSpPr>
        <p:spPr>
          <a:xfrm>
            <a:off x="8232830" y="364487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69A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174" name="Google Shape;174;p2"/>
          <p:cNvGraphicFramePr/>
          <p:nvPr>
            <p:extLst>
              <p:ext uri="{D42A27DB-BD31-4B8C-83A1-F6EECF244321}">
                <p14:modId xmlns:p14="http://schemas.microsoft.com/office/powerpoint/2010/main" val="1646983219"/>
              </p:ext>
            </p:extLst>
          </p:nvPr>
        </p:nvGraphicFramePr>
        <p:xfrm>
          <a:off x="927100" y="2045425"/>
          <a:ext cx="8382000" cy="2381808"/>
        </p:xfrm>
        <a:graphic>
          <a:graphicData uri="http://schemas.openxmlformats.org/drawingml/2006/table">
            <a:tbl>
              <a:tblPr firstRow="1" bandRow="1">
                <a:noFill/>
                <a:tableStyleId>{3C5636EC-0436-4CDA-9F95-33F6E52B8769}</a:tableStyleId>
              </a:tblPr>
              <a:tblGrid>
                <a:gridCol w="932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43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cs-CZ" sz="1600" b="1" u="none" strike="noStrike" cap="none" dirty="0">
                          <a:latin typeface="Source Sans Pro"/>
                          <a:ea typeface="Source Sans Pro"/>
                          <a:cs typeface="Calibri"/>
                          <a:sym typeface="Source Sans Pro"/>
                        </a:rPr>
                        <a:t>Čas</a:t>
                      </a: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0092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</a:t>
                      </a:r>
                      <a:r>
                        <a:rPr lang="cs-CZ" sz="1600" u="none" strike="noStrike" cap="none" dirty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éma</a:t>
                      </a: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rgbClr val="0092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cs-CZ" sz="1600" b="1" i="0" u="none" strike="noStrike" cap="none" dirty="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Trvání</a:t>
                      </a:r>
                      <a:endParaRPr sz="1600" b="1" i="0" u="none" strike="noStrike" cap="none" dirty="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68575" marR="68575" marT="0" marB="0" anchor="ctr">
                    <a:solidFill>
                      <a:srgbClr val="0092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cs-CZ" sz="1600" b="1" u="none" strike="noStrike" cap="none" dirty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10</a:t>
                      </a:r>
                      <a:r>
                        <a:rPr lang="en-GB" sz="1600" b="1" u="none" strike="noStrike" cap="none" dirty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:00</a:t>
                      </a: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cs-CZ" sz="1600" b="1" u="none" strike="noStrike" cap="none" dirty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Úvod</a:t>
                      </a:r>
                      <a:r>
                        <a:rPr lang="en-GB" sz="1600" b="1" u="none" strike="noStrike" cap="none" dirty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: </a:t>
                      </a:r>
                      <a:r>
                        <a:rPr lang="cs-CZ" sz="1600" b="0" u="none" strike="noStrike" cap="none" dirty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Co je </a:t>
                      </a:r>
                      <a:r>
                        <a:rPr lang="en-GB" sz="1600" b="0" i="0" u="none" strike="noStrike" cap="none" dirty="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EUCF </a:t>
                      </a:r>
                      <a:r>
                        <a:rPr lang="en-GB" sz="1600" u="none" strike="noStrike" cap="none" dirty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?</a:t>
                      </a:r>
                      <a:endParaRPr sz="1400" u="none" strike="noStrike" cap="none" dirty="0"/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10</a:t>
                      </a:r>
                      <a:r>
                        <a:rPr lang="en-GB" sz="1600" b="0" i="0" u="none" strike="noStrike" cap="none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 min</a:t>
                      </a:r>
                      <a:endParaRPr sz="1600" b="0" i="0" u="none" strike="noStrike" cap="none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cs-CZ" sz="1600" b="1" u="none" strike="noStrike" cap="none" dirty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10</a:t>
                      </a:r>
                      <a:r>
                        <a:rPr lang="en-GB" sz="1600" b="1" u="none" strike="noStrike" cap="none" dirty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:10</a:t>
                      </a: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cs-CZ" sz="1600" b="1" u="none" strike="noStrike" cap="none" dirty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Průvodce pro žadatele</a:t>
                      </a:r>
                      <a:r>
                        <a:rPr lang="en-GB" sz="1600" u="none" strike="noStrike" cap="none" dirty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: </a:t>
                      </a:r>
                      <a:r>
                        <a:rPr lang="cs-CZ" sz="1600" b="0" i="0" u="none" strike="noStrike" cap="none" dirty="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Jak žádat v jednotlivých výzvách </a:t>
                      </a:r>
                      <a:r>
                        <a:rPr lang="en-GB" sz="1600" b="0" i="0" u="none" strike="noStrike" cap="none" dirty="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EUCF ?</a:t>
                      </a:r>
                      <a:endParaRPr sz="1600" b="0" i="0" u="none" strike="noStrike" cap="none" dirty="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b="0" i="0" u="none" strike="noStrike" cap="none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20 min</a:t>
                      </a:r>
                      <a:endParaRPr sz="1600" b="0" i="0" u="none" strike="noStrike" cap="none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cs-CZ" sz="1600" b="1" u="none" strike="noStrike" cap="none" dirty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10</a:t>
                      </a:r>
                      <a:r>
                        <a:rPr lang="en-GB" sz="1600" b="1" u="none" strike="noStrike" cap="none" dirty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:30</a:t>
                      </a: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cs-CZ" sz="1600" b="1" u="none" strike="noStrike" cap="none" dirty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Investiční plán</a:t>
                      </a:r>
                      <a:r>
                        <a:rPr lang="en-GB" sz="1600" u="none" strike="noStrike" cap="none" dirty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: </a:t>
                      </a:r>
                      <a:r>
                        <a:rPr lang="cs-CZ" sz="1600" u="none" strike="noStrike" cap="none" dirty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Co to znamená a jak ho vytvořit</a:t>
                      </a:r>
                      <a:r>
                        <a:rPr lang="en-GB" sz="1600" b="0" i="0" u="none" strike="noStrike" cap="none" dirty="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?</a:t>
                      </a:r>
                      <a:endParaRPr sz="1600" b="0" i="0" u="none" strike="noStrike" cap="none" dirty="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b="0" i="0" u="none" strike="noStrike" cap="none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10 min</a:t>
                      </a:r>
                      <a:endParaRPr sz="1600" b="0" i="0" u="none" strike="noStrike" cap="none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cs-CZ" sz="1600" b="1" u="none" strike="noStrike" cap="none" dirty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10</a:t>
                      </a:r>
                      <a:r>
                        <a:rPr lang="en-GB" sz="1600" b="1" u="none" strike="noStrike" cap="none" dirty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:40</a:t>
                      </a: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cs-CZ" sz="1600" b="1" u="none" strike="noStrike" cap="none" dirty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Podpora po města</a:t>
                      </a:r>
                      <a:r>
                        <a:rPr lang="en-GB" sz="1600" b="1" i="0" u="none" strike="noStrike" cap="none" dirty="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: </a:t>
                      </a:r>
                      <a:r>
                        <a:rPr lang="cs-CZ" sz="1600" b="0" i="0" u="none" strike="noStrike" cap="none" dirty="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Nabízená podpora od E</a:t>
                      </a:r>
                      <a:r>
                        <a:rPr lang="en-GB" sz="1600" u="none" strike="noStrike" cap="none" dirty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UCF</a:t>
                      </a:r>
                      <a:endParaRPr sz="1400" u="none" strike="noStrike" cap="none" dirty="0"/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b="0" i="0" u="none" strike="noStrike" cap="none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15 min</a:t>
                      </a:r>
                      <a:endParaRPr sz="1600" b="0" i="0" u="none" strike="noStrike" cap="none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cs-CZ" sz="1600" b="1" u="none" strike="noStrike" cap="none" dirty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10</a:t>
                      </a:r>
                      <a:r>
                        <a:rPr lang="en-GB" sz="1600" b="1" u="none" strike="noStrike" cap="none" dirty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:55</a:t>
                      </a: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cs-CZ" sz="1600" b="1" u="none" strike="noStrike" cap="none" dirty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Vaše otázky</a:t>
                      </a:r>
                      <a:r>
                        <a:rPr lang="en-GB" sz="1600" b="1" u="none" strike="noStrike" cap="none" dirty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?</a:t>
                      </a:r>
                      <a:endParaRPr sz="16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strike="noStrike" cap="none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</a:t>
                      </a:r>
                      <a:r>
                        <a:rPr lang="en-GB" sz="1600" b="0" i="0" u="none" strike="noStrike" cap="none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 min</a:t>
                      </a:r>
                      <a:endParaRPr sz="1600" b="0" i="0" u="none" strike="noStrike" cap="none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cs-CZ" sz="1600" b="1" u="none" strike="noStrike" cap="none" dirty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11</a:t>
                      </a:r>
                      <a:r>
                        <a:rPr lang="en-GB" sz="1600" b="1" u="none" strike="noStrike" cap="none" dirty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:30</a:t>
                      </a: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cs-CZ" sz="1600" b="1" u="none" strike="noStrike" cap="none" dirty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Závěr</a:t>
                      </a:r>
                      <a:r>
                        <a:rPr lang="en-GB" sz="1600" b="1" u="none" strike="noStrike" cap="none" dirty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 </a:t>
                      </a:r>
                      <a:endParaRPr sz="16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b="0" i="0" u="none" strike="noStrike" cap="none" dirty="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 </a:t>
                      </a:r>
                      <a:endParaRPr sz="1600" b="0" i="0" u="none" strike="noStrike" cap="none" dirty="0">
                        <a:solidFill>
                          <a:schemeClr val="dk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</TotalTime>
  <Words>144</Words>
  <Application>Microsoft Office PowerPoint</Application>
  <PresentationFormat>Vlastní</PresentationFormat>
  <Paragraphs>32</Paragraphs>
  <Slides>2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8" baseType="lpstr">
      <vt:lpstr>Calibri</vt:lpstr>
      <vt:lpstr>Arial</vt:lpstr>
      <vt:lpstr>Century Gothic</vt:lpstr>
      <vt:lpstr>Source Sans Pro</vt:lpstr>
      <vt:lpstr>Source Sans Pro Light</vt:lpstr>
      <vt:lpstr>Thème Office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Francisco Gonçalves</dc:creator>
  <cp:lastModifiedBy>Adela Petrová</cp:lastModifiedBy>
  <cp:revision>33</cp:revision>
  <dcterms:modified xsi:type="dcterms:W3CDTF">2020-05-19T10:38:05Z</dcterms:modified>
</cp:coreProperties>
</file>