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96" r:id="rId3"/>
    <p:sldMasterId id="2147483720" r:id="rId4"/>
  </p:sldMasterIdLst>
  <p:notesMasterIdLst>
    <p:notesMasterId r:id="rId36"/>
  </p:notesMasterIdLst>
  <p:handoutMasterIdLst>
    <p:handoutMasterId r:id="rId37"/>
  </p:handoutMasterIdLst>
  <p:sldIdLst>
    <p:sldId id="256" r:id="rId5"/>
    <p:sldId id="280" r:id="rId6"/>
    <p:sldId id="28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289" r:id="rId22"/>
    <p:sldId id="285" r:id="rId23"/>
    <p:sldId id="283" r:id="rId24"/>
    <p:sldId id="309" r:id="rId25"/>
    <p:sldId id="310" r:id="rId26"/>
    <p:sldId id="311" r:id="rId27"/>
    <p:sldId id="312" r:id="rId28"/>
    <p:sldId id="313" r:id="rId29"/>
    <p:sldId id="315" r:id="rId30"/>
    <p:sldId id="316" r:id="rId31"/>
    <p:sldId id="317" r:id="rId32"/>
    <p:sldId id="318" r:id="rId33"/>
    <p:sldId id="319" r:id="rId34"/>
    <p:sldId id="288" r:id="rId3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4914" autoAdjust="0"/>
  </p:normalViewPr>
  <p:slideViewPr>
    <p:cSldViewPr>
      <p:cViewPr>
        <p:scale>
          <a:sx n="100" d="100"/>
          <a:sy n="100" d="100"/>
        </p:scale>
        <p:origin x="-282" y="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798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4020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40898-5A1F-49AF-8181-F3E5F4C008F4}" type="datetimeFigureOut">
              <a:rPr lang="cs-CZ" smtClean="0"/>
              <a:t>30.5.2019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FF1EB-B7C7-43C2-A07C-9205381A33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2171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74C49-ADF1-437E-ADB2-84F0044968E7}" type="datetimeFigureOut">
              <a:rPr lang="cs-CZ" smtClean="0"/>
              <a:t>30.5.2019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14876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5AA29F-B89C-4F6F-86A0-20FC4D0EF1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7277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9462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29599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41863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64944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07112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07195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35082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17524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57097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03771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6688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99104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42480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58065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07712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84851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306299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74351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1016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cs-CZ" i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24303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870081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4248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3382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849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657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83553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1916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0537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AA29F-B89C-4F6F-86A0-20FC4D0EF17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4525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/>
              <a:t>30.5.2019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0864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/>
              <a:t>30.5.2019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4261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/>
              <a:t>30.5.2019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1885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903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98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6103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398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3428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4787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873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92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/>
              <a:t>30.5.2019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0462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7107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8425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9263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550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9895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454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9955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4060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2068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724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/>
              <a:t>30.5.2019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57787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6708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3810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9836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8290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2892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8795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0959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0633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27056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/>
              <a:t>30.5.2019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821741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1081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31321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378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5466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22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/>
              <a:t>30.5.2019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2642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/>
              <a:t>30.5.2019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2096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/>
              <a:t>30.5.2019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4257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/>
              <a:t>30.5.2019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2995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975-7913-4DFF-ABD7-A27E2146346F}" type="datetimeFigureOut">
              <a:rPr lang="cs-CZ" smtClean="0"/>
              <a:t>30.5.2019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D260-092B-4AE3-9CB3-E5C2DC9D27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8305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E0975-7913-4DFF-ABD7-A27E2146346F}" type="datetimeFigureOut">
              <a:rPr lang="cs-CZ" smtClean="0"/>
              <a:t>30.5.2019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8D260-092B-4AE3-9CB3-E5C2DC9D27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804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01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770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E0975-7913-4DFF-ABD7-A27E2146346F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30.5.2019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8D260-092B-4AE3-9CB3-E5C2DC9D27B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685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vcr.cz/gdpr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5.xml"/><Relationship Id="rId4" Type="http://schemas.openxmlformats.org/officeDocument/2006/relationships/hyperlink" Target="http://www.uoou.cz/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odbordk@mvcr.cz" TargetMode="External"/><Relationship Id="rId7" Type="http://schemas.openxmlformats.org/officeDocument/2006/relationships/hyperlink" Target="mailto:posta@uoou.cz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5.xml"/><Relationship Id="rId6" Type="http://schemas.openxmlformats.org/officeDocument/2006/relationships/hyperlink" Target="mailto:posta@mvcr.cz" TargetMode="External"/><Relationship Id="rId5" Type="http://schemas.openxmlformats.org/officeDocument/2006/relationships/hyperlink" Target="mailto:ol@mvcr.cz" TargetMode="External"/><Relationship Id="rId4" Type="http://schemas.openxmlformats.org/officeDocument/2006/relationships/hyperlink" Target="mailto:obp@mvcr.cz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Zákon o zpracování osobních údajů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sz="2600" dirty="0" smtClean="0"/>
              <a:t>Ondrej Beňák</a:t>
            </a:r>
          </a:p>
          <a:p>
            <a:r>
              <a:rPr lang="cs-CZ" dirty="0" smtClean="0"/>
              <a:t>OBP MVČR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381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§  8 – jednoduché informování online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Pokud správce provádí zpracování osobních údajů podle § 5 a je povinen subjektu </a:t>
            </a:r>
            <a:r>
              <a:rPr lang="cs-CZ" dirty="0" smtClean="0"/>
              <a:t>údajů poskytnout </a:t>
            </a:r>
            <a:r>
              <a:rPr lang="cs-CZ" dirty="0"/>
              <a:t>informace podle čl. 13 nebo čl. 14 odst. 1, 2 a 4 nařízení Evropského </a:t>
            </a:r>
            <a:r>
              <a:rPr lang="cs-CZ" dirty="0" smtClean="0"/>
              <a:t>parlamentu a </a:t>
            </a:r>
            <a:r>
              <a:rPr lang="cs-CZ" dirty="0"/>
              <a:t>Rady (EU) 2016/679, může tyto informace v rozsahu odpovídajícím jím </a:t>
            </a:r>
            <a:r>
              <a:rPr lang="cs-CZ" dirty="0" smtClean="0"/>
              <a:t>obvykle prováděnému </a:t>
            </a:r>
            <a:r>
              <a:rPr lang="cs-CZ" dirty="0"/>
              <a:t>zpracování osobních údajů poskytnout zveřejněním způsobem </a:t>
            </a:r>
            <a:r>
              <a:rPr lang="cs-CZ" dirty="0" smtClean="0"/>
              <a:t>umožňujícím dálkový </a:t>
            </a:r>
            <a:r>
              <a:rPr lang="cs-CZ" dirty="0"/>
              <a:t>přístup.</a:t>
            </a:r>
          </a:p>
        </p:txBody>
      </p:sp>
    </p:spTree>
    <p:extLst>
      <p:ext uri="{BB962C8B-B14F-4D97-AF65-F5344CB8AC3E}">
        <p14:creationId xmlns:p14="http://schemas.microsoft.com/office/powerpoint/2010/main" val="394197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§ 9 – oznamování změnou evidence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Je-li správce povinen oznámit příjemci provedenou opravu, omezení zpracování </a:t>
            </a:r>
            <a:r>
              <a:rPr lang="cs-CZ" dirty="0" smtClean="0"/>
              <a:t>nebo výmaz </a:t>
            </a:r>
            <a:r>
              <a:rPr lang="cs-CZ" dirty="0"/>
              <a:t>osobních údajů, může tak učinit změnou osobních údajů v evidenci, pokud </a:t>
            </a:r>
            <a:r>
              <a:rPr lang="cs-CZ" dirty="0" smtClean="0"/>
              <a:t>příjemci pravidelně </a:t>
            </a:r>
            <a:r>
              <a:rPr lang="cs-CZ" dirty="0"/>
              <a:t>zpřístupňuje její platný obsah.</a:t>
            </a:r>
          </a:p>
        </p:txBody>
      </p:sp>
    </p:spTree>
    <p:extLst>
      <p:ext uri="{BB962C8B-B14F-4D97-AF65-F5344CB8AC3E}">
        <p14:creationId xmlns:p14="http://schemas.microsoft.com/office/powerpoint/2010/main" val="311645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§ 10 – výjimka z posouzení vlivu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Správce nemusí provádět posouzení vlivu zpracování na ochranu osobních údajů před </a:t>
            </a:r>
            <a:r>
              <a:rPr lang="cs-CZ" dirty="0" smtClean="0"/>
              <a:t>jeho zahájením</a:t>
            </a:r>
            <a:r>
              <a:rPr lang="cs-CZ" dirty="0"/>
              <a:t>, pokud mu právní předpis stanoví povinnost takové zpracování osobních </a:t>
            </a:r>
            <a:r>
              <a:rPr lang="cs-CZ" dirty="0" smtClean="0"/>
              <a:t>údajů provést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641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§ 11 – hlavní výjimka (omezení práv)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(1) Nestanoví-li jiný právní předpis jinak, čl. 12 až 22 a v jim odpovídajícím rozsahu </a:t>
            </a:r>
            <a:r>
              <a:rPr lang="cs-CZ" dirty="0" smtClean="0"/>
              <a:t>též článek </a:t>
            </a:r>
            <a:r>
              <a:rPr lang="cs-CZ" dirty="0"/>
              <a:t>5 nařízení Evropského parlamentu a Rady (EU) 2016/679 se použijí přiměřeně nebo </a:t>
            </a:r>
            <a:r>
              <a:rPr lang="cs-CZ" dirty="0" smtClean="0"/>
              <a:t>se splnění </a:t>
            </a:r>
            <a:r>
              <a:rPr lang="cs-CZ" dirty="0"/>
              <a:t>povinností správce nebo zpracovatele nebo uplatnění práva subjektu údajů </a:t>
            </a:r>
            <a:r>
              <a:rPr lang="cs-CZ" dirty="0" smtClean="0"/>
              <a:t>stanovených těmito </a:t>
            </a:r>
            <a:r>
              <a:rPr lang="cs-CZ" dirty="0"/>
              <a:t>články odloží, je-li to nezbytné a svým rozsahem přiměřené k zajištění </a:t>
            </a:r>
            <a:r>
              <a:rPr lang="cs-CZ" dirty="0" smtClean="0">
                <a:solidFill>
                  <a:srgbClr val="FF0000"/>
                </a:solidFill>
              </a:rPr>
              <a:t>chráněného zájmu </a:t>
            </a:r>
            <a:r>
              <a:rPr lang="cs-CZ" dirty="0"/>
              <a:t>uvedeného v § 6 odst. 2.</a:t>
            </a:r>
          </a:p>
          <a:p>
            <a:r>
              <a:rPr lang="cs-CZ" dirty="0"/>
              <a:t>(2) Omezení některých práv nebo povinností podle odstavce 1 správce nebo </a:t>
            </a:r>
            <a:r>
              <a:rPr lang="cs-CZ" dirty="0" smtClean="0"/>
              <a:t>zpracovatel bez </a:t>
            </a:r>
            <a:r>
              <a:rPr lang="cs-CZ" dirty="0"/>
              <a:t>zbytečného odkladu </a:t>
            </a:r>
            <a:r>
              <a:rPr lang="cs-CZ" dirty="0">
                <a:solidFill>
                  <a:srgbClr val="FF0000"/>
                </a:solidFill>
              </a:rPr>
              <a:t>oznámí Úřadu</a:t>
            </a:r>
            <a:r>
              <a:rPr lang="cs-CZ" dirty="0"/>
              <a:t>, přitom uvede v přiměřeném rozsahu skutečnosti </a:t>
            </a:r>
            <a:r>
              <a:rPr lang="cs-CZ" dirty="0" smtClean="0"/>
              <a:t>podle čl</a:t>
            </a:r>
            <a:r>
              <a:rPr lang="cs-CZ" dirty="0"/>
              <a:t>. 23 odst. 2 nařízení Evropského Parlamentu a Rady (EU) 2016/679; to neplatí pro </a:t>
            </a:r>
            <a:r>
              <a:rPr lang="cs-CZ" dirty="0" smtClean="0"/>
              <a:t>soudy provádějící </a:t>
            </a:r>
            <a:r>
              <a:rPr lang="cs-CZ" dirty="0"/>
              <a:t>zpracování osobních údajů podle čl. 55 odst. 3 nařízení Evropského </a:t>
            </a:r>
            <a:r>
              <a:rPr lang="cs-CZ" dirty="0" smtClean="0"/>
              <a:t>Parlamentu a </a:t>
            </a:r>
            <a:r>
              <a:rPr lang="cs-CZ" dirty="0"/>
              <a:t>Rady (EU) 2016/679.</a:t>
            </a:r>
          </a:p>
        </p:txBody>
      </p:sp>
    </p:spTree>
    <p:extLst>
      <p:ext uri="{BB962C8B-B14F-4D97-AF65-F5344CB8AC3E}">
        <p14:creationId xmlns:p14="http://schemas.microsoft.com/office/powerpoint/2010/main" val="172573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§ 12 – výjimka z oznamování porušení zabezpečení subjektu údajů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Pokud je správce povinen oznámit porušení zabezpečení osobních údajů </a:t>
            </a:r>
            <a:r>
              <a:rPr lang="cs-CZ" dirty="0">
                <a:solidFill>
                  <a:srgbClr val="FF0000"/>
                </a:solidFill>
              </a:rPr>
              <a:t>subjektu </a:t>
            </a:r>
            <a:r>
              <a:rPr lang="cs-CZ" dirty="0" smtClean="0">
                <a:solidFill>
                  <a:srgbClr val="FF0000"/>
                </a:solidFill>
              </a:rPr>
              <a:t>údajů</a:t>
            </a:r>
            <a:r>
              <a:rPr lang="cs-CZ" dirty="0" smtClean="0"/>
              <a:t>, toto </a:t>
            </a:r>
            <a:r>
              <a:rPr lang="cs-CZ" dirty="0"/>
              <a:t>oznámení provede v omezeném rozsahu nebo jej odloží, je-li to nezbytné a svým </a:t>
            </a:r>
            <a:r>
              <a:rPr lang="cs-CZ" dirty="0" smtClean="0"/>
              <a:t>rozsahem přiměřené </a:t>
            </a:r>
            <a:r>
              <a:rPr lang="cs-CZ" dirty="0"/>
              <a:t>k zajištění </a:t>
            </a:r>
            <a:r>
              <a:rPr lang="cs-CZ" dirty="0">
                <a:solidFill>
                  <a:srgbClr val="FF0000"/>
                </a:solidFill>
              </a:rPr>
              <a:t>chráněného zájmu</a:t>
            </a:r>
            <a:r>
              <a:rPr lang="cs-CZ" dirty="0"/>
              <a:t> uvedeného v § 6 odst. 2. Pro oznámení </a:t>
            </a:r>
            <a:r>
              <a:rPr lang="cs-CZ" dirty="0" smtClean="0"/>
              <a:t>takového postupu </a:t>
            </a:r>
            <a:r>
              <a:rPr lang="cs-CZ" dirty="0"/>
              <a:t>Úřadu se § 11 odst. 2 použije obdobně.</a:t>
            </a:r>
          </a:p>
        </p:txBody>
      </p:sp>
    </p:spTree>
    <p:extLst>
      <p:ext uri="{BB962C8B-B14F-4D97-AF65-F5344CB8AC3E}">
        <p14:creationId xmlns:p14="http://schemas.microsoft.com/office/powerpoint/2010/main" val="45077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§ 13 – výjimka z omezení zpracování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Pokud bylo zpracování osobních údajů </a:t>
            </a:r>
            <a:r>
              <a:rPr lang="cs-CZ" dirty="0">
                <a:solidFill>
                  <a:srgbClr val="FF0000"/>
                </a:solidFill>
              </a:rPr>
              <a:t>omezeno</a:t>
            </a:r>
            <a:r>
              <a:rPr lang="cs-CZ" dirty="0"/>
              <a:t> podle čl. 18 odst. 1 nařízení </a:t>
            </a:r>
            <a:r>
              <a:rPr lang="cs-CZ" dirty="0" smtClean="0"/>
              <a:t>Evropského parlamentu </a:t>
            </a:r>
            <a:r>
              <a:rPr lang="cs-CZ" dirty="0"/>
              <a:t>a Rady (EU) 2016/679, </a:t>
            </a:r>
            <a:r>
              <a:rPr lang="cs-CZ" dirty="0">
                <a:solidFill>
                  <a:srgbClr val="FF0000"/>
                </a:solidFill>
              </a:rPr>
              <a:t>není tím dotčena povinnost</a:t>
            </a:r>
            <a:r>
              <a:rPr lang="cs-CZ" dirty="0"/>
              <a:t> správce nebo zpracovatele </a:t>
            </a:r>
            <a:r>
              <a:rPr lang="cs-CZ" dirty="0" smtClean="0"/>
              <a:t>tyto osobní </a:t>
            </a:r>
            <a:r>
              <a:rPr lang="cs-CZ" dirty="0"/>
              <a:t>údaje předat nebo zpřístupnit, je-li tato povinnost </a:t>
            </a:r>
            <a:r>
              <a:rPr lang="cs-CZ" dirty="0">
                <a:solidFill>
                  <a:srgbClr val="FF0000"/>
                </a:solidFill>
              </a:rPr>
              <a:t>stanovena právním předpisem</a:t>
            </a:r>
            <a:r>
              <a:rPr lang="cs-CZ" dirty="0"/>
              <a:t>. </a:t>
            </a:r>
            <a:r>
              <a:rPr lang="cs-CZ" dirty="0" smtClean="0"/>
              <a:t>Tyto údaje </a:t>
            </a:r>
            <a:r>
              <a:rPr lang="cs-CZ" dirty="0"/>
              <a:t>se při předání nebo zpřístupnění označí jako údaje uvedené v čl. 18 odst. 1 </a:t>
            </a:r>
            <a:r>
              <a:rPr lang="cs-CZ" dirty="0" smtClean="0"/>
              <a:t>nařízení Evropského </a:t>
            </a:r>
            <a:r>
              <a:rPr lang="cs-CZ" dirty="0"/>
              <a:t>parlamentu a Rady (EU) 2016/679.</a:t>
            </a:r>
          </a:p>
        </p:txBody>
      </p:sp>
    </p:spTree>
    <p:extLst>
      <p:ext uri="{BB962C8B-B14F-4D97-AF65-F5344CB8AC3E}">
        <p14:creationId xmlns:p14="http://schemas.microsoft.com/office/powerpoint/2010/main" val="419370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§ 14 – pověřenci pro ochranu osobních údajů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Povinnost jmenovat pověřence pro ochranu osobních údajů podle čl. 37 odst. 1 písm. </a:t>
            </a:r>
            <a:r>
              <a:rPr lang="cs-CZ" dirty="0" smtClean="0"/>
              <a:t>a) nařízení </a:t>
            </a:r>
            <a:r>
              <a:rPr lang="cs-CZ" dirty="0"/>
              <a:t>Evropského parlamentu a Rady (EU) 2016/679 mají kromě </a:t>
            </a:r>
            <a:r>
              <a:rPr lang="cs-CZ" dirty="0">
                <a:solidFill>
                  <a:srgbClr val="FF0000"/>
                </a:solidFill>
              </a:rPr>
              <a:t>orgánů veřejné moci </a:t>
            </a:r>
            <a:r>
              <a:rPr lang="cs-CZ" dirty="0" smtClean="0"/>
              <a:t>také </a:t>
            </a:r>
            <a:r>
              <a:rPr lang="cs-CZ" dirty="0" smtClean="0">
                <a:solidFill>
                  <a:srgbClr val="FF0000"/>
                </a:solidFill>
              </a:rPr>
              <a:t>orgány</a:t>
            </a:r>
            <a:r>
              <a:rPr lang="cs-CZ" dirty="0" smtClean="0"/>
              <a:t> </a:t>
            </a:r>
            <a:r>
              <a:rPr lang="cs-CZ" dirty="0"/>
              <a:t>zřízené </a:t>
            </a:r>
            <a:r>
              <a:rPr lang="cs-CZ" dirty="0">
                <a:solidFill>
                  <a:srgbClr val="FF0000"/>
                </a:solidFill>
              </a:rPr>
              <a:t>zákonem</a:t>
            </a:r>
            <a:r>
              <a:rPr lang="cs-CZ" dirty="0"/>
              <a:t>, které plní </a:t>
            </a:r>
            <a:r>
              <a:rPr lang="cs-CZ" dirty="0">
                <a:solidFill>
                  <a:srgbClr val="FF0000"/>
                </a:solidFill>
              </a:rPr>
              <a:t>zákonem stanovené úkoly </a:t>
            </a:r>
            <a:r>
              <a:rPr lang="cs-CZ" dirty="0"/>
              <a:t>ve </a:t>
            </a:r>
            <a:r>
              <a:rPr lang="cs-CZ" dirty="0">
                <a:solidFill>
                  <a:srgbClr val="FF0000"/>
                </a:solidFill>
              </a:rPr>
              <a:t>veřejném zájmu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69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§ 15 – akreditační orgán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Osoby oprávněné k vydávání osvědčení o ochraně osobních údajů jsou </a:t>
            </a:r>
            <a:r>
              <a:rPr lang="cs-CZ" dirty="0" smtClean="0"/>
              <a:t>akreditovány osobou </a:t>
            </a:r>
            <a:r>
              <a:rPr lang="cs-CZ" dirty="0"/>
              <a:t>pověřenou k výkonu působnosti akreditačního orgánu podle zákona </a:t>
            </a:r>
            <a:r>
              <a:rPr lang="cs-CZ" dirty="0" smtClean="0"/>
              <a:t>upravujícího akreditaci </a:t>
            </a:r>
            <a:r>
              <a:rPr lang="cs-CZ" dirty="0"/>
              <a:t>subjektů posuzování </a:t>
            </a:r>
            <a:r>
              <a:rPr lang="cs-CZ" dirty="0" smtClean="0"/>
              <a:t>shody.</a:t>
            </a:r>
          </a:p>
          <a:p>
            <a:r>
              <a:rPr lang="cs-CZ" dirty="0" smtClean="0"/>
              <a:t>V praxi to bude Český institut pro akreditaci, o.p.s. při </a:t>
            </a:r>
            <a:r>
              <a:rPr lang="cs-CZ" dirty="0" err="1" smtClean="0"/>
              <a:t>MPaO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976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Přechodná ustanovení v adaptačním zákoně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§ 64 odst. 6 – „</a:t>
            </a:r>
            <a:r>
              <a:rPr lang="cs-CZ" dirty="0" smtClean="0">
                <a:solidFill>
                  <a:srgbClr val="FF0000"/>
                </a:solidFill>
              </a:rPr>
              <a:t>citlivý údaj</a:t>
            </a:r>
            <a:r>
              <a:rPr lang="cs-CZ" dirty="0" smtClean="0"/>
              <a:t>“ nebo „citlivý osobní údaj“ znamená údaj spadající mezi zvláštní kategorie ve smyslu článku 9 nebo 10 GDPR</a:t>
            </a:r>
          </a:p>
          <a:p>
            <a:r>
              <a:rPr lang="cs-CZ" dirty="0" smtClean="0"/>
              <a:t>§ 64 odst. 7 – </a:t>
            </a:r>
            <a:r>
              <a:rPr lang="cs-CZ" dirty="0" smtClean="0">
                <a:solidFill>
                  <a:srgbClr val="FF0000"/>
                </a:solidFill>
              </a:rPr>
              <a:t>souhlas</a:t>
            </a:r>
            <a:r>
              <a:rPr lang="cs-CZ" dirty="0" smtClean="0"/>
              <a:t> podle zákona o ochraně osobních údajů se považuje za souhlas podle GDPR, ledaže nebyl udělen způsobem,  který požaduje GDPR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107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Pravomoci ÚOOÚ a pokuty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dirty="0" smtClean="0"/>
              <a:t>Sněmovna nakonec pokuty pro orgány veřejné moci a veřejné subjekty podle čl. 83(7) GDPR </a:t>
            </a:r>
            <a:r>
              <a:rPr lang="cs-CZ" sz="2200" dirty="0" smtClean="0">
                <a:solidFill>
                  <a:srgbClr val="FF0000"/>
                </a:solidFill>
              </a:rPr>
              <a:t>vypustila úplně</a:t>
            </a:r>
            <a:r>
              <a:rPr lang="cs-CZ" sz="2200" dirty="0" smtClean="0"/>
              <a:t> z § 61 a 62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dirty="0" smtClean="0"/>
              <a:t>§ 65 – </a:t>
            </a:r>
            <a:r>
              <a:rPr lang="cs-CZ" sz="2200" dirty="0" smtClean="0">
                <a:solidFill>
                  <a:srgbClr val="FF0000"/>
                </a:solidFill>
              </a:rPr>
              <a:t>oportunita</a:t>
            </a:r>
            <a:r>
              <a:rPr lang="cs-CZ" sz="2200" dirty="0" smtClean="0"/>
              <a:t>: nové ustanovení, podle kterého ÚOOÚ ani nemusí zahájit řízení o přestupku např. z neznalosti, pokud je správce ochoten věc napravit – z důvodu horizontální platnosti GDPR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06506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Zákon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cs-CZ" dirty="0" smtClean="0"/>
              <a:t>Dne 24. 4. 2019 vyhlášen ve Sbírce zákonů pod č. 110/2019 Sb.</a:t>
            </a:r>
          </a:p>
          <a:p>
            <a:r>
              <a:rPr lang="cs-CZ" dirty="0" smtClean="0"/>
              <a:t>Nahradil zákon 101/2000 Sb., o ochraně osobních údajů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3200" dirty="0" smtClean="0"/>
              <a:t>Změnový zákon (č. 111/2019 Sb.) </a:t>
            </a:r>
            <a:r>
              <a:rPr lang="cs-CZ" sz="3200" dirty="0"/>
              <a:t>– řada dílčích úprav </a:t>
            </a:r>
            <a:r>
              <a:rPr lang="cs-CZ" sz="3200" dirty="0" smtClean="0"/>
              <a:t>různých zákonů (cca 40) kvůli </a:t>
            </a:r>
            <a:r>
              <a:rPr lang="cs-CZ" sz="3200" dirty="0"/>
              <a:t>nařízení </a:t>
            </a:r>
            <a:r>
              <a:rPr lang="cs-CZ" sz="3200" dirty="0" smtClean="0"/>
              <a:t>nebo směrnici – </a:t>
            </a:r>
            <a:r>
              <a:rPr lang="cs-CZ" sz="3200" dirty="0" smtClean="0">
                <a:solidFill>
                  <a:srgbClr val="FF0000"/>
                </a:solidFill>
              </a:rPr>
              <a:t>nikoli zákon o obcích nebo o krajích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69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Kontext a podrobnosti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Ministerstvo vnitra Obecné nařízení o ochraně osobních údajů legislativně implementuje, ale </a:t>
            </a:r>
            <a:r>
              <a:rPr lang="cs-CZ" dirty="0" smtClean="0">
                <a:solidFill>
                  <a:srgbClr val="FF0000"/>
                </a:solidFill>
              </a:rPr>
              <a:t>nevykládá</a:t>
            </a:r>
            <a:r>
              <a:rPr lang="cs-CZ" dirty="0" smtClean="0"/>
              <a:t> ani </a:t>
            </a:r>
            <a:r>
              <a:rPr lang="cs-CZ" dirty="0" smtClean="0">
                <a:solidFill>
                  <a:srgbClr val="FF0000"/>
                </a:solidFill>
              </a:rPr>
              <a:t>nekontroluje</a:t>
            </a:r>
            <a:r>
              <a:rPr lang="cs-CZ" dirty="0" smtClean="0"/>
              <a:t>. </a:t>
            </a:r>
          </a:p>
          <a:p>
            <a:r>
              <a:rPr lang="cs-CZ" dirty="0" err="1" smtClean="0"/>
              <a:t>Mikroweb</a:t>
            </a:r>
            <a:r>
              <a:rPr lang="cs-CZ" dirty="0" smtClean="0"/>
              <a:t> GDPR: </a:t>
            </a:r>
            <a:r>
              <a:rPr lang="cs-CZ" dirty="0">
                <a:hlinkClick r:id="rId3"/>
              </a:rPr>
              <a:t>www.mvcr.cz/gdpr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Praktické vymáhání je </a:t>
            </a:r>
            <a:r>
              <a:rPr lang="cs-CZ" b="1" dirty="0" smtClean="0"/>
              <a:t>v kompetenci ÚOOÚ</a:t>
            </a:r>
          </a:p>
          <a:p>
            <a:r>
              <a:rPr lang="cs-CZ" dirty="0" smtClean="0"/>
              <a:t>Výklad spočívá zejména na ESOÚ, nyní na Pracovní skupině 29, která svá </a:t>
            </a:r>
            <a:r>
              <a:rPr lang="cs-CZ" dirty="0" smtClean="0">
                <a:solidFill>
                  <a:srgbClr val="FF0000"/>
                </a:solidFill>
              </a:rPr>
              <a:t>výkladová vodítka</a:t>
            </a:r>
            <a:r>
              <a:rPr lang="cs-CZ" dirty="0" smtClean="0"/>
              <a:t> k jednotlivým oblastem zveřejňuje a jsou k dispozici i na </a:t>
            </a:r>
            <a:r>
              <a:rPr lang="cs-CZ" dirty="0" smtClean="0">
                <a:hlinkClick r:id="rId4"/>
              </a:rPr>
              <a:t>www.uoou.cz</a:t>
            </a:r>
            <a:r>
              <a:rPr lang="cs-CZ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698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</p:spPr>
        <p:txBody>
          <a:bodyPr>
            <a:noAutofit/>
          </a:bodyPr>
          <a:lstStyle/>
          <a:p>
            <a:r>
              <a:rPr lang="cs-CZ" sz="3200" dirty="0" smtClean="0"/>
              <a:t>Změna zákona </a:t>
            </a:r>
            <a:r>
              <a:rPr lang="cs-CZ" sz="3200" dirty="0"/>
              <a:t>o organizaci a provádění sociálního </a:t>
            </a:r>
            <a:r>
              <a:rPr lang="cs-CZ" sz="3200" dirty="0" smtClean="0"/>
              <a:t>zabezpečení – nový § 13a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 smtClean="0"/>
              <a:t>Odst. 1 – „Orgány </a:t>
            </a:r>
            <a:r>
              <a:rPr lang="cs-CZ" sz="2400" dirty="0"/>
              <a:t>sociálního zabezpečení zpracovávají osobní údaje a jiné údaje, jsou-li nezbytné pro výkon jejich působnosti. Tyto údaje orgány sociálního zabezpečení zpřístupňují nebo předávají dalším orgánům veřejné moci nebo osobám v rozsahu a za podmínek stanovených zákonem</a:t>
            </a:r>
            <a:r>
              <a:rPr lang="cs-CZ" sz="2400" dirty="0" smtClean="0"/>
              <a:t>.“</a:t>
            </a:r>
          </a:p>
          <a:p>
            <a:pPr algn="just"/>
            <a:r>
              <a:rPr lang="cs-CZ" sz="2400" dirty="0" smtClean="0">
                <a:solidFill>
                  <a:srgbClr val="FF0000"/>
                </a:solidFill>
              </a:rPr>
              <a:t>obecný titul </a:t>
            </a:r>
            <a:r>
              <a:rPr lang="cs-CZ" sz="2400" dirty="0" smtClean="0"/>
              <a:t>pro </a:t>
            </a:r>
            <a:r>
              <a:rPr lang="cs-CZ" sz="2400" dirty="0"/>
              <a:t>zpracování </a:t>
            </a:r>
            <a:r>
              <a:rPr lang="cs-CZ" sz="2400" dirty="0" smtClean="0"/>
              <a:t>a předávání osobních údajů </a:t>
            </a:r>
            <a:r>
              <a:rPr lang="cs-CZ" sz="2400" dirty="0"/>
              <a:t>orgány sociálního </a:t>
            </a:r>
            <a:r>
              <a:rPr lang="cs-CZ" sz="2400" dirty="0" smtClean="0"/>
              <a:t>zabezpečení </a:t>
            </a:r>
            <a:r>
              <a:rPr lang="cs-CZ" sz="2400" dirty="0" smtClean="0">
                <a:solidFill>
                  <a:srgbClr val="FF0000"/>
                </a:solidFill>
              </a:rPr>
              <a:t>podle § 5 písm. a) zákona o zpracování</a:t>
            </a:r>
            <a:endParaRPr lang="cs-CZ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09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</p:spPr>
        <p:txBody>
          <a:bodyPr>
            <a:noAutofit/>
          </a:bodyPr>
          <a:lstStyle/>
          <a:p>
            <a:r>
              <a:rPr lang="cs-CZ" sz="3200" dirty="0"/>
              <a:t>Změna zákona o organizaci a provádění sociálního zabezpečení – nový § 13a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Odst. 2 písm. a) – „Orgány </a:t>
            </a:r>
            <a:r>
              <a:rPr lang="cs-CZ" sz="2400" dirty="0"/>
              <a:t>sociálního zabezpečení při zpracování osobních údajů, k němuž dochází v souvislosti s výkonem jejich působnosti podle tohoto zákona nebo jiných právních </a:t>
            </a:r>
            <a:r>
              <a:rPr lang="cs-CZ" sz="2400" dirty="0" smtClean="0"/>
              <a:t>předpisů,</a:t>
            </a:r>
          </a:p>
          <a:p>
            <a:pPr marL="457200" indent="-457200">
              <a:buAutoNum type="alphaLcParenR"/>
            </a:pPr>
            <a:r>
              <a:rPr lang="cs-CZ" sz="2400" dirty="0" smtClean="0">
                <a:solidFill>
                  <a:srgbClr val="FF0000"/>
                </a:solidFill>
              </a:rPr>
              <a:t>označí </a:t>
            </a:r>
            <a:r>
              <a:rPr lang="cs-CZ" sz="2400" dirty="0"/>
              <a:t>vhodným způsobem osobní údaje, jejichž </a:t>
            </a:r>
            <a:r>
              <a:rPr lang="cs-CZ" sz="2400" dirty="0">
                <a:solidFill>
                  <a:srgbClr val="FF0000"/>
                </a:solidFill>
              </a:rPr>
              <a:t>přesnost byla popřena</a:t>
            </a:r>
            <a:r>
              <a:rPr lang="cs-CZ" sz="2400" dirty="0"/>
              <a:t> nebo proti jejichž zpracování byla vznesena </a:t>
            </a:r>
            <a:r>
              <a:rPr lang="cs-CZ" sz="2400" dirty="0">
                <a:solidFill>
                  <a:srgbClr val="FF0000"/>
                </a:solidFill>
              </a:rPr>
              <a:t>námitka</a:t>
            </a:r>
            <a:r>
              <a:rPr lang="cs-CZ" sz="2400" dirty="0"/>
              <a:t>, a tyto osobní údaje </a:t>
            </a:r>
            <a:r>
              <a:rPr lang="cs-CZ" sz="2400" dirty="0">
                <a:solidFill>
                  <a:srgbClr val="FF0000"/>
                </a:solidFill>
              </a:rPr>
              <a:t>dále zpracovávají i bez souhlasu </a:t>
            </a:r>
            <a:r>
              <a:rPr lang="cs-CZ" sz="2400" dirty="0"/>
              <a:t>subjektu údajů, </a:t>
            </a:r>
            <a:r>
              <a:rPr lang="cs-CZ" sz="2400" dirty="0" smtClean="0"/>
              <a:t>a“</a:t>
            </a:r>
          </a:p>
        </p:txBody>
      </p:sp>
    </p:spTree>
    <p:extLst>
      <p:ext uri="{BB962C8B-B14F-4D97-AF65-F5344CB8AC3E}">
        <p14:creationId xmlns:p14="http://schemas.microsoft.com/office/powerpoint/2010/main" val="66107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</p:spPr>
        <p:txBody>
          <a:bodyPr>
            <a:noAutofit/>
          </a:bodyPr>
          <a:lstStyle/>
          <a:p>
            <a:r>
              <a:rPr lang="cs-CZ" sz="3200" dirty="0"/>
              <a:t>Změna zákona o organizaci a provádění sociálního zabezpečení – nový § 13a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2400" dirty="0" smtClean="0"/>
              <a:t>Odst. 2 písm. b) </a:t>
            </a:r>
            <a:r>
              <a:rPr lang="cs-CZ" sz="2400" dirty="0"/>
              <a:t>– </a:t>
            </a:r>
            <a:r>
              <a:rPr lang="cs-CZ" sz="2400" dirty="0" smtClean="0"/>
              <a:t>„(OSZ) </a:t>
            </a:r>
            <a:r>
              <a:rPr lang="cs-CZ" sz="2400" dirty="0"/>
              <a:t>mohou provádět výkon svojí působnosti, </a:t>
            </a:r>
            <a:r>
              <a:rPr lang="cs-CZ" sz="2400" dirty="0">
                <a:solidFill>
                  <a:srgbClr val="FF0000"/>
                </a:solidFill>
              </a:rPr>
              <a:t>nejde-li</a:t>
            </a:r>
            <a:r>
              <a:rPr lang="cs-CZ" sz="2400" dirty="0"/>
              <a:t> </a:t>
            </a:r>
            <a:r>
              <a:rPr lang="cs-CZ" sz="2400" dirty="0">
                <a:solidFill>
                  <a:srgbClr val="FF0000"/>
                </a:solidFill>
              </a:rPr>
              <a:t>o</a:t>
            </a:r>
            <a:r>
              <a:rPr lang="cs-CZ" sz="2400" dirty="0"/>
              <a:t> vydávání </a:t>
            </a:r>
            <a:r>
              <a:rPr lang="cs-CZ" sz="2400" dirty="0">
                <a:solidFill>
                  <a:srgbClr val="FF0000"/>
                </a:solidFill>
              </a:rPr>
              <a:t>rozhodnutí</a:t>
            </a:r>
            <a:r>
              <a:rPr lang="cs-CZ" sz="2400" dirty="0"/>
              <a:t>, též způsobem, který je založen výhradně na </a:t>
            </a:r>
            <a:r>
              <a:rPr lang="cs-CZ" sz="2400" dirty="0">
                <a:solidFill>
                  <a:srgbClr val="FF0000"/>
                </a:solidFill>
              </a:rPr>
              <a:t>automatizovaném zpracování osobních údajů</a:t>
            </a:r>
            <a:r>
              <a:rPr lang="cs-CZ" sz="2400" dirty="0"/>
              <a:t>; popis počítačových algoritmů a výběrová kritéria, na jejichž základě je toto zpracování prováděno, uvede orgán sociálního zabezpečení v </a:t>
            </a:r>
            <a:r>
              <a:rPr lang="cs-CZ" sz="2400" dirty="0">
                <a:solidFill>
                  <a:srgbClr val="FF0000"/>
                </a:solidFill>
              </a:rPr>
              <a:t>záznamech o činnosti zpracování </a:t>
            </a:r>
            <a:r>
              <a:rPr lang="cs-CZ" sz="2400" dirty="0"/>
              <a:t>osobních údajů a uchovává je nejméně po dobu jednoho roku od jejich posledního použití pro zpracování osobních údajů</a:t>
            </a:r>
            <a:r>
              <a:rPr lang="cs-CZ" sz="2400" dirty="0" smtClean="0"/>
              <a:t>.“</a:t>
            </a:r>
          </a:p>
          <a:p>
            <a:pPr algn="just"/>
            <a:r>
              <a:rPr lang="cs-CZ" sz="2400" dirty="0" smtClean="0"/>
              <a:t>Odst. 3 – „Při </a:t>
            </a:r>
            <a:r>
              <a:rPr lang="cs-CZ" sz="2400" dirty="0"/>
              <a:t>uplatnění práva na námitku nebo jiného prostředku ochrany proti zpracování osobních údajů se použijí obdobně ustanovení správního řádu o stížnosti</a:t>
            </a:r>
            <a:r>
              <a:rPr lang="cs-CZ" sz="2400" dirty="0" smtClean="0"/>
              <a:t>.“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6598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</p:spPr>
        <p:txBody>
          <a:bodyPr>
            <a:normAutofit/>
          </a:bodyPr>
          <a:lstStyle/>
          <a:p>
            <a:r>
              <a:rPr lang="cs-CZ" sz="3200" dirty="0" smtClean="0"/>
              <a:t>Změna OSŘ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§ 26 nový odst. 7 – „</a:t>
            </a:r>
            <a:r>
              <a:rPr lang="cs-CZ" sz="2400" dirty="0"/>
              <a:t>Ve </a:t>
            </a:r>
            <a:r>
              <a:rPr lang="cs-CZ" sz="2400" dirty="0">
                <a:solidFill>
                  <a:srgbClr val="FF0000"/>
                </a:solidFill>
              </a:rPr>
              <a:t>věcech ochrany osobních údajů </a:t>
            </a:r>
            <a:r>
              <a:rPr lang="cs-CZ" sz="2400" dirty="0"/>
              <a:t>se může dát subjekt údajů v řízení zastupovat též </a:t>
            </a:r>
            <a:r>
              <a:rPr lang="cs-CZ" sz="2400" dirty="0">
                <a:solidFill>
                  <a:srgbClr val="FF0000"/>
                </a:solidFill>
              </a:rPr>
              <a:t>právnickou osobou</a:t>
            </a:r>
            <a:r>
              <a:rPr lang="cs-CZ" sz="2400" dirty="0"/>
              <a:t>, jejíž zisk se nerozděluje a </a:t>
            </a:r>
            <a:r>
              <a:rPr lang="cs-CZ" sz="2400" dirty="0">
                <a:solidFill>
                  <a:srgbClr val="FF0000"/>
                </a:solidFill>
              </a:rPr>
              <a:t>k jejímž činnostem </a:t>
            </a:r>
            <a:r>
              <a:rPr lang="cs-CZ" sz="2400" dirty="0"/>
              <a:t>uvedeným v zakladatelském právním jednání </a:t>
            </a:r>
            <a:r>
              <a:rPr lang="cs-CZ" sz="2400" dirty="0">
                <a:solidFill>
                  <a:srgbClr val="FF0000"/>
                </a:solidFill>
              </a:rPr>
              <a:t>patří ochrana práv subjektů údajů</a:t>
            </a:r>
            <a:r>
              <a:rPr lang="cs-CZ" sz="2400" dirty="0"/>
              <a:t>; za právnickou osobu jedná k tomu pověřený její </a:t>
            </a:r>
            <a:r>
              <a:rPr lang="cs-CZ" sz="2400" dirty="0">
                <a:solidFill>
                  <a:srgbClr val="FF0000"/>
                </a:solidFill>
              </a:rPr>
              <a:t>zaměstnanec nebo člen</a:t>
            </a:r>
            <a:r>
              <a:rPr lang="cs-CZ" sz="2400" dirty="0"/>
              <a:t>, který má </a:t>
            </a:r>
            <a:r>
              <a:rPr lang="cs-CZ" sz="2400" dirty="0">
                <a:solidFill>
                  <a:srgbClr val="FF0000"/>
                </a:solidFill>
              </a:rPr>
              <a:t>vysokoškolské právnické vzdělání</a:t>
            </a:r>
            <a:r>
              <a:rPr lang="cs-CZ" sz="2400" dirty="0"/>
              <a:t>, které je podle zvláštních předpisů vyžadováno pro výkon advokacie</a:t>
            </a:r>
            <a:r>
              <a:rPr lang="cs-CZ" sz="2400" dirty="0" smtClean="0"/>
              <a:t>.“.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81629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</p:spPr>
        <p:txBody>
          <a:bodyPr>
            <a:normAutofit/>
          </a:bodyPr>
          <a:lstStyle/>
          <a:p>
            <a:r>
              <a:rPr lang="cs-CZ" sz="3200" dirty="0"/>
              <a:t>Změna OSŘ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 smtClean="0"/>
              <a:t>§ 114a odst. 2 nové písm. f) – „(</a:t>
            </a:r>
            <a:r>
              <a:rPr lang="cs-CZ" sz="2400" i="1" dirty="0" smtClean="0"/>
              <a:t>Za účelem rozhodnutí při jediném jednání předseda senátu) </a:t>
            </a:r>
            <a:r>
              <a:rPr lang="cs-CZ" sz="2400" dirty="0" smtClean="0"/>
              <a:t>zjistí </a:t>
            </a:r>
            <a:r>
              <a:rPr lang="cs-CZ" sz="2400" dirty="0">
                <a:solidFill>
                  <a:srgbClr val="FF0000"/>
                </a:solidFill>
              </a:rPr>
              <a:t>názor Úřadu </a:t>
            </a:r>
            <a:r>
              <a:rPr lang="cs-CZ" sz="2400" dirty="0"/>
              <a:t>pro ochranu osobních údajů, souvisí-li předmět řízení </a:t>
            </a:r>
            <a:r>
              <a:rPr lang="cs-CZ" sz="2400" dirty="0">
                <a:solidFill>
                  <a:srgbClr val="FF0000"/>
                </a:solidFill>
              </a:rPr>
              <a:t>bezprostředně</a:t>
            </a:r>
            <a:r>
              <a:rPr lang="cs-CZ" sz="2400" dirty="0"/>
              <a:t> s otázkou ochrany osobních údajů</a:t>
            </a:r>
            <a:r>
              <a:rPr lang="cs-CZ" sz="2400" dirty="0" smtClean="0"/>
              <a:t>,“.</a:t>
            </a:r>
          </a:p>
          <a:p>
            <a:pPr algn="just"/>
            <a:r>
              <a:rPr lang="cs-CZ" sz="2400" i="1" dirty="0" smtClean="0"/>
              <a:t>Adaptace na </a:t>
            </a:r>
            <a:r>
              <a:rPr lang="cs-CZ" sz="2400" dirty="0" smtClean="0"/>
              <a:t>čl. </a:t>
            </a:r>
            <a:r>
              <a:rPr lang="cs-CZ" sz="2400" dirty="0"/>
              <a:t>58 odst. 5 </a:t>
            </a:r>
            <a:r>
              <a:rPr lang="cs-CZ" sz="2400" dirty="0" smtClean="0"/>
              <a:t>GDPR: </a:t>
            </a:r>
            <a:r>
              <a:rPr lang="cs-CZ" sz="2400" dirty="0"/>
              <a:t>„Každý členský stát v právních předpisech stanoví, že jeho </a:t>
            </a:r>
            <a:r>
              <a:rPr lang="cs-CZ" sz="2400" dirty="0">
                <a:solidFill>
                  <a:srgbClr val="FF0000"/>
                </a:solidFill>
              </a:rPr>
              <a:t>dozorový úřad má pravomoc upozornit na porušení </a:t>
            </a:r>
            <a:r>
              <a:rPr lang="cs-CZ" sz="2400" dirty="0"/>
              <a:t>tohoto nařízení justiční orgány, a pokud je to vhodné, </a:t>
            </a:r>
            <a:r>
              <a:rPr lang="cs-CZ" sz="2400" dirty="0">
                <a:solidFill>
                  <a:srgbClr val="FF0000"/>
                </a:solidFill>
              </a:rPr>
              <a:t>zahájit soudní řízení či se do něj jinak zapojit </a:t>
            </a:r>
            <a:r>
              <a:rPr lang="cs-CZ" sz="2400" dirty="0"/>
              <a:t>s cílem vymoci dodržení tohoto nařízení.“.</a:t>
            </a:r>
          </a:p>
          <a:p>
            <a:endParaRPr lang="cs-CZ" sz="2400" i="1" dirty="0"/>
          </a:p>
        </p:txBody>
      </p:sp>
    </p:spTree>
    <p:extLst>
      <p:ext uri="{BB962C8B-B14F-4D97-AF65-F5344CB8AC3E}">
        <p14:creationId xmlns:p14="http://schemas.microsoft.com/office/powerpoint/2010/main" val="89323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6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cs-CZ" sz="3200" dirty="0" smtClean="0"/>
              <a:t>Novela zákona o svobodném přístupu k informacím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800" dirty="0" smtClean="0"/>
              <a:t>Zákon č. 111/2019 Sb. – </a:t>
            </a:r>
            <a:r>
              <a:rPr lang="cs-CZ" sz="2800" dirty="0" smtClean="0">
                <a:solidFill>
                  <a:srgbClr val="0000FF"/>
                </a:solidFill>
              </a:rPr>
              <a:t>část patnáctá </a:t>
            </a:r>
            <a:r>
              <a:rPr lang="cs-CZ" sz="2800" dirty="0" smtClean="0"/>
              <a:t>– změna </a:t>
            </a:r>
            <a:r>
              <a:rPr lang="cs-CZ" sz="2800" dirty="0" err="1" smtClean="0"/>
              <a:t>InfZ</a:t>
            </a:r>
            <a:r>
              <a:rPr lang="cs-CZ" sz="2800" dirty="0" smtClean="0"/>
              <a:t> (de facto dva návrhy v jednom)</a:t>
            </a:r>
          </a:p>
          <a:p>
            <a:r>
              <a:rPr lang="cs-CZ" sz="2800" i="1" dirty="0" smtClean="0"/>
              <a:t>První část</a:t>
            </a:r>
            <a:r>
              <a:rPr lang="cs-CZ" sz="2800" dirty="0" smtClean="0"/>
              <a:t>: kompromisní návrh mezi vládou/MV a Piráty směřující k ochraně zpravodajských a bezpečnostních zájmů </a:t>
            </a:r>
            <a:br>
              <a:rPr lang="cs-CZ" sz="2800" dirty="0" smtClean="0"/>
            </a:br>
            <a:r>
              <a:rPr lang="cs-CZ" sz="2800" dirty="0" smtClean="0"/>
              <a:t>– </a:t>
            </a:r>
            <a:r>
              <a:rPr lang="cs-CZ" sz="2800" dirty="0" smtClean="0">
                <a:solidFill>
                  <a:srgbClr val="0000FF"/>
                </a:solidFill>
              </a:rPr>
              <a:t>účinnost 24.4.2019</a:t>
            </a:r>
          </a:p>
          <a:p>
            <a:r>
              <a:rPr lang="cs-CZ" sz="2800" i="1" dirty="0" smtClean="0"/>
              <a:t>Druhá část</a:t>
            </a:r>
            <a:r>
              <a:rPr lang="cs-CZ" sz="2800" dirty="0" smtClean="0"/>
              <a:t>: návrh Pirátů na zvýšení vymahatelnosti práva na informace (informační příkaz, přezkum od ÚOOÚ) </a:t>
            </a:r>
            <a:br>
              <a:rPr lang="cs-CZ" sz="2800" dirty="0" smtClean="0"/>
            </a:br>
            <a:r>
              <a:rPr lang="cs-CZ" sz="2800" dirty="0" smtClean="0"/>
              <a:t> – </a:t>
            </a:r>
            <a:r>
              <a:rPr lang="cs-CZ" sz="2800" dirty="0" smtClean="0">
                <a:solidFill>
                  <a:srgbClr val="0000FF"/>
                </a:solidFill>
              </a:rPr>
              <a:t>účinnost 1.1.2020</a:t>
            </a:r>
            <a:endParaRPr lang="cs-CZ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37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6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cs-CZ" sz="3200" dirty="0" smtClean="0"/>
              <a:t>Vládní (kompromisní) návrh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291264" cy="4968552"/>
          </a:xfrm>
        </p:spPr>
        <p:txBody>
          <a:bodyPr>
            <a:noAutofit/>
          </a:bodyPr>
          <a:lstStyle/>
          <a:p>
            <a:r>
              <a:rPr lang="cs-CZ" sz="2400" dirty="0" smtClean="0"/>
              <a:t>§ 4b odst. 2 </a:t>
            </a:r>
            <a:r>
              <a:rPr lang="cs-CZ" sz="2400" dirty="0" err="1" smtClean="0"/>
              <a:t>InfZ</a:t>
            </a:r>
            <a:r>
              <a:rPr lang="cs-CZ" sz="2400" dirty="0" smtClean="0"/>
              <a:t> – doplněna věta "Má </a:t>
            </a:r>
            <a:r>
              <a:rPr lang="cs-CZ" sz="2400" dirty="0"/>
              <a:t>se za to, že před dalším zpracováním otevřených dat nemají přednost oprávněné zájmy nebo práva a svobody subjektu údajů vyžadující ochranu osobních údajů</a:t>
            </a:r>
            <a:r>
              <a:rPr lang="cs-CZ" sz="2400" dirty="0" smtClean="0"/>
              <a:t>.“</a:t>
            </a:r>
          </a:p>
          <a:p>
            <a:r>
              <a:rPr lang="cs-CZ" sz="2400" dirty="0" smtClean="0"/>
              <a:t>§ 7 </a:t>
            </a:r>
            <a:r>
              <a:rPr lang="cs-CZ" sz="2400" dirty="0" err="1" smtClean="0"/>
              <a:t>InfZ</a:t>
            </a:r>
            <a:r>
              <a:rPr lang="cs-CZ" sz="2400" dirty="0" smtClean="0"/>
              <a:t> – </a:t>
            </a:r>
            <a:r>
              <a:rPr lang="cs-CZ" sz="2400" dirty="0"/>
              <a:t>doplněna věta „Povinný subjekt neposkytne rovněž osobní údaje o osobě, která je </a:t>
            </a:r>
            <a:r>
              <a:rPr lang="cs-CZ" sz="2400" dirty="0">
                <a:solidFill>
                  <a:srgbClr val="FF0000"/>
                </a:solidFill>
              </a:rPr>
              <a:t>držitelem osvědčení </a:t>
            </a:r>
            <a:r>
              <a:rPr lang="cs-CZ" sz="2400" dirty="0"/>
              <a:t>fyzické osoby pro přístup k utajovaným informacím pro stupeň utajení </a:t>
            </a:r>
            <a:r>
              <a:rPr lang="cs-CZ" sz="2400" dirty="0">
                <a:solidFill>
                  <a:srgbClr val="FF0000"/>
                </a:solidFill>
              </a:rPr>
              <a:t>Přísně tajné a Tajné</a:t>
            </a:r>
            <a:r>
              <a:rPr lang="cs-CZ" sz="2400" dirty="0"/>
              <a:t>, pokud by to mohlo ohrozit ochranu utajovaných informací</a:t>
            </a:r>
            <a:r>
              <a:rPr lang="cs-CZ" sz="2400" dirty="0" smtClean="0"/>
              <a:t>."</a:t>
            </a:r>
          </a:p>
          <a:p>
            <a:r>
              <a:rPr lang="cs-CZ" sz="2400" dirty="0" smtClean="0"/>
              <a:t>§ 8a - nový odst. 2 –„Povinný subjekt poskytne osobní údaje o veřejně činné osobě, funkcionáři nebo zaměstnanci veřejné správy, které vypovídají o jeho veřejné nebo úřední činnosti nebo o jeho funkčním nebo pracovním zařazení.“</a:t>
            </a:r>
            <a:br>
              <a:rPr lang="cs-CZ" sz="2400" dirty="0" smtClean="0"/>
            </a:b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61695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6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cs-CZ" sz="2800" dirty="0"/>
              <a:t>Vládní (kompromisní) </a:t>
            </a:r>
            <a:r>
              <a:rPr lang="cs-CZ" sz="2800" dirty="0" smtClean="0"/>
              <a:t>návrh - § 11 – neposkytnutí informace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§ 11 odst. 1 písm. d) a e) </a:t>
            </a:r>
            <a:r>
              <a:rPr lang="cs-CZ" sz="2400" dirty="0" err="1"/>
              <a:t>InfZ</a:t>
            </a:r>
            <a:r>
              <a:rPr lang="cs-CZ" sz="2400" dirty="0"/>
              <a:t> – </a:t>
            </a:r>
            <a:r>
              <a:rPr lang="cs-CZ" sz="2400" dirty="0" smtClean="0"/>
              <a:t>ochrana bezpečnostních opatření dle zvl. zákonů,  ochrana zahraničních zájmů</a:t>
            </a:r>
            <a:endParaRPr lang="cs-CZ" sz="2400" dirty="0"/>
          </a:p>
          <a:p>
            <a:r>
              <a:rPr lang="cs-CZ" sz="2400" dirty="0"/>
              <a:t>§ 11 odst. 4 písm. a) </a:t>
            </a:r>
            <a:r>
              <a:rPr lang="cs-CZ" sz="2400" dirty="0" err="1"/>
              <a:t>InfZ</a:t>
            </a:r>
            <a:r>
              <a:rPr lang="cs-CZ" sz="2400" dirty="0"/>
              <a:t> – ochrana probíhajícího trestního řízení a spravedlivého procesu (nahrazuje bezvýjimečné vyloučení </a:t>
            </a:r>
            <a:r>
              <a:rPr lang="cs-CZ" sz="2400" dirty="0" err="1"/>
              <a:t>info</a:t>
            </a:r>
            <a:r>
              <a:rPr lang="cs-CZ" sz="2400" dirty="0"/>
              <a:t> o </a:t>
            </a:r>
            <a:r>
              <a:rPr lang="cs-CZ" sz="2400" dirty="0" err="1"/>
              <a:t>tr.řízení</a:t>
            </a:r>
            <a:r>
              <a:rPr lang="cs-CZ" sz="2400" dirty="0"/>
              <a:t>)</a:t>
            </a:r>
          </a:p>
          <a:p>
            <a:r>
              <a:rPr lang="cs-CZ" sz="2400" dirty="0"/>
              <a:t>§ 11 odst. 4 písm. c) </a:t>
            </a:r>
            <a:r>
              <a:rPr lang="cs-CZ" sz="2400" dirty="0" err="1"/>
              <a:t>InfZ</a:t>
            </a:r>
            <a:r>
              <a:rPr lang="cs-CZ" sz="2400" dirty="0"/>
              <a:t> – ochrana informací o činnosti zpravodajských služeb obecně (nejen o plnění úkolů)</a:t>
            </a:r>
          </a:p>
          <a:p>
            <a:r>
              <a:rPr lang="cs-CZ" sz="2400" dirty="0"/>
              <a:t>§ 11 odst. 6 </a:t>
            </a:r>
            <a:r>
              <a:rPr lang="cs-CZ" sz="2400" dirty="0" err="1"/>
              <a:t>InfZ</a:t>
            </a:r>
            <a:r>
              <a:rPr lang="cs-CZ" sz="2400" dirty="0"/>
              <a:t> – ochrana informací o činnosti OČTŘ a bezpečnostních sborů, zejména policie, a v oblasti bezpečnosti ČR </a:t>
            </a:r>
            <a:r>
              <a:rPr lang="cs-CZ" sz="2400" dirty="0" smtClean="0"/>
              <a:t>(zjednodušení, upřesnění</a:t>
            </a:r>
            <a:r>
              <a:rPr lang="cs-CZ" sz="2400" dirty="0"/>
              <a:t>)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4196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6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r>
              <a:rPr lang="cs-CZ" sz="2800" dirty="0" smtClean="0"/>
              <a:t>Návrh Pirátů </a:t>
            </a:r>
            <a:br>
              <a:rPr lang="cs-CZ" sz="2800" dirty="0" smtClean="0"/>
            </a:br>
            <a:r>
              <a:rPr lang="cs-CZ" sz="2800" dirty="0" smtClean="0"/>
              <a:t>Rozhodování nadřízeného orgánu o odvolání a stížnosti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 smtClean="0"/>
              <a:t>§ 16 odst. 4 </a:t>
            </a:r>
            <a:r>
              <a:rPr lang="cs-CZ" b="1" dirty="0" err="1" smtClean="0"/>
              <a:t>InfZ</a:t>
            </a:r>
            <a:r>
              <a:rPr lang="cs-CZ" b="1" dirty="0"/>
              <a:t> </a:t>
            </a:r>
            <a:r>
              <a:rPr lang="cs-CZ" dirty="0" smtClean="0"/>
              <a:t>– </a:t>
            </a:r>
            <a:r>
              <a:rPr lang="cs-CZ" b="1" dirty="0" smtClean="0">
                <a:solidFill>
                  <a:srgbClr val="FF0000"/>
                </a:solidFill>
              </a:rPr>
              <a:t>Informační příkaz</a:t>
            </a:r>
            <a:r>
              <a:rPr lang="cs-CZ" dirty="0" smtClean="0"/>
              <a:t>: pokud v odvolacím řízení neshledán důvod k odmítnutí žádosti, tak zrušení </a:t>
            </a:r>
            <a:r>
              <a:rPr lang="cs-CZ" b="1" dirty="0" smtClean="0"/>
              <a:t>rozhodnutí</a:t>
            </a:r>
            <a:r>
              <a:rPr lang="cs-CZ" dirty="0" smtClean="0"/>
              <a:t> o odmítnutí a zastavení řízení + zároveň příkaz k poskytnutí </a:t>
            </a:r>
            <a:r>
              <a:rPr lang="cs-CZ" dirty="0" err="1" smtClean="0"/>
              <a:t>info</a:t>
            </a:r>
            <a:r>
              <a:rPr lang="cs-CZ" dirty="0" smtClean="0"/>
              <a:t>; nelze se odvolat; příkaz exekučně vykonatelný</a:t>
            </a:r>
            <a:br>
              <a:rPr lang="cs-CZ" dirty="0" smtClean="0"/>
            </a:br>
            <a:endParaRPr lang="cs-CZ" dirty="0" smtClean="0"/>
          </a:p>
          <a:p>
            <a:r>
              <a:rPr lang="cs-CZ" b="1" dirty="0" smtClean="0"/>
              <a:t>§ 16a odst. 4 písm. b) </a:t>
            </a:r>
            <a:r>
              <a:rPr lang="cs-CZ" b="1" dirty="0" err="1" smtClean="0"/>
              <a:t>InfZ</a:t>
            </a:r>
            <a:r>
              <a:rPr lang="cs-CZ" b="1" dirty="0" smtClean="0"/>
              <a:t> </a:t>
            </a:r>
            <a:r>
              <a:rPr lang="cs-CZ" dirty="0" smtClean="0"/>
              <a:t>– obdobný postup v případě, kdy shledána důvodnou </a:t>
            </a:r>
            <a:r>
              <a:rPr lang="cs-CZ" b="1" dirty="0" smtClean="0">
                <a:solidFill>
                  <a:srgbClr val="FF0000"/>
                </a:solidFill>
              </a:rPr>
              <a:t>stížnost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1</a:t>
            </a:r>
            <a:r>
              <a:rPr lang="cs-CZ" dirty="0"/>
              <a:t>.</a:t>
            </a:r>
            <a:r>
              <a:rPr lang="cs-CZ" dirty="0" smtClean="0"/>
              <a:t> v případě údajného poskytnutí </a:t>
            </a:r>
            <a:r>
              <a:rPr lang="cs-CZ" dirty="0" err="1" smtClean="0"/>
              <a:t>info</a:t>
            </a:r>
            <a:r>
              <a:rPr lang="cs-CZ" dirty="0" smtClean="0"/>
              <a:t> odkazem na zveřejněnou </a:t>
            </a:r>
            <a:r>
              <a:rPr lang="cs-CZ" dirty="0" err="1" smtClean="0"/>
              <a:t>info</a:t>
            </a:r>
            <a:r>
              <a:rPr lang="cs-CZ" dirty="0" smtClean="0"/>
              <a:t>, </a:t>
            </a:r>
          </a:p>
          <a:p>
            <a:pPr lvl="1"/>
            <a:r>
              <a:rPr lang="cs-CZ" dirty="0" smtClean="0"/>
              <a:t>2</a:t>
            </a:r>
            <a:r>
              <a:rPr lang="cs-CZ" dirty="0"/>
              <a:t>.</a:t>
            </a:r>
            <a:r>
              <a:rPr lang="cs-CZ" dirty="0" smtClean="0"/>
              <a:t> pokud ani neposkytnuta </a:t>
            </a:r>
            <a:r>
              <a:rPr lang="cs-CZ" dirty="0" err="1" smtClean="0"/>
              <a:t>info</a:t>
            </a:r>
            <a:r>
              <a:rPr lang="cs-CZ" dirty="0" smtClean="0"/>
              <a:t> ani žádost o </a:t>
            </a:r>
            <a:r>
              <a:rPr lang="cs-CZ" dirty="0" err="1" smtClean="0"/>
              <a:t>info</a:t>
            </a:r>
            <a:r>
              <a:rPr lang="cs-CZ" dirty="0" smtClean="0"/>
              <a:t> nebyla rozhodnutím odmítnuta, nebo</a:t>
            </a:r>
          </a:p>
          <a:p>
            <a:pPr lvl="1"/>
            <a:r>
              <a:rPr lang="cs-CZ" dirty="0" smtClean="0"/>
              <a:t>3</a:t>
            </a:r>
            <a:r>
              <a:rPr lang="cs-CZ" dirty="0"/>
              <a:t>.</a:t>
            </a:r>
            <a:r>
              <a:rPr lang="cs-CZ" dirty="0" smtClean="0"/>
              <a:t> informace poskytnuta jen částečně, aniž byla žádost ve zbytku odmítnuta</a:t>
            </a:r>
            <a:br>
              <a:rPr lang="cs-CZ" dirty="0" smtClean="0"/>
            </a:br>
            <a:endParaRPr lang="cs-CZ" dirty="0" smtClean="0"/>
          </a:p>
          <a:p>
            <a:r>
              <a:rPr lang="cs-CZ" b="1" dirty="0" smtClean="0"/>
              <a:t>§ 16a odst. 7 písm. b) </a:t>
            </a:r>
            <a:r>
              <a:rPr lang="cs-CZ" b="1" dirty="0" err="1" smtClean="0"/>
              <a:t>InfZ</a:t>
            </a:r>
            <a:r>
              <a:rPr lang="cs-CZ" b="1" dirty="0" smtClean="0"/>
              <a:t> </a:t>
            </a:r>
            <a:r>
              <a:rPr lang="cs-CZ" dirty="0" smtClean="0"/>
              <a:t>– obdobný postup v případě, kdy shledána důvodnou </a:t>
            </a:r>
            <a:r>
              <a:rPr lang="cs-CZ" b="1" dirty="0" smtClean="0">
                <a:solidFill>
                  <a:srgbClr val="FF0000"/>
                </a:solidFill>
              </a:rPr>
              <a:t>stížnost</a:t>
            </a:r>
            <a:r>
              <a:rPr lang="cs-CZ" dirty="0" smtClean="0"/>
              <a:t> (4) na požadovanou </a:t>
            </a:r>
            <a:r>
              <a:rPr lang="cs-CZ" dirty="0" smtClean="0">
                <a:solidFill>
                  <a:srgbClr val="FF0000"/>
                </a:solidFill>
              </a:rPr>
              <a:t>výši úhrady </a:t>
            </a:r>
            <a:r>
              <a:rPr lang="cs-CZ" dirty="0" smtClean="0"/>
              <a:t>za náklady na informace - </a:t>
            </a:r>
            <a:r>
              <a:rPr lang="cs-CZ" dirty="0">
                <a:solidFill>
                  <a:srgbClr val="FF0000"/>
                </a:solidFill>
              </a:rPr>
              <a:t>nově žádné výjimky pro věci </a:t>
            </a:r>
            <a:r>
              <a:rPr lang="cs-CZ" dirty="0" smtClean="0">
                <a:solidFill>
                  <a:srgbClr val="FF0000"/>
                </a:solidFill>
              </a:rPr>
              <a:t>týkající se samosprávy </a:t>
            </a:r>
            <a:r>
              <a:rPr lang="cs-CZ" dirty="0" smtClean="0"/>
              <a:t>(lze snížit výši úhrady i u samosprávy)</a:t>
            </a:r>
            <a:br>
              <a:rPr lang="cs-CZ" dirty="0" smtClean="0"/>
            </a:br>
            <a:r>
              <a:rPr lang="cs-CZ" i="1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539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Struktura návrhu zákona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Hlava I – základní ustanovení</a:t>
            </a:r>
          </a:p>
          <a:p>
            <a:pPr marL="742950" lvl="2" indent="-342900"/>
            <a:r>
              <a:rPr lang="cs-CZ" dirty="0"/>
              <a:t>Působnost zákona, </a:t>
            </a:r>
            <a:r>
              <a:rPr lang="cs-CZ" dirty="0">
                <a:solidFill>
                  <a:srgbClr val="FF0000"/>
                </a:solidFill>
              </a:rPr>
              <a:t>subjekt údajů</a:t>
            </a:r>
          </a:p>
          <a:p>
            <a:r>
              <a:rPr lang="cs-CZ" dirty="0" smtClean="0"/>
              <a:t>Hlava II – </a:t>
            </a:r>
            <a:r>
              <a:rPr lang="cs-CZ" dirty="0" smtClean="0">
                <a:solidFill>
                  <a:srgbClr val="FF0000"/>
                </a:solidFill>
              </a:rPr>
              <a:t>adaptace na GDPR</a:t>
            </a:r>
          </a:p>
          <a:p>
            <a:pPr marL="742950" lvl="2" indent="-342900"/>
            <a:r>
              <a:rPr lang="cs-CZ" dirty="0">
                <a:solidFill>
                  <a:srgbClr val="FF0000"/>
                </a:solidFill>
              </a:rPr>
              <a:t>Výjimky </a:t>
            </a:r>
            <a:r>
              <a:rPr lang="cs-CZ" dirty="0" smtClean="0">
                <a:solidFill>
                  <a:srgbClr val="FF0000"/>
                </a:solidFill>
              </a:rPr>
              <a:t>z GDPR, vyjasnění některých pravidel GDPR</a:t>
            </a:r>
          </a:p>
          <a:p>
            <a:pPr marL="742950" lvl="2" indent="-342900"/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Zvláštní výjimky pro novinářské, umělecké, akademické účely</a:t>
            </a:r>
            <a:endParaRPr lang="cs-CZ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Hlava III – transpozice Trestněprávní směrnice </a:t>
            </a:r>
            <a:r>
              <a:rPr lang="cs-CZ" sz="2200" dirty="0" smtClean="0">
                <a:solidFill>
                  <a:schemeClr val="bg1">
                    <a:lumMod val="50000"/>
                  </a:schemeClr>
                </a:solidFill>
              </a:rPr>
              <a:t>(neplatí ani pro obecní nebo městské policie)</a:t>
            </a:r>
            <a:endParaRPr lang="cs-CZ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Hlava IV – pravidla pro bezpečnostní 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a obranné </a:t>
            </a:r>
            <a:r>
              <a:rPr lang="cs-CZ" dirty="0" smtClean="0">
                <a:solidFill>
                  <a:srgbClr val="FF0000"/>
                </a:solidFill>
              </a:rPr>
              <a:t>zájmy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r>
              <a:rPr lang="cs-CZ" dirty="0" smtClean="0"/>
              <a:t>Hlava V – postavení ÚOOÚ </a:t>
            </a:r>
          </a:p>
          <a:p>
            <a:pPr marL="742950" lvl="2" indent="-342900"/>
            <a:r>
              <a:rPr lang="cs-CZ" dirty="0"/>
              <a:t>Přístup k informacím chráněným mlčenlivostí </a:t>
            </a:r>
          </a:p>
          <a:p>
            <a:r>
              <a:rPr lang="cs-CZ" dirty="0" smtClean="0"/>
              <a:t>Hlava VI – přestupky a </a:t>
            </a:r>
            <a:r>
              <a:rPr lang="cs-CZ" dirty="0" smtClean="0">
                <a:solidFill>
                  <a:srgbClr val="FF0000"/>
                </a:solidFill>
              </a:rPr>
              <a:t>pokuty (jen pro Hlavu III)</a:t>
            </a:r>
          </a:p>
        </p:txBody>
      </p:sp>
    </p:spTree>
    <p:extLst>
      <p:ext uri="{BB962C8B-B14F-4D97-AF65-F5344CB8AC3E}">
        <p14:creationId xmlns:p14="http://schemas.microsoft.com/office/powerpoint/2010/main" val="228007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6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0"/>
          </a:gradFill>
        </p:spPr>
        <p:txBody>
          <a:bodyPr>
            <a:normAutofit/>
          </a:bodyPr>
          <a:lstStyle/>
          <a:p>
            <a:r>
              <a:rPr lang="cs-CZ" sz="2800" dirty="0" smtClean="0"/>
              <a:t>Návrh Pirátů </a:t>
            </a:r>
            <a:br>
              <a:rPr lang="cs-CZ" sz="2800" dirty="0" smtClean="0"/>
            </a:br>
            <a:r>
              <a:rPr lang="cs-CZ" sz="2800" dirty="0"/>
              <a:t>P</a:t>
            </a:r>
            <a:r>
              <a:rPr lang="cs-CZ" sz="2800" dirty="0" smtClean="0"/>
              <a:t>řezkumné řízení ÚOOÚ a nečinnost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800" b="1" dirty="0" smtClean="0"/>
              <a:t>§ 16b </a:t>
            </a:r>
            <a:r>
              <a:rPr lang="cs-CZ" sz="2800" b="1" dirty="0" err="1" smtClean="0"/>
              <a:t>InfZ</a:t>
            </a:r>
            <a:r>
              <a:rPr lang="cs-CZ" sz="2800" dirty="0" smtClean="0"/>
              <a:t>: </a:t>
            </a:r>
            <a:r>
              <a:rPr lang="cs-CZ" sz="2800" b="1" dirty="0" smtClean="0">
                <a:solidFill>
                  <a:srgbClr val="FF0000"/>
                </a:solidFill>
              </a:rPr>
              <a:t>ÚOOÚ</a:t>
            </a:r>
            <a:r>
              <a:rPr lang="cs-CZ" sz="2800" dirty="0" smtClean="0">
                <a:solidFill>
                  <a:srgbClr val="0000FF"/>
                </a:solidFill>
              </a:rPr>
              <a:t> </a:t>
            </a:r>
            <a:r>
              <a:rPr lang="cs-CZ" sz="2800" dirty="0" smtClean="0"/>
              <a:t>může v </a:t>
            </a:r>
            <a:r>
              <a:rPr lang="cs-CZ" sz="2800" b="1" dirty="0" smtClean="0">
                <a:solidFill>
                  <a:srgbClr val="FF0000"/>
                </a:solidFill>
              </a:rPr>
              <a:t>přezkumném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b="1" dirty="0" smtClean="0">
                <a:solidFill>
                  <a:srgbClr val="FF0000"/>
                </a:solidFill>
              </a:rPr>
              <a:t>řízení</a:t>
            </a:r>
            <a:r>
              <a:rPr lang="cs-CZ" sz="2800" dirty="0" smtClean="0">
                <a:solidFill>
                  <a:srgbClr val="FF0000"/>
                </a:solidFill>
              </a:rPr>
              <a:t> zrušit rozhodnutí</a:t>
            </a:r>
            <a:r>
              <a:rPr lang="cs-CZ" sz="2800" dirty="0" smtClean="0">
                <a:solidFill>
                  <a:srgbClr val="0000FF"/>
                </a:solidFill>
              </a:rPr>
              <a:t> </a:t>
            </a:r>
            <a:r>
              <a:rPr lang="cs-CZ" sz="2800" dirty="0" smtClean="0"/>
              <a:t>nadřízeného (odvolacího) orgánu + využít </a:t>
            </a:r>
            <a:r>
              <a:rPr lang="cs-CZ" sz="2800" dirty="0" smtClean="0">
                <a:solidFill>
                  <a:srgbClr val="FF0000"/>
                </a:solidFill>
              </a:rPr>
              <a:t>opatření proti nečinnosti</a:t>
            </a:r>
          </a:p>
          <a:p>
            <a:r>
              <a:rPr lang="cs-CZ" sz="2800" dirty="0" smtClean="0"/>
              <a:t>Pokud </a:t>
            </a:r>
            <a:r>
              <a:rPr lang="cs-CZ" sz="2800" b="1" dirty="0" err="1" smtClean="0">
                <a:solidFill>
                  <a:srgbClr val="FF0000"/>
                </a:solidFill>
              </a:rPr>
              <a:t>info</a:t>
            </a:r>
            <a:r>
              <a:rPr lang="cs-CZ" sz="2800" b="1" dirty="0" smtClean="0">
                <a:solidFill>
                  <a:srgbClr val="FF0000"/>
                </a:solidFill>
              </a:rPr>
              <a:t> nezákonně odepřeny </a:t>
            </a:r>
            <a:r>
              <a:rPr lang="cs-CZ" sz="2800" dirty="0" smtClean="0"/>
              <a:t>+ věc je skutkově i právně jasná a informace má být poskytnuta – zrušení rozhodnutí nadřízeného orgánu a  </a:t>
            </a:r>
            <a:r>
              <a:rPr lang="cs-CZ" sz="2800" b="1" dirty="0" smtClean="0">
                <a:solidFill>
                  <a:srgbClr val="FF0000"/>
                </a:solidFill>
              </a:rPr>
              <a:t>informační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b="1" dirty="0" smtClean="0">
                <a:solidFill>
                  <a:srgbClr val="FF0000"/>
                </a:solidFill>
              </a:rPr>
              <a:t>příkaz </a:t>
            </a:r>
            <a:r>
              <a:rPr lang="cs-CZ" sz="2800" dirty="0" smtClean="0"/>
              <a:t>(k tomu zřejmě zároveň i zrušení rozhodnutí povinného subjektu a zastavení řízení)</a:t>
            </a:r>
            <a:endParaRPr lang="cs-CZ" sz="2800" b="1" dirty="0">
              <a:solidFill>
                <a:srgbClr val="0000FF"/>
              </a:solidFill>
            </a:endParaRPr>
          </a:p>
          <a:p>
            <a:r>
              <a:rPr lang="cs-CZ" sz="2800" dirty="0" smtClean="0"/>
              <a:t>Postup </a:t>
            </a:r>
            <a:r>
              <a:rPr lang="cs-CZ" sz="2800" b="1" dirty="0" smtClean="0">
                <a:solidFill>
                  <a:srgbClr val="FF0000"/>
                </a:solidFill>
              </a:rPr>
              <a:t>proti nečinnosti </a:t>
            </a:r>
            <a:r>
              <a:rPr lang="cs-CZ" sz="2800" dirty="0" smtClean="0"/>
              <a:t>nadřízeného orgánu, který má rozhodnout o odvolání proti rozhodnutí o zamítnutí nebo o stížnosti – podle </a:t>
            </a:r>
            <a:r>
              <a:rPr lang="cs-CZ" sz="2800" dirty="0" smtClean="0">
                <a:solidFill>
                  <a:srgbClr val="FF0000"/>
                </a:solidFill>
              </a:rPr>
              <a:t>§ 80 správního řádu</a:t>
            </a:r>
            <a:endParaRPr lang="cs-CZ" sz="2800" dirty="0" smtClean="0"/>
          </a:p>
          <a:p>
            <a:r>
              <a:rPr lang="cs-CZ" sz="2800" b="1" dirty="0" smtClean="0">
                <a:solidFill>
                  <a:srgbClr val="FF0000"/>
                </a:solidFill>
              </a:rPr>
              <a:t>Nelze-li určit nadřízený </a:t>
            </a:r>
            <a:r>
              <a:rPr lang="cs-CZ" sz="2800" dirty="0" smtClean="0">
                <a:solidFill>
                  <a:srgbClr val="FF0000"/>
                </a:solidFill>
              </a:rPr>
              <a:t>orgán dle § 178 správního řádu, je jím </a:t>
            </a:r>
            <a:r>
              <a:rPr lang="cs-CZ" sz="2800" b="1" dirty="0" smtClean="0">
                <a:solidFill>
                  <a:srgbClr val="FF0000"/>
                </a:solidFill>
              </a:rPr>
              <a:t>ÚOOÚ</a:t>
            </a:r>
          </a:p>
        </p:txBody>
      </p:sp>
    </p:spTree>
    <p:extLst>
      <p:ext uri="{BB962C8B-B14F-4D97-AF65-F5344CB8AC3E}">
        <p14:creationId xmlns:p14="http://schemas.microsoft.com/office/powerpoint/2010/main" val="355032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Kontakty: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00200"/>
            <a:ext cx="8280920" cy="470912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Odbor dozoru a kontroly veřejné správy MV (ODK): </a:t>
            </a:r>
            <a:r>
              <a:rPr lang="cs-CZ" sz="2800" dirty="0" smtClean="0">
                <a:hlinkClick r:id="rId3"/>
              </a:rPr>
              <a:t>odbordk@mvcr.cz</a:t>
            </a:r>
            <a:endParaRPr lang="cs-CZ" sz="2800" dirty="0" smtClean="0"/>
          </a:p>
          <a:p>
            <a:pPr>
              <a:spcAft>
                <a:spcPts val="1200"/>
              </a:spcAft>
            </a:pPr>
            <a:r>
              <a:rPr lang="cs-CZ" sz="2800" dirty="0" smtClean="0"/>
              <a:t>Odbor bezpečnostní politiky MV (OBP): </a:t>
            </a:r>
            <a:r>
              <a:rPr lang="cs-CZ" sz="2800" dirty="0" smtClean="0">
                <a:hlinkClick r:id="rId4"/>
              </a:rPr>
              <a:t>obp@mvcr.cz</a:t>
            </a:r>
            <a:endParaRPr lang="cs-CZ" sz="2800" dirty="0" smtClean="0"/>
          </a:p>
          <a:p>
            <a:pPr>
              <a:spcAft>
                <a:spcPts val="1200"/>
              </a:spcAft>
            </a:pPr>
            <a:r>
              <a:rPr lang="cs-CZ" sz="2800" dirty="0"/>
              <a:t>Odbor legislativy a koordinace předpisů </a:t>
            </a:r>
            <a:r>
              <a:rPr lang="cs-CZ" sz="2800" dirty="0" smtClean="0"/>
              <a:t>MV (OLG): </a:t>
            </a:r>
            <a:r>
              <a:rPr lang="cs-CZ" sz="2800" dirty="0">
                <a:hlinkClick r:id="rId5"/>
              </a:rPr>
              <a:t>ol@mvcr.cz</a:t>
            </a:r>
            <a:endParaRPr lang="cs-CZ" sz="2800" dirty="0"/>
          </a:p>
          <a:p>
            <a:r>
              <a:rPr lang="cs-CZ" sz="2800" b="1" dirty="0" smtClean="0"/>
              <a:t>Ministerstvo vnitra ČR</a:t>
            </a:r>
            <a:r>
              <a:rPr lang="cs-CZ" sz="2800" dirty="0" smtClean="0"/>
              <a:t>: </a:t>
            </a:r>
            <a:r>
              <a:rPr lang="cs-CZ" sz="2800" dirty="0" smtClean="0">
                <a:hlinkClick r:id="rId6"/>
              </a:rPr>
              <a:t>posta@mvcr.cz</a:t>
            </a:r>
            <a:r>
              <a:rPr lang="cs-CZ" sz="2800" dirty="0" smtClean="0"/>
              <a:t> </a:t>
            </a:r>
          </a:p>
          <a:p>
            <a:r>
              <a:rPr lang="cs-CZ" sz="2800" b="1" dirty="0" smtClean="0"/>
              <a:t>Úřad pro ochranu osobních údajů</a:t>
            </a:r>
            <a:r>
              <a:rPr lang="cs-CZ" sz="2800" dirty="0"/>
              <a:t>: </a:t>
            </a:r>
            <a:r>
              <a:rPr lang="cs-CZ" sz="2800" dirty="0" smtClean="0">
                <a:hlinkClick r:id="rId7"/>
              </a:rPr>
              <a:t>posta@uoou.cz</a:t>
            </a:r>
            <a:r>
              <a:rPr lang="cs-CZ" sz="2800" dirty="0" smtClean="0"/>
              <a:t>,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26360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§ 3 – subjekt údajů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Subjektem údajů se rozumí fyzická osoba, k níž se osobní údaje vztahují</a:t>
            </a:r>
            <a:r>
              <a:rPr lang="cs-CZ" dirty="0" smtClean="0"/>
              <a:t>.</a:t>
            </a:r>
          </a:p>
          <a:p>
            <a:r>
              <a:rPr lang="cs-CZ" dirty="0" smtClean="0"/>
              <a:t>Stejná definice jako v § 4 písm. d) zákona 101/2000 Sb.</a:t>
            </a:r>
          </a:p>
        </p:txBody>
      </p:sp>
    </p:spTree>
    <p:extLst>
      <p:ext uri="{BB962C8B-B14F-4D97-AF65-F5344CB8AC3E}">
        <p14:creationId xmlns:p14="http://schemas.microsoft.com/office/powerpoint/2010/main" val="14587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§ 4 – působnost hlavy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(1) Ustanovení této hlavy se použijí při zpracování osobních údajů podle </a:t>
            </a:r>
            <a:r>
              <a:rPr lang="cs-CZ" dirty="0" smtClean="0"/>
              <a:t>nařízení Evropského </a:t>
            </a:r>
            <a:r>
              <a:rPr lang="cs-CZ" dirty="0"/>
              <a:t>parlamentu a Rady (EU) 2016/679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(2) Ustanovení této hlavy a nařízení Evropského parlamentu a Rady (EU) 2016/679 </a:t>
            </a:r>
            <a:r>
              <a:rPr lang="cs-CZ" dirty="0" smtClean="0"/>
              <a:t>se použijí </a:t>
            </a:r>
            <a:r>
              <a:rPr lang="cs-CZ" dirty="0"/>
              <a:t>i při zpracování osobních údajů, které mají být nebo jsou zařazeny do evidence, a </a:t>
            </a:r>
            <a:r>
              <a:rPr lang="cs-CZ" dirty="0" smtClean="0"/>
              <a:t>při zpracování </a:t>
            </a:r>
            <a:r>
              <a:rPr lang="cs-CZ" dirty="0"/>
              <a:t>osobních údajů, které probíhá zcela nebo částečně automatizovaně, </a:t>
            </a:r>
            <a:r>
              <a:rPr lang="cs-CZ" dirty="0" smtClean="0"/>
              <a:t>nejde-li o </a:t>
            </a:r>
            <a:r>
              <a:rPr lang="cs-CZ" dirty="0"/>
              <a:t>zpracování osobních údajů fyzickou osobou v průběhu výlučně osobních nebo </a:t>
            </a:r>
            <a:r>
              <a:rPr lang="cs-CZ" dirty="0" smtClean="0"/>
              <a:t>domácích činností</a:t>
            </a:r>
            <a:r>
              <a:rPr lang="cs-CZ" dirty="0"/>
              <a:t>,</a:t>
            </a:r>
          </a:p>
          <a:p>
            <a:r>
              <a:rPr lang="cs-CZ" dirty="0"/>
              <a:t>a) při výkonu činností, které nespadají do oblasti působnosti práva Evropské unie </a:t>
            </a:r>
            <a:r>
              <a:rPr lang="cs-CZ" dirty="0" smtClean="0"/>
              <a:t>nebo do </a:t>
            </a:r>
            <a:r>
              <a:rPr lang="cs-CZ" dirty="0"/>
              <a:t>působnosti hlavy III nebo IV, nebo</a:t>
            </a:r>
          </a:p>
          <a:p>
            <a:r>
              <a:rPr lang="cs-CZ" dirty="0"/>
              <a:t>b) při výkonu činností, které spadají do oblasti působnosti hlavy V kapitoly 2 </a:t>
            </a:r>
            <a:r>
              <a:rPr lang="cs-CZ" dirty="0" smtClean="0"/>
              <a:t>Smlouvy o </a:t>
            </a:r>
            <a:r>
              <a:rPr lang="cs-CZ" dirty="0"/>
              <a:t>Evropské unii.</a:t>
            </a:r>
          </a:p>
        </p:txBody>
      </p:sp>
    </p:spTree>
    <p:extLst>
      <p:ext uri="{BB962C8B-B14F-4D97-AF65-F5344CB8AC3E}">
        <p14:creationId xmlns:p14="http://schemas.microsoft.com/office/powerpoint/2010/main" val="382678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§ 5 – oprávnění ke zpracování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Správce je oprávněn zpracovávat osobní údaje, pokud je to nezbytné pro splnění</a:t>
            </a:r>
          </a:p>
          <a:p>
            <a:r>
              <a:rPr lang="cs-CZ" dirty="0"/>
              <a:t>a) povinnosti, která je správci uložena právním předpisem, nebo</a:t>
            </a:r>
          </a:p>
          <a:p>
            <a:r>
              <a:rPr lang="cs-CZ" dirty="0"/>
              <a:t>b) </a:t>
            </a:r>
            <a:r>
              <a:rPr lang="cs-CZ" dirty="0">
                <a:solidFill>
                  <a:srgbClr val="FF0000"/>
                </a:solidFill>
              </a:rPr>
              <a:t>úkolu prováděného ve veřejném zájmu</a:t>
            </a:r>
            <a:r>
              <a:rPr lang="cs-CZ" dirty="0"/>
              <a:t> nebo </a:t>
            </a:r>
            <a:r>
              <a:rPr lang="cs-CZ" dirty="0">
                <a:solidFill>
                  <a:srgbClr val="FF0000"/>
                </a:solidFill>
              </a:rPr>
              <a:t>při výkonu veřejné moci</a:t>
            </a:r>
            <a:r>
              <a:rPr lang="cs-CZ" dirty="0"/>
              <a:t>, kterým je </a:t>
            </a:r>
            <a:r>
              <a:rPr lang="cs-CZ" dirty="0" smtClean="0"/>
              <a:t>správce pověřen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73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§ 6 – neposuzuje se slučitelnost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(1) Nestanoví-li jiný právní předpis jinak, správce není povinen při zajišťování </a:t>
            </a:r>
            <a:r>
              <a:rPr lang="cs-CZ" dirty="0" smtClean="0">
                <a:solidFill>
                  <a:srgbClr val="FF0000"/>
                </a:solidFill>
              </a:rPr>
              <a:t>chráněného zájmu </a:t>
            </a:r>
            <a:r>
              <a:rPr lang="cs-CZ" dirty="0"/>
              <a:t>posuzovat před zpracováním osobních údajů k jinému účelu, než ke kterému </a:t>
            </a:r>
            <a:r>
              <a:rPr lang="cs-CZ" dirty="0" smtClean="0"/>
              <a:t>byly shromážděny</a:t>
            </a:r>
            <a:r>
              <a:rPr lang="cs-CZ" dirty="0"/>
              <a:t>, slučitelnost těchto účelů, je-li toto zpracování nezbytné a přiměřené pro splnění</a:t>
            </a:r>
          </a:p>
          <a:p>
            <a:r>
              <a:rPr lang="cs-CZ" dirty="0"/>
              <a:t>a) povinnosti, která je správci uložena, nebo</a:t>
            </a:r>
          </a:p>
          <a:p>
            <a:r>
              <a:rPr lang="cs-CZ" dirty="0"/>
              <a:t>b) úkolu ve veřejném zájmu stanoveného právním předpisem nebo při výkonu veřejné moci</a:t>
            </a:r>
            <a:r>
              <a:rPr lang="cs-CZ" dirty="0" smtClean="0"/>
              <a:t>, kterým </a:t>
            </a:r>
            <a:r>
              <a:rPr lang="cs-CZ" dirty="0"/>
              <a:t>je správce pověřen.</a:t>
            </a:r>
          </a:p>
        </p:txBody>
      </p:sp>
    </p:spTree>
    <p:extLst>
      <p:ext uri="{BB962C8B-B14F-4D97-AF65-F5344CB8AC3E}">
        <p14:creationId xmlns:p14="http://schemas.microsoft.com/office/powerpoint/2010/main" val="237902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§ 6 – chráněné zájmy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/>
              <a:t>(2) Chráněným zájmem podle odstavce 1 se rozumí</a:t>
            </a:r>
          </a:p>
          <a:p>
            <a:r>
              <a:rPr lang="cs-CZ" dirty="0"/>
              <a:t>a) obranné nebo bezpečnostní zájmy České republiky,</a:t>
            </a:r>
          </a:p>
          <a:p>
            <a:r>
              <a:rPr lang="cs-CZ" dirty="0"/>
              <a:t>b) </a:t>
            </a:r>
            <a:r>
              <a:rPr lang="cs-CZ" dirty="0">
                <a:solidFill>
                  <a:srgbClr val="FF0000"/>
                </a:solidFill>
              </a:rPr>
              <a:t>veřejný pořádek </a:t>
            </a:r>
            <a:r>
              <a:rPr lang="cs-CZ" dirty="0"/>
              <a:t>a vnitřní bezpečnost, předcházení, vyhledávání nebo odhalování </a:t>
            </a:r>
            <a:r>
              <a:rPr lang="cs-CZ" dirty="0" smtClean="0"/>
              <a:t>trestné činnosti</a:t>
            </a:r>
            <a:r>
              <a:rPr lang="cs-CZ" dirty="0"/>
              <a:t>, stíhání trestných činů, výkon trestů a ochranných opatření, </a:t>
            </a:r>
            <a:r>
              <a:rPr lang="cs-CZ" dirty="0" smtClean="0"/>
              <a:t>zajišťování bezpečnosti </a:t>
            </a:r>
            <a:r>
              <a:rPr lang="cs-CZ" dirty="0"/>
              <a:t>České republiky nebo zajišťování veřejného pořádku a vnitřní </a:t>
            </a:r>
            <a:r>
              <a:rPr lang="cs-CZ" dirty="0" smtClean="0"/>
              <a:t>bezpečnosti, včetně </a:t>
            </a:r>
            <a:r>
              <a:rPr lang="cs-CZ" dirty="0"/>
              <a:t>pátrání po osobách a věcech,</a:t>
            </a:r>
          </a:p>
          <a:p>
            <a:r>
              <a:rPr lang="cs-CZ" dirty="0"/>
              <a:t>c) jiný důležitý cíl veřejného zájmu Evropské unie nebo členského státu Evropské </a:t>
            </a:r>
            <a:r>
              <a:rPr lang="cs-CZ" dirty="0" smtClean="0"/>
              <a:t>unie, zejména </a:t>
            </a:r>
            <a:r>
              <a:rPr lang="cs-CZ" dirty="0"/>
              <a:t>důležitý hospodářský nebo finanční zájem Evropské unie nebo členského </a:t>
            </a:r>
            <a:r>
              <a:rPr lang="cs-CZ" dirty="0" smtClean="0"/>
              <a:t>státu Evropské </a:t>
            </a:r>
            <a:r>
              <a:rPr lang="cs-CZ" dirty="0"/>
              <a:t>unie, včetně záležitostí měnových, peněžních, rozpočtových, </a:t>
            </a:r>
            <a:r>
              <a:rPr lang="cs-CZ" dirty="0" smtClean="0"/>
              <a:t>daňových a </a:t>
            </a:r>
            <a:r>
              <a:rPr lang="cs-CZ" dirty="0"/>
              <a:t>finančního trhu, </a:t>
            </a:r>
            <a:r>
              <a:rPr lang="cs-CZ" dirty="0">
                <a:solidFill>
                  <a:srgbClr val="FF0000"/>
                </a:solidFill>
              </a:rPr>
              <a:t>veřejného zdraví </a:t>
            </a:r>
            <a:r>
              <a:rPr lang="cs-CZ" dirty="0"/>
              <a:t>nebo sociálního zabezpečení,</a:t>
            </a:r>
          </a:p>
          <a:p>
            <a:r>
              <a:rPr lang="cs-CZ" dirty="0"/>
              <a:t>d) ochrana nezávislosti soudů a soudců</a:t>
            </a:r>
            <a:r>
              <a:rPr lang="cs-CZ" dirty="0" smtClean="0"/>
              <a:t>,</a:t>
            </a:r>
          </a:p>
          <a:p>
            <a:r>
              <a:rPr lang="cs-CZ" dirty="0" smtClean="0"/>
              <a:t>e) předcházení</a:t>
            </a:r>
            <a:r>
              <a:rPr lang="cs-CZ" dirty="0"/>
              <a:t>, vyhledávání, odhalování nebo stíhání porušování etických </a:t>
            </a:r>
            <a:r>
              <a:rPr lang="cs-CZ" dirty="0" smtClean="0"/>
              <a:t>pravidel regulovaných </a:t>
            </a:r>
            <a:r>
              <a:rPr lang="cs-CZ" dirty="0"/>
              <a:t>povolání,</a:t>
            </a:r>
          </a:p>
          <a:p>
            <a:r>
              <a:rPr lang="cs-CZ" dirty="0"/>
              <a:t>f) dohledové, kontrolní nebo regulační funkce spojené s výkonem veřejné moci v </a:t>
            </a:r>
            <a:r>
              <a:rPr lang="cs-CZ" dirty="0" smtClean="0"/>
              <a:t>případech uvedených </a:t>
            </a:r>
            <a:r>
              <a:rPr lang="cs-CZ" dirty="0"/>
              <a:t>v písmenech a) až e),</a:t>
            </a:r>
          </a:p>
          <a:p>
            <a:r>
              <a:rPr lang="cs-CZ" dirty="0"/>
              <a:t>g) </a:t>
            </a:r>
            <a:r>
              <a:rPr lang="cs-CZ" dirty="0">
                <a:solidFill>
                  <a:srgbClr val="FF0000"/>
                </a:solidFill>
              </a:rPr>
              <a:t>ochrana práv a svobod osob</a:t>
            </a:r>
            <a:r>
              <a:rPr lang="cs-CZ" dirty="0"/>
              <a:t>, nebo</a:t>
            </a:r>
          </a:p>
          <a:p>
            <a:r>
              <a:rPr lang="cs-CZ" dirty="0"/>
              <a:t>h) vymáhání soukromoprávních nároků.</a:t>
            </a:r>
          </a:p>
        </p:txBody>
      </p:sp>
    </p:spTree>
    <p:extLst>
      <p:ext uri="{BB962C8B-B14F-4D97-AF65-F5344CB8AC3E}">
        <p14:creationId xmlns:p14="http://schemas.microsoft.com/office/powerpoint/2010/main" val="253720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§ 7 – online souhlas dítěte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Dítě nabývá způsobilosti k udělení souhlasu se zpracováním osobních údajů v </a:t>
            </a:r>
            <a:r>
              <a:rPr lang="cs-CZ" dirty="0" smtClean="0"/>
              <a:t>souvislosti s </a:t>
            </a:r>
            <a:r>
              <a:rPr lang="cs-CZ" dirty="0">
                <a:solidFill>
                  <a:srgbClr val="FF0000"/>
                </a:solidFill>
              </a:rPr>
              <a:t>nabídkou služeb informační společnosti přímo jemu </a:t>
            </a:r>
            <a:r>
              <a:rPr lang="cs-CZ" dirty="0" smtClean="0"/>
              <a:t>dovršením </a:t>
            </a:r>
            <a:r>
              <a:rPr lang="cs-CZ" dirty="0"/>
              <a:t>patnáctého roku věku</a:t>
            </a:r>
            <a:r>
              <a:rPr lang="cs-CZ" dirty="0" smtClean="0"/>
              <a:t>.</a:t>
            </a:r>
          </a:p>
          <a:p>
            <a:r>
              <a:rPr lang="cs-CZ" dirty="0" smtClean="0"/>
              <a:t>Velký politický souboj</a:t>
            </a:r>
          </a:p>
        </p:txBody>
      </p:sp>
    </p:spTree>
    <p:extLst>
      <p:ext uri="{BB962C8B-B14F-4D97-AF65-F5344CB8AC3E}">
        <p14:creationId xmlns:p14="http://schemas.microsoft.com/office/powerpoint/2010/main" val="348652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becné nařízení o ochraně osobních údajů_final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becné nařízení o ochraně osobních údajů_final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becné nařízení o ochraně osobních údajů_final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3337</TotalTime>
  <Words>2179</Words>
  <Application>Microsoft Office PowerPoint</Application>
  <PresentationFormat>Předvádění na obrazovce (4:3)</PresentationFormat>
  <Paragraphs>153</Paragraphs>
  <Slides>31</Slides>
  <Notes>29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31</vt:i4>
      </vt:variant>
    </vt:vector>
  </HeadingPairs>
  <TitlesOfParts>
    <vt:vector size="35" baseType="lpstr">
      <vt:lpstr>Motiv systému Office</vt:lpstr>
      <vt:lpstr>2_Obecné nařízení o ochraně osobních údajů_final</vt:lpstr>
      <vt:lpstr>3_Obecné nařízení o ochraně osobních údajů_final</vt:lpstr>
      <vt:lpstr>5_Obecné nařízení o ochraně osobních údajů_final</vt:lpstr>
      <vt:lpstr>Zákon o zpracování osobních údajů</vt:lpstr>
      <vt:lpstr>Zákon</vt:lpstr>
      <vt:lpstr>Struktura návrhu zákona</vt:lpstr>
      <vt:lpstr>§ 3 – subjekt údajů</vt:lpstr>
      <vt:lpstr>§ 4 – působnost hlavy II</vt:lpstr>
      <vt:lpstr>§ 5 – oprávnění ke zpracování</vt:lpstr>
      <vt:lpstr>§ 6 – neposuzuje se slučitelnost</vt:lpstr>
      <vt:lpstr>§ 6 – chráněné zájmy</vt:lpstr>
      <vt:lpstr>§ 7 – online souhlas dítěte</vt:lpstr>
      <vt:lpstr>§  8 – jednoduché informování online</vt:lpstr>
      <vt:lpstr>§ 9 – oznamování změnou evidence</vt:lpstr>
      <vt:lpstr>§ 10 – výjimka z posouzení vlivu</vt:lpstr>
      <vt:lpstr>§ 11 – hlavní výjimka (omezení práv)</vt:lpstr>
      <vt:lpstr>§ 12 – výjimka z oznamování porušení zabezpečení subjektu údajů</vt:lpstr>
      <vt:lpstr>§ 13 – výjimka z omezení zpracování</vt:lpstr>
      <vt:lpstr>§ 14 – pověřenci pro ochranu osobních údajů</vt:lpstr>
      <vt:lpstr>§ 15 – akreditační orgán</vt:lpstr>
      <vt:lpstr>Přechodná ustanovení v adaptačním zákoně</vt:lpstr>
      <vt:lpstr>Pravomoci ÚOOÚ a pokuty</vt:lpstr>
      <vt:lpstr>Kontext a podrobnosti</vt:lpstr>
      <vt:lpstr>Změna zákona o organizaci a provádění sociálního zabezpečení – nový § 13a</vt:lpstr>
      <vt:lpstr>Změna zákona o organizaci a provádění sociálního zabezpečení – nový § 13a</vt:lpstr>
      <vt:lpstr>Změna zákona o organizaci a provádění sociálního zabezpečení – nový § 13a</vt:lpstr>
      <vt:lpstr>Změna OSŘ</vt:lpstr>
      <vt:lpstr>Změna OSŘ</vt:lpstr>
      <vt:lpstr>Novela zákona o svobodném přístupu k informacím</vt:lpstr>
      <vt:lpstr>Vládní (kompromisní) návrh</vt:lpstr>
      <vt:lpstr>Vládní (kompromisní) návrh - § 11 – neposkytnutí informace</vt:lpstr>
      <vt:lpstr>Návrh Pirátů  Rozhodování nadřízeného orgánu o odvolání a stížnosti</vt:lpstr>
      <vt:lpstr>Návrh Pirátů  Přezkumné řízení ÚOOÚ a nečinnost</vt:lpstr>
      <vt:lpstr>Kontakty:</vt:lpstr>
    </vt:vector>
  </TitlesOfParts>
  <Company>MV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Obecné nařízení o ochraně osobních údajů</dc:title>
  <dc:creator>uzivatel12</dc:creator>
  <cp:lastModifiedBy>uzivatel12</cp:lastModifiedBy>
  <cp:revision>112</cp:revision>
  <cp:lastPrinted>2019-04-01T16:57:59Z</cp:lastPrinted>
  <dcterms:created xsi:type="dcterms:W3CDTF">2017-04-19T09:13:59Z</dcterms:created>
  <dcterms:modified xsi:type="dcterms:W3CDTF">2019-05-30T14:13:38Z</dcterms:modified>
</cp:coreProperties>
</file>