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7" r:id="rId2"/>
    <p:sldId id="287" r:id="rId3"/>
    <p:sldId id="285" r:id="rId4"/>
    <p:sldId id="288" r:id="rId5"/>
    <p:sldId id="286" r:id="rId6"/>
    <p:sldId id="289" r:id="rId7"/>
    <p:sldId id="290" r:id="rId8"/>
    <p:sldId id="268" r:id="rId9"/>
    <p:sldId id="269" r:id="rId10"/>
    <p:sldId id="270" r:id="rId11"/>
    <p:sldId id="291" r:id="rId12"/>
    <p:sldId id="293" r:id="rId13"/>
    <p:sldId id="295" r:id="rId14"/>
    <p:sldId id="292" r:id="rId15"/>
    <p:sldId id="294" r:id="rId16"/>
    <p:sldId id="296" r:id="rId17"/>
    <p:sldId id="297" r:id="rId18"/>
    <p:sldId id="300" r:id="rId19"/>
    <p:sldId id="299" r:id="rId2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64" autoAdjust="0"/>
    <p:restoredTop sz="94660"/>
  </p:normalViewPr>
  <p:slideViewPr>
    <p:cSldViewPr>
      <p:cViewPr varScale="1">
        <p:scale>
          <a:sx n="82" d="100"/>
          <a:sy n="82" d="100"/>
        </p:scale>
        <p:origin x="137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00249EF-DC35-4B43-A6BA-C54CE747D33B}" type="datetimeFigureOut">
              <a:rPr lang="cs-CZ"/>
              <a:pPr>
                <a:defRPr/>
              </a:pPr>
              <a:t>31.05.2017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F54E1BA-3876-46DD-8117-DF67C65BC3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282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CC0F946-C896-4F9A-A2D5-BDCFEC50DA1C}" type="datetimeFigureOut">
              <a:rPr lang="cs-CZ"/>
              <a:pPr>
                <a:defRPr/>
              </a:pPr>
              <a:t>31.05.2017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0B020CF-0020-45B5-B904-2CFE268800C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58305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ED2CD-5640-47C7-9BE3-5444DB0A3E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C554A-13A6-431A-959F-758ABACDA2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B4E92-2F6D-4714-B389-5099512E5A5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04C6E-634E-485A-B280-3B8C1F93F1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2D639-FC5D-4FEF-974D-67B32D3CFFC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D7786-A3E1-4F5A-8717-06B353FAB3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F443F-2108-4698-A674-68E99B75403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B59B2-75CA-4144-B2DA-8A8F67163DC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66E08-6ACB-48F2-9533-C370E13795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EAAA8-D335-4E16-9F89-48BDC885AD7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661B1-C7B2-4384-A20B-946E35479BC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64AE95-1582-40D7-8D48-32AD1DD390A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vazkoveskoly.cz/metodiky-a-e-learning/reditel/metodika.html" TargetMode="External"/><Relationship Id="rId2" Type="http://schemas.openxmlformats.org/officeDocument/2006/relationships/hyperlink" Target="http://www.svazkoveskoly.cz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smt.cz/ministerstvo/skolska-pravnicka-osoba-zrizena-dobrovolnym-svazkem-obci" TargetMode="External"/><Relationship Id="rId4" Type="http://schemas.openxmlformats.org/officeDocument/2006/relationships/hyperlink" Target="http://www.svazkoveskoly.cz/metodiky-a-e-learning/ucitel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anna.prochazkova@skola-kvvenkov.cz" TargetMode="External"/><Relationship Id="rId2" Type="http://schemas.openxmlformats.org/officeDocument/2006/relationships/hyperlink" Target="mailto:jitka.topicova@skola-kvvenkov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kolaplnapohody.cz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1OboN-gqPM" TargetMode="External"/><Relationship Id="rId2" Type="http://schemas.openxmlformats.org/officeDocument/2006/relationships/hyperlink" Target="http://www.skolaplnapohody.cz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23886" y="2420888"/>
            <a:ext cx="6858000" cy="4070893"/>
          </a:xfrm>
        </p:spPr>
        <p:txBody>
          <a:bodyPr/>
          <a:lstStyle/>
          <a:p>
            <a:r>
              <a:rPr lang="cs-CZ" b="1" dirty="0"/>
              <a:t>Svazkové školy – možná záchrana venkovských škol?</a:t>
            </a:r>
            <a:br>
              <a:rPr lang="cs-CZ" sz="2800" dirty="0"/>
            </a:br>
            <a:br>
              <a:rPr lang="cs-CZ" sz="2800" dirty="0"/>
            </a:br>
            <a:br>
              <a:rPr lang="cs-CZ" sz="2800" dirty="0"/>
            </a:br>
            <a:r>
              <a:rPr lang="cs-CZ" sz="2800" dirty="0"/>
              <a:t>Mgr. Jitka Topičová</a:t>
            </a:r>
            <a:br>
              <a:rPr lang="cs-CZ" sz="2800" dirty="0"/>
            </a:br>
            <a:br>
              <a:rPr lang="cs-CZ" sz="2800" dirty="0"/>
            </a:br>
            <a:r>
              <a:rPr lang="cs-CZ" sz="2800" dirty="0"/>
              <a:t>Praha 6. 6. 2017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692696"/>
            <a:ext cx="2960082" cy="209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86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700" b="1" dirty="0">
                <a:solidFill>
                  <a:schemeClr val="accent6">
                    <a:lumMod val="75000"/>
                  </a:schemeClr>
                </a:solidFill>
              </a:rPr>
              <a:t>Vize školy, kde se učíme všichni – děti, žáci i pedagogové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417638"/>
            <a:ext cx="7886700" cy="4598229"/>
          </a:xfrm>
        </p:spPr>
        <p:txBody>
          <a:bodyPr/>
          <a:lstStyle/>
          <a:p>
            <a:pPr marL="0" indent="0" algn="ctr">
              <a:buNone/>
            </a:pPr>
            <a:r>
              <a:rPr lang="cs-CZ" sz="2800" i="1" dirty="0"/>
              <a:t>„Hodně nabízíme, hodně očekáváme.</a:t>
            </a:r>
          </a:p>
          <a:p>
            <a:pPr marL="0" indent="0" algn="ctr">
              <a:buNone/>
            </a:pPr>
            <a:endParaRPr lang="cs-CZ" sz="2800" i="1" dirty="0"/>
          </a:p>
          <a:p>
            <a:pPr marL="0" indent="0" algn="ctr">
              <a:buNone/>
            </a:pPr>
            <a:r>
              <a:rPr lang="cs-CZ" sz="2800" i="1" dirty="0"/>
              <a:t>V rámci svých možností žijeme a pracujeme </a:t>
            </a:r>
          </a:p>
          <a:p>
            <a:pPr marL="0" indent="0" algn="ctr">
              <a:buNone/>
            </a:pPr>
            <a:r>
              <a:rPr lang="cs-CZ" sz="2800" i="1" dirty="0"/>
              <a:t>na maximum a společně.</a:t>
            </a:r>
          </a:p>
          <a:p>
            <a:pPr marL="0" indent="0" algn="ctr">
              <a:buNone/>
            </a:pPr>
            <a:r>
              <a:rPr lang="cs-CZ" sz="2800" i="1" dirty="0"/>
              <a:t> </a:t>
            </a:r>
          </a:p>
          <a:p>
            <a:pPr marL="0" indent="0" algn="ctr">
              <a:buNone/>
            </a:pPr>
            <a:r>
              <a:rPr lang="cs-CZ" sz="2800" i="1" dirty="0"/>
              <a:t>Jdeš do toho s námi? Vítej, podpoříme tě.</a:t>
            </a:r>
          </a:p>
          <a:p>
            <a:pPr marL="0" indent="0" algn="ctr">
              <a:buNone/>
            </a:pPr>
            <a:r>
              <a:rPr lang="cs-CZ" sz="2800" i="1" dirty="0"/>
              <a:t> </a:t>
            </a:r>
          </a:p>
          <a:p>
            <a:pPr marL="0" indent="0" algn="ctr">
              <a:buNone/>
            </a:pPr>
            <a:r>
              <a:rPr lang="cs-CZ" sz="2800" i="1" dirty="0"/>
              <a:t>Hraješ si jen na svém písečku, jedeš na půl plynu nebo se jen vezeš? Promiň, zkus to raději jinde.“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4975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Svazková škola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Legislativní východiska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sz="2400" dirty="0"/>
              <a:t>vznik </a:t>
            </a:r>
            <a:r>
              <a:rPr lang="cs-CZ" sz="2400" b="1" dirty="0"/>
              <a:t>svazkové</a:t>
            </a:r>
            <a:r>
              <a:rPr lang="cs-CZ" sz="2400" dirty="0"/>
              <a:t> školy umožněn legislativní úpravou v roce 2005</a:t>
            </a:r>
          </a:p>
          <a:p>
            <a:r>
              <a:rPr lang="cs-CZ" sz="2400" dirty="0"/>
              <a:t>zákon  č.  128/2000 Sb., o obcích (obecní zřízení), ve znění pozdějších předpisů</a:t>
            </a:r>
          </a:p>
          <a:p>
            <a:r>
              <a:rPr lang="cs-CZ" sz="2400" dirty="0"/>
              <a:t>zákon č. 561/2004, novelizovaný zákon č. 472/2011</a:t>
            </a:r>
          </a:p>
          <a:p>
            <a:r>
              <a:rPr lang="cs-CZ" sz="2400" dirty="0"/>
              <a:t>zákon č. 561/2004, § 124, odstavec 2:</a:t>
            </a:r>
          </a:p>
          <a:p>
            <a:pPr marL="0" indent="0">
              <a:buNone/>
            </a:pPr>
            <a:r>
              <a:rPr lang="cs-CZ" sz="2400" dirty="0"/>
              <a:t>	</a:t>
            </a:r>
            <a:r>
              <a:rPr lang="cs-CZ" sz="2400" i="1" dirty="0"/>
              <a:t>"Zřizovatelem školské právnické osoby může být:</a:t>
            </a:r>
          </a:p>
          <a:p>
            <a:pPr marL="0" indent="0">
              <a:buNone/>
            </a:pPr>
            <a:r>
              <a:rPr lang="cs-CZ" sz="2400" i="1" dirty="0"/>
              <a:t>		a) ministerstvo, kraj, obec nebo </a:t>
            </a:r>
            <a:r>
              <a:rPr lang="cs-CZ" sz="2400" i="1" u="sng" dirty="0"/>
              <a:t>svazek obcí</a:t>
            </a:r>
            <a:r>
              <a:rPr lang="cs-CZ" sz="2400" i="1" dirty="0"/>
              <a:t>,</a:t>
            </a:r>
          </a:p>
          <a:p>
            <a:pPr marL="0" indent="0">
              <a:buNone/>
            </a:pPr>
            <a:r>
              <a:rPr lang="cs-CZ" sz="2400" i="1" dirty="0"/>
              <a:t>		b) jiná právnická nebo fyzická osoba„</a:t>
            </a:r>
          </a:p>
          <a:p>
            <a:pPr marL="0" indent="0">
              <a:buNone/>
            </a:pPr>
            <a:endParaRPr lang="cs-CZ" sz="2400" i="1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904C6E-634E-485A-B280-3B8C1F93F1E1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8452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Svazková škola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Přínosy</a:t>
            </a:r>
            <a:endParaRPr lang="cs-CZ" sz="2400" dirty="0"/>
          </a:p>
          <a:p>
            <a:r>
              <a:rPr lang="cs-CZ" sz="2400" dirty="0"/>
              <a:t>základní rozdíl mezi školou s odloučenými pracovišti a svazkovou školou (spádovost, hospodaření s majetkem zřizovatele, „průhlednost“ nákladů)</a:t>
            </a:r>
          </a:p>
          <a:p>
            <a:r>
              <a:rPr lang="cs-CZ" sz="2400" dirty="0"/>
              <a:t>zřizovatelem svazek obcí, nikoliv jednotlivá obec -větší politická stabilita školy</a:t>
            </a:r>
          </a:p>
          <a:p>
            <a:r>
              <a:rPr lang="cs-CZ" sz="2400" dirty="0"/>
              <a:t>usnadnění přechodu dětí a žáků (sjednocená vize i ŠVP)</a:t>
            </a:r>
          </a:p>
          <a:p>
            <a:r>
              <a:rPr lang="cs-CZ" sz="2400" dirty="0"/>
              <a:t>řízení svazkové školy - uplatnění pro skutečné manažerské dovednosti se zajímavějším finančním ohodnocením </a:t>
            </a:r>
          </a:p>
          <a:p>
            <a:r>
              <a:rPr lang="cs-CZ" sz="2400" dirty="0"/>
              <a:t>efektivnější hospodaření (nadále zohlednění </a:t>
            </a:r>
            <a:r>
              <a:rPr lang="cs-CZ" sz="2400" dirty="0" err="1"/>
              <a:t>odl.pracovišť</a:t>
            </a:r>
            <a:r>
              <a:rPr lang="cs-CZ" sz="2400" dirty="0"/>
              <a:t>)</a:t>
            </a:r>
          </a:p>
          <a:p>
            <a:r>
              <a:rPr lang="cs-CZ" sz="2400" dirty="0"/>
              <a:t>specializace pracovníků (širší vedení školy)</a:t>
            </a:r>
          </a:p>
          <a:p>
            <a:pPr marL="0" indent="0">
              <a:buNone/>
            </a:pPr>
            <a:endParaRPr lang="cs-CZ" sz="2400" i="1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904C6E-634E-485A-B280-3B8C1F93F1E1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2093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Svazková škola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Rizika</a:t>
            </a:r>
            <a:endParaRPr lang="cs-CZ" sz="2400" dirty="0"/>
          </a:p>
          <a:p>
            <a:r>
              <a:rPr lang="cs-CZ" sz="2400" dirty="0"/>
              <a:t>dojezdová vzdálenost mezi jednotlivými pracovišti</a:t>
            </a:r>
          </a:p>
          <a:p>
            <a:r>
              <a:rPr lang="cs-CZ" sz="2400" dirty="0"/>
              <a:t>rivalita mezi zřizovateli nebo mezi školami</a:t>
            </a:r>
          </a:p>
          <a:p>
            <a:r>
              <a:rPr lang="cs-CZ" sz="2400" dirty="0"/>
              <a:t>podcenění předběžných analýz a informování všech zúčastněných aktérů</a:t>
            </a:r>
          </a:p>
          <a:p>
            <a:r>
              <a:rPr lang="cs-CZ" sz="2400" dirty="0"/>
              <a:t>odstoupení některé obce ze svazku, situace je řešitelná</a:t>
            </a:r>
          </a:p>
          <a:p>
            <a:r>
              <a:rPr lang="cs-CZ" sz="2400" dirty="0"/>
              <a:t>výběr vhodného kandidáta na pozici ředitele, popř. finančního manažera (nutné vyšší požadavky na dovednosti než u běžné školy)</a:t>
            </a:r>
            <a:endParaRPr lang="cs-CZ" sz="2400" i="1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904C6E-634E-485A-B280-3B8C1F93F1E1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147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Školská právnická osoba (ŠPO)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Legislativní východiska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sz="2400" dirty="0"/>
              <a:t>zákon č. 561/2004	§ 129 – působnost zřizovatele ŠPO</a:t>
            </a:r>
          </a:p>
          <a:p>
            <a:pPr marL="457200" lvl="1" indent="0">
              <a:buNone/>
            </a:pPr>
            <a:r>
              <a:rPr lang="cs-CZ" sz="2000" dirty="0"/>
              <a:t>			</a:t>
            </a:r>
            <a:r>
              <a:rPr lang="cs-CZ" sz="2400" dirty="0"/>
              <a:t>§ 133 – 140 – hospodaření ŠPO</a:t>
            </a:r>
            <a:endParaRPr lang="cs-CZ" sz="2000" dirty="0"/>
          </a:p>
          <a:p>
            <a:r>
              <a:rPr lang="cs-CZ" sz="2400" dirty="0"/>
              <a:t>Vyhláška č. 504/2002 Sb.</a:t>
            </a:r>
          </a:p>
          <a:p>
            <a:r>
              <a:rPr lang="cs-CZ" sz="2400" dirty="0"/>
              <a:t>Vyhláška č. 563/1991 Sb.</a:t>
            </a:r>
          </a:p>
          <a:p>
            <a:r>
              <a:rPr lang="cs-CZ" sz="2400" dirty="0"/>
              <a:t>ŠPO </a:t>
            </a:r>
            <a:r>
              <a:rPr lang="cs-CZ" sz="2400" u="sng" dirty="0"/>
              <a:t>nemá povinnost </a:t>
            </a:r>
            <a:r>
              <a:rPr lang="cs-CZ" sz="2400" dirty="0"/>
              <a:t>zpracovávat mezitímní účetní uzávěrky a předávat účetní výkazy dle vyhlášky č. 16/2001 </a:t>
            </a:r>
            <a:r>
              <a:rPr lang="cs-CZ" sz="2400" dirty="0" err="1"/>
              <a:t>S.b</a:t>
            </a:r>
            <a:r>
              <a:rPr lang="cs-CZ" sz="2400" dirty="0"/>
              <a:t>.</a:t>
            </a:r>
          </a:p>
          <a:p>
            <a:pPr marL="0" indent="0">
              <a:buNone/>
            </a:pPr>
            <a:endParaRPr lang="cs-CZ" sz="2400" i="1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904C6E-634E-485A-B280-3B8C1F93F1E1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285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Školská právnická osoba (ŠPO)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Přínosy</a:t>
            </a:r>
            <a:endParaRPr lang="cs-CZ" sz="2400" dirty="0"/>
          </a:p>
          <a:p>
            <a:r>
              <a:rPr lang="cs-CZ" sz="2400" dirty="0"/>
              <a:t>vhodnější pravidla, větší flexibilita, vymahatelnější odpovědnost</a:t>
            </a:r>
          </a:p>
          <a:p>
            <a:r>
              <a:rPr lang="cs-CZ" sz="2400" dirty="0"/>
              <a:t>optimálnější rychlost rozhodování ve škole</a:t>
            </a:r>
          </a:p>
          <a:p>
            <a:r>
              <a:rPr lang="cs-CZ" sz="2400" dirty="0"/>
              <a:t>méně administrativy a více času pro zřizovatele i ředitele</a:t>
            </a:r>
          </a:p>
          <a:p>
            <a:r>
              <a:rPr lang="cs-CZ" sz="2400" dirty="0"/>
              <a:t>možnost zřizovat další organizační jednotky (SVČ)</a:t>
            </a:r>
          </a:p>
          <a:p>
            <a:r>
              <a:rPr lang="cs-CZ" sz="2400" dirty="0"/>
              <a:t>rozdělení případného zisku ŠPO lze provést dle předem nastavených pravidel v souladu s potřebami školy</a:t>
            </a:r>
          </a:p>
          <a:p>
            <a:r>
              <a:rPr lang="cs-CZ" sz="2400" dirty="0"/>
              <a:t>příspěvek na dítě/žáka v odpovídající výši již na počátku roku přímo z MF škole (zřizovatel pouze  přepošle, nikoliv přerozděluje)</a:t>
            </a:r>
          </a:p>
          <a:p>
            <a:pPr marL="0" indent="0">
              <a:buNone/>
            </a:pPr>
            <a:endParaRPr lang="cs-CZ" sz="2400" dirty="0"/>
          </a:p>
          <a:p>
            <a:endParaRPr lang="cs-CZ" sz="2400" i="1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904C6E-634E-485A-B280-3B8C1F93F1E1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0402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Školská právnická osoba (ŠPO)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Rizika</a:t>
            </a:r>
            <a:endParaRPr lang="cs-CZ" sz="2400" dirty="0"/>
          </a:p>
          <a:p>
            <a:r>
              <a:rPr lang="cs-CZ" sz="2400" dirty="0"/>
              <a:t>výběr vhodného kandidáta na pozici ředitele, popř. finančního manažera (nutné vyšší požadavky na dovednosti a znalosti legislativy než u běžné školy)</a:t>
            </a:r>
            <a:endParaRPr lang="cs-CZ" sz="2400" i="1" dirty="0"/>
          </a:p>
          <a:p>
            <a:pPr marL="0" indent="0">
              <a:buNone/>
            </a:pPr>
            <a:endParaRPr lang="cs-CZ" sz="2400" dirty="0"/>
          </a:p>
          <a:p>
            <a:endParaRPr lang="cs-CZ" sz="2400" i="1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904C6E-634E-485A-B280-3B8C1F93F1E1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9492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Shrnutí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Svazkovou školu a ŠPO lze zřídit samostatně, ale také současně</a:t>
            </a:r>
          </a:p>
          <a:p>
            <a:endParaRPr lang="cs-CZ" sz="2400" dirty="0"/>
          </a:p>
          <a:p>
            <a:r>
              <a:rPr lang="cs-CZ" sz="2400" dirty="0"/>
              <a:t>Obě formy mohou úspěšně řešit některé palčivé problémy obcí i škol</a:t>
            </a:r>
          </a:p>
          <a:p>
            <a:endParaRPr lang="cs-CZ" sz="2400" dirty="0"/>
          </a:p>
          <a:p>
            <a:r>
              <a:rPr lang="cs-CZ" sz="2400" dirty="0"/>
              <a:t>Dlouhodobé zkušenosti uvedených škol usnadňují  cestu ke zřizování </a:t>
            </a:r>
            <a:r>
              <a:rPr lang="cs-CZ" sz="2400"/>
              <a:t>dalších škol tohoto typu</a:t>
            </a:r>
          </a:p>
          <a:p>
            <a:endParaRPr lang="cs-CZ" sz="2400" dirty="0"/>
          </a:p>
          <a:p>
            <a:r>
              <a:rPr lang="cs-CZ" sz="2400" dirty="0"/>
              <a:t>Prostor pro větší profesionalitu zřizovatelů i škol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904C6E-634E-485A-B280-3B8C1F93F1E1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6203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Zdroje informací k tématu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r>
              <a:rPr lang="cs-CZ" sz="1800" dirty="0">
                <a:hlinkClick r:id="rId2"/>
              </a:rPr>
              <a:t>http://www.svazkoveskoly.cz/index.html</a:t>
            </a:r>
            <a:endParaRPr lang="cs-CZ" sz="1800" dirty="0"/>
          </a:p>
          <a:p>
            <a:endParaRPr lang="cs-CZ" sz="1800" dirty="0">
              <a:hlinkClick r:id="rId3"/>
            </a:endParaRPr>
          </a:p>
          <a:p>
            <a:r>
              <a:rPr lang="cs-CZ" sz="1800" dirty="0">
                <a:hlinkClick r:id="rId3"/>
              </a:rPr>
              <a:t>http://www.svazkoveskoly.cz/metodiky-a-e-learning/reditel/metodika.html</a:t>
            </a:r>
            <a:endParaRPr lang="cs-CZ" sz="1800" dirty="0"/>
          </a:p>
          <a:p>
            <a:endParaRPr lang="cs-CZ" sz="1800" dirty="0"/>
          </a:p>
          <a:p>
            <a:r>
              <a:rPr lang="cs-CZ" sz="1800" dirty="0">
                <a:hlinkClick r:id="rId3"/>
              </a:rPr>
              <a:t>http://www.svazkoveskoly.cz/metodiky-a-e-learning/reditel/metodika.html</a:t>
            </a:r>
            <a:endParaRPr lang="cs-CZ" sz="1800" dirty="0"/>
          </a:p>
          <a:p>
            <a:endParaRPr lang="cs-CZ" sz="1800" dirty="0"/>
          </a:p>
          <a:p>
            <a:r>
              <a:rPr lang="cs-CZ" sz="1800" dirty="0">
                <a:hlinkClick r:id="rId4"/>
              </a:rPr>
              <a:t>http://www.svazkoveskoly.cz/metodiky-a-e-learning/ucitel.html</a:t>
            </a:r>
            <a:endParaRPr lang="cs-CZ" sz="1800" dirty="0"/>
          </a:p>
          <a:p>
            <a:endParaRPr lang="cs-CZ" sz="1800" dirty="0"/>
          </a:p>
          <a:p>
            <a:r>
              <a:rPr lang="cs-CZ" sz="1800" dirty="0">
                <a:hlinkClick r:id="rId5"/>
              </a:rPr>
              <a:t>http://www.msmt.cz/ministerstvo/skolska-pravnicka-osoba-zrizena-dobrovolnym-svazkem-obci</a:t>
            </a:r>
            <a:endParaRPr lang="cs-CZ" sz="1800" dirty="0"/>
          </a:p>
          <a:p>
            <a:endParaRPr lang="cs-CZ" sz="1800" dirty="0"/>
          </a:p>
          <a:p>
            <a:endParaRPr lang="cs-CZ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904C6E-634E-485A-B280-3B8C1F93F1E1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2243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2146250"/>
          </a:xfrm>
        </p:spPr>
        <p:txBody>
          <a:bodyPr/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Děkuji za pozornost.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3356992"/>
            <a:ext cx="8229600" cy="2787234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>
                <a:hlinkClick r:id="rId2"/>
              </a:rPr>
              <a:t>jitka.topicova@skola-kvvenkov.cz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+420 607 636 610</a:t>
            </a:r>
          </a:p>
          <a:p>
            <a:pPr marL="0" indent="0">
              <a:buNone/>
            </a:pPr>
            <a:r>
              <a:rPr lang="cs-CZ" sz="2400" dirty="0">
                <a:hlinkClick r:id="rId3"/>
              </a:rPr>
              <a:t>anna.prochazkova@skola-kvvenkov.cz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+420 731 500 276</a:t>
            </a:r>
          </a:p>
          <a:p>
            <a:pPr marL="0" indent="0">
              <a:buNone/>
            </a:pPr>
            <a:endParaRPr lang="cs-CZ" sz="2400" dirty="0">
              <a:hlinkClick r:id="rId4"/>
            </a:endParaRPr>
          </a:p>
          <a:p>
            <a:pPr marL="0" indent="0">
              <a:buNone/>
            </a:pPr>
            <a:r>
              <a:rPr lang="cs-CZ" sz="2400" dirty="0">
                <a:hlinkClick r:id="rId4"/>
              </a:rPr>
              <a:t>www.skolaplnapohody.cz</a:t>
            </a:r>
            <a:endParaRPr lang="cs-CZ" sz="2400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904C6E-634E-485A-B280-3B8C1F93F1E1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7992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Svazkové školy v současnosti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cs-CZ" sz="2800" b="1" dirty="0"/>
              <a:t>ZŠ a MŠ Regionu Karlovarský venkov</a:t>
            </a:r>
          </a:p>
          <a:p>
            <a:endParaRPr lang="cs-CZ" sz="2400" dirty="0"/>
          </a:p>
          <a:p>
            <a:r>
              <a:rPr lang="cs-CZ" sz="2400" dirty="0"/>
              <a:t>Vznik 2006</a:t>
            </a:r>
          </a:p>
          <a:p>
            <a:r>
              <a:rPr lang="cs-CZ" sz="2400" dirty="0"/>
              <a:t>Důvodem vzniku zajištění úplné spádové ZŠ pro 3 obce, navrácení dětí a žáků do obcí, rozvoj kultury a  života v obcích, svazek obcí vzniká především kvůli spolupráci na škole</a:t>
            </a:r>
          </a:p>
          <a:p>
            <a:r>
              <a:rPr lang="cs-CZ" sz="2400" dirty="0"/>
              <a:t>MŠ, PT, ZŠ úplná s možností málotřídního 1. stupně, ŠD, ŠJ, SVČ, knihovna</a:t>
            </a:r>
          </a:p>
          <a:p>
            <a:endParaRPr lang="cs-CZ" sz="2400" dirty="0"/>
          </a:p>
          <a:p>
            <a:r>
              <a:rPr lang="cs-CZ" sz="2400" dirty="0"/>
              <a:t>Karlovarský kraj, školní budovy v obcích Sadov, Otovice, Hájek</a:t>
            </a:r>
          </a:p>
          <a:p>
            <a:r>
              <a:rPr lang="cs-CZ" sz="2400" dirty="0"/>
              <a:t>Dojezdová  vzdálenost 6 km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904C6E-634E-485A-B280-3B8C1F93F1E1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8395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Svazkové školy v současnosti</a:t>
            </a:r>
          </a:p>
        </p:txBody>
      </p:sp>
      <p:pic>
        <p:nvPicPr>
          <p:cNvPr id="11" name="Zástupný symbol pro obsah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9892"/>
            <a:ext cx="8229600" cy="4066579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904C6E-634E-485A-B280-3B8C1F93F1E1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3523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Svazkové školy v současnosti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cs-CZ" sz="2800" b="1" dirty="0"/>
              <a:t>ZŠ a MŠ Údolí Desné</a:t>
            </a:r>
          </a:p>
          <a:p>
            <a:endParaRPr lang="cs-CZ" sz="2400" dirty="0"/>
          </a:p>
          <a:p>
            <a:r>
              <a:rPr lang="cs-CZ" sz="2400" dirty="0"/>
              <a:t>Vznik 2008</a:t>
            </a:r>
          </a:p>
          <a:p>
            <a:r>
              <a:rPr lang="cs-CZ" sz="2400" dirty="0"/>
              <a:t>Důvodem vzniku rekonstrukce školy v Rapotíně a zamezení odlivu dětí a žáků do městských škol v Šumperku, svazek obcí již existoval</a:t>
            </a:r>
          </a:p>
          <a:p>
            <a:r>
              <a:rPr lang="cs-CZ" sz="2400" dirty="0"/>
              <a:t>MŠ, PT, ZŠ úplná s možností málotřídního 1. stupně, ŠD, ŠJ, školní bazén, školní autobus</a:t>
            </a:r>
          </a:p>
          <a:p>
            <a:r>
              <a:rPr lang="cs-CZ" sz="2400" dirty="0"/>
              <a:t>Olomoucký kraj, školní budovy v obcích Rapotín, Sobotín, Petrov</a:t>
            </a:r>
          </a:p>
          <a:p>
            <a:r>
              <a:rPr lang="cs-CZ" sz="2400" dirty="0"/>
              <a:t>Dojezdová  vzdálenost 6, 8 km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904C6E-634E-485A-B280-3B8C1F93F1E1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8787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Svazkové školy v současnosti</a:t>
            </a: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38" y="1600200"/>
            <a:ext cx="7248724" cy="4525963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904C6E-634E-485A-B280-3B8C1F93F1E1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106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Svazkové školy v současnosti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cs-CZ" sz="2800" b="1" dirty="0"/>
              <a:t>ZŠ a MŠ Bez hranic, Mšec</a:t>
            </a:r>
          </a:p>
          <a:p>
            <a:endParaRPr lang="cs-CZ" sz="2400" dirty="0"/>
          </a:p>
          <a:p>
            <a:r>
              <a:rPr lang="cs-CZ" sz="2400" dirty="0"/>
              <a:t>Vznik 2014</a:t>
            </a:r>
          </a:p>
          <a:p>
            <a:r>
              <a:rPr lang="cs-CZ" sz="2400" dirty="0"/>
              <a:t>Důvodem vzniku zamezení odlivu dětí a žáků do okolních škol, svazek obcí již existoval</a:t>
            </a:r>
          </a:p>
          <a:p>
            <a:r>
              <a:rPr lang="cs-CZ" sz="2400" dirty="0"/>
              <a:t>MŠ, ZŠ úplná s možností málotřídního 1. stupně, ŠD, ŠK, ŠJ, </a:t>
            </a:r>
          </a:p>
          <a:p>
            <a:r>
              <a:rPr lang="cs-CZ" sz="2400" dirty="0"/>
              <a:t>Středočeský kraj, školní budovy v obcích Mšec, Tuřany, Srbeč, v počátky byl i Řevničov</a:t>
            </a:r>
          </a:p>
          <a:p>
            <a:endParaRPr lang="cs-CZ" sz="2400" dirty="0"/>
          </a:p>
          <a:p>
            <a:r>
              <a:rPr lang="cs-CZ" sz="2400" dirty="0"/>
              <a:t>Dojezdová  vzdálenost 14,3 km (resp. 25,4 km s Řevničovem)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904C6E-634E-485A-B280-3B8C1F93F1E1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017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Svazkové školy v současnosti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904C6E-634E-485A-B280-3B8C1F93F1E1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9892"/>
            <a:ext cx="8229600" cy="4066579"/>
          </a:xfrm>
        </p:spPr>
      </p:pic>
    </p:spTree>
    <p:extLst>
      <p:ext uri="{BB962C8B-B14F-4D97-AF65-F5344CB8AC3E}">
        <p14:creationId xmlns:p14="http://schemas.microsoft.com/office/powerpoint/2010/main" val="420947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50" b="1" dirty="0">
                <a:solidFill>
                  <a:schemeClr val="accent6">
                    <a:lumMod val="75000"/>
                  </a:schemeClr>
                </a:solidFill>
              </a:rPr>
              <a:t>Kdo jsme?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Komunitní otevřená škola</a:t>
            </a:r>
          </a:p>
          <a:p>
            <a:r>
              <a:rPr lang="cs-CZ" sz="2400" dirty="0"/>
              <a:t>Rozvíjíme sociální dovednosti, cizí jazyky, EVVO a  ICT</a:t>
            </a:r>
          </a:p>
          <a:p>
            <a:r>
              <a:rPr lang="cs-CZ" sz="2400" dirty="0"/>
              <a:t>Svazková škola v obcích Sadov, Otovice, Hájek</a:t>
            </a:r>
          </a:p>
          <a:p>
            <a:r>
              <a:rPr lang="cs-CZ" sz="2400" dirty="0"/>
              <a:t>Zřizovatelem Svazek obcí Region Karlovarský venkov</a:t>
            </a:r>
          </a:p>
          <a:p>
            <a:r>
              <a:rPr lang="cs-CZ" sz="2400" dirty="0"/>
              <a:t>Školská právnická osoba (ŠPO), nikoliv PO</a:t>
            </a:r>
          </a:p>
          <a:p>
            <a:r>
              <a:rPr lang="cs-CZ" sz="2400" dirty="0"/>
              <a:t>Spojené zařízení MŠ, PT, ZŠ s 1. a 2. stupněm</a:t>
            </a:r>
          </a:p>
          <a:p>
            <a:r>
              <a:rPr lang="cs-CZ" sz="2400" dirty="0"/>
              <a:t>Ve škole působí také asistenti pedagoga</a:t>
            </a:r>
          </a:p>
          <a:p>
            <a:endParaRPr lang="cs-CZ" sz="2400" dirty="0"/>
          </a:p>
          <a:p>
            <a:r>
              <a:rPr lang="cs-CZ" sz="2400" dirty="0">
                <a:hlinkClick r:id="rId2"/>
              </a:rPr>
              <a:t>www.skolaplnapohody.cz</a:t>
            </a:r>
            <a:endParaRPr lang="cs-CZ" sz="2400" dirty="0"/>
          </a:p>
          <a:p>
            <a:r>
              <a:rPr lang="cs-CZ" sz="2400" dirty="0">
                <a:hlinkClick r:id="rId3"/>
              </a:rPr>
              <a:t>https://www.youtube.com/watch?v=K1OboN-gqPM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8941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50" b="1" dirty="0">
                <a:solidFill>
                  <a:schemeClr val="accent6">
                    <a:lumMod val="75000"/>
                  </a:schemeClr>
                </a:solidFill>
              </a:rPr>
              <a:t>Počty dětí a žáků 2016/17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u="sng" dirty="0"/>
              <a:t>Celkový počet dětí a žáků</a:t>
            </a:r>
          </a:p>
          <a:p>
            <a:pPr marL="0" indent="0">
              <a:buNone/>
            </a:pPr>
            <a:endParaRPr lang="cs-CZ" u="sng" dirty="0"/>
          </a:p>
          <a:p>
            <a:r>
              <a:rPr lang="cs-CZ" dirty="0"/>
              <a:t>MŠ – 100 dětí</a:t>
            </a:r>
          </a:p>
          <a:p>
            <a:r>
              <a:rPr lang="cs-CZ" dirty="0"/>
              <a:t>PT – 12 dětí</a:t>
            </a:r>
          </a:p>
          <a:p>
            <a:r>
              <a:rPr lang="cs-CZ" dirty="0"/>
              <a:t>ZŠ – 236 žáků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u="sng" dirty="0"/>
              <a:t>Počet dětí a žáků se SVP</a:t>
            </a:r>
          </a:p>
          <a:p>
            <a:pPr marL="0" indent="0">
              <a:buNone/>
            </a:pPr>
            <a:endParaRPr lang="cs-CZ" u="sng" dirty="0"/>
          </a:p>
          <a:p>
            <a:r>
              <a:rPr lang="cs-CZ" dirty="0"/>
              <a:t>MŠ – 0</a:t>
            </a:r>
          </a:p>
          <a:p>
            <a:r>
              <a:rPr lang="cs-CZ" dirty="0"/>
              <a:t>PT – 0</a:t>
            </a:r>
          </a:p>
          <a:p>
            <a:r>
              <a:rPr lang="cs-CZ" dirty="0"/>
              <a:t>ZŠ – 39 (tělesné, PAS, LMP, nadaní, zrakové, vady řeči, SPCH, SPU)</a:t>
            </a:r>
          </a:p>
        </p:txBody>
      </p:sp>
    </p:spTree>
    <p:extLst>
      <p:ext uri="{BB962C8B-B14F-4D97-AF65-F5344CB8AC3E}">
        <p14:creationId xmlns:p14="http://schemas.microsoft.com/office/powerpoint/2010/main" val="279021479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791</Words>
  <Application>Microsoft Office PowerPoint</Application>
  <PresentationFormat>Předvádění na obrazovce (4:3)</PresentationFormat>
  <Paragraphs>147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2" baseType="lpstr">
      <vt:lpstr>Arial</vt:lpstr>
      <vt:lpstr>Calibri</vt:lpstr>
      <vt:lpstr>Motiv systému Office</vt:lpstr>
      <vt:lpstr>Svazkové školy – možná záchrana venkovských škol?   Mgr. Jitka Topičová  Praha 6. 6. 2017</vt:lpstr>
      <vt:lpstr>Svazkové školy v současnosti</vt:lpstr>
      <vt:lpstr>Svazkové školy v současnosti</vt:lpstr>
      <vt:lpstr>Svazkové školy v současnosti</vt:lpstr>
      <vt:lpstr>Svazkové školy v současnosti</vt:lpstr>
      <vt:lpstr>Svazkové školy v současnosti</vt:lpstr>
      <vt:lpstr>Svazkové školy v současnosti</vt:lpstr>
      <vt:lpstr>Kdo jsme?</vt:lpstr>
      <vt:lpstr>Počty dětí a žáků 2016/17</vt:lpstr>
      <vt:lpstr>Vize školy, kde se učíme všichni – děti, žáci i pedagogové</vt:lpstr>
      <vt:lpstr>Svazková škola</vt:lpstr>
      <vt:lpstr>Svazková škola</vt:lpstr>
      <vt:lpstr>Svazková škola</vt:lpstr>
      <vt:lpstr>Školská právnická osoba (ŠPO)</vt:lpstr>
      <vt:lpstr>Školská právnická osoba (ŠPO)</vt:lpstr>
      <vt:lpstr>Školská právnická osoba (ŠPO)</vt:lpstr>
      <vt:lpstr>Shrnutí</vt:lpstr>
      <vt:lpstr>Zdroje informací k tématu</vt:lpstr>
      <vt:lpstr>Děkuji za pozornost.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semináře Jméno lektora</dc:title>
  <dc:creator>Seminaria</dc:creator>
  <cp:lastModifiedBy>Jitka Topičová</cp:lastModifiedBy>
  <cp:revision>122</cp:revision>
  <cp:lastPrinted>2014-08-15T10:19:38Z</cp:lastPrinted>
  <dcterms:created xsi:type="dcterms:W3CDTF">2011-12-05T11:44:11Z</dcterms:created>
  <dcterms:modified xsi:type="dcterms:W3CDTF">2017-05-31T13:50:03Z</dcterms:modified>
</cp:coreProperties>
</file>