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22"/>
  </p:notesMasterIdLst>
  <p:handoutMasterIdLst>
    <p:handoutMasterId r:id="rId23"/>
  </p:handoutMasterIdLst>
  <p:sldIdLst>
    <p:sldId id="264" r:id="rId2"/>
    <p:sldId id="275" r:id="rId3"/>
    <p:sldId id="312" r:id="rId4"/>
    <p:sldId id="313" r:id="rId5"/>
    <p:sldId id="314" r:id="rId6"/>
    <p:sldId id="310" r:id="rId7"/>
    <p:sldId id="315" r:id="rId8"/>
    <p:sldId id="335" r:id="rId9"/>
    <p:sldId id="332" r:id="rId10"/>
    <p:sldId id="329" r:id="rId11"/>
    <p:sldId id="282" r:id="rId12"/>
    <p:sldId id="281" r:id="rId13"/>
    <p:sldId id="284" r:id="rId14"/>
    <p:sldId id="317" r:id="rId15"/>
    <p:sldId id="283" r:id="rId16"/>
    <p:sldId id="326" r:id="rId17"/>
    <p:sldId id="319" r:id="rId18"/>
    <p:sldId id="333" r:id="rId19"/>
    <p:sldId id="268" r:id="rId20"/>
    <p:sldId id="322" r:id="rId21"/>
  </p:sldIdLst>
  <p:sldSz cx="9144000" cy="6858000" type="screen4x3"/>
  <p:notesSz cx="6797675" cy="9926638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18E96"/>
    <a:srgbClr val="418D96"/>
    <a:srgbClr val="76717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 varScale="1">
        <p:scale>
          <a:sx n="116" d="100"/>
          <a:sy n="116" d="100"/>
        </p:scale>
        <p:origin x="1470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50444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AD15F50-1F8B-44AC-97B2-32CDEEF8E7A0}" type="datetimeFigureOut">
              <a:rPr lang="cs-CZ" smtClean="0"/>
              <a:t>5.6.2017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1" y="9428584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50444" y="9428584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DB6C840-8045-4BEE-8E03-2537E84852A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9311629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50444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0683C53-209C-40A5-8BC7-2A222E9E8B5F}" type="datetimeFigureOut">
              <a:rPr lang="cs-CZ" smtClean="0"/>
              <a:t>5.6.2017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768" y="4715152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1" y="9428584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50444" y="9428584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20AC157-68E0-4F13-9BFD-18D668B6640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047203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Úvodní snímek">
    <p:bg>
      <p:bgPr>
        <a:blipFill dpi="0" rotWithShape="1">
          <a:blip r:embed="rId2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Nadpis 1"/>
          <p:cNvSpPr>
            <a:spLocks noGrp="1"/>
          </p:cNvSpPr>
          <p:nvPr>
            <p:ph type="ctrTitle"/>
          </p:nvPr>
        </p:nvSpPr>
        <p:spPr>
          <a:xfrm>
            <a:off x="2987824" y="3356992"/>
            <a:ext cx="5470376" cy="1944216"/>
          </a:xfrm>
          <a:prstGeom prst="rect">
            <a:avLst/>
          </a:prstGeom>
        </p:spPr>
        <p:txBody>
          <a:bodyPr>
            <a:noAutofit/>
          </a:bodyPr>
          <a:lstStyle/>
          <a:p>
            <a:pPr algn="l"/>
            <a:r>
              <a:rPr lang="pl-PL" b="1" dirty="0" smtClean="0">
                <a:latin typeface="+mn-lt"/>
              </a:rPr>
              <a:t>Státní podpora sportu </a:t>
            </a:r>
            <a:br>
              <a:rPr lang="pl-PL" b="1" dirty="0" smtClean="0">
                <a:latin typeface="+mn-lt"/>
              </a:rPr>
            </a:br>
            <a:r>
              <a:rPr lang="pl-PL" b="1" dirty="0" smtClean="0">
                <a:latin typeface="+mn-lt"/>
              </a:rPr>
              <a:t>pro rok 2013</a:t>
            </a:r>
            <a:endParaRPr lang="cs-CZ" b="1" dirty="0">
              <a:latin typeface="+mn-lt"/>
            </a:endParaRPr>
          </a:p>
        </p:txBody>
      </p:sp>
      <p:sp>
        <p:nvSpPr>
          <p:cNvPr id="8" name="Podnadpis 2"/>
          <p:cNvSpPr>
            <a:spLocks noGrp="1"/>
          </p:cNvSpPr>
          <p:nvPr>
            <p:ph type="subTitle" idx="1"/>
          </p:nvPr>
        </p:nvSpPr>
        <p:spPr>
          <a:xfrm>
            <a:off x="2987824" y="5949280"/>
            <a:ext cx="4784576" cy="432048"/>
          </a:xfrm>
        </p:spPr>
        <p:txBody>
          <a:bodyPr>
            <a:normAutofit fontScale="77500" lnSpcReduction="20000"/>
          </a:bodyPr>
          <a:lstStyle>
            <a:lvl1pPr marL="0" indent="0">
              <a:buNone/>
              <a:defRPr/>
            </a:lvl1pPr>
          </a:lstStyle>
          <a:p>
            <a:pPr algn="l"/>
            <a:r>
              <a:rPr lang="cs-CZ" sz="900" dirty="0" smtClean="0"/>
              <a:t>Ministerstvo školství, mládeže a tělovýchovy</a:t>
            </a:r>
          </a:p>
          <a:p>
            <a:pPr algn="l"/>
            <a:r>
              <a:rPr lang="cs-CZ" sz="900" dirty="0" smtClean="0"/>
              <a:t>Karmelitská 7, 118 12 Praha 1 • tel.:: +420 234 811 111</a:t>
            </a:r>
          </a:p>
          <a:p>
            <a:pPr algn="l"/>
            <a:r>
              <a:rPr lang="cs-CZ" sz="900" dirty="0" smtClean="0"/>
              <a:t>msmt@msmt.cz • www.msmt.cz</a:t>
            </a:r>
            <a:endParaRPr lang="cs-CZ" sz="900" dirty="0"/>
          </a:p>
        </p:txBody>
      </p:sp>
      <p:sp>
        <p:nvSpPr>
          <p:cNvPr id="9" name="TextovéPole 8"/>
          <p:cNvSpPr txBox="1"/>
          <p:nvPr userDrawn="1"/>
        </p:nvSpPr>
        <p:spPr>
          <a:xfrm>
            <a:off x="323528" y="6093296"/>
            <a:ext cx="1872208" cy="64807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510745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42B30BC-CCD8-4378-88BC-430872E484EC}" type="datetime1">
              <a:rPr lang="cs-CZ" smtClean="0"/>
              <a:t>5.6.2017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07FF043-C0B2-4D5E-9D2E-6F925F59FAF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155949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60CB82B-603D-4E52-A075-E2D552D01AC5}" type="datetime1">
              <a:rPr lang="cs-CZ" smtClean="0"/>
              <a:t>5.6.2017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07FF043-C0B2-4D5E-9D2E-6F925F59FAF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660055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sah sablony MS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ástupný symbol pro obsah 2"/>
          <p:cNvSpPr>
            <a:spLocks noGrp="1"/>
          </p:cNvSpPr>
          <p:nvPr>
            <p:ph idx="1"/>
          </p:nvPr>
        </p:nvSpPr>
        <p:spPr>
          <a:xfrm>
            <a:off x="1115616" y="1556792"/>
            <a:ext cx="7571184" cy="504056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sz="2500" b="1" dirty="0" smtClean="0">
                <a:solidFill>
                  <a:srgbClr val="418E96"/>
                </a:solidFill>
              </a:rPr>
              <a:t>Státní podpora sportu pro rok 2013</a:t>
            </a:r>
          </a:p>
          <a:p>
            <a:pPr marL="0" indent="0">
              <a:buNone/>
            </a:pPr>
            <a:r>
              <a:rPr lang="cs-CZ" sz="2000" b="1" dirty="0" smtClean="0"/>
              <a:t>Státní podpora sportu pro rok 2013 byla projednána poradou vedení MŠMT dne 19. června 2012. </a:t>
            </a:r>
            <a:r>
              <a:rPr lang="cs-CZ" sz="2000" dirty="0" smtClean="0"/>
              <a:t>Jedná se o veřejné vyhlášení programů neinvestičního charakteru a charakteru programového financování reprodukce majetku v oblasti sportu. </a:t>
            </a:r>
          </a:p>
          <a:p>
            <a:pPr marL="0" indent="0">
              <a:buNone/>
            </a:pPr>
            <a:r>
              <a:rPr lang="cs-CZ" sz="2000" dirty="0" smtClean="0"/>
              <a:t>Státní finanční prostředky pro oblast sportu jsou z pozice státního rozpočtu vedeny ve dvou závazných ukazatelích, které pro rok 2013 jsou navrhovány s označením: </a:t>
            </a:r>
          </a:p>
          <a:p>
            <a:endParaRPr lang="cs-CZ" sz="2000" dirty="0" smtClean="0"/>
          </a:p>
          <a:p>
            <a:r>
              <a:rPr lang="cs-CZ" sz="2000" dirty="0" smtClean="0"/>
              <a:t>a) výdajový okruh: „Sportovní reprezentace“ </a:t>
            </a:r>
          </a:p>
          <a:p>
            <a:r>
              <a:rPr lang="cs-CZ" sz="2000" dirty="0" smtClean="0"/>
              <a:t>b) výdajový okruh: „Všeobecná sportovní činnost“ </a:t>
            </a:r>
            <a:endParaRPr lang="cs-CZ" sz="2000" dirty="0"/>
          </a:p>
        </p:txBody>
      </p:sp>
    </p:spTree>
    <p:extLst>
      <p:ext uri="{BB962C8B-B14F-4D97-AF65-F5344CB8AC3E}">
        <p14:creationId xmlns:p14="http://schemas.microsoft.com/office/powerpoint/2010/main" val="36930817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9B32F09-55A8-4CD1-800E-DE1F37E16F05}" type="datetime1">
              <a:rPr lang="cs-CZ" smtClean="0"/>
              <a:t>5.6.2017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07FF043-C0B2-4D5E-9D2E-6F925F59FAF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41275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C4738B8-AF64-4FE4-B405-ED8BCA522024}" type="datetime1">
              <a:rPr lang="cs-CZ" smtClean="0"/>
              <a:t>5.6.2017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07FF043-C0B2-4D5E-9D2E-6F925F59FAF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292423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9CD8058-F576-4074-B136-4DCC072DDC84}" type="datetime1">
              <a:rPr lang="cs-CZ" smtClean="0"/>
              <a:t>5.6.2017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07FF043-C0B2-4D5E-9D2E-6F925F59FAF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4350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C822AEC-62FD-44ED-A00D-A24AEE9FD083}" type="datetime1">
              <a:rPr lang="cs-CZ" smtClean="0"/>
              <a:t>5.6.2017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07FF043-C0B2-4D5E-9D2E-6F925F59FAF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277639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8011B5A-1E28-4D66-A5E1-E485A822FC52}" type="datetime1">
              <a:rPr lang="cs-CZ" smtClean="0"/>
              <a:t>5.6.2017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07FF043-C0B2-4D5E-9D2E-6F925F59FAF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560413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BBC10FC-2AAA-47B9-B9B2-B0B97568D014}" type="datetime1">
              <a:rPr lang="cs-CZ" smtClean="0"/>
              <a:t>5.6.2017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07FF043-C0B2-4D5E-9D2E-6F925F59FAF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429298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BDB8E4B-2AB7-4C74-93BC-179C3E3648DF}" type="datetime1">
              <a:rPr lang="cs-CZ" smtClean="0"/>
              <a:t>5.6.2017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07FF043-C0B2-4D5E-9D2E-6F925F59FAF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971843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1115616" y="1628800"/>
            <a:ext cx="7571184" cy="44973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dirty="0" smtClean="0"/>
              <a:t>Kliknutím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  <p:sp>
        <p:nvSpPr>
          <p:cNvPr id="7" name="Zástupný symbol pro číslo snímku 5"/>
          <p:cNvSpPr txBox="1">
            <a:spLocks/>
          </p:cNvSpPr>
          <p:nvPr userDrawn="1"/>
        </p:nvSpPr>
        <p:spPr>
          <a:xfrm>
            <a:off x="251520" y="6356350"/>
            <a:ext cx="648072" cy="365125"/>
          </a:xfrm>
          <a:prstGeom prst="rect">
            <a:avLst/>
          </a:prstGeom>
        </p:spPr>
        <p:txBody>
          <a:bodyPr/>
          <a:lstStyle>
            <a:defPPr>
              <a:defRPr lang="cs-CZ"/>
            </a:defPPr>
            <a:lvl1pPr marL="0" algn="l" defTabSz="914400" rtl="0" eaLnBrk="1" latinLnBrk="0" hangingPunct="1">
              <a:defRPr sz="18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D07FF043-C0B2-4D5E-9D2E-6F925F59FAFC}" type="slidenum">
              <a:rPr lang="cs-CZ" smtClean="0"/>
              <a:pPr algn="r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91227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15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5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List_aplikace_Microsoft_Excel1.xls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3.e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List_aplikace_Microsoft_Excel2.xls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4.e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List_aplikace_Microsoft_Excel3.xls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5.emf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List_aplikace_Microsoft_Excel4.xls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6.emf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2987824" y="3140968"/>
            <a:ext cx="5904656" cy="2232248"/>
          </a:xfrm>
          <a:prstGeom prst="rect">
            <a:avLst/>
          </a:prstGeom>
        </p:spPr>
        <p:txBody>
          <a:bodyPr>
            <a:noAutofit/>
          </a:bodyPr>
          <a:lstStyle/>
          <a:p>
            <a:pPr algn="l"/>
            <a:r>
              <a:rPr lang="pl-PL" sz="2800" b="1" dirty="0">
                <a:solidFill>
                  <a:srgbClr val="418E96"/>
                </a:solidFill>
              </a:rPr>
              <a:t>Změny </a:t>
            </a:r>
            <a:r>
              <a:rPr lang="pl-PL" sz="2800" b="1" dirty="0" smtClean="0">
                <a:solidFill>
                  <a:srgbClr val="418E96"/>
                </a:solidFill>
              </a:rPr>
              <a:t>financování </a:t>
            </a:r>
            <a:br>
              <a:rPr lang="pl-PL" sz="2800" b="1" dirty="0" smtClean="0">
                <a:solidFill>
                  <a:srgbClr val="418E96"/>
                </a:solidFill>
              </a:rPr>
            </a:br>
            <a:r>
              <a:rPr lang="pl-PL" sz="2800" b="1" dirty="0" smtClean="0">
                <a:solidFill>
                  <a:srgbClr val="418E96"/>
                </a:solidFill>
              </a:rPr>
              <a:t>regionálního školství</a:t>
            </a:r>
            <a:endParaRPr lang="cs-CZ" sz="4800" i="1" dirty="0">
              <a:solidFill>
                <a:srgbClr val="418E96"/>
              </a:solidFill>
              <a:latin typeface="+mn-lt"/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4294967295"/>
          </p:nvPr>
        </p:nvSpPr>
        <p:spPr>
          <a:xfrm>
            <a:off x="2987824" y="5949280"/>
            <a:ext cx="4784576" cy="432048"/>
          </a:xfrm>
        </p:spPr>
        <p:txBody>
          <a:bodyPr>
            <a:noAutofit/>
          </a:bodyPr>
          <a:lstStyle/>
          <a:p>
            <a:pPr marL="0" indent="0" algn="l">
              <a:buNone/>
            </a:pPr>
            <a:r>
              <a:rPr lang="cs-CZ" sz="700" dirty="0" smtClean="0"/>
              <a:t>Ministerstvo školství, mládeže a tělovýchovy</a:t>
            </a:r>
          </a:p>
          <a:p>
            <a:pPr marL="0" indent="0" algn="l">
              <a:buNone/>
            </a:pPr>
            <a:r>
              <a:rPr lang="cs-CZ" sz="700" dirty="0" smtClean="0"/>
              <a:t>Karmelitská 7, 118 12 Praha 1 • tel.: +420 234 812 163</a:t>
            </a:r>
          </a:p>
          <a:p>
            <a:pPr marL="0" indent="0" algn="l">
              <a:buNone/>
            </a:pPr>
            <a:r>
              <a:rPr lang="cs-CZ" sz="700" dirty="0" smtClean="0"/>
              <a:t>msmt@msmt.cz • www.msmt.cz</a:t>
            </a:r>
            <a:endParaRPr lang="cs-CZ" sz="700" dirty="0"/>
          </a:p>
        </p:txBody>
      </p:sp>
    </p:spTree>
    <p:extLst>
      <p:ext uri="{BB962C8B-B14F-4D97-AF65-F5344CB8AC3E}">
        <p14:creationId xmlns:p14="http://schemas.microsoft.com/office/powerpoint/2010/main" val="19030843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1"/>
          <p:cNvSpPr>
            <a:spLocks noGrp="1"/>
          </p:cNvSpPr>
          <p:nvPr>
            <p:ph idx="1"/>
          </p:nvPr>
        </p:nvSpPr>
        <p:spPr>
          <a:xfrm>
            <a:off x="1043608" y="1340768"/>
            <a:ext cx="7560840" cy="5112568"/>
          </a:xfrm>
        </p:spPr>
        <p:txBody>
          <a:bodyPr>
            <a:normAutofit/>
          </a:bodyPr>
          <a:lstStyle/>
          <a:p>
            <a:pPr marL="400050" lvl="1" indent="0">
              <a:buNone/>
            </a:pPr>
            <a:r>
              <a:rPr lang="cs-CZ" sz="2400" b="1" dirty="0" smtClean="0">
                <a:solidFill>
                  <a:srgbClr val="418E96"/>
                </a:solidFill>
                <a:latin typeface="Helvetica Narrow" panose="020B0606020202030204" pitchFamily="34" charset="0"/>
              </a:rPr>
              <a:t>Změna principu financování mateřských, základních </a:t>
            </a:r>
            <a:br>
              <a:rPr lang="cs-CZ" sz="2400" b="1" dirty="0" smtClean="0">
                <a:solidFill>
                  <a:srgbClr val="418E96"/>
                </a:solidFill>
                <a:latin typeface="Helvetica Narrow" panose="020B0606020202030204" pitchFamily="34" charset="0"/>
              </a:rPr>
            </a:br>
            <a:r>
              <a:rPr lang="cs-CZ" sz="2400" b="1" dirty="0" smtClean="0">
                <a:solidFill>
                  <a:srgbClr val="418E96"/>
                </a:solidFill>
                <a:latin typeface="Helvetica Narrow" panose="020B0606020202030204" pitchFamily="34" charset="0"/>
              </a:rPr>
              <a:t>a středních škol, konzervatoří a školních družin</a:t>
            </a:r>
          </a:p>
          <a:p>
            <a:endParaRPr lang="cs-CZ" sz="2400" dirty="0" smtClean="0">
              <a:latin typeface="Helvetica Narrow" panose="020B0606020202030204" pitchFamily="34" charset="0"/>
            </a:endParaRPr>
          </a:p>
          <a:p>
            <a:r>
              <a:rPr lang="cs-CZ" sz="2400" dirty="0" smtClean="0">
                <a:latin typeface="Helvetica Narrow" panose="020B0606020202030204" pitchFamily="34" charset="0"/>
              </a:rPr>
              <a:t>Výhody</a:t>
            </a:r>
          </a:p>
          <a:p>
            <a:pPr lvl="1"/>
            <a:r>
              <a:rPr lang="cs-CZ" sz="1900" dirty="0" smtClean="0">
                <a:latin typeface="Helvetica Narrow" panose="020B0606020202030204" pitchFamily="34" charset="0"/>
              </a:rPr>
              <a:t>řešení </a:t>
            </a:r>
            <a:r>
              <a:rPr lang="cs-CZ" sz="1900" dirty="0">
                <a:latin typeface="Helvetica Narrow" panose="020B0606020202030204" pitchFamily="34" charset="0"/>
              </a:rPr>
              <a:t>různého platového </a:t>
            </a:r>
            <a:r>
              <a:rPr lang="cs-CZ" sz="1900" dirty="0" smtClean="0">
                <a:latin typeface="Helvetica Narrow" panose="020B0606020202030204" pitchFamily="34" charset="0"/>
              </a:rPr>
              <a:t>zařazení</a:t>
            </a:r>
          </a:p>
          <a:p>
            <a:pPr lvl="1"/>
            <a:r>
              <a:rPr lang="cs-CZ" sz="1900" dirty="0" smtClean="0">
                <a:latin typeface="Helvetica Narrow" panose="020B0606020202030204" pitchFamily="34" charset="0"/>
              </a:rPr>
              <a:t>vylučuje </a:t>
            </a:r>
            <a:r>
              <a:rPr lang="cs-CZ" sz="1900" dirty="0">
                <a:latin typeface="Helvetica Narrow" panose="020B0606020202030204" pitchFamily="34" charset="0"/>
              </a:rPr>
              <a:t>nedostatek prostředků na nárokové </a:t>
            </a:r>
            <a:r>
              <a:rPr lang="cs-CZ" sz="1900" dirty="0" smtClean="0">
                <a:latin typeface="Helvetica Narrow" panose="020B0606020202030204" pitchFamily="34" charset="0"/>
              </a:rPr>
              <a:t>a nenárokové složky </a:t>
            </a:r>
            <a:r>
              <a:rPr lang="cs-CZ" sz="1900" dirty="0">
                <a:latin typeface="Helvetica Narrow" panose="020B0606020202030204" pitchFamily="34" charset="0"/>
              </a:rPr>
              <a:t>platu </a:t>
            </a:r>
            <a:r>
              <a:rPr lang="cs-CZ" sz="1900" dirty="0" smtClean="0">
                <a:latin typeface="Helvetica Narrow" panose="020B0606020202030204" pitchFamily="34" charset="0"/>
              </a:rPr>
              <a:t/>
            </a:r>
            <a:br>
              <a:rPr lang="cs-CZ" sz="1900" dirty="0" smtClean="0">
                <a:latin typeface="Helvetica Narrow" panose="020B0606020202030204" pitchFamily="34" charset="0"/>
              </a:rPr>
            </a:br>
            <a:r>
              <a:rPr lang="cs-CZ" sz="1900" dirty="0" smtClean="0">
                <a:latin typeface="Helvetica Narrow" panose="020B0606020202030204" pitchFamily="34" charset="0"/>
              </a:rPr>
              <a:t>u </a:t>
            </a:r>
            <a:r>
              <a:rPr lang="cs-CZ" sz="1900" dirty="0">
                <a:latin typeface="Helvetica Narrow" panose="020B0606020202030204" pitchFamily="34" charset="0"/>
              </a:rPr>
              <a:t>školy splňující podmínky vzdělávání stanovené právními </a:t>
            </a:r>
            <a:r>
              <a:rPr lang="cs-CZ" sz="1900" dirty="0" smtClean="0">
                <a:latin typeface="Helvetica Narrow" panose="020B0606020202030204" pitchFamily="34" charset="0"/>
              </a:rPr>
              <a:t>předpisy</a:t>
            </a:r>
          </a:p>
          <a:p>
            <a:pPr lvl="1"/>
            <a:r>
              <a:rPr lang="cs-CZ" sz="1900" dirty="0" smtClean="0">
                <a:latin typeface="Helvetica Narrow" panose="020B0606020202030204" pitchFamily="34" charset="0"/>
              </a:rPr>
              <a:t>snížení administrativy (účelové znaky)</a:t>
            </a:r>
            <a:endParaRPr lang="cs-CZ" sz="1900" dirty="0">
              <a:latin typeface="Helvetica Narrow" panose="020B0606020202030204" pitchFamily="34" charset="0"/>
            </a:endParaRPr>
          </a:p>
          <a:p>
            <a:endParaRPr lang="cs-CZ" sz="2400" dirty="0" smtClean="0">
              <a:latin typeface="Helvetica Narrow" panose="020B0606020202030204" pitchFamily="34" charset="0"/>
            </a:endParaRPr>
          </a:p>
          <a:p>
            <a:r>
              <a:rPr lang="cs-CZ" sz="2400" dirty="0" smtClean="0">
                <a:latin typeface="Helvetica Narrow" panose="020B0606020202030204" pitchFamily="34" charset="0"/>
              </a:rPr>
              <a:t>Nevýhody</a:t>
            </a:r>
          </a:p>
          <a:p>
            <a:pPr lvl="1"/>
            <a:r>
              <a:rPr lang="cs-CZ" sz="1900" dirty="0" smtClean="0">
                <a:latin typeface="Helvetica Narrow" panose="020B0606020202030204" pitchFamily="34" charset="0"/>
              </a:rPr>
              <a:t>změna </a:t>
            </a:r>
            <a:r>
              <a:rPr lang="cs-CZ" sz="1900" dirty="0">
                <a:latin typeface="Helvetica Narrow" panose="020B0606020202030204" pitchFamily="34" charset="0"/>
              </a:rPr>
              <a:t>statistického </a:t>
            </a:r>
            <a:r>
              <a:rPr lang="cs-CZ" sz="1900" dirty="0" smtClean="0">
                <a:latin typeface="Helvetica Narrow" panose="020B0606020202030204" pitchFamily="34" charset="0"/>
              </a:rPr>
              <a:t>zjišťování</a:t>
            </a:r>
          </a:p>
          <a:p>
            <a:pPr lvl="1"/>
            <a:r>
              <a:rPr lang="cs-CZ" sz="1900" dirty="0" smtClean="0">
                <a:latin typeface="Helvetica Narrow" panose="020B0606020202030204" pitchFamily="34" charset="0"/>
              </a:rPr>
              <a:t>vyšší </a:t>
            </a:r>
            <a:r>
              <a:rPr lang="cs-CZ" sz="1900" dirty="0">
                <a:latin typeface="Helvetica Narrow" panose="020B0606020202030204" pitchFamily="34" charset="0"/>
              </a:rPr>
              <a:t>míra kontrolní činnosti </a:t>
            </a:r>
            <a:r>
              <a:rPr lang="cs-CZ" sz="1900" dirty="0" smtClean="0">
                <a:latin typeface="Helvetica Narrow" panose="020B0606020202030204" pitchFamily="34" charset="0"/>
              </a:rPr>
              <a:t>ČŠI v oblasti správnosti vykázaných údajů</a:t>
            </a:r>
            <a:endParaRPr lang="cs-CZ" sz="1900" dirty="0">
              <a:latin typeface="Helvetica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669966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1"/>
          <p:cNvSpPr>
            <a:spLocks noGrp="1"/>
          </p:cNvSpPr>
          <p:nvPr>
            <p:ph idx="1"/>
          </p:nvPr>
        </p:nvSpPr>
        <p:spPr>
          <a:xfrm>
            <a:off x="1043608" y="1340768"/>
            <a:ext cx="7560840" cy="792088"/>
          </a:xfrm>
        </p:spPr>
        <p:txBody>
          <a:bodyPr>
            <a:normAutofit lnSpcReduction="10000"/>
          </a:bodyPr>
          <a:lstStyle/>
          <a:p>
            <a:pPr marL="400050" lvl="1" indent="0">
              <a:buNone/>
            </a:pPr>
            <a:r>
              <a:rPr lang="cs-CZ" sz="2400" b="1" dirty="0">
                <a:solidFill>
                  <a:srgbClr val="418E96"/>
                </a:solidFill>
                <a:latin typeface="Helvetica Narrow" panose="020B0606020202030204" pitchFamily="34" charset="0"/>
              </a:rPr>
              <a:t>Financování pedagogické </a:t>
            </a:r>
            <a:r>
              <a:rPr lang="cs-CZ" sz="2400" b="1" dirty="0" smtClean="0">
                <a:solidFill>
                  <a:srgbClr val="418E96"/>
                </a:solidFill>
                <a:latin typeface="Helvetica Narrow" panose="020B0606020202030204" pitchFamily="34" charset="0"/>
              </a:rPr>
              <a:t>práce ve školách a školních družinách</a:t>
            </a:r>
          </a:p>
        </p:txBody>
      </p:sp>
      <p:graphicFrame>
        <p:nvGraphicFramePr>
          <p:cNvPr id="6" name="Objek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68352892"/>
              </p:ext>
            </p:extLst>
          </p:nvPr>
        </p:nvGraphicFramePr>
        <p:xfrm>
          <a:off x="1619672" y="2132856"/>
          <a:ext cx="6052567" cy="450883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23" name="List" r:id="rId3" imgW="6124454" imgH="4562460" progId="Excel.Sheet.12">
                  <p:embed/>
                </p:oleObj>
              </mc:Choice>
              <mc:Fallback>
                <p:oleObj name="List" r:id="rId3" imgW="6124454" imgH="4562460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619672" y="2132856"/>
                        <a:ext cx="6052567" cy="450883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5708896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1"/>
          <p:cNvSpPr>
            <a:spLocks noGrp="1"/>
          </p:cNvSpPr>
          <p:nvPr>
            <p:ph idx="1"/>
          </p:nvPr>
        </p:nvSpPr>
        <p:spPr>
          <a:xfrm>
            <a:off x="1043608" y="1340768"/>
            <a:ext cx="7560840" cy="648072"/>
          </a:xfrm>
        </p:spPr>
        <p:txBody>
          <a:bodyPr>
            <a:normAutofit/>
          </a:bodyPr>
          <a:lstStyle/>
          <a:p>
            <a:pPr marL="400050" lvl="1" indent="0">
              <a:buNone/>
            </a:pPr>
            <a:r>
              <a:rPr lang="cs-CZ" sz="2400" b="1" dirty="0">
                <a:solidFill>
                  <a:srgbClr val="418E96"/>
                </a:solidFill>
                <a:latin typeface="Helvetica Narrow" panose="020B0606020202030204" pitchFamily="34" charset="0"/>
              </a:rPr>
              <a:t>Financování nepedagogické </a:t>
            </a:r>
            <a:r>
              <a:rPr lang="cs-CZ" sz="2400" b="1" dirty="0" smtClean="0">
                <a:solidFill>
                  <a:srgbClr val="418E96"/>
                </a:solidFill>
                <a:latin typeface="Helvetica Narrow" panose="020B0606020202030204" pitchFamily="34" charset="0"/>
              </a:rPr>
              <a:t>práce ve školách</a:t>
            </a:r>
          </a:p>
        </p:txBody>
      </p:sp>
      <p:graphicFrame>
        <p:nvGraphicFramePr>
          <p:cNvPr id="2" name="Objek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13311116"/>
              </p:ext>
            </p:extLst>
          </p:nvPr>
        </p:nvGraphicFramePr>
        <p:xfrm>
          <a:off x="1763688" y="1916832"/>
          <a:ext cx="5762625" cy="4619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46" name="List" r:id="rId3" imgW="5762746" imgH="4619700" progId="Excel.Sheet.12">
                  <p:embed/>
                </p:oleObj>
              </mc:Choice>
              <mc:Fallback>
                <p:oleObj name="List" r:id="rId3" imgW="5762746" imgH="4619700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763688" y="1916832"/>
                        <a:ext cx="5762625" cy="46196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2300026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1"/>
          <p:cNvSpPr>
            <a:spLocks noGrp="1"/>
          </p:cNvSpPr>
          <p:nvPr>
            <p:ph idx="1"/>
          </p:nvPr>
        </p:nvSpPr>
        <p:spPr>
          <a:xfrm>
            <a:off x="1043608" y="1340768"/>
            <a:ext cx="7704856" cy="936104"/>
          </a:xfrm>
        </p:spPr>
        <p:txBody>
          <a:bodyPr>
            <a:normAutofit/>
          </a:bodyPr>
          <a:lstStyle/>
          <a:p>
            <a:pPr marL="400050" lvl="1" indent="0">
              <a:buNone/>
            </a:pPr>
            <a:r>
              <a:rPr lang="cs-CZ" sz="2400" b="1" dirty="0">
                <a:solidFill>
                  <a:srgbClr val="418E96"/>
                </a:solidFill>
                <a:latin typeface="Helvetica Narrow" panose="020B0606020202030204" pitchFamily="34" charset="0"/>
              </a:rPr>
              <a:t>Financování </a:t>
            </a:r>
            <a:r>
              <a:rPr lang="cs-CZ" sz="2400" b="1" dirty="0" smtClean="0">
                <a:solidFill>
                  <a:srgbClr val="418E96"/>
                </a:solidFill>
                <a:latin typeface="Helvetica Narrow" panose="020B0606020202030204" pitchFamily="34" charset="0"/>
              </a:rPr>
              <a:t>pedagogické práce a nepedagogické práce </a:t>
            </a:r>
            <a:r>
              <a:rPr lang="cs-CZ" sz="2400" b="1" dirty="0">
                <a:solidFill>
                  <a:srgbClr val="418E96"/>
                </a:solidFill>
                <a:latin typeface="Helvetica Narrow" panose="020B0606020202030204" pitchFamily="34" charset="0"/>
              </a:rPr>
              <a:t>ve školských </a:t>
            </a:r>
            <a:r>
              <a:rPr lang="cs-CZ" sz="2400" b="1" dirty="0" smtClean="0">
                <a:solidFill>
                  <a:srgbClr val="418E96"/>
                </a:solidFill>
                <a:latin typeface="Helvetica Narrow" panose="020B0606020202030204" pitchFamily="34" charset="0"/>
              </a:rPr>
              <a:t>zařízeních </a:t>
            </a:r>
            <a:r>
              <a:rPr lang="cs-CZ" sz="1600" b="1" dirty="0" smtClean="0">
                <a:solidFill>
                  <a:srgbClr val="418E96"/>
                </a:solidFill>
                <a:latin typeface="Helvetica Narrow" panose="020B0606020202030204" pitchFamily="34" charset="0"/>
              </a:rPr>
              <a:t>(s výjimkou pedagogické práce ve školních družinách)</a:t>
            </a:r>
            <a:r>
              <a:rPr lang="cs-CZ" sz="2000" b="1" dirty="0" smtClean="0">
                <a:solidFill>
                  <a:srgbClr val="418E96"/>
                </a:solidFill>
                <a:latin typeface="Helvetica Narrow" panose="020B0606020202030204" pitchFamily="34" charset="0"/>
              </a:rPr>
              <a:t> </a:t>
            </a:r>
            <a:endParaRPr lang="cs-CZ" sz="2400" b="1" dirty="0" smtClean="0">
              <a:solidFill>
                <a:srgbClr val="418E96"/>
              </a:solidFill>
              <a:latin typeface="Helvetica Narrow" panose="020B0606020202030204" pitchFamily="34" charset="0"/>
            </a:endParaRPr>
          </a:p>
        </p:txBody>
      </p:sp>
      <p:graphicFrame>
        <p:nvGraphicFramePr>
          <p:cNvPr id="4" name="Objek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14321622"/>
              </p:ext>
            </p:extLst>
          </p:nvPr>
        </p:nvGraphicFramePr>
        <p:xfrm>
          <a:off x="1763688" y="2348880"/>
          <a:ext cx="5848350" cy="4057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54" name="List" r:id="rId3" imgW="5848378" imgH="4057560" progId="Excel.Sheet.12">
                  <p:embed/>
                </p:oleObj>
              </mc:Choice>
              <mc:Fallback>
                <p:oleObj name="List" r:id="rId3" imgW="5848378" imgH="4057560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763688" y="2348880"/>
                        <a:ext cx="5848350" cy="40576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0115271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1"/>
          <p:cNvSpPr>
            <a:spLocks noGrp="1"/>
          </p:cNvSpPr>
          <p:nvPr>
            <p:ph idx="1"/>
          </p:nvPr>
        </p:nvSpPr>
        <p:spPr>
          <a:xfrm>
            <a:off x="1043608" y="1340768"/>
            <a:ext cx="7560840" cy="5112568"/>
          </a:xfrm>
        </p:spPr>
        <p:txBody>
          <a:bodyPr>
            <a:normAutofit lnSpcReduction="10000"/>
          </a:bodyPr>
          <a:lstStyle/>
          <a:p>
            <a:pPr marL="400050" lvl="1" indent="0">
              <a:buNone/>
            </a:pPr>
            <a:r>
              <a:rPr lang="pt-BR" sz="2400" b="1" dirty="0">
                <a:solidFill>
                  <a:srgbClr val="418E96"/>
                </a:solidFill>
                <a:latin typeface="Helvetica Narrow" panose="020B0606020202030204" pitchFamily="34" charset="0"/>
              </a:rPr>
              <a:t>Financování </a:t>
            </a:r>
            <a:r>
              <a:rPr lang="cs-CZ" sz="2400" b="1" dirty="0" smtClean="0">
                <a:solidFill>
                  <a:srgbClr val="418E96"/>
                </a:solidFill>
                <a:latin typeface="Helvetica Narrow" panose="020B0606020202030204" pitchFamily="34" charset="0"/>
              </a:rPr>
              <a:t>mateřských, základních a středních škol, konzervatoří a školních družin – pro pedagogy</a:t>
            </a:r>
          </a:p>
          <a:p>
            <a:endParaRPr lang="cs-CZ" sz="2400" dirty="0" smtClean="0">
              <a:latin typeface="Helvetica Narrow" panose="020B0606020202030204" pitchFamily="34" charset="0"/>
            </a:endParaRPr>
          </a:p>
          <a:p>
            <a:pPr marL="0" indent="0" algn="ctr">
              <a:buNone/>
            </a:pPr>
            <a:r>
              <a:rPr lang="cs-CZ" sz="2400" b="1" dirty="0" smtClean="0">
                <a:latin typeface="Helvetica Narrow" panose="020B0606020202030204" pitchFamily="34" charset="0"/>
              </a:rPr>
              <a:t>normativní </a:t>
            </a:r>
            <a:r>
              <a:rPr lang="cs-CZ" sz="2400" b="1" dirty="0">
                <a:latin typeface="Helvetica Narrow" panose="020B0606020202030204" pitchFamily="34" charset="0"/>
              </a:rPr>
              <a:t>financování na </a:t>
            </a:r>
            <a:r>
              <a:rPr lang="cs-CZ" sz="2400" b="1" dirty="0" smtClean="0">
                <a:latin typeface="Helvetica Narrow" panose="020B0606020202030204" pitchFamily="34" charset="0"/>
              </a:rPr>
              <a:t>učitele / vychovatele </a:t>
            </a:r>
            <a:br>
              <a:rPr lang="cs-CZ" sz="2400" b="1" dirty="0" smtClean="0">
                <a:latin typeface="Helvetica Narrow" panose="020B0606020202030204" pitchFamily="34" charset="0"/>
              </a:rPr>
            </a:br>
            <a:r>
              <a:rPr lang="cs-CZ" sz="2400" b="1" dirty="0" smtClean="0">
                <a:latin typeface="Helvetica Narrow" panose="020B0606020202030204" pitchFamily="34" charset="0"/>
              </a:rPr>
              <a:t>(</a:t>
            </a:r>
            <a:r>
              <a:rPr lang="cs-CZ" sz="2400" b="1" dirty="0">
                <a:latin typeface="Helvetica Narrow" panose="020B0606020202030204" pitchFamily="34" charset="0"/>
              </a:rPr>
              <a:t>kvazi nákladová metoda</a:t>
            </a:r>
            <a:r>
              <a:rPr lang="cs-CZ" sz="2400" b="1" dirty="0" smtClean="0">
                <a:latin typeface="Helvetica Narrow" panose="020B0606020202030204" pitchFamily="34" charset="0"/>
              </a:rPr>
              <a:t>)</a:t>
            </a:r>
          </a:p>
          <a:p>
            <a:pPr marL="0" indent="0">
              <a:buNone/>
            </a:pPr>
            <a:endParaRPr lang="cs-CZ" sz="2400" b="1" dirty="0">
              <a:latin typeface="Helvetica Narrow" panose="020B0606020202030204" pitchFamily="34" charset="0"/>
            </a:endParaRPr>
          </a:p>
          <a:p>
            <a:r>
              <a:rPr lang="cs-CZ" sz="2400" dirty="0">
                <a:latin typeface="Helvetica Narrow" panose="020B0606020202030204" pitchFamily="34" charset="0"/>
              </a:rPr>
              <a:t>každé škole poskytnout objem prostředků na platové tarify dle údajů ze škol</a:t>
            </a:r>
          </a:p>
          <a:p>
            <a:r>
              <a:rPr lang="cs-CZ" sz="2400" dirty="0">
                <a:latin typeface="Helvetica Narrow" panose="020B0606020202030204" pitchFamily="34" charset="0"/>
              </a:rPr>
              <a:t>každé škole poskytnout normativní objem prostředků na </a:t>
            </a:r>
            <a:r>
              <a:rPr lang="cs-CZ" sz="2400" dirty="0" smtClean="0">
                <a:latin typeface="Helvetica Narrow" panose="020B0606020202030204" pitchFamily="34" charset="0"/>
              </a:rPr>
              <a:t/>
            </a:r>
            <a:br>
              <a:rPr lang="cs-CZ" sz="2400" dirty="0" smtClean="0">
                <a:latin typeface="Helvetica Narrow" panose="020B0606020202030204" pitchFamily="34" charset="0"/>
              </a:rPr>
            </a:br>
            <a:r>
              <a:rPr lang="cs-CZ" sz="2400" dirty="0" smtClean="0">
                <a:latin typeface="Helvetica Narrow" panose="020B0606020202030204" pitchFamily="34" charset="0"/>
              </a:rPr>
              <a:t>1 </a:t>
            </a:r>
            <a:r>
              <a:rPr lang="cs-CZ" sz="2400" dirty="0">
                <a:latin typeface="Helvetica Narrow" panose="020B0606020202030204" pitchFamily="34" charset="0"/>
              </a:rPr>
              <a:t>úvazek pedagoga na ostatní nárokové složky</a:t>
            </a:r>
          </a:p>
          <a:p>
            <a:r>
              <a:rPr lang="cs-CZ" sz="2400" dirty="0">
                <a:latin typeface="Helvetica Narrow" panose="020B0606020202030204" pitchFamily="34" charset="0"/>
              </a:rPr>
              <a:t>každé škole poskytnout normativní objem prostředků na </a:t>
            </a:r>
            <a:r>
              <a:rPr lang="cs-CZ" sz="2400" dirty="0" smtClean="0">
                <a:latin typeface="Helvetica Narrow" panose="020B0606020202030204" pitchFamily="34" charset="0"/>
              </a:rPr>
              <a:t/>
            </a:r>
            <a:br>
              <a:rPr lang="cs-CZ" sz="2400" dirty="0" smtClean="0">
                <a:latin typeface="Helvetica Narrow" panose="020B0606020202030204" pitchFamily="34" charset="0"/>
              </a:rPr>
            </a:br>
            <a:r>
              <a:rPr lang="cs-CZ" sz="2400" dirty="0" smtClean="0">
                <a:latin typeface="Helvetica Narrow" panose="020B0606020202030204" pitchFamily="34" charset="0"/>
              </a:rPr>
              <a:t>1 </a:t>
            </a:r>
            <a:r>
              <a:rPr lang="cs-CZ" sz="2400" dirty="0">
                <a:latin typeface="Helvetica Narrow" panose="020B0606020202030204" pitchFamily="34" charset="0"/>
              </a:rPr>
              <a:t>úvazek pedagoga na nenárokové složky a upravit pomocí dynamických prvků</a:t>
            </a:r>
            <a:endParaRPr lang="cs-CZ" sz="1900" dirty="0" smtClean="0">
              <a:latin typeface="Helvetica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923376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1"/>
          <p:cNvSpPr>
            <a:spLocks noGrp="1"/>
          </p:cNvSpPr>
          <p:nvPr>
            <p:ph idx="1"/>
          </p:nvPr>
        </p:nvSpPr>
        <p:spPr>
          <a:xfrm>
            <a:off x="1043608" y="1340768"/>
            <a:ext cx="7560840" cy="1008112"/>
          </a:xfrm>
        </p:spPr>
        <p:txBody>
          <a:bodyPr>
            <a:normAutofit/>
          </a:bodyPr>
          <a:lstStyle/>
          <a:p>
            <a:pPr marL="400050" lvl="1" indent="0">
              <a:buNone/>
            </a:pPr>
            <a:r>
              <a:rPr lang="pt-BR" sz="2400" b="1" dirty="0">
                <a:solidFill>
                  <a:srgbClr val="418E96"/>
                </a:solidFill>
                <a:latin typeface="Helvetica Narrow" panose="020B0606020202030204" pitchFamily="34" charset="0"/>
              </a:rPr>
              <a:t>Financování </a:t>
            </a:r>
            <a:r>
              <a:rPr lang="cs-CZ" sz="2400" b="1" dirty="0">
                <a:solidFill>
                  <a:srgbClr val="418E96"/>
                </a:solidFill>
                <a:latin typeface="Helvetica Narrow" panose="020B0606020202030204" pitchFamily="34" charset="0"/>
              </a:rPr>
              <a:t>mateřských, základních a středních škol, konzervatoří a školních družin – pro pedagogy</a:t>
            </a:r>
            <a:endParaRPr lang="cs-CZ" sz="2400" b="1" dirty="0" smtClean="0">
              <a:solidFill>
                <a:srgbClr val="418E96"/>
              </a:solidFill>
              <a:latin typeface="Helvetica Narrow" panose="020B0606020202030204" pitchFamily="34" charset="0"/>
            </a:endParaRPr>
          </a:p>
        </p:txBody>
      </p:sp>
      <p:graphicFrame>
        <p:nvGraphicFramePr>
          <p:cNvPr id="5" name="Zástupný symbol pro obsah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03012537"/>
              </p:ext>
            </p:extLst>
          </p:nvPr>
        </p:nvGraphicFramePr>
        <p:xfrm>
          <a:off x="1475656" y="2852936"/>
          <a:ext cx="6896100" cy="21986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99" name="List" r:id="rId3" imgW="6896224" imgH="1819260" progId="Excel.Sheet.12">
                  <p:embed/>
                </p:oleObj>
              </mc:Choice>
              <mc:Fallback>
                <p:oleObj name="List" r:id="rId3" imgW="6896224" imgH="1819260" progId="Excel.Sheet.12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75656" y="2852936"/>
                        <a:ext cx="6896100" cy="21986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0669162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1"/>
          <p:cNvSpPr>
            <a:spLocks noGrp="1"/>
          </p:cNvSpPr>
          <p:nvPr>
            <p:ph idx="1"/>
          </p:nvPr>
        </p:nvSpPr>
        <p:spPr>
          <a:xfrm>
            <a:off x="1043608" y="1340768"/>
            <a:ext cx="7632848" cy="5112568"/>
          </a:xfrm>
        </p:spPr>
        <p:txBody>
          <a:bodyPr>
            <a:normAutofit/>
          </a:bodyPr>
          <a:lstStyle/>
          <a:p>
            <a:pPr marL="400050" lvl="1" indent="0">
              <a:buNone/>
            </a:pPr>
            <a:r>
              <a:rPr lang="pt-BR" sz="2400" b="1" dirty="0">
                <a:solidFill>
                  <a:srgbClr val="418E96"/>
                </a:solidFill>
                <a:latin typeface="Helvetica Narrow" panose="020B0606020202030204" pitchFamily="34" charset="0"/>
              </a:rPr>
              <a:t>Financování </a:t>
            </a:r>
            <a:r>
              <a:rPr lang="cs-CZ" sz="2400" b="1" dirty="0">
                <a:solidFill>
                  <a:srgbClr val="418E96"/>
                </a:solidFill>
                <a:latin typeface="Helvetica Narrow" panose="020B0606020202030204" pitchFamily="34" charset="0"/>
              </a:rPr>
              <a:t>mateřských, </a:t>
            </a:r>
            <a:r>
              <a:rPr lang="cs-CZ" sz="2400" b="1" dirty="0" smtClean="0">
                <a:solidFill>
                  <a:srgbClr val="418E96"/>
                </a:solidFill>
                <a:latin typeface="Helvetica Narrow" panose="020B0606020202030204" pitchFamily="34" charset="0"/>
              </a:rPr>
              <a:t>základních a středních škol </a:t>
            </a:r>
            <a:br>
              <a:rPr lang="cs-CZ" sz="2400" b="1" dirty="0" smtClean="0">
                <a:solidFill>
                  <a:srgbClr val="418E96"/>
                </a:solidFill>
                <a:latin typeface="Helvetica Narrow" panose="020B0606020202030204" pitchFamily="34" charset="0"/>
              </a:rPr>
            </a:br>
            <a:r>
              <a:rPr lang="cs-CZ" sz="2400" b="1" dirty="0" smtClean="0">
                <a:solidFill>
                  <a:srgbClr val="418E96"/>
                </a:solidFill>
                <a:latin typeface="Helvetica Narrow" panose="020B0606020202030204" pitchFamily="34" charset="0"/>
              </a:rPr>
              <a:t>– pro </a:t>
            </a:r>
            <a:r>
              <a:rPr lang="cs-CZ" sz="2400" b="1" dirty="0" err="1" smtClean="0">
                <a:solidFill>
                  <a:srgbClr val="418E96"/>
                </a:solidFill>
                <a:latin typeface="Helvetica Narrow" panose="020B0606020202030204" pitchFamily="34" charset="0"/>
              </a:rPr>
              <a:t>nepedagogy</a:t>
            </a:r>
            <a:endParaRPr lang="cs-CZ" sz="2400" b="1" dirty="0" smtClean="0">
              <a:solidFill>
                <a:srgbClr val="418E96"/>
              </a:solidFill>
              <a:latin typeface="Helvetica Narrow" panose="020B0606020202030204" pitchFamily="34" charset="0"/>
            </a:endParaRPr>
          </a:p>
          <a:p>
            <a:endParaRPr lang="cs-CZ" sz="2400" dirty="0" smtClean="0">
              <a:latin typeface="Helvetica Narrow" panose="020B0606020202030204" pitchFamily="34" charset="0"/>
            </a:endParaRPr>
          </a:p>
          <a:p>
            <a:pPr marL="0" indent="0" algn="ctr">
              <a:buNone/>
            </a:pPr>
            <a:r>
              <a:rPr lang="cs-CZ" sz="2400" b="1" dirty="0" smtClean="0">
                <a:latin typeface="Helvetica Narrow" panose="020B0606020202030204" pitchFamily="34" charset="0"/>
              </a:rPr>
              <a:t>normativ zohledňující tři složky:</a:t>
            </a:r>
            <a:br>
              <a:rPr lang="cs-CZ" sz="2400" b="1" dirty="0" smtClean="0">
                <a:latin typeface="Helvetica Narrow" panose="020B0606020202030204" pitchFamily="34" charset="0"/>
              </a:rPr>
            </a:br>
            <a:r>
              <a:rPr lang="cs-CZ" sz="2400" b="1" dirty="0" smtClean="0">
                <a:latin typeface="Helvetica Narrow" panose="020B0606020202030204" pitchFamily="34" charset="0"/>
              </a:rPr>
              <a:t>ředitelství, pracoviště a třídu</a:t>
            </a:r>
          </a:p>
          <a:p>
            <a:pPr marL="0" indent="0">
              <a:buNone/>
            </a:pPr>
            <a:endParaRPr lang="cs-CZ" sz="2400" b="1" dirty="0" smtClean="0">
              <a:latin typeface="Helvetica Narrow" panose="020B0606020202030204" pitchFamily="34" charset="0"/>
            </a:endParaRPr>
          </a:p>
          <a:p>
            <a:r>
              <a:rPr lang="cs-CZ" sz="2400" dirty="0" smtClean="0">
                <a:latin typeface="Helvetica Narrow" panose="020B0606020202030204" pitchFamily="34" charset="0"/>
              </a:rPr>
              <a:t>Normativ se stanovuje podle velikosti školy nikoli podle počtu žáků</a:t>
            </a:r>
            <a:endParaRPr lang="cs-CZ" sz="2400" dirty="0">
              <a:latin typeface="Helvetica Narrow" panose="020B0606020202030204" pitchFamily="34" charset="0"/>
            </a:endParaRPr>
          </a:p>
          <a:p>
            <a:r>
              <a:rPr lang="cs-CZ" sz="2400" dirty="0" smtClean="0">
                <a:latin typeface="Helvetica Narrow" panose="020B0606020202030204" pitchFamily="34" charset="0"/>
              </a:rPr>
              <a:t>Všechny </a:t>
            </a:r>
            <a:r>
              <a:rPr lang="cs-CZ" sz="2400" dirty="0">
                <a:latin typeface="Helvetica Narrow" panose="020B0606020202030204" pitchFamily="34" charset="0"/>
              </a:rPr>
              <a:t>normativy stanovuje MŠMT nikoli KÚ</a:t>
            </a:r>
            <a:endParaRPr lang="cs-CZ" sz="1900" dirty="0">
              <a:latin typeface="Helvetica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333464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1"/>
          <p:cNvSpPr>
            <a:spLocks noGrp="1"/>
          </p:cNvSpPr>
          <p:nvPr>
            <p:ph idx="1"/>
          </p:nvPr>
        </p:nvSpPr>
        <p:spPr>
          <a:xfrm>
            <a:off x="1043608" y="1340768"/>
            <a:ext cx="7560840" cy="5112568"/>
          </a:xfrm>
        </p:spPr>
        <p:txBody>
          <a:bodyPr>
            <a:normAutofit/>
          </a:bodyPr>
          <a:lstStyle/>
          <a:p>
            <a:pPr marL="400050" lvl="1" indent="0">
              <a:buNone/>
            </a:pPr>
            <a:r>
              <a:rPr lang="pt-BR" sz="2400" b="1" dirty="0">
                <a:solidFill>
                  <a:srgbClr val="418E96"/>
                </a:solidFill>
                <a:latin typeface="Helvetica Narrow" panose="020B0606020202030204" pitchFamily="34" charset="0"/>
              </a:rPr>
              <a:t>Financování </a:t>
            </a:r>
            <a:r>
              <a:rPr lang="cs-CZ" sz="2400" b="1" dirty="0">
                <a:solidFill>
                  <a:srgbClr val="418E96"/>
                </a:solidFill>
                <a:latin typeface="Helvetica Narrow" panose="020B0606020202030204" pitchFamily="34" charset="0"/>
              </a:rPr>
              <a:t>mateřských, </a:t>
            </a:r>
            <a:r>
              <a:rPr lang="cs-CZ" sz="2400" b="1" dirty="0" smtClean="0">
                <a:solidFill>
                  <a:srgbClr val="418E96"/>
                </a:solidFill>
                <a:latin typeface="Helvetica Narrow" panose="020B0606020202030204" pitchFamily="34" charset="0"/>
              </a:rPr>
              <a:t>základních, středních a vyšších odborných škol</a:t>
            </a:r>
            <a:r>
              <a:rPr lang="cs-CZ" sz="2400" b="1" dirty="0">
                <a:solidFill>
                  <a:srgbClr val="418E96"/>
                </a:solidFill>
                <a:latin typeface="Helvetica Narrow" panose="020B0606020202030204" pitchFamily="34" charset="0"/>
              </a:rPr>
              <a:t>, konzervatoří a školních družin – </a:t>
            </a:r>
            <a:r>
              <a:rPr lang="cs-CZ" sz="2400" b="1" dirty="0" smtClean="0">
                <a:solidFill>
                  <a:srgbClr val="418E96"/>
                </a:solidFill>
                <a:latin typeface="Helvetica Narrow" panose="020B0606020202030204" pitchFamily="34" charset="0"/>
              </a:rPr>
              <a:t>ONIV</a:t>
            </a:r>
          </a:p>
          <a:p>
            <a:endParaRPr lang="cs-CZ" sz="2400" dirty="0" smtClean="0">
              <a:latin typeface="Helvetica Narrow" panose="020B0606020202030204" pitchFamily="34" charset="0"/>
            </a:endParaRPr>
          </a:p>
          <a:p>
            <a:r>
              <a:rPr lang="cs-CZ" sz="2400" dirty="0" smtClean="0">
                <a:latin typeface="Helvetica Narrow" panose="020B0606020202030204" pitchFamily="34" charset="0"/>
              </a:rPr>
              <a:t>Shodné řešení pro obě varianty – normativní financování na dítě, žáka, studenta</a:t>
            </a:r>
          </a:p>
          <a:p>
            <a:endParaRPr lang="cs-CZ" sz="2400" dirty="0">
              <a:latin typeface="Helvetica Narrow" panose="020B0606020202030204" pitchFamily="34" charset="0"/>
            </a:endParaRPr>
          </a:p>
          <a:p>
            <a:r>
              <a:rPr lang="cs-CZ" sz="2400" dirty="0" smtClean="0">
                <a:latin typeface="Helvetica Narrow" panose="020B0606020202030204" pitchFamily="34" charset="0"/>
              </a:rPr>
              <a:t>Všechny </a:t>
            </a:r>
            <a:r>
              <a:rPr lang="cs-CZ" sz="2400" dirty="0">
                <a:latin typeface="Helvetica Narrow" panose="020B0606020202030204" pitchFamily="34" charset="0"/>
              </a:rPr>
              <a:t>normativy stanovuje MŠMT nikoli KÚ</a:t>
            </a:r>
          </a:p>
        </p:txBody>
      </p:sp>
    </p:spTree>
    <p:extLst>
      <p:ext uri="{BB962C8B-B14F-4D97-AF65-F5344CB8AC3E}">
        <p14:creationId xmlns:p14="http://schemas.microsoft.com/office/powerpoint/2010/main" val="23578491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1"/>
          <p:cNvSpPr>
            <a:spLocks noGrp="1"/>
          </p:cNvSpPr>
          <p:nvPr>
            <p:ph idx="1"/>
          </p:nvPr>
        </p:nvSpPr>
        <p:spPr>
          <a:xfrm>
            <a:off x="1043608" y="1340768"/>
            <a:ext cx="7560840" cy="5112568"/>
          </a:xfrm>
        </p:spPr>
        <p:txBody>
          <a:bodyPr>
            <a:normAutofit lnSpcReduction="10000"/>
          </a:bodyPr>
          <a:lstStyle/>
          <a:p>
            <a:pPr marL="400050" lvl="1" indent="0">
              <a:buNone/>
            </a:pPr>
            <a:r>
              <a:rPr lang="pt-BR" sz="2400" b="1" dirty="0">
                <a:solidFill>
                  <a:srgbClr val="418E96"/>
                </a:solidFill>
                <a:latin typeface="Helvetica Narrow" panose="020B0606020202030204" pitchFamily="34" charset="0"/>
              </a:rPr>
              <a:t>Financování </a:t>
            </a:r>
            <a:r>
              <a:rPr lang="cs-CZ" sz="2400" b="1" dirty="0" smtClean="0">
                <a:solidFill>
                  <a:srgbClr val="418E96"/>
                </a:solidFill>
                <a:latin typeface="Helvetica Narrow" panose="020B0606020202030204" pitchFamily="34" charset="0"/>
              </a:rPr>
              <a:t>mateřských a základních škol - shrnutí</a:t>
            </a:r>
          </a:p>
          <a:p>
            <a:endParaRPr lang="cs-CZ" sz="2400" dirty="0" smtClean="0">
              <a:latin typeface="Helvetica Narrow" panose="020B0606020202030204" pitchFamily="34" charset="0"/>
            </a:endParaRPr>
          </a:p>
          <a:p>
            <a:r>
              <a:rPr lang="cs-CZ" sz="2400" b="1" dirty="0" smtClean="0">
                <a:latin typeface="Helvetica Narrow" panose="020B0606020202030204" pitchFamily="34" charset="0"/>
              </a:rPr>
              <a:t>Pedagogové:</a:t>
            </a:r>
            <a:r>
              <a:rPr lang="cs-CZ" sz="2400" b="1" dirty="0">
                <a:latin typeface="Helvetica Narrow" panose="020B0606020202030204" pitchFamily="34" charset="0"/>
              </a:rPr>
              <a:t> </a:t>
            </a:r>
            <a:r>
              <a:rPr lang="cs-CZ" sz="2400" dirty="0" smtClean="0">
                <a:latin typeface="Helvetica Narrow" panose="020B0606020202030204" pitchFamily="34" charset="0"/>
              </a:rPr>
              <a:t>normativní </a:t>
            </a:r>
            <a:r>
              <a:rPr lang="cs-CZ" sz="2400" dirty="0">
                <a:latin typeface="Helvetica Narrow" panose="020B0606020202030204" pitchFamily="34" charset="0"/>
              </a:rPr>
              <a:t>financování na </a:t>
            </a:r>
            <a:r>
              <a:rPr lang="cs-CZ" sz="2400" dirty="0" smtClean="0">
                <a:latin typeface="Helvetica Narrow" panose="020B0606020202030204" pitchFamily="34" charset="0"/>
              </a:rPr>
              <a:t>učitele</a:t>
            </a:r>
          </a:p>
          <a:p>
            <a:pPr lvl="1"/>
            <a:r>
              <a:rPr lang="cs-CZ" sz="1900" dirty="0" smtClean="0">
                <a:latin typeface="Helvetica Narrow" panose="020B0606020202030204" pitchFamily="34" charset="0"/>
              </a:rPr>
              <a:t>škola obdrží finanční prostředky na:</a:t>
            </a:r>
          </a:p>
          <a:p>
            <a:pPr lvl="2"/>
            <a:r>
              <a:rPr lang="cs-CZ" sz="1900" dirty="0" smtClean="0">
                <a:latin typeface="Helvetica Narrow" panose="020B0606020202030204" pitchFamily="34" charset="0"/>
              </a:rPr>
              <a:t>platové </a:t>
            </a:r>
            <a:r>
              <a:rPr lang="cs-CZ" sz="1900" dirty="0">
                <a:latin typeface="Helvetica Narrow" panose="020B0606020202030204" pitchFamily="34" charset="0"/>
              </a:rPr>
              <a:t>tarify </a:t>
            </a:r>
            <a:r>
              <a:rPr lang="cs-CZ" sz="1900" dirty="0" smtClean="0">
                <a:latin typeface="Helvetica Narrow" panose="020B0606020202030204" pitchFamily="34" charset="0"/>
              </a:rPr>
              <a:t>podle školou vykázané skutečnosti až do výše státem stanoveného maximálního rozsahu vzdělávání</a:t>
            </a:r>
          </a:p>
          <a:p>
            <a:pPr lvl="2"/>
            <a:r>
              <a:rPr lang="cs-CZ" sz="1900" dirty="0" smtClean="0">
                <a:latin typeface="Helvetica Narrow" panose="020B0606020202030204" pitchFamily="34" charset="0"/>
              </a:rPr>
              <a:t>ostatní nárokové složky – normativně na úvazky pedagogů</a:t>
            </a:r>
          </a:p>
          <a:p>
            <a:pPr lvl="2"/>
            <a:r>
              <a:rPr lang="cs-CZ" sz="1900" dirty="0" smtClean="0">
                <a:latin typeface="Helvetica Narrow" panose="020B0606020202030204" pitchFamily="34" charset="0"/>
              </a:rPr>
              <a:t>nenárokové </a:t>
            </a:r>
            <a:r>
              <a:rPr lang="cs-CZ" sz="1900" dirty="0">
                <a:latin typeface="Helvetica Narrow" panose="020B0606020202030204" pitchFamily="34" charset="0"/>
              </a:rPr>
              <a:t>složky – normativně na úvazky </a:t>
            </a:r>
            <a:r>
              <a:rPr lang="cs-CZ" sz="1900" dirty="0" smtClean="0">
                <a:latin typeface="Helvetica Narrow" panose="020B0606020202030204" pitchFamily="34" charset="0"/>
              </a:rPr>
              <a:t>pedagogů, výše prostředků bude upravena </a:t>
            </a:r>
            <a:r>
              <a:rPr lang="cs-CZ" sz="1900" dirty="0">
                <a:latin typeface="Helvetica Narrow" panose="020B0606020202030204" pitchFamily="34" charset="0"/>
              </a:rPr>
              <a:t>pomocí dynamických </a:t>
            </a:r>
            <a:r>
              <a:rPr lang="cs-CZ" sz="1900" dirty="0" smtClean="0">
                <a:latin typeface="Helvetica Narrow" panose="020B0606020202030204" pitchFamily="34" charset="0"/>
              </a:rPr>
              <a:t>prvků (zohlednění vyšší naplněnosti tříd a společného vzdělávání)</a:t>
            </a:r>
          </a:p>
          <a:p>
            <a:r>
              <a:rPr lang="cs-CZ" sz="2400" b="1" dirty="0" err="1">
                <a:latin typeface="Helvetica Narrow" panose="020B0606020202030204" pitchFamily="34" charset="0"/>
              </a:rPr>
              <a:t>Nepedagogové</a:t>
            </a:r>
            <a:r>
              <a:rPr lang="cs-CZ" sz="2400" b="1" dirty="0" smtClean="0">
                <a:latin typeface="Helvetica Narrow" panose="020B0606020202030204" pitchFamily="34" charset="0"/>
              </a:rPr>
              <a:t>: </a:t>
            </a:r>
            <a:r>
              <a:rPr lang="cs-CZ" sz="2400" dirty="0" smtClean="0">
                <a:latin typeface="Helvetica Narrow" panose="020B0606020202030204" pitchFamily="34" charset="0"/>
              </a:rPr>
              <a:t>normativně na </a:t>
            </a:r>
            <a:r>
              <a:rPr lang="cs-CZ" sz="2400" dirty="0">
                <a:latin typeface="Helvetica Narrow" panose="020B0606020202030204" pitchFamily="34" charset="0"/>
              </a:rPr>
              <a:t>ředitelství, pracoviště a třídu</a:t>
            </a:r>
          </a:p>
          <a:p>
            <a:pPr lvl="1"/>
            <a:r>
              <a:rPr lang="cs-CZ" sz="1900" dirty="0" smtClean="0">
                <a:latin typeface="Helvetica Narrow" panose="020B0606020202030204" pitchFamily="34" charset="0"/>
              </a:rPr>
              <a:t>normativ </a:t>
            </a:r>
            <a:r>
              <a:rPr lang="cs-CZ" sz="1900" dirty="0">
                <a:latin typeface="Helvetica Narrow" panose="020B0606020202030204" pitchFamily="34" charset="0"/>
              </a:rPr>
              <a:t>se stanovuje podle velikosti školy nikoli podle počtu </a:t>
            </a:r>
            <a:r>
              <a:rPr lang="cs-CZ" sz="1900" dirty="0" smtClean="0">
                <a:latin typeface="Helvetica Narrow" panose="020B0606020202030204" pitchFamily="34" charset="0"/>
              </a:rPr>
              <a:t>dětí</a:t>
            </a:r>
          </a:p>
          <a:p>
            <a:pPr lvl="1"/>
            <a:r>
              <a:rPr lang="cs-CZ" sz="1900" dirty="0" smtClean="0">
                <a:latin typeface="Helvetica Narrow" panose="020B0606020202030204" pitchFamily="34" charset="0"/>
              </a:rPr>
              <a:t>normativ na pracoviště zohledňuje svazkovou školu</a:t>
            </a:r>
            <a:endParaRPr lang="cs-CZ" sz="1900" dirty="0">
              <a:latin typeface="Helvetica Narrow" panose="020B0606020202030204" pitchFamily="34" charset="0"/>
            </a:endParaRPr>
          </a:p>
          <a:p>
            <a:r>
              <a:rPr lang="cs-CZ" sz="2400" b="1" dirty="0" smtClean="0">
                <a:latin typeface="Helvetica Narrow" panose="020B0606020202030204" pitchFamily="34" charset="0"/>
              </a:rPr>
              <a:t>Ostatní neinvestiční výdaje (ONIV): </a:t>
            </a:r>
            <a:r>
              <a:rPr lang="cs-CZ" sz="2400" dirty="0" smtClean="0">
                <a:latin typeface="Helvetica Narrow" panose="020B0606020202030204" pitchFamily="34" charset="0"/>
              </a:rPr>
              <a:t>normativně na dítě/žáka</a:t>
            </a:r>
            <a:endParaRPr lang="cs-CZ" sz="2400" dirty="0">
              <a:latin typeface="Helvetica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414398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1"/>
          <p:cNvSpPr>
            <a:spLocks noGrp="1"/>
          </p:cNvSpPr>
          <p:nvPr>
            <p:ph idx="1"/>
          </p:nvPr>
        </p:nvSpPr>
        <p:spPr>
          <a:xfrm>
            <a:off x="1043608" y="1340768"/>
            <a:ext cx="7704856" cy="5112568"/>
          </a:xfrm>
        </p:spPr>
        <p:txBody>
          <a:bodyPr>
            <a:normAutofit/>
          </a:bodyPr>
          <a:lstStyle/>
          <a:p>
            <a:pPr marL="400050" lvl="1" indent="0">
              <a:buNone/>
            </a:pPr>
            <a:r>
              <a:rPr lang="cs-CZ" sz="2400" b="1" dirty="0" smtClean="0">
                <a:solidFill>
                  <a:srgbClr val="418E96"/>
                </a:solidFill>
                <a:latin typeface="Helvetica Narrow" panose="020B0606020202030204" pitchFamily="34" charset="0"/>
              </a:rPr>
              <a:t>Připravované kroky MŠMT směrem k ředitelům škol</a:t>
            </a:r>
          </a:p>
          <a:p>
            <a:pPr marL="400050" lvl="1" indent="0">
              <a:buNone/>
            </a:pPr>
            <a:endParaRPr lang="cs-CZ" sz="2400" dirty="0" smtClean="0">
              <a:latin typeface="Helvetica Narrow" panose="020B0606020202030204" pitchFamily="34" charset="0"/>
            </a:endParaRPr>
          </a:p>
          <a:p>
            <a:r>
              <a:rPr lang="cs-CZ" sz="2400" dirty="0" smtClean="0">
                <a:latin typeface="Helvetica Narrow" panose="020B0606020202030204" pitchFamily="34" charset="0"/>
              </a:rPr>
              <a:t>Metodické pokyny pro ředitele škol</a:t>
            </a:r>
            <a:endParaRPr lang="cs-CZ" sz="2400" dirty="0">
              <a:latin typeface="Helvetica Narrow" panose="020B0606020202030204" pitchFamily="34" charset="0"/>
            </a:endParaRPr>
          </a:p>
          <a:p>
            <a:r>
              <a:rPr lang="cs-CZ" sz="2400" dirty="0" smtClean="0">
                <a:latin typeface="Helvetica Narrow" panose="020B0606020202030204" pitchFamily="34" charset="0"/>
              </a:rPr>
              <a:t>Vytvoření modelových příkladů </a:t>
            </a:r>
            <a:r>
              <a:rPr lang="cs-CZ" sz="2400" dirty="0">
                <a:latin typeface="Helvetica Narrow" panose="020B0606020202030204" pitchFamily="34" charset="0"/>
              </a:rPr>
              <a:t>pro porovnání stávajícího </a:t>
            </a:r>
            <a:r>
              <a:rPr lang="cs-CZ" sz="2400" dirty="0" smtClean="0">
                <a:latin typeface="Helvetica Narrow" panose="020B0606020202030204" pitchFamily="34" charset="0"/>
              </a:rPr>
              <a:t/>
            </a:r>
            <a:br>
              <a:rPr lang="cs-CZ" sz="2400" dirty="0" smtClean="0">
                <a:latin typeface="Helvetica Narrow" panose="020B0606020202030204" pitchFamily="34" charset="0"/>
              </a:rPr>
            </a:br>
            <a:r>
              <a:rPr lang="cs-CZ" sz="2400" dirty="0" smtClean="0">
                <a:latin typeface="Helvetica Narrow" panose="020B0606020202030204" pitchFamily="34" charset="0"/>
              </a:rPr>
              <a:t>a </a:t>
            </a:r>
            <a:r>
              <a:rPr lang="cs-CZ" sz="2400" dirty="0">
                <a:latin typeface="Helvetica Narrow" panose="020B0606020202030204" pitchFamily="34" charset="0"/>
              </a:rPr>
              <a:t>nového způsobu financování</a:t>
            </a:r>
          </a:p>
          <a:p>
            <a:r>
              <a:rPr lang="cs-CZ" sz="2400" dirty="0" smtClean="0">
                <a:latin typeface="Helvetica Narrow" panose="020B0606020202030204" pitchFamily="34" charset="0"/>
              </a:rPr>
              <a:t>Pilotní propočet na datech školního </a:t>
            </a:r>
            <a:r>
              <a:rPr lang="cs-CZ" sz="2400" smtClean="0">
                <a:latin typeface="Helvetica Narrow" panose="020B0606020202030204" pitchFamily="34" charset="0"/>
              </a:rPr>
              <a:t>roku 2017/18 </a:t>
            </a:r>
            <a:r>
              <a:rPr lang="cs-CZ" sz="2400" dirty="0" smtClean="0">
                <a:latin typeface="Helvetica Narrow" panose="020B0606020202030204" pitchFamily="34" charset="0"/>
              </a:rPr>
              <a:t>=&gt; informace o počtu </a:t>
            </a:r>
            <a:r>
              <a:rPr lang="cs-CZ" sz="2400" dirty="0">
                <a:latin typeface="Helvetica Narrow" panose="020B0606020202030204" pitchFamily="34" charset="0"/>
              </a:rPr>
              <a:t>úvazků </a:t>
            </a:r>
            <a:r>
              <a:rPr lang="cs-CZ" sz="2400" dirty="0" smtClean="0">
                <a:latin typeface="Helvetica Narrow" panose="020B0606020202030204" pitchFamily="34" charset="0"/>
              </a:rPr>
              <a:t>zaměstnanců =&gt; zpětná vazba správnosti školou vykázaných dat </a:t>
            </a:r>
            <a:endParaRPr lang="cs-CZ" sz="2400" dirty="0">
              <a:latin typeface="Helvetica Narrow" panose="020B0606020202030204" pitchFamily="34" charset="0"/>
            </a:endParaRPr>
          </a:p>
          <a:p>
            <a:r>
              <a:rPr lang="cs-CZ" sz="2400" dirty="0" smtClean="0">
                <a:latin typeface="Helvetica Narrow" panose="020B0606020202030204" pitchFamily="34" charset="0"/>
              </a:rPr>
              <a:t>Semináře </a:t>
            </a:r>
            <a:r>
              <a:rPr lang="cs-CZ" sz="2400" dirty="0">
                <a:latin typeface="Helvetica Narrow" panose="020B0606020202030204" pitchFamily="34" charset="0"/>
              </a:rPr>
              <a:t>MŠMT pro </a:t>
            </a:r>
            <a:r>
              <a:rPr lang="cs-CZ" sz="2400" dirty="0" smtClean="0">
                <a:latin typeface="Helvetica Narrow" panose="020B0606020202030204" pitchFamily="34" charset="0"/>
              </a:rPr>
              <a:t>ředitele škol</a:t>
            </a:r>
          </a:p>
          <a:p>
            <a:endParaRPr lang="cs-CZ" sz="2400" dirty="0" smtClean="0">
              <a:latin typeface="Helvetica Narrow" panose="020B0606020202030204" pitchFamily="34" charset="0"/>
            </a:endParaRPr>
          </a:p>
          <a:p>
            <a:endParaRPr lang="cs-CZ" sz="2400" dirty="0">
              <a:latin typeface="Helvetica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04710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1"/>
          <p:cNvSpPr>
            <a:spLocks noGrp="1"/>
          </p:cNvSpPr>
          <p:nvPr>
            <p:ph idx="1"/>
          </p:nvPr>
        </p:nvSpPr>
        <p:spPr>
          <a:xfrm>
            <a:off x="1043608" y="1340768"/>
            <a:ext cx="7560840" cy="5112568"/>
          </a:xfrm>
        </p:spPr>
        <p:txBody>
          <a:bodyPr>
            <a:normAutofit/>
          </a:bodyPr>
          <a:lstStyle/>
          <a:p>
            <a:pPr marL="400050" lvl="1" indent="0">
              <a:buNone/>
            </a:pPr>
            <a:r>
              <a:rPr lang="cs-CZ" sz="2400" b="1" dirty="0" smtClean="0">
                <a:solidFill>
                  <a:srgbClr val="418E96"/>
                </a:solidFill>
                <a:latin typeface="Helvetica Narrow" panose="020B0606020202030204" pitchFamily="34" charset="0"/>
              </a:rPr>
              <a:t>Účinnost změny </a:t>
            </a:r>
            <a:r>
              <a:rPr lang="cs-CZ" sz="2400" b="1" dirty="0">
                <a:solidFill>
                  <a:srgbClr val="418E96"/>
                </a:solidFill>
                <a:latin typeface="Helvetica Narrow" panose="020B0606020202030204" pitchFamily="34" charset="0"/>
              </a:rPr>
              <a:t>financování regionálního </a:t>
            </a:r>
            <a:r>
              <a:rPr lang="cs-CZ" sz="2400" b="1" dirty="0" smtClean="0">
                <a:solidFill>
                  <a:srgbClr val="418E96"/>
                </a:solidFill>
                <a:latin typeface="Helvetica Narrow" panose="020B0606020202030204" pitchFamily="34" charset="0"/>
              </a:rPr>
              <a:t>školství</a:t>
            </a:r>
            <a:endParaRPr lang="cs-CZ" sz="2400" b="1" dirty="0">
              <a:solidFill>
                <a:srgbClr val="418E96"/>
              </a:solidFill>
              <a:latin typeface="Helvetica Narrow" panose="020B0606020202030204" pitchFamily="34" charset="0"/>
            </a:endParaRPr>
          </a:p>
          <a:p>
            <a:pPr marL="0" indent="0">
              <a:buNone/>
            </a:pPr>
            <a:endParaRPr lang="cs-CZ" sz="2400" dirty="0">
              <a:latin typeface="Helvetica Narrow" panose="020B0606020202030204" pitchFamily="34" charset="0"/>
            </a:endParaRPr>
          </a:p>
          <a:p>
            <a:r>
              <a:rPr lang="cs-CZ" sz="2400" dirty="0" smtClean="0">
                <a:latin typeface="Helvetica Narrow" panose="020B0606020202030204" pitchFamily="34" charset="0"/>
              </a:rPr>
              <a:t>Novela školského zákona účinná od </a:t>
            </a:r>
            <a:r>
              <a:rPr lang="cs-CZ" sz="2400" dirty="0">
                <a:latin typeface="Helvetica Narrow" panose="020B0606020202030204" pitchFamily="34" charset="0"/>
              </a:rPr>
              <a:t>1. 9. </a:t>
            </a:r>
            <a:r>
              <a:rPr lang="cs-CZ" sz="2400" dirty="0" smtClean="0">
                <a:latin typeface="Helvetica Narrow" panose="020B0606020202030204" pitchFamily="34" charset="0"/>
              </a:rPr>
              <a:t>2018</a:t>
            </a:r>
          </a:p>
          <a:p>
            <a:endParaRPr lang="cs-CZ" sz="2400" dirty="0">
              <a:latin typeface="Helvetica Narrow" panose="020B0606020202030204" pitchFamily="34" charset="0"/>
            </a:endParaRPr>
          </a:p>
          <a:p>
            <a:r>
              <a:rPr lang="cs-CZ" sz="2400" b="1" dirty="0" smtClean="0">
                <a:latin typeface="Helvetica Narrow" panose="020B0606020202030204" pitchFamily="34" charset="0"/>
              </a:rPr>
              <a:t>Změna financování účinná od </a:t>
            </a:r>
            <a:r>
              <a:rPr lang="cs-CZ" sz="2400" b="1" dirty="0">
                <a:latin typeface="Helvetica Narrow" panose="020B0606020202030204" pitchFamily="34" charset="0"/>
              </a:rPr>
              <a:t>1. 1. 2019</a:t>
            </a:r>
          </a:p>
        </p:txBody>
      </p:sp>
    </p:spTree>
    <p:extLst>
      <p:ext uri="{BB962C8B-B14F-4D97-AF65-F5344CB8AC3E}">
        <p14:creationId xmlns:p14="http://schemas.microsoft.com/office/powerpoint/2010/main" val="39222479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1"/>
          <p:cNvSpPr>
            <a:spLocks noGrp="1"/>
          </p:cNvSpPr>
          <p:nvPr>
            <p:ph idx="1"/>
          </p:nvPr>
        </p:nvSpPr>
        <p:spPr>
          <a:xfrm>
            <a:off x="1043608" y="1340768"/>
            <a:ext cx="7632848" cy="5112568"/>
          </a:xfrm>
        </p:spPr>
        <p:txBody>
          <a:bodyPr>
            <a:normAutofit lnSpcReduction="10000"/>
          </a:bodyPr>
          <a:lstStyle/>
          <a:p>
            <a:pPr marL="400050" lvl="1" indent="0">
              <a:buNone/>
            </a:pPr>
            <a:r>
              <a:rPr lang="pt-BR" sz="2400" b="1" dirty="0">
                <a:solidFill>
                  <a:srgbClr val="418E96"/>
                </a:solidFill>
                <a:latin typeface="Helvetica Narrow" panose="020B0606020202030204" pitchFamily="34" charset="0"/>
              </a:rPr>
              <a:t>Závěrem</a:t>
            </a:r>
            <a:endParaRPr lang="cs-CZ" sz="2400" b="1" dirty="0" smtClean="0">
              <a:solidFill>
                <a:srgbClr val="418E96"/>
              </a:solidFill>
              <a:latin typeface="Helvetica Narrow" panose="020B0606020202030204" pitchFamily="34" charset="0"/>
            </a:endParaRPr>
          </a:p>
          <a:p>
            <a:endParaRPr lang="cs-CZ" sz="2400" dirty="0" smtClean="0">
              <a:latin typeface="Helvetica Narrow" panose="020B0606020202030204" pitchFamily="34" charset="0"/>
            </a:endParaRPr>
          </a:p>
          <a:p>
            <a:r>
              <a:rPr lang="cs-CZ" sz="2400" dirty="0">
                <a:latin typeface="Helvetica Narrow" panose="020B0606020202030204" pitchFamily="34" charset="0"/>
              </a:rPr>
              <a:t>Vláda stanoví nařízením nebo MŠMT podzákonným předpisem maximální rozsah vzdělávání nebo přímé pedagogické činnosti</a:t>
            </a:r>
          </a:p>
          <a:p>
            <a:r>
              <a:rPr lang="cs-CZ" sz="2400" dirty="0" smtClean="0">
                <a:latin typeface="Helvetica Narrow" panose="020B0606020202030204" pitchFamily="34" charset="0"/>
              </a:rPr>
              <a:t>Změna </a:t>
            </a:r>
            <a:r>
              <a:rPr lang="cs-CZ" sz="2400" dirty="0">
                <a:latin typeface="Helvetica Narrow" panose="020B0606020202030204" pitchFamily="34" charset="0"/>
              </a:rPr>
              <a:t>posune řízení a pravidla pro financování k MŠMT</a:t>
            </a:r>
          </a:p>
          <a:p>
            <a:r>
              <a:rPr lang="cs-CZ" sz="2400" dirty="0" smtClean="0">
                <a:latin typeface="Helvetica Narrow" panose="020B0606020202030204" pitchFamily="34" charset="0"/>
              </a:rPr>
              <a:t>Krajský úřad </a:t>
            </a:r>
            <a:r>
              <a:rPr lang="cs-CZ" sz="2400" dirty="0">
                <a:latin typeface="Helvetica Narrow" panose="020B0606020202030204" pitchFamily="34" charset="0"/>
              </a:rPr>
              <a:t>bude provádět zejména rozpis, kontrolu a úpravy </a:t>
            </a:r>
            <a:r>
              <a:rPr lang="cs-CZ" sz="2400" dirty="0" smtClean="0">
                <a:latin typeface="Helvetica Narrow" panose="020B0606020202030204" pitchFamily="34" charset="0"/>
              </a:rPr>
              <a:t/>
            </a:r>
            <a:br>
              <a:rPr lang="cs-CZ" sz="2400" dirty="0" smtClean="0">
                <a:latin typeface="Helvetica Narrow" panose="020B0606020202030204" pitchFamily="34" charset="0"/>
              </a:rPr>
            </a:br>
            <a:r>
              <a:rPr lang="cs-CZ" sz="2400" dirty="0" smtClean="0">
                <a:latin typeface="Helvetica Narrow" panose="020B0606020202030204" pitchFamily="34" charset="0"/>
              </a:rPr>
              <a:t>v </a:t>
            </a:r>
            <a:r>
              <a:rPr lang="cs-CZ" sz="2400" dirty="0">
                <a:latin typeface="Helvetica Narrow" panose="020B0606020202030204" pitchFamily="34" charset="0"/>
              </a:rPr>
              <a:t>průběhu </a:t>
            </a:r>
            <a:r>
              <a:rPr lang="cs-CZ" sz="2400" dirty="0" smtClean="0">
                <a:latin typeface="Helvetica Narrow" panose="020B0606020202030204" pitchFamily="34" charset="0"/>
              </a:rPr>
              <a:t>roku</a:t>
            </a:r>
          </a:p>
          <a:p>
            <a:r>
              <a:rPr lang="cs-CZ" sz="2400" dirty="0" smtClean="0">
                <a:latin typeface="Helvetica Narrow" panose="020B0606020202030204" pitchFamily="34" charset="0"/>
              </a:rPr>
              <a:t>Škola </a:t>
            </a:r>
            <a:r>
              <a:rPr lang="cs-CZ" sz="2400" dirty="0">
                <a:latin typeface="Helvetica Narrow" panose="020B0606020202030204" pitchFamily="34" charset="0"/>
              </a:rPr>
              <a:t>dostane 1 balíček peněz</a:t>
            </a:r>
          </a:p>
          <a:p>
            <a:r>
              <a:rPr lang="cs-CZ" sz="2400" dirty="0">
                <a:latin typeface="Helvetica Narrow" panose="020B0606020202030204" pitchFamily="34" charset="0"/>
              </a:rPr>
              <a:t>Závazné ukazatele jako dosud – limity mzdové regulace</a:t>
            </a:r>
          </a:p>
          <a:p>
            <a:r>
              <a:rPr lang="cs-CZ" sz="2400" dirty="0">
                <a:latin typeface="Helvetica Narrow" panose="020B0606020202030204" pitchFamily="34" charset="0"/>
              </a:rPr>
              <a:t>Systém vyžaduje větší kontrolu vstupních údajů</a:t>
            </a:r>
          </a:p>
          <a:p>
            <a:r>
              <a:rPr lang="cs-CZ" sz="2400" dirty="0">
                <a:latin typeface="Helvetica Narrow" panose="020B0606020202030204" pitchFamily="34" charset="0"/>
              </a:rPr>
              <a:t>Větší srovnatelnost odměňování za stejný druh práce mezi kraji</a:t>
            </a:r>
          </a:p>
          <a:p>
            <a:r>
              <a:rPr lang="cs-CZ" sz="2400" dirty="0">
                <a:latin typeface="Helvetica Narrow" panose="020B0606020202030204" pitchFamily="34" charset="0"/>
              </a:rPr>
              <a:t>Nepřeceňuje se parametr dítě, žák</a:t>
            </a:r>
          </a:p>
          <a:p>
            <a:endParaRPr lang="cs-CZ" sz="2400" dirty="0">
              <a:latin typeface="Helvetica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015565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1"/>
          <p:cNvSpPr>
            <a:spLocks noGrp="1"/>
          </p:cNvSpPr>
          <p:nvPr>
            <p:ph idx="1"/>
          </p:nvPr>
        </p:nvSpPr>
        <p:spPr>
          <a:xfrm>
            <a:off x="1043608" y="1340768"/>
            <a:ext cx="7560840" cy="5112568"/>
          </a:xfrm>
        </p:spPr>
        <p:txBody>
          <a:bodyPr>
            <a:normAutofit lnSpcReduction="10000"/>
          </a:bodyPr>
          <a:lstStyle/>
          <a:p>
            <a:pPr marL="400050" lvl="1" indent="0">
              <a:buNone/>
            </a:pPr>
            <a:r>
              <a:rPr lang="pl-PL" sz="2400" b="1" dirty="0">
                <a:solidFill>
                  <a:srgbClr val="418E96"/>
                </a:solidFill>
                <a:latin typeface="Helvetica Narrow" panose="020B0606020202030204" pitchFamily="34" charset="0"/>
              </a:rPr>
              <a:t>Současnost</a:t>
            </a:r>
            <a:endParaRPr lang="cs-CZ" sz="2400" b="1" dirty="0">
              <a:solidFill>
                <a:srgbClr val="418E96"/>
              </a:solidFill>
              <a:latin typeface="Helvetica Narrow" panose="020B0606020202030204" pitchFamily="34" charset="0"/>
            </a:endParaRPr>
          </a:p>
          <a:p>
            <a:pPr marL="0" indent="0">
              <a:buNone/>
            </a:pPr>
            <a:endParaRPr lang="cs-CZ" sz="2400" dirty="0">
              <a:latin typeface="Helvetica Narrow" panose="020B0606020202030204" pitchFamily="34" charset="0"/>
            </a:endParaRPr>
          </a:p>
          <a:p>
            <a:pPr marL="0" indent="0">
              <a:buNone/>
            </a:pPr>
            <a:r>
              <a:rPr lang="cs-CZ" sz="2400" b="1" dirty="0">
                <a:latin typeface="Helvetica Narrow" panose="020B0606020202030204" pitchFamily="34" charset="0"/>
              </a:rPr>
              <a:t>Systém, který neumí zohlednit některá důležitá specifika </a:t>
            </a:r>
            <a:r>
              <a:rPr lang="cs-CZ" sz="2400" b="1" dirty="0" smtClean="0">
                <a:latin typeface="Helvetica Narrow" panose="020B0606020202030204" pitchFamily="34" charset="0"/>
              </a:rPr>
              <a:t/>
            </a:r>
            <a:br>
              <a:rPr lang="cs-CZ" sz="2400" b="1" dirty="0" smtClean="0">
                <a:latin typeface="Helvetica Narrow" panose="020B0606020202030204" pitchFamily="34" charset="0"/>
              </a:rPr>
            </a:br>
            <a:r>
              <a:rPr lang="cs-CZ" sz="2400" b="1" dirty="0" smtClean="0">
                <a:latin typeface="Helvetica Narrow" panose="020B0606020202030204" pitchFamily="34" charset="0"/>
              </a:rPr>
              <a:t>v </a:t>
            </a:r>
            <a:r>
              <a:rPr lang="cs-CZ" sz="2400" b="1" dirty="0">
                <a:latin typeface="Helvetica Narrow" panose="020B0606020202030204" pitchFamily="34" charset="0"/>
              </a:rPr>
              <a:t>jednotlivých </a:t>
            </a:r>
            <a:r>
              <a:rPr lang="cs-CZ" sz="2400" b="1" dirty="0" smtClean="0">
                <a:latin typeface="Helvetica Narrow" panose="020B0606020202030204" pitchFamily="34" charset="0"/>
              </a:rPr>
              <a:t>krajích, například:</a:t>
            </a:r>
            <a:endParaRPr lang="cs-CZ" sz="2400" b="1" dirty="0">
              <a:latin typeface="Helvetica Narrow" panose="020B0606020202030204" pitchFamily="34" charset="0"/>
            </a:endParaRPr>
          </a:p>
          <a:p>
            <a:r>
              <a:rPr lang="cs-CZ" sz="2400" dirty="0">
                <a:latin typeface="Helvetica Narrow" panose="020B0606020202030204" pitchFamily="34" charset="0"/>
              </a:rPr>
              <a:t>rozdílnou velikostní strukturu mateřských a základních </a:t>
            </a:r>
            <a:r>
              <a:rPr lang="cs-CZ" sz="2400" dirty="0" smtClean="0">
                <a:latin typeface="Helvetica Narrow" panose="020B0606020202030204" pitchFamily="34" charset="0"/>
              </a:rPr>
              <a:t>škol</a:t>
            </a:r>
          </a:p>
          <a:p>
            <a:r>
              <a:rPr lang="cs-CZ" sz="2400" dirty="0" smtClean="0">
                <a:latin typeface="Helvetica Narrow" panose="020B0606020202030204" pitchFamily="34" charset="0"/>
              </a:rPr>
              <a:t>rozdílnou </a:t>
            </a:r>
            <a:r>
              <a:rPr lang="cs-CZ" sz="2400" dirty="0">
                <a:latin typeface="Helvetica Narrow" panose="020B0606020202030204" pitchFamily="34" charset="0"/>
              </a:rPr>
              <a:t>oborovou strukturu středního a vyššího odborného školství </a:t>
            </a:r>
          </a:p>
          <a:p>
            <a:r>
              <a:rPr lang="cs-CZ" sz="2400" dirty="0">
                <a:latin typeface="Helvetica Narrow" panose="020B0606020202030204" pitchFamily="34" charset="0"/>
              </a:rPr>
              <a:t>rozdílné procentní zastoupení žáků v základním uměleckém </a:t>
            </a:r>
            <a:r>
              <a:rPr lang="cs-CZ" sz="2400" dirty="0" smtClean="0">
                <a:latin typeface="Helvetica Narrow" panose="020B0606020202030204" pitchFamily="34" charset="0"/>
              </a:rPr>
              <a:t/>
            </a:r>
            <a:br>
              <a:rPr lang="cs-CZ" sz="2400" dirty="0" smtClean="0">
                <a:latin typeface="Helvetica Narrow" panose="020B0606020202030204" pitchFamily="34" charset="0"/>
              </a:rPr>
            </a:br>
            <a:r>
              <a:rPr lang="cs-CZ" sz="2400" dirty="0" smtClean="0">
                <a:latin typeface="Helvetica Narrow" panose="020B0606020202030204" pitchFamily="34" charset="0"/>
              </a:rPr>
              <a:t>a </a:t>
            </a:r>
            <a:r>
              <a:rPr lang="cs-CZ" sz="2400" dirty="0">
                <a:latin typeface="Helvetica Narrow" panose="020B0606020202030204" pitchFamily="34" charset="0"/>
              </a:rPr>
              <a:t>zájmovém vzdělávání </a:t>
            </a:r>
            <a:endParaRPr lang="cs-CZ" sz="2400" dirty="0" smtClean="0">
              <a:latin typeface="Helvetica Narrow" panose="020B0606020202030204" pitchFamily="34" charset="0"/>
            </a:endParaRPr>
          </a:p>
          <a:p>
            <a:r>
              <a:rPr lang="cs-CZ" sz="2400" dirty="0">
                <a:latin typeface="Helvetica Narrow" panose="020B0606020202030204" pitchFamily="34" charset="0"/>
              </a:rPr>
              <a:t>rozdílné procentní zastoupení </a:t>
            </a:r>
            <a:r>
              <a:rPr lang="cs-CZ" sz="2400" dirty="0" smtClean="0">
                <a:latin typeface="Helvetica Narrow" panose="020B0606020202030204" pitchFamily="34" charset="0"/>
              </a:rPr>
              <a:t>ubytovaných v domovech mládeže a internátech </a:t>
            </a:r>
          </a:p>
          <a:p>
            <a:r>
              <a:rPr lang="cs-CZ" sz="2400" dirty="0" smtClean="0">
                <a:latin typeface="Helvetica Narrow" panose="020B0606020202030204" pitchFamily="34" charset="0"/>
              </a:rPr>
              <a:t>věcné záměry vzdělávací soustavy beze změny právního předpisu</a:t>
            </a:r>
            <a:endParaRPr lang="cs-CZ" sz="2400" dirty="0">
              <a:latin typeface="Helvetica Narrow" panose="020B0606020202030204" pitchFamily="34" charset="0"/>
            </a:endParaRPr>
          </a:p>
          <a:p>
            <a:endParaRPr lang="cs-CZ" sz="2400" dirty="0">
              <a:latin typeface="Helvetica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53261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1"/>
          <p:cNvSpPr>
            <a:spLocks noGrp="1"/>
          </p:cNvSpPr>
          <p:nvPr>
            <p:ph idx="1"/>
          </p:nvPr>
        </p:nvSpPr>
        <p:spPr>
          <a:xfrm>
            <a:off x="1043608" y="1340768"/>
            <a:ext cx="7560840" cy="5112568"/>
          </a:xfrm>
        </p:spPr>
        <p:txBody>
          <a:bodyPr>
            <a:normAutofit/>
          </a:bodyPr>
          <a:lstStyle/>
          <a:p>
            <a:pPr marL="400050" lvl="1" indent="0">
              <a:buNone/>
            </a:pPr>
            <a:r>
              <a:rPr lang="pl-PL" sz="2400" b="1" dirty="0">
                <a:solidFill>
                  <a:srgbClr val="418E96"/>
                </a:solidFill>
                <a:latin typeface="Helvetica Narrow" panose="020B0606020202030204" pitchFamily="34" charset="0"/>
              </a:rPr>
              <a:t>Důsledky</a:t>
            </a:r>
            <a:endParaRPr lang="cs-CZ" sz="2400" b="1" dirty="0" smtClean="0">
              <a:solidFill>
                <a:srgbClr val="418E96"/>
              </a:solidFill>
              <a:latin typeface="Helvetica Narrow" panose="020B0606020202030204" pitchFamily="34" charset="0"/>
            </a:endParaRPr>
          </a:p>
          <a:p>
            <a:pPr marL="0" indent="0">
              <a:buNone/>
            </a:pPr>
            <a:endParaRPr lang="cs-CZ" sz="2400" dirty="0" smtClean="0">
              <a:latin typeface="Helvetica Narrow" panose="020B0606020202030204" pitchFamily="34" charset="0"/>
            </a:endParaRPr>
          </a:p>
          <a:p>
            <a:r>
              <a:rPr lang="cs-CZ" sz="2400" dirty="0" smtClean="0">
                <a:latin typeface="Helvetica Narrow" panose="020B0606020202030204" pitchFamily="34" charset="0"/>
              </a:rPr>
              <a:t>Velké </a:t>
            </a:r>
            <a:r>
              <a:rPr lang="cs-CZ" sz="2400" dirty="0">
                <a:latin typeface="Helvetica Narrow" panose="020B0606020202030204" pitchFamily="34" charset="0"/>
              </a:rPr>
              <a:t>rozdíly ve výši krajských normativů jak mezi SŠ tak </a:t>
            </a:r>
            <a:r>
              <a:rPr lang="cs-CZ" sz="2400" dirty="0" smtClean="0">
                <a:latin typeface="Helvetica Narrow" panose="020B0606020202030204" pitchFamily="34" charset="0"/>
              </a:rPr>
              <a:t/>
            </a:r>
            <a:br>
              <a:rPr lang="cs-CZ" sz="2400" dirty="0" smtClean="0">
                <a:latin typeface="Helvetica Narrow" panose="020B0606020202030204" pitchFamily="34" charset="0"/>
              </a:rPr>
            </a:br>
            <a:r>
              <a:rPr lang="cs-CZ" sz="2400" dirty="0" smtClean="0">
                <a:latin typeface="Helvetica Narrow" panose="020B0606020202030204" pitchFamily="34" charset="0"/>
              </a:rPr>
              <a:t>ZŠ a </a:t>
            </a:r>
            <a:r>
              <a:rPr lang="cs-CZ" sz="2400" dirty="0">
                <a:latin typeface="Helvetica Narrow" panose="020B0606020202030204" pitchFamily="34" charset="0"/>
              </a:rPr>
              <a:t>MŠ</a:t>
            </a:r>
          </a:p>
          <a:p>
            <a:r>
              <a:rPr lang="cs-CZ" sz="2400" dirty="0">
                <a:latin typeface="Helvetica Narrow" panose="020B0606020202030204" pitchFamily="34" charset="0"/>
              </a:rPr>
              <a:t>Malá předvídatelnost pro ředitele škol</a:t>
            </a:r>
          </a:p>
          <a:p>
            <a:r>
              <a:rPr lang="cs-CZ" sz="2400" dirty="0">
                <a:latin typeface="Helvetica Narrow" panose="020B0606020202030204" pitchFamily="34" charset="0"/>
              </a:rPr>
              <a:t>Nejsou zohledněny rozdílné nárokové složky platů</a:t>
            </a:r>
          </a:p>
          <a:p>
            <a:r>
              <a:rPr lang="cs-CZ" sz="2400" dirty="0">
                <a:latin typeface="Helvetica Narrow" panose="020B0606020202030204" pitchFamily="34" charset="0"/>
              </a:rPr>
              <a:t>Vyšší naplněnost školy – lepší podmínky pro </a:t>
            </a:r>
            <a:r>
              <a:rPr lang="cs-CZ" sz="2400" dirty="0" err="1">
                <a:latin typeface="Helvetica Narrow" panose="020B0606020202030204" pitchFamily="34" charset="0"/>
              </a:rPr>
              <a:t>nepedagogy</a:t>
            </a:r>
            <a:endParaRPr lang="cs-CZ" sz="2400" dirty="0">
              <a:latin typeface="Helvetica Narrow" panose="020B0606020202030204" pitchFamily="34" charset="0"/>
            </a:endParaRPr>
          </a:p>
          <a:p>
            <a:r>
              <a:rPr lang="cs-CZ" sz="2400" dirty="0">
                <a:latin typeface="Helvetica Narrow" panose="020B0606020202030204" pitchFamily="34" charset="0"/>
              </a:rPr>
              <a:t>I malé změny mohou mít zásadní vliv</a:t>
            </a:r>
          </a:p>
          <a:p>
            <a:r>
              <a:rPr lang="cs-CZ" sz="2400" dirty="0">
                <a:latin typeface="Helvetica Narrow" panose="020B0606020202030204" pitchFamily="34" charset="0"/>
              </a:rPr>
              <a:t>Školy snižují nároky a „honí se“ za </a:t>
            </a:r>
            <a:r>
              <a:rPr lang="cs-CZ" sz="2400" dirty="0" smtClean="0">
                <a:latin typeface="Helvetica Narrow" panose="020B0606020202030204" pitchFamily="34" charset="0"/>
              </a:rPr>
              <a:t>žáky</a:t>
            </a:r>
          </a:p>
          <a:p>
            <a:r>
              <a:rPr lang="cs-CZ" sz="2400" dirty="0" smtClean="0">
                <a:latin typeface="Helvetica Narrow" panose="020B0606020202030204" pitchFamily="34" charset="0"/>
              </a:rPr>
              <a:t>Mnoho rozvojových a dotačních programů =&gt; nepružný systém, více administrativy </a:t>
            </a:r>
            <a:endParaRPr lang="cs-CZ" sz="1900" dirty="0">
              <a:latin typeface="Helvetica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258044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1"/>
          <p:cNvSpPr>
            <a:spLocks noGrp="1"/>
          </p:cNvSpPr>
          <p:nvPr>
            <p:ph idx="1"/>
          </p:nvPr>
        </p:nvSpPr>
        <p:spPr>
          <a:xfrm>
            <a:off x="1043608" y="1340768"/>
            <a:ext cx="7560840" cy="5112568"/>
          </a:xfrm>
        </p:spPr>
        <p:txBody>
          <a:bodyPr>
            <a:normAutofit/>
          </a:bodyPr>
          <a:lstStyle/>
          <a:p>
            <a:pPr marL="400050" lvl="1" indent="0">
              <a:buNone/>
            </a:pPr>
            <a:r>
              <a:rPr lang="pt-BR" sz="2400" b="1" dirty="0">
                <a:solidFill>
                  <a:srgbClr val="418E96"/>
                </a:solidFill>
                <a:latin typeface="Helvetica Narrow" panose="020B0606020202030204" pitchFamily="34" charset="0"/>
              </a:rPr>
              <a:t>Změna financování a její cíle</a:t>
            </a:r>
            <a:endParaRPr lang="cs-CZ" sz="2400" b="1" dirty="0" smtClean="0">
              <a:solidFill>
                <a:srgbClr val="418E96"/>
              </a:solidFill>
              <a:latin typeface="Helvetica Narrow" panose="020B0606020202030204" pitchFamily="34" charset="0"/>
            </a:endParaRPr>
          </a:p>
          <a:p>
            <a:pPr marL="0" indent="0">
              <a:buNone/>
            </a:pPr>
            <a:endParaRPr lang="cs-CZ" sz="2400" dirty="0" smtClean="0">
              <a:latin typeface="Helvetica Narrow" panose="020B0606020202030204" pitchFamily="34" charset="0"/>
            </a:endParaRPr>
          </a:p>
          <a:p>
            <a:r>
              <a:rPr lang="cs-CZ" sz="2400" dirty="0">
                <a:latin typeface="Helvetica Narrow" panose="020B0606020202030204" pitchFamily="34" charset="0"/>
              </a:rPr>
              <a:t>Více vyrovnat mezikrajové rozdíly</a:t>
            </a:r>
          </a:p>
          <a:p>
            <a:r>
              <a:rPr lang="cs-CZ" sz="2400" dirty="0">
                <a:latin typeface="Helvetica Narrow" panose="020B0606020202030204" pitchFamily="34" charset="0"/>
              </a:rPr>
              <a:t>Oddělit objem finančních prostředků pro školy zřizované obcemi a svazky obcí od prostředků pro školy zřizované kraji</a:t>
            </a:r>
          </a:p>
          <a:p>
            <a:r>
              <a:rPr lang="cs-CZ" sz="2400" dirty="0">
                <a:latin typeface="Helvetica Narrow" panose="020B0606020202030204" pitchFamily="34" charset="0"/>
              </a:rPr>
              <a:t>Zprůhlednit podmínky financování pro ředitele škol</a:t>
            </a:r>
          </a:p>
          <a:p>
            <a:r>
              <a:rPr lang="cs-CZ" sz="2400" dirty="0">
                <a:latin typeface="Helvetica Narrow" panose="020B0606020202030204" pitchFamily="34" charset="0"/>
              </a:rPr>
              <a:t>Omezit přijímání žáků do oborů SŠ tzv. „za každou cenu“</a:t>
            </a:r>
          </a:p>
          <a:p>
            <a:r>
              <a:rPr lang="cs-CZ" sz="2400" dirty="0">
                <a:latin typeface="Helvetica Narrow" panose="020B0606020202030204" pitchFamily="34" charset="0"/>
              </a:rPr>
              <a:t>Pomoci „zatraktivnit“ vzdělávání žáků v oborech, kteří mají velkou šanci uspět na trhu práce</a:t>
            </a:r>
            <a:endParaRPr lang="cs-CZ" sz="1900" dirty="0">
              <a:latin typeface="Helvetica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69750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1"/>
          <p:cNvSpPr>
            <a:spLocks noGrp="1"/>
          </p:cNvSpPr>
          <p:nvPr>
            <p:ph idx="1"/>
          </p:nvPr>
        </p:nvSpPr>
        <p:spPr>
          <a:xfrm>
            <a:off x="1043608" y="1340768"/>
            <a:ext cx="7560840" cy="5112568"/>
          </a:xfrm>
        </p:spPr>
        <p:txBody>
          <a:bodyPr>
            <a:normAutofit/>
          </a:bodyPr>
          <a:lstStyle/>
          <a:p>
            <a:pPr marL="400050" lvl="1" indent="0">
              <a:buNone/>
            </a:pPr>
            <a:r>
              <a:rPr lang="pl-PL" sz="2400" b="1" dirty="0">
                <a:solidFill>
                  <a:srgbClr val="418E96"/>
                </a:solidFill>
                <a:latin typeface="Helvetica Narrow" panose="020B0606020202030204" pitchFamily="34" charset="0"/>
              </a:rPr>
              <a:t>Změna má zajistit</a:t>
            </a:r>
            <a:endParaRPr lang="cs-CZ" sz="2400" b="1" dirty="0">
              <a:solidFill>
                <a:srgbClr val="418E96"/>
              </a:solidFill>
              <a:latin typeface="Helvetica Narrow" panose="020B0606020202030204" pitchFamily="34" charset="0"/>
            </a:endParaRPr>
          </a:p>
          <a:p>
            <a:pPr marL="0" indent="0">
              <a:buNone/>
            </a:pPr>
            <a:endParaRPr lang="cs-CZ" sz="2400" dirty="0">
              <a:latin typeface="Helvetica Narrow" panose="020B0606020202030204" pitchFamily="34" charset="0"/>
            </a:endParaRPr>
          </a:p>
          <a:p>
            <a:r>
              <a:rPr lang="cs-CZ" sz="2400" b="1" dirty="0" smtClean="0">
                <a:latin typeface="Helvetica Narrow" panose="020B0606020202030204" pitchFamily="34" charset="0"/>
              </a:rPr>
              <a:t>Účelnost </a:t>
            </a:r>
            <a:r>
              <a:rPr lang="cs-CZ" sz="2400" b="1" dirty="0">
                <a:latin typeface="Helvetica Narrow" panose="020B0606020202030204" pitchFamily="34" charset="0"/>
              </a:rPr>
              <a:t>– peníze dotečou tam, kam mají a jsou použity </a:t>
            </a:r>
            <a:r>
              <a:rPr lang="cs-CZ" sz="2400" b="1" dirty="0" smtClean="0">
                <a:latin typeface="Helvetica Narrow" panose="020B0606020202030204" pitchFamily="34" charset="0"/>
              </a:rPr>
              <a:t/>
            </a:r>
            <a:br>
              <a:rPr lang="cs-CZ" sz="2400" b="1" dirty="0" smtClean="0">
                <a:latin typeface="Helvetica Narrow" panose="020B0606020202030204" pitchFamily="34" charset="0"/>
              </a:rPr>
            </a:br>
            <a:r>
              <a:rPr lang="cs-CZ" sz="2400" b="1" dirty="0" smtClean="0">
                <a:latin typeface="Helvetica Narrow" panose="020B0606020202030204" pitchFamily="34" charset="0"/>
              </a:rPr>
              <a:t>na </a:t>
            </a:r>
            <a:r>
              <a:rPr lang="cs-CZ" sz="2400" b="1" dirty="0">
                <a:latin typeface="Helvetica Narrow" panose="020B0606020202030204" pitchFamily="34" charset="0"/>
              </a:rPr>
              <a:t>stanovený účel</a:t>
            </a:r>
          </a:p>
          <a:p>
            <a:pPr lvl="1"/>
            <a:r>
              <a:rPr lang="cs-CZ" sz="1900" dirty="0" smtClean="0">
                <a:latin typeface="Helvetica Narrow" panose="020B0606020202030204" pitchFamily="34" charset="0"/>
              </a:rPr>
              <a:t>Dnes </a:t>
            </a:r>
            <a:r>
              <a:rPr lang="cs-CZ" sz="1900" dirty="0">
                <a:latin typeface="Helvetica Narrow" panose="020B0606020202030204" pitchFamily="34" charset="0"/>
              </a:rPr>
              <a:t>účelovost zajištěna</a:t>
            </a:r>
          </a:p>
          <a:p>
            <a:pPr lvl="1"/>
            <a:r>
              <a:rPr lang="cs-CZ" sz="1900" dirty="0" smtClean="0">
                <a:latin typeface="Helvetica Narrow" panose="020B0606020202030204" pitchFamily="34" charset="0"/>
              </a:rPr>
              <a:t>Peníze </a:t>
            </a:r>
            <a:r>
              <a:rPr lang="cs-CZ" sz="1900" dirty="0">
                <a:latin typeface="Helvetica Narrow" panose="020B0606020202030204" pitchFamily="34" charset="0"/>
              </a:rPr>
              <a:t>někdy nedotečou tak, jak by si stát představoval a lidé ve školách </a:t>
            </a:r>
            <a:r>
              <a:rPr lang="cs-CZ" sz="1900" dirty="0" smtClean="0">
                <a:latin typeface="Helvetica Narrow" panose="020B0606020202030204" pitchFamily="34" charset="0"/>
              </a:rPr>
              <a:t>očekávali.</a:t>
            </a:r>
            <a:endParaRPr lang="cs-CZ" sz="1900" dirty="0">
              <a:latin typeface="Helvetica Narrow" panose="020B0606020202030204" pitchFamily="34" charset="0"/>
            </a:endParaRPr>
          </a:p>
          <a:p>
            <a:endParaRPr lang="cs-CZ" sz="2400" dirty="0">
              <a:latin typeface="Helvetica Narrow" panose="020B0606020202030204" pitchFamily="34" charset="0"/>
            </a:endParaRPr>
          </a:p>
          <a:p>
            <a:r>
              <a:rPr lang="cs-CZ" sz="2400" b="1" dirty="0">
                <a:latin typeface="Helvetica Narrow" panose="020B0606020202030204" pitchFamily="34" charset="0"/>
              </a:rPr>
              <a:t>Transparentnost – jasná zákonná pravidla a meze</a:t>
            </a:r>
          </a:p>
          <a:p>
            <a:pPr lvl="1"/>
            <a:r>
              <a:rPr lang="cs-CZ" sz="1900" dirty="0" smtClean="0">
                <a:latin typeface="Helvetica Narrow" panose="020B0606020202030204" pitchFamily="34" charset="0"/>
              </a:rPr>
              <a:t>Pravidla </a:t>
            </a:r>
            <a:r>
              <a:rPr lang="cs-CZ" sz="1900" dirty="0">
                <a:latin typeface="Helvetica Narrow" panose="020B0606020202030204" pitchFamily="34" charset="0"/>
              </a:rPr>
              <a:t>jsou jasná, meze pro poměrně dost volné </a:t>
            </a:r>
            <a:r>
              <a:rPr lang="cs-CZ" sz="1900" dirty="0" smtClean="0">
                <a:latin typeface="Helvetica Narrow" panose="020B0606020202030204" pitchFamily="34" charset="0"/>
              </a:rPr>
              <a:t>orgány státní správy.</a:t>
            </a:r>
            <a:br>
              <a:rPr lang="cs-CZ" sz="1900" dirty="0" smtClean="0">
                <a:latin typeface="Helvetica Narrow" panose="020B0606020202030204" pitchFamily="34" charset="0"/>
              </a:rPr>
            </a:br>
            <a:r>
              <a:rPr lang="cs-CZ" sz="1900" dirty="0" smtClean="0">
                <a:latin typeface="Helvetica Narrow" panose="020B0606020202030204" pitchFamily="34" charset="0"/>
              </a:rPr>
              <a:t>Co </a:t>
            </a:r>
            <a:r>
              <a:rPr lang="cs-CZ" sz="1900" dirty="0">
                <a:latin typeface="Helvetica Narrow" panose="020B0606020202030204" pitchFamily="34" charset="0"/>
              </a:rPr>
              <a:t>školy a školská </a:t>
            </a:r>
            <a:r>
              <a:rPr lang="cs-CZ" sz="1900" dirty="0" smtClean="0">
                <a:latin typeface="Helvetica Narrow" panose="020B0606020202030204" pitchFamily="34" charset="0"/>
              </a:rPr>
              <a:t>zařízení?</a:t>
            </a:r>
            <a:endParaRPr lang="cs-CZ" sz="1900" dirty="0">
              <a:solidFill>
                <a:srgbClr val="418E96"/>
              </a:solidFill>
              <a:latin typeface="Helvetica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672313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1"/>
          <p:cNvSpPr>
            <a:spLocks noGrp="1"/>
          </p:cNvSpPr>
          <p:nvPr>
            <p:ph idx="1"/>
          </p:nvPr>
        </p:nvSpPr>
        <p:spPr>
          <a:xfrm>
            <a:off x="1043608" y="1340768"/>
            <a:ext cx="7560840" cy="5112568"/>
          </a:xfrm>
        </p:spPr>
        <p:txBody>
          <a:bodyPr>
            <a:normAutofit/>
          </a:bodyPr>
          <a:lstStyle/>
          <a:p>
            <a:pPr marL="400050" lvl="1" indent="0">
              <a:buNone/>
            </a:pPr>
            <a:r>
              <a:rPr lang="pt-BR" sz="2400" b="1" dirty="0">
                <a:solidFill>
                  <a:srgbClr val="418E96"/>
                </a:solidFill>
                <a:latin typeface="Helvetica Narrow" panose="020B0606020202030204" pitchFamily="34" charset="0"/>
              </a:rPr>
              <a:t>Co dalšího můžeme </a:t>
            </a:r>
            <a:r>
              <a:rPr lang="pt-BR" sz="2400" b="1" dirty="0" smtClean="0">
                <a:solidFill>
                  <a:srgbClr val="418E96"/>
                </a:solidFill>
                <a:latin typeface="Helvetica Narrow" panose="020B0606020202030204" pitchFamily="34" charset="0"/>
              </a:rPr>
              <a:t>očekávat?</a:t>
            </a:r>
            <a:endParaRPr lang="cs-CZ" sz="2400" b="1" dirty="0" smtClean="0">
              <a:solidFill>
                <a:srgbClr val="418E96"/>
              </a:solidFill>
              <a:latin typeface="Helvetica Narrow" panose="020B0606020202030204" pitchFamily="34" charset="0"/>
            </a:endParaRPr>
          </a:p>
          <a:p>
            <a:pPr marL="0" indent="0">
              <a:buNone/>
            </a:pPr>
            <a:endParaRPr lang="cs-CZ" sz="2400" dirty="0" smtClean="0">
              <a:latin typeface="Helvetica Narrow" panose="020B0606020202030204" pitchFamily="34" charset="0"/>
            </a:endParaRPr>
          </a:p>
          <a:p>
            <a:r>
              <a:rPr lang="cs-CZ" sz="2400" b="1" dirty="0">
                <a:latin typeface="Helvetica Narrow" panose="020B0606020202030204" pitchFamily="34" charset="0"/>
              </a:rPr>
              <a:t>Podporu státních priorit – možnost zaplatit další priority státu bez další velké administrativní zátěže příjemců i těch, kdo prostředky rozdělují a </a:t>
            </a:r>
            <a:r>
              <a:rPr lang="cs-CZ" sz="2400" b="1" dirty="0" smtClean="0">
                <a:latin typeface="Helvetica Narrow" panose="020B0606020202030204" pitchFamily="34" charset="0"/>
              </a:rPr>
              <a:t>poskytují, například</a:t>
            </a:r>
          </a:p>
          <a:p>
            <a:pPr lvl="1"/>
            <a:r>
              <a:rPr lang="cs-CZ" sz="1900" b="1" dirty="0" smtClean="0">
                <a:latin typeface="Helvetica Narrow" panose="020B0606020202030204" pitchFamily="34" charset="0"/>
              </a:rPr>
              <a:t>rozhodnutí vlády o zvýšení platů zaměstnanců ve školství </a:t>
            </a:r>
            <a:br>
              <a:rPr lang="cs-CZ" sz="1900" b="1" dirty="0" smtClean="0">
                <a:latin typeface="Helvetica Narrow" panose="020B0606020202030204" pitchFamily="34" charset="0"/>
              </a:rPr>
            </a:br>
            <a:r>
              <a:rPr lang="cs-CZ" sz="1900" b="1" dirty="0" smtClean="0">
                <a:latin typeface="Helvetica Narrow" panose="020B0606020202030204" pitchFamily="34" charset="0"/>
              </a:rPr>
              <a:t>v průběhu kalendářního roku (dnes možno řešit pouze rozvojovým programem s účelovým znakem)</a:t>
            </a:r>
          </a:p>
          <a:p>
            <a:pPr lvl="1"/>
            <a:r>
              <a:rPr lang="cs-CZ" sz="1900" b="1" dirty="0" smtClean="0">
                <a:latin typeface="Helvetica Narrow" panose="020B0606020202030204" pitchFamily="34" charset="0"/>
              </a:rPr>
              <a:t>zavádění kariérního systému</a:t>
            </a:r>
          </a:p>
          <a:p>
            <a:pPr lvl="1"/>
            <a:endParaRPr lang="cs-CZ" sz="1900" b="1" dirty="0" smtClean="0">
              <a:latin typeface="Helvetica Narrow" panose="020B0606020202030204" pitchFamily="34" charset="0"/>
            </a:endParaRPr>
          </a:p>
          <a:p>
            <a:pPr lvl="1"/>
            <a:endParaRPr lang="cs-CZ" sz="1900" dirty="0">
              <a:latin typeface="Helvetica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739358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1"/>
          <p:cNvSpPr>
            <a:spLocks noGrp="1"/>
          </p:cNvSpPr>
          <p:nvPr>
            <p:ph idx="1"/>
          </p:nvPr>
        </p:nvSpPr>
        <p:spPr>
          <a:xfrm>
            <a:off x="1043608" y="1340768"/>
            <a:ext cx="7560840" cy="5112568"/>
          </a:xfrm>
        </p:spPr>
        <p:txBody>
          <a:bodyPr>
            <a:normAutofit/>
          </a:bodyPr>
          <a:lstStyle/>
          <a:p>
            <a:pPr marL="400050" lvl="1" indent="0">
              <a:buNone/>
            </a:pPr>
            <a:r>
              <a:rPr lang="cs-CZ" sz="2400" b="1" dirty="0" smtClean="0">
                <a:solidFill>
                  <a:srgbClr val="418E96"/>
                </a:solidFill>
                <a:latin typeface="Helvetica Narrow" panose="020B0606020202030204" pitchFamily="34" charset="0"/>
              </a:rPr>
              <a:t>Podpora venkovských škol</a:t>
            </a:r>
          </a:p>
          <a:p>
            <a:endParaRPr lang="cs-CZ" sz="2400" dirty="0" smtClean="0">
              <a:latin typeface="Helvetica Narrow" panose="020B0606020202030204" pitchFamily="34" charset="0"/>
            </a:endParaRPr>
          </a:p>
          <a:p>
            <a:r>
              <a:rPr lang="cs-CZ" sz="2400" dirty="0" smtClean="0">
                <a:latin typeface="Helvetica Narrow" panose="020B0606020202030204" pitchFamily="34" charset="0"/>
              </a:rPr>
              <a:t>Nový systém financování zajistí</a:t>
            </a:r>
            <a:r>
              <a:rPr lang="cs-CZ" sz="2600" dirty="0" smtClean="0">
                <a:latin typeface="Helvetica Narrow" panose="020B0606020202030204" pitchFamily="34" charset="0"/>
              </a:rPr>
              <a:t> </a:t>
            </a:r>
            <a:r>
              <a:rPr lang="cs-CZ" sz="2400" dirty="0">
                <a:latin typeface="Helvetica Narrow" panose="020B0606020202030204" pitchFamily="34" charset="0"/>
              </a:rPr>
              <a:t>dostupnost škol zejména pro předškolní děti a žáky 1. stupně ZŠ</a:t>
            </a:r>
          </a:p>
          <a:p>
            <a:r>
              <a:rPr lang="cs-CZ" sz="2400" dirty="0">
                <a:latin typeface="Helvetica Narrow" panose="020B0606020202030204" pitchFamily="34" charset="0"/>
              </a:rPr>
              <a:t>Financování zohledňuje skutečnou potřebu pedagogické </a:t>
            </a:r>
            <a:r>
              <a:rPr lang="cs-CZ" sz="2400" dirty="0" smtClean="0">
                <a:latin typeface="Helvetica Narrow" panose="020B0606020202030204" pitchFamily="34" charset="0"/>
              </a:rPr>
              <a:t>práce i v malých mateřských </a:t>
            </a:r>
            <a:r>
              <a:rPr lang="cs-CZ" sz="2400" dirty="0">
                <a:latin typeface="Helvetica Narrow" panose="020B0606020202030204" pitchFamily="34" charset="0"/>
              </a:rPr>
              <a:t>a základních </a:t>
            </a:r>
            <a:r>
              <a:rPr lang="cs-CZ" sz="2400" dirty="0" smtClean="0">
                <a:latin typeface="Helvetica Narrow" panose="020B0606020202030204" pitchFamily="34" charset="0"/>
              </a:rPr>
              <a:t>školách včetně školních družin</a:t>
            </a:r>
            <a:endParaRPr lang="cs-CZ" sz="2400" dirty="0">
              <a:latin typeface="Helvetica Narrow" panose="020B0606020202030204" pitchFamily="34" charset="0"/>
            </a:endParaRPr>
          </a:p>
          <a:p>
            <a:pPr marL="342900" lvl="1" indent="-342900">
              <a:buFont typeface="Arial" pitchFamily="34" charset="0"/>
              <a:buChar char="•"/>
            </a:pPr>
            <a:r>
              <a:rPr lang="cs-CZ" sz="2400" dirty="0" smtClean="0">
                <a:latin typeface="Helvetica Narrow" panose="020B0606020202030204" pitchFamily="34" charset="0"/>
              </a:rPr>
              <a:t>Financování zohledňuje nepedagogickou </a:t>
            </a:r>
            <a:r>
              <a:rPr lang="cs-CZ" sz="2400" dirty="0">
                <a:latin typeface="Helvetica Narrow" panose="020B0606020202030204" pitchFamily="34" charset="0"/>
              </a:rPr>
              <a:t>práci ve svazkových </a:t>
            </a:r>
            <a:r>
              <a:rPr lang="cs-CZ" sz="2400" dirty="0" smtClean="0">
                <a:latin typeface="Helvetica Narrow" panose="020B0606020202030204" pitchFamily="34" charset="0"/>
              </a:rPr>
              <a:t>školách (stanovení </a:t>
            </a:r>
            <a:r>
              <a:rPr lang="cs-CZ" sz="2400" dirty="0">
                <a:latin typeface="Helvetica Narrow" panose="020B0606020202030204" pitchFamily="34" charset="0"/>
              </a:rPr>
              <a:t>normativu na pracoviště svazkové </a:t>
            </a:r>
            <a:r>
              <a:rPr lang="cs-CZ" sz="2400" dirty="0" smtClean="0">
                <a:latin typeface="Helvetica Narrow" panose="020B0606020202030204" pitchFamily="34" charset="0"/>
              </a:rPr>
              <a:t>školy)</a:t>
            </a:r>
            <a:endParaRPr lang="cs-CZ" sz="2400" dirty="0">
              <a:latin typeface="Helvetica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118024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1"/>
          <p:cNvSpPr>
            <a:spLocks noGrp="1"/>
          </p:cNvSpPr>
          <p:nvPr>
            <p:ph idx="1"/>
          </p:nvPr>
        </p:nvSpPr>
        <p:spPr>
          <a:xfrm>
            <a:off x="1043608" y="1340768"/>
            <a:ext cx="7488832" cy="5112568"/>
          </a:xfrm>
        </p:spPr>
        <p:txBody>
          <a:bodyPr>
            <a:normAutofit/>
          </a:bodyPr>
          <a:lstStyle/>
          <a:p>
            <a:pPr marL="400050" lvl="1" indent="0">
              <a:buNone/>
            </a:pPr>
            <a:r>
              <a:rPr lang="cs-CZ" sz="2400" b="1" dirty="0" smtClean="0">
                <a:solidFill>
                  <a:srgbClr val="418E96"/>
                </a:solidFill>
                <a:latin typeface="Helvetica Narrow" panose="020B0606020202030204" pitchFamily="34" charset="0"/>
              </a:rPr>
              <a:t>Podpora </a:t>
            </a:r>
            <a:r>
              <a:rPr lang="cs-CZ" sz="2400" b="1" dirty="0" smtClean="0">
                <a:solidFill>
                  <a:srgbClr val="418E96"/>
                </a:solidFill>
                <a:latin typeface="Helvetica Narrow" panose="020B0606020202030204" pitchFamily="34" charset="0"/>
              </a:rPr>
              <a:t>pedagogické </a:t>
            </a:r>
            <a:r>
              <a:rPr lang="cs-CZ" sz="2400" b="1" dirty="0" smtClean="0">
                <a:solidFill>
                  <a:srgbClr val="418E96"/>
                </a:solidFill>
                <a:latin typeface="Helvetica Narrow" panose="020B0606020202030204" pitchFamily="34" charset="0"/>
              </a:rPr>
              <a:t>práce v malých školách</a:t>
            </a:r>
          </a:p>
          <a:p>
            <a:endParaRPr lang="cs-CZ" sz="2400" dirty="0" smtClean="0">
              <a:latin typeface="Helvetica Narrow" panose="020B0606020202030204" pitchFamily="34" charset="0"/>
            </a:endParaRPr>
          </a:p>
          <a:p>
            <a:pPr marL="342900" lvl="1" indent="-342900">
              <a:buFont typeface="Arial" pitchFamily="34" charset="0"/>
              <a:buChar char="•"/>
            </a:pPr>
            <a:r>
              <a:rPr lang="cs-CZ" sz="2400" b="1" dirty="0" smtClean="0">
                <a:latin typeface="Helvetica Narrow" panose="020B0606020202030204" pitchFamily="34" charset="0"/>
              </a:rPr>
              <a:t>Mateřské školy</a:t>
            </a:r>
          </a:p>
          <a:p>
            <a:pPr lvl="1"/>
            <a:r>
              <a:rPr lang="cs-CZ" sz="1900" dirty="0" smtClean="0">
                <a:latin typeface="Helvetica Narrow" panose="020B0606020202030204" pitchFamily="34" charset="0"/>
              </a:rPr>
              <a:t>stanovení </a:t>
            </a:r>
            <a:r>
              <a:rPr lang="cs-CZ" sz="1900" dirty="0">
                <a:latin typeface="Helvetica Narrow" panose="020B0606020202030204" pitchFamily="34" charset="0"/>
              </a:rPr>
              <a:t>rozsahu pedagogické práce v mateřských školách podle doby provozu </a:t>
            </a:r>
            <a:r>
              <a:rPr lang="cs-CZ" sz="1900" dirty="0" smtClean="0">
                <a:latin typeface="Helvetica Narrow" panose="020B0606020202030204" pitchFamily="34" charset="0"/>
              </a:rPr>
              <a:t>školy</a:t>
            </a:r>
          </a:p>
          <a:p>
            <a:pPr lvl="1"/>
            <a:r>
              <a:rPr lang="cs-CZ" sz="1900" dirty="0" smtClean="0">
                <a:latin typeface="Helvetica Narrow" panose="020B0606020202030204" pitchFamily="34" charset="0"/>
              </a:rPr>
              <a:t>zohlednění překryvu učitelek stanoveného podle RVP PV</a:t>
            </a:r>
            <a:endParaRPr lang="cs-CZ" sz="1900" dirty="0">
              <a:latin typeface="Helvetica Narrow" panose="020B0606020202030204" pitchFamily="34" charset="0"/>
            </a:endParaRPr>
          </a:p>
          <a:p>
            <a:pPr marL="342900" lvl="1" indent="-342900">
              <a:buFont typeface="Arial" pitchFamily="34" charset="0"/>
              <a:buChar char="•"/>
            </a:pPr>
            <a:r>
              <a:rPr lang="cs-CZ" sz="2400" b="1" dirty="0" smtClean="0">
                <a:latin typeface="Helvetica Narrow" panose="020B0606020202030204" pitchFamily="34" charset="0"/>
              </a:rPr>
              <a:t>Malotřídní školy</a:t>
            </a:r>
          </a:p>
          <a:p>
            <a:pPr lvl="1"/>
            <a:r>
              <a:rPr lang="cs-CZ" sz="1900" dirty="0">
                <a:latin typeface="Helvetica Narrow" panose="020B0606020202030204" pitchFamily="34" charset="0"/>
              </a:rPr>
              <a:t>stanovení </a:t>
            </a:r>
            <a:r>
              <a:rPr lang="cs-CZ" sz="1900" dirty="0" err="1" smtClean="0">
                <a:latin typeface="Helvetica Narrow" panose="020B0606020202030204" pitchFamily="34" charset="0"/>
              </a:rPr>
              <a:t>PHmax</a:t>
            </a:r>
            <a:r>
              <a:rPr lang="cs-CZ" sz="1900" dirty="0" smtClean="0">
                <a:latin typeface="Helvetica Narrow" panose="020B0606020202030204" pitchFamily="34" charset="0"/>
              </a:rPr>
              <a:t> </a:t>
            </a:r>
            <a:r>
              <a:rPr lang="cs-CZ" sz="1900" dirty="0">
                <a:latin typeface="Helvetica Narrow" panose="020B0606020202030204" pitchFamily="34" charset="0"/>
              </a:rPr>
              <a:t>pro základní školy s pouze 1.stupněm podle počtu tříd ve </a:t>
            </a:r>
            <a:r>
              <a:rPr lang="cs-CZ" sz="1900" dirty="0" smtClean="0">
                <a:latin typeface="Helvetica Narrow" panose="020B0606020202030204" pitchFamily="34" charset="0"/>
              </a:rPr>
              <a:t>škole – umožní například dělení hodin na ročníky</a:t>
            </a:r>
          </a:p>
          <a:p>
            <a:pPr marL="342900" lvl="1" indent="-342900">
              <a:buFont typeface="Arial" pitchFamily="34" charset="0"/>
              <a:buChar char="•"/>
            </a:pPr>
            <a:r>
              <a:rPr lang="cs-CZ" sz="2400" b="1" dirty="0" smtClean="0">
                <a:latin typeface="Helvetica Narrow" panose="020B0606020202030204" pitchFamily="34" charset="0"/>
              </a:rPr>
              <a:t>Malé základní školy</a:t>
            </a:r>
            <a:endParaRPr lang="cs-CZ" sz="2400" b="1" dirty="0">
              <a:latin typeface="Helvetica Narrow" panose="020B0606020202030204" pitchFamily="34" charset="0"/>
            </a:endParaRPr>
          </a:p>
          <a:p>
            <a:pPr lvl="1"/>
            <a:r>
              <a:rPr lang="cs-CZ" sz="1900" dirty="0">
                <a:latin typeface="Helvetica Narrow" panose="020B0606020202030204" pitchFamily="34" charset="0"/>
              </a:rPr>
              <a:t>stanovení </a:t>
            </a:r>
            <a:r>
              <a:rPr lang="cs-CZ" sz="1900" dirty="0" err="1">
                <a:latin typeface="Helvetica Narrow" panose="020B0606020202030204" pitchFamily="34" charset="0"/>
              </a:rPr>
              <a:t>PHmax</a:t>
            </a:r>
            <a:r>
              <a:rPr lang="cs-CZ" sz="1900" dirty="0">
                <a:latin typeface="Helvetica Narrow" panose="020B0606020202030204" pitchFamily="34" charset="0"/>
              </a:rPr>
              <a:t> pro </a:t>
            </a:r>
            <a:r>
              <a:rPr lang="cs-CZ" sz="1900" dirty="0" smtClean="0">
                <a:latin typeface="Helvetica Narrow" panose="020B0606020202030204" pitchFamily="34" charset="0"/>
              </a:rPr>
              <a:t>úplné základní </a:t>
            </a:r>
            <a:r>
              <a:rPr lang="cs-CZ" sz="1900" dirty="0">
                <a:latin typeface="Helvetica Narrow" panose="020B0606020202030204" pitchFamily="34" charset="0"/>
              </a:rPr>
              <a:t>školy </a:t>
            </a:r>
            <a:r>
              <a:rPr lang="cs-CZ" sz="1900" dirty="0" smtClean="0">
                <a:latin typeface="Helvetica Narrow" panose="020B0606020202030204" pitchFamily="34" charset="0"/>
              </a:rPr>
              <a:t>s maximálně 2 třídami </a:t>
            </a:r>
            <a:br>
              <a:rPr lang="cs-CZ" sz="1900" dirty="0" smtClean="0">
                <a:latin typeface="Helvetica Narrow" panose="020B0606020202030204" pitchFamily="34" charset="0"/>
              </a:rPr>
            </a:br>
            <a:r>
              <a:rPr lang="cs-CZ" sz="1900" dirty="0" smtClean="0">
                <a:latin typeface="Helvetica Narrow" panose="020B0606020202030204" pitchFamily="34" charset="0"/>
              </a:rPr>
              <a:t>v každém ročníku </a:t>
            </a:r>
            <a:r>
              <a:rPr lang="cs-CZ" sz="1900" dirty="0">
                <a:latin typeface="Helvetica Narrow" panose="020B0606020202030204" pitchFamily="34" charset="0"/>
              </a:rPr>
              <a:t>– při menším počtu žáků ve </a:t>
            </a:r>
            <a:r>
              <a:rPr lang="cs-CZ" sz="1900" dirty="0" smtClean="0">
                <a:latin typeface="Helvetica Narrow" panose="020B0606020202030204" pitchFamily="34" charset="0"/>
              </a:rPr>
              <a:t>třídách umožní stejný rozsah vzdělávání jako ve velkých školách</a:t>
            </a:r>
            <a:endParaRPr lang="cs-CZ" sz="1900" dirty="0">
              <a:latin typeface="Helvetica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40187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ystému Office">
  <a:themeElements>
    <a:clrScheme name="MSMT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18E96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Nadpis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987</TotalTime>
  <Words>563</Words>
  <Application>Microsoft Office PowerPoint</Application>
  <PresentationFormat>Předvádění na obrazovce (4:3)</PresentationFormat>
  <Paragraphs>119</Paragraphs>
  <Slides>20</Slides>
  <Notes>0</Notes>
  <HiddenSlides>0</HiddenSlides>
  <MMClips>0</MMClips>
  <ScaleCrop>false</ScaleCrop>
  <HeadingPairs>
    <vt:vector size="8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Vložené servery OLE</vt:lpstr>
      </vt:variant>
      <vt:variant>
        <vt:i4>1</vt:i4>
      </vt:variant>
      <vt:variant>
        <vt:lpstr>Nadpisy snímků</vt:lpstr>
      </vt:variant>
      <vt:variant>
        <vt:i4>20</vt:i4>
      </vt:variant>
    </vt:vector>
  </HeadingPairs>
  <TitlesOfParts>
    <vt:vector size="25" baseType="lpstr">
      <vt:lpstr>Arial</vt:lpstr>
      <vt:lpstr>Calibri</vt:lpstr>
      <vt:lpstr>Helvetica Narrow</vt:lpstr>
      <vt:lpstr>Motiv systému Office</vt:lpstr>
      <vt:lpstr>List</vt:lpstr>
      <vt:lpstr>Změny financování  regionálního školství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Státní podpora sportu  pro rok 2013</dc:title>
  <dc:creator>User</dc:creator>
  <cp:lastModifiedBy>Pluskalová Hana</cp:lastModifiedBy>
  <cp:revision>133</cp:revision>
  <cp:lastPrinted>2017-06-05T13:52:56Z</cp:lastPrinted>
  <dcterms:created xsi:type="dcterms:W3CDTF">2013-10-09T10:41:53Z</dcterms:created>
  <dcterms:modified xsi:type="dcterms:W3CDTF">2017-06-05T13:54:22Z</dcterms:modified>
</cp:coreProperties>
</file>