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8"/>
  </p:notesMasterIdLst>
  <p:handoutMasterIdLst>
    <p:handoutMasterId r:id="rId29"/>
  </p:handoutMasterIdLst>
  <p:sldIdLst>
    <p:sldId id="271" r:id="rId2"/>
    <p:sldId id="358" r:id="rId3"/>
    <p:sldId id="337" r:id="rId4"/>
    <p:sldId id="426" r:id="rId5"/>
    <p:sldId id="421" r:id="rId6"/>
    <p:sldId id="424" r:id="rId7"/>
    <p:sldId id="425" r:id="rId8"/>
    <p:sldId id="440" r:id="rId9"/>
    <p:sldId id="434" r:id="rId10"/>
    <p:sldId id="429" r:id="rId11"/>
    <p:sldId id="436" r:id="rId12"/>
    <p:sldId id="435" r:id="rId13"/>
    <p:sldId id="456" r:id="rId14"/>
    <p:sldId id="437" r:id="rId15"/>
    <p:sldId id="451" r:id="rId16"/>
    <p:sldId id="441" r:id="rId17"/>
    <p:sldId id="444" r:id="rId18"/>
    <p:sldId id="433" r:id="rId19"/>
    <p:sldId id="443" r:id="rId20"/>
    <p:sldId id="445" r:id="rId21"/>
    <p:sldId id="448" r:id="rId22"/>
    <p:sldId id="449" r:id="rId23"/>
    <p:sldId id="447" r:id="rId24"/>
    <p:sldId id="450" r:id="rId25"/>
    <p:sldId id="458" r:id="rId26"/>
    <p:sldId id="301" r:id="rId27"/>
  </p:sldIdLst>
  <p:sldSz cx="9144000" cy="6858000" type="screen4x3"/>
  <p:notesSz cx="6797675" cy="9928225"/>
  <p:defaultTextStyle>
    <a:defPPr>
      <a:defRPr lang="cs-CZ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3805"/>
    <a:srgbClr val="009900"/>
    <a:srgbClr val="462300"/>
    <a:srgbClr val="FFCC99"/>
    <a:srgbClr val="FFCC00"/>
    <a:srgbClr val="FF9933"/>
    <a:srgbClr val="FF9900"/>
    <a:srgbClr val="E6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95942" autoAdjust="0"/>
  </p:normalViewPr>
  <p:slideViewPr>
    <p:cSldViewPr>
      <p:cViewPr>
        <p:scale>
          <a:sx n="75" d="100"/>
          <a:sy n="75" d="100"/>
        </p:scale>
        <p:origin x="-2646" y="-9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3954"/>
    </p:cViewPr>
  </p:sorterViewPr>
  <p:notesViewPr>
    <p:cSldViewPr>
      <p:cViewPr varScale="1">
        <p:scale>
          <a:sx n="77" d="100"/>
          <a:sy n="77" d="100"/>
        </p:scale>
        <p:origin x="-3258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1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1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09B7A0-8733-4091-BE03-F68A60CCF856}" type="datetimeFigureOut">
              <a:rPr lang="cs-CZ"/>
              <a:pPr>
                <a:defRPr/>
              </a:pPr>
              <a:t>1.4.2016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1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1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31A1DA4-BA51-4608-9D22-855FBF1268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82525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1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1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185092-DD5F-4050-A5FD-8AF80E5D6815}" type="datetimeFigureOut">
              <a:rPr lang="cs-CZ"/>
              <a:pPr>
                <a:defRPr/>
              </a:pPr>
              <a:t>1.4.2016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1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1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3E4986-3AC3-4568-863E-45BFF1B160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86316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394" algn="l" defTabSz="9141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473" algn="l" defTabSz="9141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552" algn="l" defTabSz="9141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631" algn="l" defTabSz="9141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4825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38791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988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1992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9008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1529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06D12D-66E4-46AF-8306-8932B7E76BD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598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30131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49854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519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8722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532"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06D12D-66E4-46AF-8306-8932B7E76BD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043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0774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9639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81498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5252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9829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532"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06D12D-66E4-46AF-8306-8932B7E76BD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04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532"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06D12D-66E4-46AF-8306-8932B7E76BD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04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7947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06D12D-66E4-46AF-8306-8932B7E76BD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22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06D12D-66E4-46AF-8306-8932B7E76BD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22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3E4986-3AC3-4568-863E-45BFF1B160BC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30131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06D12D-66E4-46AF-8306-8932B7E76BD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59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288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160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4638" y="908050"/>
            <a:ext cx="2051050" cy="518795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68313" y="908050"/>
            <a:ext cx="6003925" cy="51879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82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1718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2264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8313" y="2133600"/>
            <a:ext cx="4027487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27488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939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6418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8618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460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71509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8401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908050"/>
            <a:ext cx="820737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133600"/>
            <a:ext cx="8207375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endParaRPr lang="cs-CZ" altLang="cs-CZ" smtClean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52400" y="76200"/>
            <a:ext cx="88392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rgbClr val="FFFFFF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rgbClr val="FFFFFF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rgbClr val="FFFFFF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rgbClr val="FFFFFF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rgbClr val="FFFFFF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cs-CZ" sz="2200" smtClean="0">
                <a:solidFill>
                  <a:schemeClr val="tx1"/>
                </a:solidFill>
              </a:rPr>
              <a:t>			</a:t>
            </a:r>
          </a:p>
        </p:txBody>
      </p:sp>
      <p:sp>
        <p:nvSpPr>
          <p:cNvPr id="11" name="TextovéPole 10"/>
          <p:cNvSpPr txBox="1"/>
          <p:nvPr userDrawn="1"/>
        </p:nvSpPr>
        <p:spPr>
          <a:xfrm>
            <a:off x="676538" y="72000"/>
            <a:ext cx="216727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cs-CZ" sz="1600" b="1" dirty="0" smtClean="0">
                <a:latin typeface="Corbel" panose="020B0503020204020204" pitchFamily="34" charset="0"/>
                <a:cs typeface="Arial" panose="020B0604020202020204" pitchFamily="34" charset="0"/>
              </a:rPr>
              <a:t>Ministerstvo financí</a:t>
            </a:r>
          </a:p>
          <a:p>
            <a:r>
              <a:rPr lang="cs-CZ" sz="1600" b="1" dirty="0" smtClean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České republiky</a:t>
            </a:r>
            <a:endParaRPr lang="cs-CZ" sz="1600" b="1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" y="72000"/>
            <a:ext cx="577253" cy="69270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fcr.cz/cs/verejny-sektor/uzemni-rozpocty/prijmy-kraju-a-obci/financovani-materskych-a-zakladnich-sko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z/url?sa=i&amp;rct=j&amp;q=&amp;esrc=s&amp;frm=1&amp;source=images&amp;cd=&amp;cad=rja&amp;uact=8&amp;ved=0CAcQjRw&amp;url=http://www.zdravaprsa.cz/zdrava-prsa/&amp;ei=hooRVbjyBIftaNO0guAG&amp;bvm=bv.89184060,d.d24&amp;psig=AFQjCNG3vBF9kjEtxUBoFUT6ynjGvx3RUw&amp;ust=1427299304674912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z/url?sa=i&amp;rct=j&amp;q=&amp;esrc=s&amp;frm=1&amp;source=images&amp;cd=&amp;cad=rja&amp;uact=8&amp;ved=0CAcQjRw&amp;url=http://www.intrasoft.cz/produkty/financni-moduly/financni-kontroling/&amp;ei=D98TVeSmH432O7nbgOAI&amp;bvm=bv.89217033,d.bGQ&amp;psig=AFQjCNEUAnNSAiW9une9qAQVVoGYLHByqA&amp;ust=142745202763011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fcr.cz/cs/verejny-sektor/uzemni-rozpocty/prijmy-kraju-a-obci/zakladni-informace/2016/dopady-senatniho-navrhu-zakona-o-rozpoct-2357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2594719"/>
          </a:xfrm>
        </p:spPr>
        <p:txBody>
          <a:bodyPr/>
          <a:lstStyle/>
          <a:p>
            <a:r>
              <a:rPr lang="cs-CZ" sz="3200" dirty="0" smtClean="0">
                <a:solidFill>
                  <a:srgbClr val="7538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Jednání pracovní komise k RUD</a:t>
            </a:r>
            <a:br>
              <a:rPr lang="cs-CZ" sz="3200" dirty="0" smtClean="0">
                <a:solidFill>
                  <a:srgbClr val="7538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3200" dirty="0" smtClean="0">
                <a:solidFill>
                  <a:srgbClr val="7538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31. března 2016</a:t>
            </a:r>
            <a:endParaRPr lang="cs-CZ" sz="2000" i="1" dirty="0">
              <a:solidFill>
                <a:srgbClr val="7538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5229200"/>
            <a:ext cx="6400800" cy="1224136"/>
          </a:xfrm>
        </p:spPr>
        <p:txBody>
          <a:bodyPr/>
          <a:lstStyle/>
          <a:p>
            <a:r>
              <a:rPr lang="cs-CZ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Ministerstvo financí</a:t>
            </a:r>
          </a:p>
          <a:p>
            <a:r>
              <a:rPr lang="cs-CZ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Březen 2016</a:t>
            </a:r>
          </a:p>
        </p:txBody>
      </p:sp>
      <p:cxnSp>
        <p:nvCxnSpPr>
          <p:cNvPr id="5" name="Přímá spojnice 4"/>
          <p:cNvCxnSpPr/>
          <p:nvPr/>
        </p:nvCxnSpPr>
        <p:spPr bwMode="auto">
          <a:xfrm>
            <a:off x="0" y="6531673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</p:spTree>
    <p:extLst>
      <p:ext uri="{BB962C8B-B14F-4D97-AF65-F5344CB8AC3E}">
        <p14:creationId xmlns:p14="http://schemas.microsoft.com/office/powerpoint/2010/main" val="149494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0"/>
            <a:ext cx="6588224" cy="1000800"/>
          </a:xfrm>
          <a:effectLst/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cs-CZ" sz="2800" b="1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Schéma RUD v r. 2016</a:t>
            </a:r>
            <a:endParaRPr lang="cs-CZ" sz="3200" b="1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6" name="Skupina 5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7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0" name="Přímá spojnice 9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1" name="TextovéPole 10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10</a:t>
            </a:fld>
            <a:endParaRPr lang="en-GB" sz="1200" dirty="0"/>
          </a:p>
        </p:txBody>
      </p:sp>
      <p:pic>
        <p:nvPicPr>
          <p:cNvPr id="12" name="Obrázek 11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33" y="1039182"/>
            <a:ext cx="8592750" cy="5468114"/>
          </a:xfrm>
          <a:prstGeom prst="rect">
            <a:avLst/>
          </a:prstGeom>
        </p:spPr>
      </p:pic>
      <p:sp>
        <p:nvSpPr>
          <p:cNvPr id="3" name="Ovál 2"/>
          <p:cNvSpPr/>
          <p:nvPr/>
        </p:nvSpPr>
        <p:spPr bwMode="auto">
          <a:xfrm flipV="1">
            <a:off x="539552" y="1700808"/>
            <a:ext cx="457200" cy="258314"/>
          </a:xfrm>
          <a:prstGeom prst="ellipse">
            <a:avLst/>
          </a:prstGeom>
          <a:noFill/>
          <a:ln w="9525" cap="flat" cmpd="sng" algn="ctr">
            <a:solidFill>
              <a:srgbClr val="753805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extrusionH="76200" prstMaterial="legacyMatte">
            <a:bevelT w="0" h="0" prst="angle"/>
            <a:bevelB w="0" h="0" prst="angle"/>
            <a:extrusionClr>
              <a:srgbClr val="0070C0"/>
            </a:extrusionClr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1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" name="Ovál 3"/>
          <p:cNvSpPr/>
          <p:nvPr/>
        </p:nvSpPr>
        <p:spPr bwMode="auto">
          <a:xfrm>
            <a:off x="4788024" y="4509120"/>
            <a:ext cx="499188" cy="313184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extrusionH="76200" prstMaterial="legacyMatte">
            <a:bevelT w="0" h="0" prst="angle"/>
            <a:bevelB w="0" h="0" prst="angle"/>
            <a:extrusionClr>
              <a:srgbClr val="0070C0"/>
            </a:extrusionClr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1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" name="Ovál 4"/>
          <p:cNvSpPr/>
          <p:nvPr/>
        </p:nvSpPr>
        <p:spPr bwMode="auto">
          <a:xfrm>
            <a:off x="5796136" y="4515408"/>
            <a:ext cx="504056" cy="306896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extrusionH="76200" prstMaterial="legacyMatte">
            <a:bevelT w="0" h="0" prst="angle"/>
            <a:bevelB w="0" h="0" prst="angle"/>
            <a:extrusionClr>
              <a:srgbClr val="0070C0"/>
            </a:extrusionClr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1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117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555776" y="9709"/>
            <a:ext cx="65882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cs-CZ" sz="2400" b="1" dirty="0">
                <a:solidFill>
                  <a:srgbClr val="6633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30% podíl obcí na DPFO z přiznání převod vs. nárok</a:t>
            </a:r>
            <a:endParaRPr lang="cs-CZ" sz="2400" b="1" kern="0" dirty="0">
              <a:solidFill>
                <a:srgbClr val="6633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6" name="Skupina 5"/>
          <p:cNvGrpSpPr/>
          <p:nvPr/>
        </p:nvGrpSpPr>
        <p:grpSpPr>
          <a:xfrm>
            <a:off x="0" y="820967"/>
            <a:ext cx="7235825" cy="36512"/>
            <a:chOff x="0" y="1916113"/>
            <a:chExt cx="7235825" cy="36512"/>
          </a:xfrm>
        </p:grpSpPr>
        <p:sp>
          <p:nvSpPr>
            <p:cNvPr id="7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" name="TextovéPole 9"/>
          <p:cNvSpPr txBox="1"/>
          <p:nvPr/>
        </p:nvSpPr>
        <p:spPr>
          <a:xfrm>
            <a:off x="8711952" y="6581001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11</a:t>
            </a:fld>
            <a:endParaRPr lang="en-GB" sz="1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859632"/>
            <a:ext cx="9297988" cy="601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9525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8316416" cy="45719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0" y="6531673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9" name="TextovéPole 8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12</a:t>
            </a:fld>
            <a:endParaRPr lang="en-GB" sz="12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55776" y="16856"/>
            <a:ext cx="6600180" cy="1008063"/>
          </a:xfrm>
        </p:spPr>
        <p:txBody>
          <a:bodyPr/>
          <a:lstStyle/>
          <a:p>
            <a:r>
              <a:rPr lang="cs-CZ" sz="2400" dirty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Převod podílu 30% DPFO z přiznání obcím v roce </a:t>
            </a:r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2015</a:t>
            </a:r>
            <a:endParaRPr lang="cs-CZ" sz="240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xfrm>
            <a:off x="179512" y="1024919"/>
            <a:ext cx="8712967" cy="4276289"/>
          </a:xfrm>
        </p:spPr>
        <p:txBody>
          <a:bodyPr/>
          <a:lstStyle/>
          <a:p>
            <a:pPr marL="0" indent="0" algn="ctr">
              <a:buNone/>
            </a:pPr>
            <a:r>
              <a:rPr lang="cs-CZ" sz="24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V roce 2015 bylo 5 664 obcím převedeno 2,7 mld. Kč</a:t>
            </a:r>
            <a:endParaRPr lang="cs-CZ" sz="2000" dirty="0">
              <a:latin typeface="Calibri" panose="020F0502020204030204" pitchFamily="34" charset="0"/>
            </a:endParaRPr>
          </a:p>
        </p:txBody>
      </p:sp>
      <p:graphicFrame>
        <p:nvGraphicFramePr>
          <p:cNvPr id="11" name="Tabulk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199976"/>
              </p:ext>
            </p:extLst>
          </p:nvPr>
        </p:nvGraphicFramePr>
        <p:xfrm>
          <a:off x="467544" y="1628800"/>
          <a:ext cx="8064896" cy="2987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5575"/>
                <a:gridCol w="1425414"/>
                <a:gridCol w="2498674"/>
                <a:gridCol w="32052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Počet </a:t>
                      </a:r>
                      <a:br>
                        <a:rPr lang="cs-CZ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</a:br>
                      <a:r>
                        <a:rPr lang="cs-CZ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obcí</a:t>
                      </a:r>
                      <a:endParaRPr lang="cs-CZ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Převedeno</a:t>
                      </a:r>
                    </a:p>
                    <a:p>
                      <a:pPr algn="ctr"/>
                      <a:r>
                        <a:rPr lang="cs-CZ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obcím</a:t>
                      </a:r>
                      <a:endParaRPr lang="cs-CZ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Skutečný nárok</a:t>
                      </a:r>
                    </a:p>
                    <a:p>
                      <a:pPr algn="ctr"/>
                      <a:r>
                        <a:rPr lang="cs-CZ" sz="1400" b="1" i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Po zúčtování převedených prostředků a nároků na vratky</a:t>
                      </a:r>
                      <a:endParaRPr lang="cs-CZ" sz="1400" b="1" i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Kompenzováno</a:t>
                      </a:r>
                      <a:endParaRPr lang="cs-CZ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r"/>
                      <a:r>
                        <a:rPr lang="cs-CZ" sz="1600" dirty="0" smtClean="0">
                          <a:latin typeface="Calibri" panose="020F0502020204030204" pitchFamily="34" charset="0"/>
                        </a:rPr>
                        <a:t>Praha</a:t>
                      </a:r>
                      <a:endParaRPr lang="cs-CZ" sz="1600" dirty="0"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875 189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599 786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effectLst/>
                          <a:latin typeface="Calibri"/>
                        </a:rPr>
                        <a:t>275 403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0" marR="54000" marT="0" marB="0" anchor="b"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45 288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45 288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1 427</a:t>
                      </a:r>
                    </a:p>
                  </a:txBody>
                  <a:tcPr marL="0" marR="54000" marT="0" marB="0" anchor="b"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1 274 031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687 634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effectLst/>
                          <a:latin typeface="Calibri"/>
                        </a:rPr>
                        <a:t>586 397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4 094</a:t>
                      </a:r>
                    </a:p>
                  </a:txBody>
                  <a:tcPr marL="0" marR="54000" marT="0" marB="0" anchor="ctr"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515 589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-684 768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1 200 357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587</a:t>
                      </a:r>
                    </a:p>
                  </a:txBody>
                  <a:tcPr marL="0" marR="54000" marT="0" marB="0" anchor="ctr"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-40 767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40 767</a:t>
                      </a: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  <a:r>
                        <a:rPr lang="cs-CZ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251*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2 710 097</a:t>
                      </a:r>
                    </a:p>
                  </a:txBody>
                  <a:tcPr marL="0" marR="90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607 174</a:t>
                      </a:r>
                    </a:p>
                  </a:txBody>
                  <a:tcPr marL="0" marR="90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600" b="1" baseline="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Obdélník 12"/>
          <p:cNvSpPr/>
          <p:nvPr/>
        </p:nvSpPr>
        <p:spPr>
          <a:xfrm>
            <a:off x="351863" y="4797152"/>
            <a:ext cx="85352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u="sng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Závěr :</a:t>
            </a:r>
            <a:endParaRPr lang="cs-CZ" sz="2000" u="sng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1 570 </a:t>
            </a:r>
            <a:r>
              <a:rPr lang="cs-CZ" sz="16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obcí mělo v roce </a:t>
            </a:r>
            <a:r>
              <a:rPr lang="cs-CZ" sz="16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2015 </a:t>
            </a:r>
            <a:r>
              <a:rPr lang="cs-CZ" sz="16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nárok na </a:t>
            </a:r>
            <a:r>
              <a:rPr lang="cs-CZ" sz="16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1,3 mld. Kč.</a:t>
            </a:r>
            <a:endParaRPr lang="cs-CZ" sz="160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4 681 obcím </a:t>
            </a:r>
            <a:r>
              <a:rPr lang="cs-CZ" sz="16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nemělo </a:t>
            </a:r>
            <a:r>
              <a:rPr lang="cs-CZ" sz="16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být nic převedeno a zároveň jim bylo kompenzováno (z inkasa DPFO z přiznání + jiné daně)</a:t>
            </a:r>
            <a:r>
              <a:rPr lang="cs-CZ" sz="16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  </a:t>
            </a:r>
            <a:r>
              <a:rPr lang="cs-CZ" sz="16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cca </a:t>
            </a:r>
            <a:r>
              <a:rPr lang="cs-CZ" sz="16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7</a:t>
            </a:r>
            <a:r>
              <a:rPr lang="cs-CZ" sz="16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26 </a:t>
            </a:r>
            <a:r>
              <a:rPr lang="cs-CZ" sz="16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mil. </a:t>
            </a:r>
            <a:r>
              <a:rPr lang="cs-CZ" sz="16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Kč, z toho</a:t>
            </a:r>
            <a:r>
              <a:rPr lang="cs-CZ" sz="16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cs-CZ" sz="16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u</a:t>
            </a:r>
            <a:r>
              <a:rPr lang="cs-CZ" sz="1600" b="1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587 obcí došlo k paradoxní situaci, kdy jim sice nebyly převedeny žádné prostředky, ale ve výsledku byly přeplaceny</a:t>
            </a:r>
          </a:p>
          <a:p>
            <a:endParaRPr lang="cs-CZ" sz="1200" b="1" dirty="0" smtClean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cs-CZ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* Z důvodu zákona č. 15/2015 Sb. zahrnuty i tři bývalé vojenské újezdy</a:t>
            </a:r>
            <a:endParaRPr lang="cs-CZ" sz="1200" b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7740352" y="1407259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i="1" dirty="0" smtClean="0"/>
              <a:t>v tis. Kč</a:t>
            </a:r>
            <a:endParaRPr lang="cs-CZ" sz="1200" b="1" i="1" dirty="0"/>
          </a:p>
        </p:txBody>
      </p:sp>
    </p:spTree>
    <p:extLst>
      <p:ext uri="{BB962C8B-B14F-4D97-AF65-F5344CB8AC3E}">
        <p14:creationId xmlns:p14="http://schemas.microsoft.com/office/powerpoint/2010/main" val="74160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</a:t>
            </a:r>
            <a:r>
              <a:rPr lang="cs-CZ" sz="2400" dirty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 </a:t>
            </a:r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podíl obcí na DPFO </a:t>
            </a:r>
            <a:r>
              <a:rPr lang="cs-CZ" sz="2400" dirty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 </a:t>
            </a:r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přiznání převod vs. nárok</a:t>
            </a:r>
            <a:endParaRPr lang="cs-CZ" sz="24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13</a:t>
            </a:fld>
            <a:endParaRPr lang="en-GB" sz="1200" dirty="0"/>
          </a:p>
        </p:txBody>
      </p:sp>
      <p:graphicFrame>
        <p:nvGraphicFramePr>
          <p:cNvPr id="12" name="Zástupný symbol pro obsah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5556341"/>
              </p:ext>
            </p:extLst>
          </p:nvPr>
        </p:nvGraphicFramePr>
        <p:xfrm>
          <a:off x="107504" y="1047735"/>
          <a:ext cx="6443389" cy="2560320"/>
        </p:xfrm>
        <a:graphic>
          <a:graphicData uri="http://schemas.openxmlformats.org/drawingml/2006/table">
            <a:tbl>
              <a:tblPr/>
              <a:tblGrid>
                <a:gridCol w="1738235"/>
                <a:gridCol w="654112"/>
                <a:gridCol w="925420"/>
                <a:gridCol w="817644"/>
                <a:gridCol w="564914"/>
                <a:gridCol w="925420"/>
                <a:gridCol w="817644"/>
              </a:tblGrid>
              <a:tr h="144563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89126"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 dirty="0">
                          <a:effectLst/>
                          <a:latin typeface="Calibri"/>
                        </a:rPr>
                        <a:t>Počet </a:t>
                      </a:r>
                      <a:r>
                        <a:rPr lang="cs-CZ" sz="1200" b="0" i="1" u="none" strike="noStrike" dirty="0" smtClean="0">
                          <a:effectLst/>
                          <a:latin typeface="Calibri"/>
                        </a:rPr>
                        <a:t/>
                      </a:r>
                      <a:br>
                        <a:rPr lang="cs-CZ" sz="1200" b="0" i="1" u="none" strike="noStrike" dirty="0" smtClean="0">
                          <a:effectLst/>
                          <a:latin typeface="Calibri"/>
                        </a:rPr>
                      </a:br>
                      <a:r>
                        <a:rPr lang="cs-CZ" sz="1200" b="0" i="1" u="none" strike="noStrike" dirty="0" smtClean="0">
                          <a:effectLst/>
                          <a:latin typeface="Calibri"/>
                        </a:rPr>
                        <a:t>obcí</a:t>
                      </a:r>
                      <a:endParaRPr lang="cs-CZ" sz="1200" b="0" i="1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Převedeno </a:t>
                      </a:r>
                      <a:br>
                        <a:rPr lang="cs-CZ" sz="1200" b="0" i="1" u="none" strike="noStrike">
                          <a:effectLst/>
                          <a:latin typeface="Calibri"/>
                        </a:rPr>
                      </a:br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obcím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Skutečný </a:t>
                      </a:r>
                      <a:br>
                        <a:rPr lang="cs-CZ" sz="1200" b="0" i="1" u="none" strike="noStrike">
                          <a:effectLst/>
                          <a:latin typeface="Calibri"/>
                        </a:rPr>
                      </a:br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nárok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Počet obcí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Převedeno </a:t>
                      </a:r>
                      <a:br>
                        <a:rPr lang="cs-CZ" sz="1200" b="0" i="1" u="none" strike="noStrike">
                          <a:effectLst/>
                          <a:latin typeface="Calibri"/>
                        </a:rPr>
                      </a:br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obcím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Skutečný </a:t>
                      </a:r>
                      <a:br>
                        <a:rPr lang="cs-CZ" sz="1200" b="0" i="1" u="none" strike="noStrike">
                          <a:effectLst/>
                          <a:latin typeface="Calibri"/>
                        </a:rPr>
                      </a:br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nárok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563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Praha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634 813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540 158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579 240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568 633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563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Měly nárok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106 625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106 974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130 107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130 354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2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Měly nárok, ale část kompenzována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1 244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1 124 510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599 775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1 418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1 231 249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768 870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2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Bylo převedeno, ale měly jen vracet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4 291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359 658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-554 195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4 172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305 163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-489 519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2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Nedostaly nic, jen kompenzováno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468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-28 043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335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-19 317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563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Celkem mělo nárok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1485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1 865 948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1 246 907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1740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1 940 596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1 467 857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563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Celkem bez nároku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4 759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359 658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-582 238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4 507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305 163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-508 836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563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Celkem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6244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2 225 606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664 669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6247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2 245 759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959 021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Zástupný symbol pro obsah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1479053"/>
              </p:ext>
            </p:extLst>
          </p:nvPr>
        </p:nvGraphicFramePr>
        <p:xfrm>
          <a:off x="832595" y="3861048"/>
          <a:ext cx="8243688" cy="2560320"/>
        </p:xfrm>
        <a:graphic>
          <a:graphicData uri="http://schemas.openxmlformats.org/drawingml/2006/table">
            <a:tbl>
              <a:tblPr/>
              <a:tblGrid>
                <a:gridCol w="1506851"/>
                <a:gridCol w="489716"/>
                <a:gridCol w="802234"/>
                <a:gridCol w="708803"/>
                <a:gridCol w="489716"/>
                <a:gridCol w="802234"/>
                <a:gridCol w="708803"/>
                <a:gridCol w="489716"/>
                <a:gridCol w="802234"/>
                <a:gridCol w="708803"/>
                <a:gridCol w="734578"/>
              </a:tblGrid>
              <a:tr h="125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57729"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Počet obcí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Převedeno </a:t>
                      </a:r>
                      <a:br>
                        <a:rPr lang="cs-CZ" sz="1200" b="0" i="1" u="none" strike="noStrike">
                          <a:effectLst/>
                          <a:latin typeface="Calibri"/>
                        </a:rPr>
                      </a:br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obcím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Skutečný </a:t>
                      </a:r>
                      <a:br>
                        <a:rPr lang="cs-CZ" sz="1200" b="0" i="1" u="none" strike="noStrike">
                          <a:effectLst/>
                          <a:latin typeface="Calibri"/>
                        </a:rPr>
                      </a:br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nárok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Počet obcí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Převedeno </a:t>
                      </a:r>
                      <a:br>
                        <a:rPr lang="cs-CZ" sz="1200" b="0" i="1" u="none" strike="noStrike">
                          <a:effectLst/>
                          <a:latin typeface="Calibri"/>
                        </a:rPr>
                      </a:br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obcím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 dirty="0">
                          <a:effectLst/>
                          <a:latin typeface="Calibri"/>
                        </a:rPr>
                        <a:t>Skutečný </a:t>
                      </a:r>
                      <a:br>
                        <a:rPr lang="cs-CZ" sz="1200" b="0" i="1" u="none" strike="noStrike" dirty="0">
                          <a:effectLst/>
                          <a:latin typeface="Calibri"/>
                        </a:rPr>
                      </a:br>
                      <a:r>
                        <a:rPr lang="cs-CZ" sz="1200" b="0" i="1" u="none" strike="noStrike" dirty="0">
                          <a:effectLst/>
                          <a:latin typeface="Calibri"/>
                        </a:rPr>
                        <a:t>nárok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Počet obcí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Převedeno </a:t>
                      </a:r>
                      <a:br>
                        <a:rPr lang="cs-CZ" sz="1200" b="0" i="1" u="none" strike="noStrike">
                          <a:effectLst/>
                          <a:latin typeface="Calibri"/>
                        </a:rPr>
                      </a:br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obcím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Skutečný </a:t>
                      </a:r>
                      <a:br>
                        <a:rPr lang="cs-CZ" sz="1200" b="0" i="1" u="none" strike="noStrike">
                          <a:effectLst/>
                          <a:latin typeface="Calibri"/>
                        </a:rPr>
                      </a:br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nárok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effectLst/>
                          <a:latin typeface="Calibri"/>
                        </a:rPr>
                        <a:t>Rozdíl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Praha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589 763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545 888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687 804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689 629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875 189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599 786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275 403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Měly nárok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284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123 873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123 922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28 215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28 218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45 288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45 288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Měly nárok, ale část kompenzována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1 266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1 260 495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845 618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1 329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935 432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579 173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1 427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1 274 031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687 634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586 397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Bylo převedeno, ale měly jen vracet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4 186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334 826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-563 548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4 036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416 042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-730 866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4 094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515 589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-684 768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1 200 357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6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Nedostaly nic, jen kompenzováno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513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-31 726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760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-59 147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587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cs-CZ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40 767</a:t>
                      </a:r>
                      <a:endParaRPr lang="cs-CZ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40 767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6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Celkem mělo nárok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1551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1 974 130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1 515 428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1456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1 651 451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1 297 020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2 194 508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1 332 709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-861 799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Celkem bez nároku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4 699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334 826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-595 273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4 796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416 042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-790 013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4 681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515 589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-725 535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-1 241 124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6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Celkem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6250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2 308 956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920 155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6252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2 067 493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507 007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6251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2 710 097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607 174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-2 102 923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169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</a:t>
            </a:r>
            <a:r>
              <a:rPr lang="cs-CZ" sz="2400" dirty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 </a:t>
            </a:r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podíl obcí na DPFO </a:t>
            </a:r>
            <a:r>
              <a:rPr lang="cs-CZ" sz="2400" dirty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 </a:t>
            </a:r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přiznání převod vs. nárok</a:t>
            </a:r>
            <a:endParaRPr lang="cs-CZ" sz="24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14</a:t>
            </a:fld>
            <a:endParaRPr lang="en-GB" sz="1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1592263"/>
            <a:ext cx="9010650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8756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</a:t>
            </a:r>
            <a:r>
              <a:rPr lang="cs-CZ" sz="2400" dirty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 </a:t>
            </a:r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podíl obcí na DPFO </a:t>
            </a:r>
            <a:r>
              <a:rPr lang="cs-CZ" sz="2400" dirty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 </a:t>
            </a:r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přiznání převod vs. nárok</a:t>
            </a:r>
            <a:endParaRPr lang="cs-CZ" sz="24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15</a:t>
            </a:fld>
            <a:endParaRPr lang="en-GB" sz="1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024919"/>
            <a:ext cx="8896771" cy="5500425"/>
          </a:xfrm>
        </p:spPr>
        <p:txBody>
          <a:bodyPr/>
          <a:lstStyle/>
          <a:p>
            <a:pPr marL="0" indent="0">
              <a:buNone/>
            </a:pPr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Statistické informace za roky 2011 až 2015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Rozptyl výnosu (skutečný nárok)</a:t>
            </a:r>
          </a:p>
          <a:p>
            <a:pPr marL="0" indent="0">
              <a:buNone/>
              <a:tabLst>
                <a:tab pos="1438275" algn="l"/>
                <a:tab pos="3582988" algn="dec"/>
              </a:tabLst>
            </a:pPr>
            <a:r>
              <a:rPr lang="cs-CZ" sz="2000" dirty="0" smtClean="0">
                <a:latin typeface="Calibri" panose="020F0502020204030204" pitchFamily="34" charset="0"/>
              </a:rPr>
              <a:t>	&lt; 30%	2 obce</a:t>
            </a:r>
          </a:p>
          <a:p>
            <a:pPr marL="0" indent="0">
              <a:buNone/>
              <a:tabLst>
                <a:tab pos="1438275" algn="l"/>
                <a:tab pos="3582988" algn="dec"/>
              </a:tabLst>
            </a:pPr>
            <a:r>
              <a:rPr lang="cs-CZ" sz="2000" dirty="0" smtClean="0">
                <a:latin typeface="Calibri" panose="020F0502020204030204" pitchFamily="34" charset="0"/>
              </a:rPr>
              <a:t>	&lt; 40%	4 obce</a:t>
            </a:r>
          </a:p>
          <a:p>
            <a:pPr marL="0" indent="0">
              <a:buNone/>
              <a:tabLst>
                <a:tab pos="1438275" algn="l"/>
                <a:tab pos="3582988" algn="dec"/>
              </a:tabLst>
            </a:pPr>
            <a:r>
              <a:rPr lang="cs-CZ" sz="2000" dirty="0" smtClean="0">
                <a:latin typeface="Calibri" panose="020F0502020204030204" pitchFamily="34" charset="0"/>
              </a:rPr>
              <a:t>	&lt; 50%	16 obcí</a:t>
            </a:r>
          </a:p>
          <a:p>
            <a:pPr marL="0" indent="0">
              <a:buNone/>
              <a:tabLst>
                <a:tab pos="5021263" algn="dec"/>
              </a:tabLst>
            </a:pPr>
            <a:endParaRPr lang="cs-CZ" sz="1200" dirty="0">
              <a:latin typeface="Calibri" panose="020F0502020204030204" pitchFamily="34" charset="0"/>
            </a:endParaRPr>
          </a:p>
          <a:p>
            <a:pPr marL="0" indent="0">
              <a:buNone/>
              <a:tabLst>
                <a:tab pos="5021263" algn="dec"/>
                <a:tab pos="8604250" algn="r"/>
              </a:tabLst>
            </a:pPr>
            <a:r>
              <a:rPr lang="cs-CZ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Počet obcí, u kterých v uvedeném období výnos meziročně rostl</a:t>
            </a:r>
            <a:r>
              <a:rPr lang="cs-CZ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	</a:t>
            </a:r>
            <a:r>
              <a:rPr lang="cs-CZ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119 obcí</a:t>
            </a:r>
          </a:p>
          <a:p>
            <a:pPr marL="0" indent="0">
              <a:buNone/>
              <a:tabLst>
                <a:tab pos="5021263" algn="dec"/>
                <a:tab pos="8604250" algn="r"/>
              </a:tabLst>
            </a:pPr>
            <a:r>
              <a:rPr lang="cs-CZ" sz="2000" dirty="0" smtClean="0">
                <a:latin typeface="Calibri" panose="020F0502020204030204" pitchFamily="34" charset="0"/>
              </a:rPr>
              <a:t>Maximální nárůst za celé období	2 551 tis. Kč</a:t>
            </a:r>
          </a:p>
          <a:p>
            <a:pPr marL="0" indent="0">
              <a:buNone/>
              <a:tabLst>
                <a:tab pos="5021263" algn="dec"/>
                <a:tab pos="8604250" algn="r"/>
              </a:tabLst>
            </a:pPr>
            <a:r>
              <a:rPr lang="cs-CZ" sz="2000" dirty="0" smtClean="0">
                <a:latin typeface="Calibri" panose="020F0502020204030204" pitchFamily="34" charset="0"/>
              </a:rPr>
              <a:t>Minimální </a:t>
            </a:r>
            <a:r>
              <a:rPr lang="cs-CZ" sz="2000" dirty="0">
                <a:latin typeface="Calibri" panose="020F0502020204030204" pitchFamily="34" charset="0"/>
              </a:rPr>
              <a:t>nárůst za celé </a:t>
            </a:r>
            <a:r>
              <a:rPr lang="cs-CZ" sz="2000" dirty="0" smtClean="0">
                <a:latin typeface="Calibri" panose="020F0502020204030204" pitchFamily="34" charset="0"/>
              </a:rPr>
              <a:t>období	6 tis. Kč</a:t>
            </a:r>
          </a:p>
          <a:p>
            <a:pPr marL="0" indent="0">
              <a:buNone/>
              <a:tabLst>
                <a:tab pos="5021263" algn="dec"/>
                <a:tab pos="8604250" algn="r"/>
              </a:tabLst>
            </a:pPr>
            <a:endParaRPr lang="cs-CZ" sz="1200" dirty="0">
              <a:latin typeface="Calibri" panose="020F0502020204030204" pitchFamily="34" charset="0"/>
            </a:endParaRPr>
          </a:p>
          <a:p>
            <a:pPr marL="0" indent="0">
              <a:buNone/>
              <a:tabLst>
                <a:tab pos="5021263" algn="dec"/>
                <a:tab pos="8604250" algn="r"/>
              </a:tabLst>
            </a:pPr>
            <a:r>
              <a:rPr lang="cs-CZ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Počet obcí, u kterých </a:t>
            </a:r>
            <a:r>
              <a:rPr lang="cs-CZ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v </a:t>
            </a:r>
            <a:r>
              <a:rPr lang="cs-CZ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uvedeném období výnos meziročně </a:t>
            </a:r>
            <a:r>
              <a:rPr lang="cs-CZ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klesal</a:t>
            </a:r>
            <a:r>
              <a:rPr lang="cs-CZ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	</a:t>
            </a:r>
            <a:r>
              <a:rPr lang="cs-CZ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145 </a:t>
            </a:r>
            <a:r>
              <a:rPr lang="cs-CZ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obcí</a:t>
            </a:r>
          </a:p>
          <a:p>
            <a:pPr marL="0" indent="0">
              <a:buNone/>
              <a:tabLst>
                <a:tab pos="5021263" algn="dec"/>
                <a:tab pos="8604250" algn="r"/>
              </a:tabLst>
            </a:pPr>
            <a:r>
              <a:rPr lang="cs-CZ" sz="2000" dirty="0">
                <a:latin typeface="Calibri" panose="020F0502020204030204" pitchFamily="34" charset="0"/>
              </a:rPr>
              <a:t>Maximální </a:t>
            </a:r>
            <a:r>
              <a:rPr lang="cs-CZ" sz="2000" dirty="0" smtClean="0">
                <a:latin typeface="Calibri" panose="020F0502020204030204" pitchFamily="34" charset="0"/>
              </a:rPr>
              <a:t>pokles za </a:t>
            </a:r>
            <a:r>
              <a:rPr lang="cs-CZ" sz="2000" dirty="0">
                <a:latin typeface="Calibri" panose="020F0502020204030204" pitchFamily="34" charset="0"/>
              </a:rPr>
              <a:t>celé období	</a:t>
            </a:r>
            <a:r>
              <a:rPr lang="cs-CZ" sz="2000" dirty="0" smtClean="0">
                <a:latin typeface="Calibri" panose="020F0502020204030204" pitchFamily="34" charset="0"/>
              </a:rPr>
              <a:t>4 706 </a:t>
            </a:r>
            <a:r>
              <a:rPr lang="cs-CZ" sz="2000" dirty="0">
                <a:latin typeface="Calibri" panose="020F0502020204030204" pitchFamily="34" charset="0"/>
              </a:rPr>
              <a:t>tis. Kč</a:t>
            </a:r>
          </a:p>
          <a:p>
            <a:pPr marL="0" indent="0">
              <a:buNone/>
              <a:tabLst>
                <a:tab pos="5021263" algn="dec"/>
                <a:tab pos="8604250" algn="r"/>
              </a:tabLst>
            </a:pPr>
            <a:r>
              <a:rPr lang="cs-CZ" sz="2000" dirty="0">
                <a:latin typeface="Calibri" panose="020F0502020204030204" pitchFamily="34" charset="0"/>
              </a:rPr>
              <a:t>Minimální pokles </a:t>
            </a:r>
            <a:r>
              <a:rPr lang="cs-CZ" sz="2000" dirty="0" smtClean="0">
                <a:latin typeface="Calibri" panose="020F0502020204030204" pitchFamily="34" charset="0"/>
              </a:rPr>
              <a:t>za </a:t>
            </a:r>
            <a:r>
              <a:rPr lang="cs-CZ" sz="2000" dirty="0">
                <a:latin typeface="Calibri" panose="020F0502020204030204" pitchFamily="34" charset="0"/>
              </a:rPr>
              <a:t>celé období	</a:t>
            </a:r>
            <a:r>
              <a:rPr lang="cs-CZ" sz="2000" dirty="0" smtClean="0">
                <a:latin typeface="Calibri" panose="020F0502020204030204" pitchFamily="34" charset="0"/>
              </a:rPr>
              <a:t>9 </a:t>
            </a:r>
            <a:r>
              <a:rPr lang="cs-CZ" sz="2000" dirty="0">
                <a:latin typeface="Calibri" panose="020F0502020204030204" pitchFamily="34" charset="0"/>
              </a:rPr>
              <a:t>tis. </a:t>
            </a:r>
            <a:r>
              <a:rPr lang="cs-CZ" sz="2000" dirty="0" smtClean="0">
                <a:latin typeface="Calibri" panose="020F0502020204030204" pitchFamily="34" charset="0"/>
              </a:rPr>
              <a:t>Kč</a:t>
            </a:r>
          </a:p>
          <a:p>
            <a:pPr marL="0" indent="0">
              <a:buNone/>
              <a:tabLst>
                <a:tab pos="5021263" algn="dec"/>
                <a:tab pos="8604250" algn="r"/>
              </a:tabLst>
            </a:pPr>
            <a:endParaRPr lang="cs-CZ" sz="1200" dirty="0">
              <a:latin typeface="Calibri" panose="020F0502020204030204" pitchFamily="34" charset="0"/>
            </a:endParaRPr>
          </a:p>
          <a:p>
            <a:pPr marL="0" indent="0">
              <a:buNone/>
              <a:tabLst>
                <a:tab pos="5021263" algn="dec"/>
                <a:tab pos="8604250" algn="r"/>
              </a:tabLst>
            </a:pPr>
            <a:r>
              <a:rPr lang="cs-CZ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Počet obcí, které měly v každém roce za celé období nárok na výnos	441 obcí</a:t>
            </a:r>
            <a:endParaRPr lang="cs-CZ" sz="20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0" indent="0">
              <a:buNone/>
              <a:tabLst>
                <a:tab pos="5021263" algn="dec"/>
              </a:tabLst>
            </a:pPr>
            <a:endParaRPr lang="cs-CZ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114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0"/>
            <a:ext cx="6588224" cy="1000800"/>
          </a:xfrm>
          <a:effectLst/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cs-CZ" sz="2800" b="1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Schéma RUD v r. 2017</a:t>
            </a:r>
            <a:endParaRPr lang="cs-CZ" sz="3200" b="1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6" name="Skupina 5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7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0" name="Přímá spojnice 9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1" name="TextovéPole 10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16</a:t>
            </a:fld>
            <a:endParaRPr lang="en-GB" sz="1200" dirty="0"/>
          </a:p>
        </p:txBody>
      </p:sp>
      <p:pic>
        <p:nvPicPr>
          <p:cNvPr id="3" name="Obrázek 2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700" y="1015712"/>
            <a:ext cx="8639780" cy="5490265"/>
          </a:xfrm>
          <a:prstGeom prst="rect">
            <a:avLst/>
          </a:prstGeom>
          <a:noFill/>
        </p:spPr>
      </p:pic>
      <p:sp>
        <p:nvSpPr>
          <p:cNvPr id="4" name="Ovál 3"/>
          <p:cNvSpPr/>
          <p:nvPr/>
        </p:nvSpPr>
        <p:spPr bwMode="auto">
          <a:xfrm>
            <a:off x="1709737" y="1700808"/>
            <a:ext cx="585850" cy="32365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extrusionH="76200" prstMaterial="legacyMatte">
            <a:bevelT w="0" h="0" prst="angle"/>
            <a:bevelB w="0" h="0" prst="angle"/>
            <a:extrusionClr>
              <a:srgbClr val="0070C0"/>
            </a:extrusionClr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1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377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74431" y="2276872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3200" dirty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Výsledky analýz v návaznosti na jednání pracovní skupiny ze dne 23</a:t>
            </a:r>
            <a:r>
              <a:rPr lang="cs-CZ" sz="3200" dirty="0" smtClean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. 11. 2015</a:t>
            </a:r>
            <a:endParaRPr lang="en-GB" sz="3200" dirty="0">
              <a:solidFill>
                <a:srgbClr val="753805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>
              <a:lnSpc>
                <a:spcPct val="150000"/>
              </a:lnSpc>
            </a:pPr>
            <a:endParaRPr lang="cs-CZ" sz="3600" b="1" dirty="0">
              <a:solidFill>
                <a:srgbClr val="753805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17</a:t>
            </a:fld>
            <a:endParaRPr lang="en-GB" sz="1200" dirty="0"/>
          </a:p>
        </p:txBody>
      </p:sp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0" y="6531673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</p:spTree>
    <p:extLst>
      <p:ext uri="{BB962C8B-B14F-4D97-AF65-F5344CB8AC3E}">
        <p14:creationId xmlns:p14="http://schemas.microsoft.com/office/powerpoint/2010/main" val="95495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Příspěvek na žáka v roce 2015 a odhad na rok 2016</a:t>
            </a:r>
            <a:endParaRPr lang="cs-CZ" sz="24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251011" y="2060848"/>
            <a:ext cx="85689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40400" algn="dec"/>
              </a:tabLst>
            </a:pPr>
            <a:r>
              <a:rPr lang="cs-CZ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Rok 2016 - předběžný údaj (leden </a:t>
            </a:r>
            <a:r>
              <a:rPr lang="cs-CZ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2016)	</a:t>
            </a:r>
            <a:r>
              <a:rPr lang="cs-CZ" sz="2000" b="1" dirty="0" smtClean="0">
                <a:latin typeface="Calibri" panose="020F0502020204030204" pitchFamily="34" charset="0"/>
              </a:rPr>
              <a:t>cca </a:t>
            </a:r>
            <a:r>
              <a:rPr lang="cs-CZ" sz="2000" b="1" dirty="0">
                <a:latin typeface="Calibri" panose="020F0502020204030204" pitchFamily="34" charset="0"/>
              </a:rPr>
              <a:t>8,55 tis. Kč na </a:t>
            </a:r>
            <a:r>
              <a:rPr lang="cs-CZ" sz="2000" b="1" dirty="0" smtClean="0">
                <a:latin typeface="Calibri" panose="020F0502020204030204" pitchFamily="34" charset="0"/>
              </a:rPr>
              <a:t>žáka</a:t>
            </a:r>
            <a:endParaRPr lang="cs-CZ" sz="2000" dirty="0">
              <a:latin typeface="Calibri" panose="020F0502020204030204" pitchFamily="34" charset="0"/>
            </a:endParaRPr>
          </a:p>
          <a:p>
            <a:pPr>
              <a:tabLst>
                <a:tab pos="5740400" algn="dec"/>
              </a:tabLst>
            </a:pPr>
            <a:endParaRPr lang="cs-CZ" sz="2000" b="1" dirty="0" smtClean="0">
              <a:latin typeface="Calibri" panose="020F0502020204030204" pitchFamily="34" charset="0"/>
            </a:endParaRPr>
          </a:p>
          <a:p>
            <a:pPr>
              <a:tabLst>
                <a:tab pos="5740400" algn="dec"/>
              </a:tabLst>
            </a:pPr>
            <a:r>
              <a:rPr lang="cs-CZ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Rok 2015	</a:t>
            </a:r>
            <a:r>
              <a:rPr lang="cs-CZ" sz="2000" b="1" dirty="0" smtClean="0">
                <a:latin typeface="Calibri" panose="020F0502020204030204" pitchFamily="34" charset="0"/>
              </a:rPr>
              <a:t>8,246 tis. Kč na žáka</a:t>
            </a:r>
          </a:p>
          <a:p>
            <a:pPr>
              <a:tabLst>
                <a:tab pos="5740400" algn="dec"/>
              </a:tabLst>
            </a:pPr>
            <a:endParaRPr lang="cs-CZ" sz="2000" b="1" dirty="0">
              <a:effectLst/>
              <a:latin typeface="Calibri" panose="020F0502020204030204" pitchFamily="34" charset="0"/>
            </a:endParaRPr>
          </a:p>
          <a:p>
            <a:pPr>
              <a:tabLst>
                <a:tab pos="5740400" algn="dec"/>
              </a:tabLst>
            </a:pPr>
            <a:r>
              <a:rPr lang="cs-CZ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Rok </a:t>
            </a:r>
            <a:r>
              <a:rPr lang="cs-CZ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2014	</a:t>
            </a:r>
            <a:r>
              <a:rPr lang="cs-CZ" sz="2000" b="1" dirty="0">
                <a:latin typeface="Calibri" panose="020F0502020204030204" pitchFamily="34" charset="0"/>
              </a:rPr>
              <a:t> 8,02 tis. Kč na </a:t>
            </a:r>
            <a:r>
              <a:rPr lang="cs-CZ" sz="2000" b="1" dirty="0" smtClean="0">
                <a:latin typeface="Calibri" panose="020F0502020204030204" pitchFamily="34" charset="0"/>
              </a:rPr>
              <a:t>žáka</a:t>
            </a:r>
          </a:p>
          <a:p>
            <a:pPr>
              <a:tabLst>
                <a:tab pos="5740400" algn="dec"/>
              </a:tabLst>
            </a:pPr>
            <a:endParaRPr lang="cs-CZ" sz="2000" b="1" dirty="0">
              <a:effectLst/>
              <a:latin typeface="Calibri" panose="020F0502020204030204" pitchFamily="34" charset="0"/>
            </a:endParaRPr>
          </a:p>
          <a:p>
            <a:pPr>
              <a:tabLst>
                <a:tab pos="5740400" algn="dec"/>
              </a:tabLst>
            </a:pPr>
            <a:r>
              <a:rPr lang="cs-CZ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Rok </a:t>
            </a:r>
            <a:r>
              <a:rPr lang="cs-CZ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2013	</a:t>
            </a:r>
            <a:r>
              <a:rPr lang="cs-CZ" sz="2000" b="1" dirty="0">
                <a:latin typeface="Calibri" panose="020F0502020204030204" pitchFamily="34" charset="0"/>
              </a:rPr>
              <a:t> 7,78 tis. Kč na žáka</a:t>
            </a:r>
            <a:endParaRPr lang="cs-CZ" sz="2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251010" y="5805264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www.mfcr.cz/cs/verejny-sektor/uzemni-rozpocty/prijmy-kraju-a-obci/financovani-materskych-a-zakladnich-skol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18</a:t>
            </a:fld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2070479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Navýšení váhy kritéria počtu dětí a žáků MŠ a ZŠ ze 7% na 9%</a:t>
            </a:r>
            <a:endParaRPr lang="cs-CZ" sz="24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19</a:t>
            </a:fld>
            <a:endParaRPr lang="en-GB" sz="1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5390" y="1024919"/>
            <a:ext cx="8640191" cy="5470192"/>
          </a:xfrm>
        </p:spPr>
        <p:txBody>
          <a:bodyPr/>
          <a:lstStyle/>
          <a:p>
            <a:pPr marL="715963" lvl="1" indent="-273050">
              <a:buFont typeface="Wingdings" panose="05000000000000000000" pitchFamily="2" charset="2"/>
              <a:buChar char="Ø"/>
            </a:pPr>
            <a:endParaRPr lang="cs-CZ" sz="1800" b="1" dirty="0" smtClean="0">
              <a:latin typeface="Calibri" panose="020F0502020204030204" pitchFamily="34" charset="0"/>
            </a:endParaRPr>
          </a:p>
          <a:p>
            <a:pPr marL="715963" lvl="1" indent="-2730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1800" b="1" dirty="0" smtClean="0">
                <a:latin typeface="Calibri" panose="020F0502020204030204" pitchFamily="34" charset="0"/>
              </a:rPr>
              <a:t>zachování stávajícího objemu sdílených daní</a:t>
            </a:r>
          </a:p>
          <a:p>
            <a:pPr marL="715963" lvl="1" indent="-2730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Calibri" panose="020F0502020204030204" pitchFamily="34" charset="0"/>
              </a:rPr>
              <a:t>navýšení </a:t>
            </a:r>
            <a:r>
              <a:rPr lang="cs-CZ" sz="1800" dirty="0">
                <a:latin typeface="Calibri" panose="020F0502020204030204" pitchFamily="34" charset="0"/>
              </a:rPr>
              <a:t>váhy </a:t>
            </a:r>
            <a:r>
              <a:rPr lang="pt-BR" sz="1800" dirty="0">
                <a:latin typeface="Calibri" panose="020F0502020204030204" pitchFamily="34" charset="0"/>
              </a:rPr>
              <a:t>kritéria počtu dětí a žáků MŠ a ZŠ</a:t>
            </a:r>
            <a:r>
              <a:rPr lang="cs-CZ" sz="1800" dirty="0">
                <a:latin typeface="Calibri" panose="020F0502020204030204" pitchFamily="34" charset="0"/>
              </a:rPr>
              <a:t> ze 7% na 9%</a:t>
            </a:r>
          </a:p>
          <a:p>
            <a:pPr marL="715963" lvl="1" indent="-2730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Calibri" panose="020F0502020204030204" pitchFamily="34" charset="0"/>
              </a:rPr>
              <a:t>snížení váhy kritéria postupných přechodů z 80% na 78%</a:t>
            </a:r>
          </a:p>
          <a:p>
            <a:pPr marL="184150" lvl="1" indent="0">
              <a:lnSpc>
                <a:spcPct val="150000"/>
              </a:lnSpc>
              <a:buNone/>
            </a:pPr>
            <a:endParaRPr lang="cs-CZ" sz="18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184150" lvl="1" indent="0">
              <a:lnSpc>
                <a:spcPct val="150000"/>
              </a:lnSpc>
              <a:buNone/>
            </a:pPr>
            <a:r>
              <a:rPr lang="cs-CZ" sz="1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Dopady:</a:t>
            </a:r>
          </a:p>
          <a:p>
            <a:pPr marL="631825" lvl="1" indent="-231775">
              <a:lnSpc>
                <a:spcPct val="150000"/>
              </a:lnSpc>
              <a:buNone/>
            </a:pPr>
            <a:r>
              <a:rPr lang="cs-CZ" sz="2000" b="1" dirty="0" smtClean="0">
                <a:solidFill>
                  <a:schemeClr val="accent6"/>
                </a:solidFill>
                <a:latin typeface="Calibri" panose="020F0502020204030204" pitchFamily="34" charset="0"/>
              </a:rPr>
              <a:t>+</a:t>
            </a:r>
            <a:r>
              <a:rPr lang="cs-CZ" sz="1800" dirty="0" smtClean="0">
                <a:latin typeface="Calibri" panose="020F0502020204030204" pitchFamily="34" charset="0"/>
              </a:rPr>
              <a:t> 	Navýšení </a:t>
            </a:r>
            <a:r>
              <a:rPr lang="cs-CZ" sz="1800" dirty="0">
                <a:latin typeface="Calibri" panose="020F0502020204030204" pitchFamily="34" charset="0"/>
              </a:rPr>
              <a:t>objemu </a:t>
            </a:r>
            <a:r>
              <a:rPr lang="cs-CZ" sz="1800" dirty="0" smtClean="0">
                <a:latin typeface="Calibri" panose="020F0502020204030204" pitchFamily="34" charset="0"/>
              </a:rPr>
              <a:t>„prostředků </a:t>
            </a:r>
            <a:r>
              <a:rPr lang="cs-CZ" sz="1800" dirty="0">
                <a:latin typeface="Calibri" panose="020F0502020204030204" pitchFamily="34" charset="0"/>
              </a:rPr>
              <a:t>plynoucích za žáky</a:t>
            </a:r>
            <a:r>
              <a:rPr lang="cs-CZ" sz="1800" dirty="0" smtClean="0">
                <a:latin typeface="Calibri" panose="020F0502020204030204" pitchFamily="34" charset="0"/>
              </a:rPr>
              <a:t>“ z 8,55 tis. Kč na 11,23 tis. Kč na žáka, tj. </a:t>
            </a:r>
            <a:r>
              <a:rPr lang="cs-CZ" sz="1800" b="1" dirty="0" smtClean="0">
                <a:latin typeface="Calibri" panose="020F0502020204030204" pitchFamily="34" charset="0"/>
              </a:rPr>
              <a:t>+2,45 tis. Kč/žák </a:t>
            </a:r>
            <a:r>
              <a:rPr lang="cs-CZ" sz="1800" dirty="0" smtClean="0">
                <a:latin typeface="Calibri" panose="020F0502020204030204" pitchFamily="34" charset="0"/>
              </a:rPr>
              <a:t>(+31,3%).</a:t>
            </a:r>
          </a:p>
          <a:p>
            <a:pPr marL="631825" lvl="1" indent="-231775">
              <a:lnSpc>
                <a:spcPct val="150000"/>
              </a:lnSpc>
              <a:buNone/>
            </a:pPr>
            <a:r>
              <a:rPr lang="cs-CZ" sz="2000" b="1" dirty="0" smtClean="0">
                <a:solidFill>
                  <a:schemeClr val="accent6"/>
                </a:solidFill>
                <a:latin typeface="Calibri" panose="020F0502020204030204" pitchFamily="34" charset="0"/>
              </a:rPr>
              <a:t>-</a:t>
            </a:r>
            <a:r>
              <a:rPr lang="cs-CZ" sz="1800" dirty="0" smtClean="0">
                <a:latin typeface="Calibri" panose="020F0502020204030204" pitchFamily="34" charset="0"/>
              </a:rPr>
              <a:t> 	Negativní dopad na 3 790 obcí v objemu cca -962 tis. Kč</a:t>
            </a:r>
          </a:p>
          <a:p>
            <a:pPr marL="400050" lvl="1" indent="0">
              <a:buNone/>
            </a:pPr>
            <a:endParaRPr lang="cs-CZ" sz="18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477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79104" y="44624"/>
            <a:ext cx="6429400" cy="936103"/>
          </a:xfrm>
        </p:spPr>
        <p:txBody>
          <a:bodyPr/>
          <a:lstStyle/>
          <a:p>
            <a:pPr algn="l"/>
            <a:r>
              <a:rPr lang="cs-CZ" sz="3200" b="1" dirty="0" smtClean="0">
                <a:solidFill>
                  <a:srgbClr val="753805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Obsah prezentace</a:t>
            </a:r>
            <a:endParaRPr lang="cs-CZ" sz="3200" b="1" dirty="0">
              <a:solidFill>
                <a:srgbClr val="753805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4" name="Skupina 3"/>
          <p:cNvGrpSpPr/>
          <p:nvPr/>
        </p:nvGrpSpPr>
        <p:grpSpPr>
          <a:xfrm>
            <a:off x="0" y="980728"/>
            <a:ext cx="7235825" cy="36512"/>
            <a:chOff x="0" y="1916113"/>
            <a:chExt cx="7235825" cy="36512"/>
          </a:xfrm>
        </p:grpSpPr>
        <p:sp>
          <p:nvSpPr>
            <p:cNvPr id="7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2" name="Picture 22">
            <a:hlinkClick r:id="rId3" action="ppaction://hlinksldjump"/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6537" y="1548000"/>
            <a:ext cx="2484000" cy="10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ovéPole 12"/>
          <p:cNvSpPr txBox="1"/>
          <p:nvPr/>
        </p:nvSpPr>
        <p:spPr>
          <a:xfrm>
            <a:off x="17839" y="1621113"/>
            <a:ext cx="81369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Výsledky hospodaření ÚSC za rok 2015 </a:t>
            </a:r>
            <a:endParaRPr lang="cs-CZ" sz="2400" dirty="0">
              <a:solidFill>
                <a:srgbClr val="753805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cs-CZ" sz="2800" dirty="0" smtClean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cs-CZ" sz="2200" dirty="0" smtClean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(vývoj daňových příjmů  a jejich plnění)</a:t>
            </a:r>
            <a:endParaRPr lang="en-GB" sz="2200" dirty="0">
              <a:solidFill>
                <a:srgbClr val="753805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7839" y="3068960"/>
            <a:ext cx="80384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Novela RUD</a:t>
            </a:r>
          </a:p>
          <a:p>
            <a:r>
              <a:rPr lang="cs-CZ" sz="2800" dirty="0" smtClean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Zákon č. 391/2015 Sb.</a:t>
            </a:r>
            <a:endParaRPr lang="en-GB" sz="2200" dirty="0">
              <a:solidFill>
                <a:srgbClr val="753805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pic>
        <p:nvPicPr>
          <p:cNvPr id="7170" name="Picture 2" descr="https://upload.wikimedia.org/wikipedia/commons/4/44/%C4%8Cesk%C3%A9_okresy_196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5697" y="2924944"/>
            <a:ext cx="2429337" cy="1439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ovéPole 16"/>
          <p:cNvSpPr txBox="1"/>
          <p:nvPr/>
        </p:nvSpPr>
        <p:spPr>
          <a:xfrm>
            <a:off x="146200" y="4509120"/>
            <a:ext cx="81369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Výsledky analýz v návaznosti na jednání pracovní skupiny ze dne 23.11.2015</a:t>
            </a:r>
            <a:endParaRPr lang="en-GB" sz="2800" dirty="0">
              <a:solidFill>
                <a:srgbClr val="753805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9151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Dopady</a:t>
            </a:r>
            <a:endParaRPr lang="cs-CZ" sz="24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20</a:t>
            </a:fld>
            <a:endParaRPr lang="en-GB" sz="1200" dirty="0"/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053177"/>
              </p:ext>
            </p:extLst>
          </p:nvPr>
        </p:nvGraphicFramePr>
        <p:xfrm>
          <a:off x="25667" y="1196752"/>
          <a:ext cx="9050615" cy="5112566"/>
        </p:xfrm>
        <a:graphic>
          <a:graphicData uri="http://schemas.openxmlformats.org/drawingml/2006/table">
            <a:tbl>
              <a:tblPr/>
              <a:tblGrid>
                <a:gridCol w="736923"/>
                <a:gridCol w="736923"/>
                <a:gridCol w="823956"/>
                <a:gridCol w="478182"/>
                <a:gridCol w="735803"/>
                <a:gridCol w="964281"/>
                <a:gridCol w="964281"/>
                <a:gridCol w="660243"/>
                <a:gridCol w="559497"/>
                <a:gridCol w="550540"/>
                <a:gridCol w="648072"/>
                <a:gridCol w="504056"/>
                <a:gridCol w="687858"/>
              </a:tblGrid>
              <a:tr h="22010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Počet obyvatel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1" u="none" strike="noStrike" dirty="0" smtClean="0">
                          <a:effectLst/>
                          <a:latin typeface="Calibri"/>
                        </a:rPr>
                        <a:t>tis. Kč</a:t>
                      </a:r>
                      <a:endParaRPr lang="cs-CZ" sz="1200" b="0" i="1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32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Počet </a:t>
                      </a:r>
                      <a:b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</a:b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obyvatel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Počet </a:t>
                      </a:r>
                      <a:b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</a:b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obcí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Počet </a:t>
                      </a:r>
                      <a:endParaRPr lang="cs-CZ" sz="1200" b="1" i="0" u="none" strike="noStrike" dirty="0" smtClean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dětí </a:t>
                      </a:r>
                    </a:p>
                    <a:p>
                      <a:pPr algn="ctr" fontAlgn="ctr"/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30.9.2015</a:t>
                      </a:r>
                      <a:endParaRPr lang="cs-CZ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Sdílené daně</a:t>
                      </a:r>
                    </a:p>
                    <a:p>
                      <a:pPr algn="ctr" fontAlgn="ctr"/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váha</a:t>
                      </a:r>
                      <a:r>
                        <a:rPr lang="cs-CZ" sz="12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7%</a:t>
                      </a:r>
                      <a:endParaRPr lang="cs-CZ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Sdílené daně</a:t>
                      </a:r>
                    </a:p>
                    <a:p>
                      <a:pPr algn="ctr" fontAlgn="ctr"/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váha</a:t>
                      </a:r>
                      <a:r>
                        <a:rPr lang="cs-CZ" sz="12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9%</a:t>
                      </a:r>
                      <a:endParaRPr lang="cs-CZ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Rozdíl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Index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Počet </a:t>
                      </a:r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ztrát. </a:t>
                      </a:r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obcí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Výše ztráty u </a:t>
                      </a:r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ztrát. </a:t>
                      </a:r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obcí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Počet </a:t>
                      </a:r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zisk. obcí</a:t>
                      </a:r>
                      <a:endParaRPr lang="cs-CZ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Výše zisku u </a:t>
                      </a:r>
                      <a:r>
                        <a:rPr lang="pl-PL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zisk. obcí</a:t>
                      </a:r>
                      <a:endParaRPr lang="pl-PL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10106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99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32 230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451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448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373 265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368 807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-4 458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98,8%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447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-5 500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1 043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0106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199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147 834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995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1 071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1 590 865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1 567 413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-23 451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98,5%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955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-24 835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1 383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06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499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654 643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2 005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24 403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6 798 583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6 741 384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-57 199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99,2%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1 633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-77 338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372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20 139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0106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999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960 742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1 363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89 475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9 986 100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10 032 413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46 313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100,5%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618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-34 529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745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80 842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06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1 000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1 999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1 041 459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747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135 727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10 875 858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11 020 328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144 470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101,3%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-10 030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630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154 500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0106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2 000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4 999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1 256 370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415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169 922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13 090 324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13 273 532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183 208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101,4%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-1 797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400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185 005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06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5 000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9 999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964 589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134 784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10 102 136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10 248 337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146 201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101,4%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146 201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0106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10 000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19 999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971 012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134 319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10 108 637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10 250 415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141 778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101,4%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-204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141 982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06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20 000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49 999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1 279 132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161 327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13 400 014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13 541 757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141 743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101,1%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141 743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0106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50 000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99 999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1 026 108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123 507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11 379 515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11 460 746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81 230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100,7%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81 230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06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100 000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149 999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102 562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12 273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1 154 819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1 162 320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7 500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100,6%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7 500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20109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150 000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a více</a:t>
                      </a: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2 099 752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218 591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58 539 883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57 732 548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-807 335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98,6%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-807 335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11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 E L K E M    ČR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10 536 433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6 248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1 205 847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147 400 000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147 400 000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100,0%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3 790</a:t>
                      </a:r>
                    </a:p>
                  </a:txBody>
                  <a:tcPr marL="0" marR="36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-961 569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2 458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961 569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20109"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06">
                <a:tc gridSpan="2">
                  <a:txBody>
                    <a:bodyPr/>
                    <a:lstStyle/>
                    <a:p>
                      <a:pPr lvl="1" algn="l" fontAlgn="ctr"/>
                      <a:r>
                        <a:rPr lang="cs-CZ" sz="1200" b="0" i="0" u="none" strike="noStrike" dirty="0" smtClean="0">
                          <a:effectLst/>
                          <a:latin typeface="Calibri"/>
                        </a:rPr>
                        <a:t>Praha</a:t>
                      </a:r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1 259 079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128 970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41 863 009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41 204 077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-658 932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98,4%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-658 932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0106">
                <a:tc gridSpan="2">
                  <a:txBody>
                    <a:bodyPr/>
                    <a:lstStyle/>
                    <a:p>
                      <a:pPr lvl="1" algn="l" fontAlgn="ctr"/>
                      <a:r>
                        <a:rPr lang="cs-CZ" sz="1200" b="0" i="0" u="none" strike="noStrike" dirty="0" smtClean="0">
                          <a:effectLst/>
                          <a:latin typeface="Calibri"/>
                        </a:rPr>
                        <a:t>Brno</a:t>
                      </a:r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377 440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40 179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7 485 169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7 418 397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-66 772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99,1%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-66 772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06">
                <a:tc gridSpan="2">
                  <a:txBody>
                    <a:bodyPr/>
                    <a:lstStyle/>
                    <a:p>
                      <a:pPr lvl="1" algn="l" fontAlgn="ctr"/>
                      <a:r>
                        <a:rPr lang="cs-CZ" sz="1200" b="0" i="0" u="none" strike="noStrike" dirty="0" smtClean="0">
                          <a:effectLst/>
                          <a:latin typeface="Calibri"/>
                        </a:rPr>
                        <a:t>Ostrava</a:t>
                      </a:r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294 200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30 914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5 832 965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5 779 931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-53 034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99,1%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-53 034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0106">
                <a:tc gridSpan="2">
                  <a:txBody>
                    <a:bodyPr/>
                    <a:lstStyle/>
                    <a:p>
                      <a:pPr lvl="1" algn="l" fontAlgn="ctr"/>
                      <a:r>
                        <a:rPr lang="cs-CZ" sz="1200" b="0" i="0" u="none" strike="noStrike" dirty="0" smtClean="0">
                          <a:effectLst/>
                          <a:latin typeface="Calibri"/>
                        </a:rPr>
                        <a:t>Plzeň</a:t>
                      </a:r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169 033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18 528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3 358 741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3 330 143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-28 597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99,1%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-28 597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06">
                <a:tc gridSpan="2">
                  <a:txBody>
                    <a:bodyPr/>
                    <a:lstStyle/>
                    <a:p>
                      <a:pPr lvl="1" algn="l" fontAlgn="ctr"/>
                      <a:r>
                        <a:rPr lang="cs-CZ" sz="1200" b="0" i="0" u="none" strike="noStrike" dirty="0" smtClean="0">
                          <a:effectLst/>
                          <a:latin typeface="Calibri"/>
                        </a:rPr>
                        <a:t>Liberec</a:t>
                      </a:r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102 562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12 273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1 154 819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1 162 320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7 500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100,6%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7 500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20109">
                <a:tc gridSpan="2">
                  <a:txBody>
                    <a:bodyPr/>
                    <a:lstStyle/>
                    <a:p>
                      <a:pPr lvl="1" algn="l" fontAlgn="ctr"/>
                      <a:r>
                        <a:rPr lang="cs-CZ" sz="1200" b="0" i="0" u="none" strike="noStrike" dirty="0" smtClean="0">
                          <a:effectLst/>
                          <a:latin typeface="Calibri"/>
                        </a:rPr>
                        <a:t>Olomouc</a:t>
                      </a:r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132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132615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99 809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11 842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1 121 766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1 128 846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7 080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100,6%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/>
                        </a:rPr>
                        <a:t>7 080</a:t>
                      </a:r>
                    </a:p>
                  </a:txBody>
                  <a:tcPr marL="0" marR="36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0787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Návrh na nové </a:t>
            </a:r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kritérium:</a:t>
            </a:r>
            <a:endParaRPr lang="cs-CZ" sz="2400" dirty="0" smtClean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defTabSz="914400"/>
            <a:r>
              <a:rPr lang="cs-CZ" sz="2400" kern="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Počet obyvatel ve věku 65+</a:t>
            </a:r>
            <a:endParaRPr lang="cs-CZ" sz="24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21</a:t>
            </a:fld>
            <a:endParaRPr lang="en-GB" sz="1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800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52290" y="1268760"/>
            <a:ext cx="86401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</a:rPr>
              <a:t>Otázky k zavedení kritéria „počet obyvatel v obci ve věku 65 let a více“</a:t>
            </a:r>
          </a:p>
          <a:p>
            <a:pPr marL="285750" indent="-285750">
              <a:buFontTx/>
              <a:buChar char="-"/>
            </a:pPr>
            <a:endParaRPr lang="cs-CZ" dirty="0" smtClean="0">
              <a:latin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cs-CZ" dirty="0" smtClean="0">
                <a:latin typeface="Calibri" panose="020F0502020204030204" pitchFamily="34" charset="0"/>
              </a:rPr>
              <a:t>Jaký objem finančních prostředků by měl být vyčleněn na 1 obyvatele ve věku 65+ ?</a:t>
            </a:r>
          </a:p>
          <a:p>
            <a:pPr marL="285750" indent="-285750">
              <a:buFontTx/>
              <a:buChar char="-"/>
            </a:pPr>
            <a:endParaRPr lang="cs-CZ" dirty="0" smtClean="0">
              <a:latin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cs-CZ" dirty="0" smtClean="0">
                <a:latin typeface="Calibri" panose="020F0502020204030204" pitchFamily="34" charset="0"/>
              </a:rPr>
              <a:t>Zdůvodnění potřeby zavedení nového kritéria.</a:t>
            </a:r>
          </a:p>
          <a:p>
            <a:pPr marL="285750" indent="-285750">
              <a:buFontTx/>
              <a:buChar char="-"/>
            </a:pPr>
            <a:endParaRPr lang="cs-CZ" dirty="0" smtClean="0">
              <a:latin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cs-CZ" dirty="0" smtClean="0">
                <a:latin typeface="Calibri" panose="020F0502020204030204" pitchFamily="34" charset="0"/>
              </a:rPr>
              <a:t>Nelze potřebné finanční prostředky získat z jiných zdrojů?</a:t>
            </a:r>
          </a:p>
          <a:p>
            <a:pPr marL="285750" indent="-285750">
              <a:buFontTx/>
              <a:buChar char="-"/>
            </a:pPr>
            <a:endParaRPr lang="cs-CZ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4068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Návrh na nové kritérium:</a:t>
            </a:r>
          </a:p>
          <a:p>
            <a:pPr defTabSz="914400"/>
            <a:r>
              <a:rPr lang="cs-CZ" sz="2400" kern="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Počet obyvatel ve věku 65+</a:t>
            </a:r>
            <a:endParaRPr lang="cs-CZ" sz="24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22</a:t>
            </a:fld>
            <a:endParaRPr lang="en-GB" sz="1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800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</p:txBody>
      </p: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40400"/>
              </p:ext>
            </p:extLst>
          </p:nvPr>
        </p:nvGraphicFramePr>
        <p:xfrm>
          <a:off x="294219" y="1844824"/>
          <a:ext cx="8568949" cy="3717990"/>
        </p:xfrm>
        <a:graphic>
          <a:graphicData uri="http://schemas.openxmlformats.org/drawingml/2006/table">
            <a:tbl>
              <a:tblPr/>
              <a:tblGrid>
                <a:gridCol w="884892"/>
                <a:gridCol w="884892"/>
                <a:gridCol w="1359833"/>
                <a:gridCol w="1359833"/>
                <a:gridCol w="1359833"/>
                <a:gridCol w="1359833"/>
                <a:gridCol w="1359833"/>
              </a:tblGrid>
              <a:tr h="2000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r.2011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r.2012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r.2013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r.2014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r.2015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6 391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6 763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6 844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6 897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6 955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25 859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25 749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26 400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27 021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27 597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98 814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101 609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105 028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107 535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111 480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137 895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144 378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148 349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154 894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159 506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144 443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150 316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158 025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164 443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170 385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180 407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186 893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199 287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207 101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214 876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147 587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157 045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163 024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168 797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174 933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149 588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154 543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159 937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165 856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173 993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188 752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196 699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204 524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221 830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235 612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189 899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196 709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203 854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199 618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195 271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15 768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16 516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17 276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17 994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18 670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více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351 404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364 053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374 899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383 378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390 933 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 E L K E M    ČR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1 636 807</a:t>
                      </a:r>
                    </a:p>
                  </a:txBody>
                  <a:tcPr marL="10800" marR="54000" marT="108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1 701 273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1 767 447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1 825 364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1 880 211</a:t>
                      </a:r>
                    </a:p>
                  </a:txBody>
                  <a:tcPr marL="10800" marR="54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  <p:sp>
        <p:nvSpPr>
          <p:cNvPr id="15" name="Obdélník 14"/>
          <p:cNvSpPr/>
          <p:nvPr/>
        </p:nvSpPr>
        <p:spPr>
          <a:xfrm>
            <a:off x="323528" y="1242159"/>
            <a:ext cx="8640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latin typeface="Calibri" panose="020F0502020204030204" pitchFamily="34" charset="0"/>
              </a:rPr>
              <a:t>Počet obyvatel </a:t>
            </a:r>
            <a:r>
              <a:rPr lang="cs-CZ" b="1" dirty="0">
                <a:latin typeface="Calibri" panose="020F0502020204030204" pitchFamily="34" charset="0"/>
              </a:rPr>
              <a:t>65+ </a:t>
            </a:r>
            <a:r>
              <a:rPr lang="cs-CZ" b="1" dirty="0" smtClean="0">
                <a:latin typeface="Calibri" panose="020F0502020204030204" pitchFamily="34" charset="0"/>
              </a:rPr>
              <a:t>v </a:t>
            </a:r>
            <a:r>
              <a:rPr lang="cs-CZ" b="1" dirty="0">
                <a:latin typeface="Calibri" panose="020F0502020204030204" pitchFamily="34" charset="0"/>
              </a:rPr>
              <a:t>jednotlivých letech a velikostních kategoriích</a:t>
            </a:r>
          </a:p>
        </p:txBody>
      </p:sp>
    </p:spTree>
    <p:extLst>
      <p:ext uri="{BB962C8B-B14F-4D97-AF65-F5344CB8AC3E}">
        <p14:creationId xmlns:p14="http://schemas.microsoft.com/office/powerpoint/2010/main" val="6627628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Návrh na nové kritérium:</a:t>
            </a:r>
          </a:p>
          <a:p>
            <a:pPr defTabSz="914400"/>
            <a:r>
              <a:rPr lang="cs-CZ" sz="2400" kern="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Počet obyvatel ve věku 65+</a:t>
            </a:r>
            <a:endParaRPr lang="cs-CZ" sz="24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23</a:t>
            </a:fld>
            <a:endParaRPr lang="en-GB" sz="1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800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</p:txBody>
      </p: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909727"/>
              </p:ext>
            </p:extLst>
          </p:nvPr>
        </p:nvGraphicFramePr>
        <p:xfrm>
          <a:off x="323531" y="1844824"/>
          <a:ext cx="8568949" cy="3701415"/>
        </p:xfrm>
        <a:graphic>
          <a:graphicData uri="http://schemas.openxmlformats.org/drawingml/2006/table">
            <a:tbl>
              <a:tblPr/>
              <a:tblGrid>
                <a:gridCol w="884892"/>
                <a:gridCol w="884892"/>
                <a:gridCol w="1359833"/>
                <a:gridCol w="1359833"/>
                <a:gridCol w="1359833"/>
                <a:gridCol w="1359833"/>
                <a:gridCol w="1359833"/>
              </a:tblGrid>
              <a:tr h="2000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Index 65+/</a:t>
                      </a:r>
                      <a:r>
                        <a:rPr lang="en-US" sz="1400" b="1" i="1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obyv</a:t>
                      </a:r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r. 2011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Index 65+/</a:t>
                      </a:r>
                      <a:r>
                        <a:rPr lang="en-US" sz="1400" b="1" i="1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obyv</a:t>
                      </a:r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r. 2012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Index 65+/obyv</a:t>
                      </a:r>
                      <a:b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r. 2013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Index 65+/obyv</a:t>
                      </a:r>
                      <a:b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r. 2014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Index 65+/obyv</a:t>
                      </a:r>
                      <a:b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r. 2015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více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 E L K E M    ČR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15,6%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  <p:sp>
        <p:nvSpPr>
          <p:cNvPr id="15" name="Obdélník 14"/>
          <p:cNvSpPr/>
          <p:nvPr/>
        </p:nvSpPr>
        <p:spPr>
          <a:xfrm>
            <a:off x="323528" y="1242159"/>
            <a:ext cx="8640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latin typeface="Calibri" panose="020F0502020204030204" pitchFamily="34" charset="0"/>
              </a:rPr>
              <a:t>Podíl obyvatel </a:t>
            </a:r>
            <a:r>
              <a:rPr lang="cs-CZ" b="1" dirty="0">
                <a:latin typeface="Calibri" panose="020F0502020204030204" pitchFamily="34" charset="0"/>
              </a:rPr>
              <a:t>65+ k počtu obyvatel v obci v jednotlivých letech a velikostních kategoriích</a:t>
            </a:r>
          </a:p>
        </p:txBody>
      </p:sp>
    </p:spTree>
    <p:extLst>
      <p:ext uri="{BB962C8B-B14F-4D97-AF65-F5344CB8AC3E}">
        <p14:creationId xmlns:p14="http://schemas.microsoft.com/office/powerpoint/2010/main" val="28829564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400" kern="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Zavedení nového kritéria počet obyvatel v kategorii 65+</a:t>
            </a:r>
            <a:endParaRPr lang="cs-CZ" sz="24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24</a:t>
            </a:fld>
            <a:endParaRPr lang="en-GB" sz="1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5390" y="1024919"/>
            <a:ext cx="8640191" cy="5470192"/>
          </a:xfrm>
        </p:spPr>
        <p:txBody>
          <a:bodyPr/>
          <a:lstStyle/>
          <a:p>
            <a:pPr marL="715963" lvl="1" indent="-273050">
              <a:buFont typeface="Wingdings" panose="05000000000000000000" pitchFamily="2" charset="2"/>
              <a:buChar char="Ø"/>
            </a:pPr>
            <a:endParaRPr lang="cs-CZ" sz="1800" b="1" dirty="0" smtClean="0">
              <a:latin typeface="Calibri" panose="020F0502020204030204" pitchFamily="34" charset="0"/>
            </a:endParaRPr>
          </a:p>
          <a:p>
            <a:pPr marL="715963" lvl="1" indent="-2730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1800" b="1" dirty="0" smtClean="0">
                <a:latin typeface="Calibri" panose="020F0502020204030204" pitchFamily="34" charset="0"/>
              </a:rPr>
              <a:t>zachování stávajícího objemu sdílených daní</a:t>
            </a:r>
          </a:p>
          <a:p>
            <a:pPr marL="715963" lvl="1" indent="-2730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Calibri" panose="020F0502020204030204" pitchFamily="34" charset="0"/>
              </a:rPr>
              <a:t>zavedení nového kritéria </a:t>
            </a:r>
            <a:r>
              <a:rPr lang="en-US" sz="1800" dirty="0" smtClean="0">
                <a:latin typeface="Calibri" panose="020F0502020204030204" pitchFamily="34" charset="0"/>
              </a:rPr>
              <a:t>„</a:t>
            </a:r>
            <a:r>
              <a:rPr lang="cs-CZ" sz="1800" dirty="0" smtClean="0">
                <a:latin typeface="Calibri" panose="020F0502020204030204" pitchFamily="34" charset="0"/>
              </a:rPr>
              <a:t>počet obyvatel v obci ve věku 65 let a více</a:t>
            </a:r>
            <a:r>
              <a:rPr lang="en-US" sz="1800" dirty="0" smtClean="0">
                <a:latin typeface="Calibri" panose="020F0502020204030204" pitchFamily="34" charset="0"/>
              </a:rPr>
              <a:t>“</a:t>
            </a:r>
            <a:r>
              <a:rPr lang="cs-CZ" sz="1800" dirty="0" smtClean="0">
                <a:latin typeface="Calibri" panose="020F0502020204030204" pitchFamily="34" charset="0"/>
              </a:rPr>
              <a:t> s váhou 2%</a:t>
            </a:r>
            <a:endParaRPr lang="en-US" sz="1800" dirty="0">
              <a:latin typeface="Calibri" panose="020F0502020204030204" pitchFamily="34" charset="0"/>
            </a:endParaRPr>
          </a:p>
          <a:p>
            <a:pPr marL="715963" lvl="1" indent="-2730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Calibri" panose="020F0502020204030204" pitchFamily="34" charset="0"/>
              </a:rPr>
              <a:t>snížení váhy kritéria postupných přechodů z 80% na 78%</a:t>
            </a:r>
          </a:p>
          <a:p>
            <a:pPr marL="184150" lvl="1" indent="0">
              <a:buNone/>
            </a:pPr>
            <a:endParaRPr lang="cs-CZ" sz="18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184150" lvl="1" indent="0">
              <a:lnSpc>
                <a:spcPct val="150000"/>
              </a:lnSpc>
              <a:buNone/>
            </a:pPr>
            <a:r>
              <a:rPr lang="cs-CZ" sz="1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Dopady:</a:t>
            </a:r>
          </a:p>
          <a:p>
            <a:pPr marL="631825" lvl="1" indent="-231775">
              <a:lnSpc>
                <a:spcPct val="150000"/>
              </a:lnSpc>
              <a:buNone/>
            </a:pPr>
            <a:r>
              <a:rPr lang="cs-CZ" sz="2000" b="1" dirty="0" smtClean="0">
                <a:solidFill>
                  <a:schemeClr val="accent6"/>
                </a:solidFill>
                <a:latin typeface="Calibri" panose="020F0502020204030204" pitchFamily="34" charset="0"/>
              </a:rPr>
              <a:t>+</a:t>
            </a:r>
            <a:r>
              <a:rPr lang="cs-CZ" sz="1800" dirty="0" smtClean="0">
                <a:latin typeface="Calibri" panose="020F0502020204030204" pitchFamily="34" charset="0"/>
              </a:rPr>
              <a:t> 	výnos na jednoho obyvatele 65+ je cca </a:t>
            </a:r>
            <a:r>
              <a:rPr lang="cs-CZ" sz="1800" b="1" dirty="0" smtClean="0">
                <a:latin typeface="Calibri" panose="020F0502020204030204" pitchFamily="34" charset="0"/>
              </a:rPr>
              <a:t>1,57 tis. Kč.</a:t>
            </a:r>
          </a:p>
          <a:p>
            <a:pPr marL="631825" lvl="1" indent="-231775">
              <a:lnSpc>
                <a:spcPct val="150000"/>
              </a:lnSpc>
              <a:buNone/>
            </a:pPr>
            <a:r>
              <a:rPr lang="cs-CZ" sz="2000" b="1" dirty="0" smtClean="0">
                <a:solidFill>
                  <a:schemeClr val="accent6"/>
                </a:solidFill>
                <a:latin typeface="Calibri" panose="020F0502020204030204" pitchFamily="34" charset="0"/>
              </a:rPr>
              <a:t>-</a:t>
            </a:r>
            <a:r>
              <a:rPr lang="cs-CZ" sz="1800" dirty="0" smtClean="0">
                <a:latin typeface="Calibri" panose="020F0502020204030204" pitchFamily="34" charset="0"/>
              </a:rPr>
              <a:t> 	Negativní dopad na 280 obcí v objemu cca -736 tis. Kč</a:t>
            </a:r>
          </a:p>
          <a:p>
            <a:pPr marL="400050" lvl="1" indent="0">
              <a:buNone/>
            </a:pPr>
            <a:endParaRPr lang="cs-CZ" sz="18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4869160"/>
            <a:ext cx="56880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latin typeface="Calibri" panose="020F0502020204030204" pitchFamily="34" charset="0"/>
              </a:rPr>
              <a:t>Stanovisko MF:</a:t>
            </a:r>
            <a:r>
              <a:rPr lang="cs-CZ" sz="2000" b="1" dirty="0">
                <a:latin typeface="Calibri" panose="020F0502020204030204" pitchFamily="34" charset="0"/>
              </a:rPr>
              <a:t> </a:t>
            </a:r>
            <a:r>
              <a:rPr lang="cs-CZ" sz="2000" b="1" dirty="0" smtClean="0">
                <a:latin typeface="Calibri" panose="020F0502020204030204" pitchFamily="34" charset="0"/>
              </a:rPr>
              <a:t>nedoporučujeme</a:t>
            </a:r>
          </a:p>
          <a:p>
            <a:pPr marL="342900" indent="-342900">
              <a:buFontTx/>
              <a:buChar char="-"/>
            </a:pPr>
            <a:r>
              <a:rPr lang="cs-CZ" sz="2000" dirty="0" smtClean="0">
                <a:latin typeface="Calibri" panose="020F0502020204030204" pitchFamily="34" charset="0"/>
              </a:rPr>
              <a:t>zanedbatelné dopady</a:t>
            </a:r>
          </a:p>
          <a:p>
            <a:pPr marL="342900" indent="-342900">
              <a:buFontTx/>
              <a:buChar char="-"/>
            </a:pPr>
            <a:r>
              <a:rPr lang="cs-CZ" sz="2000" dirty="0" smtClean="0">
                <a:latin typeface="Calibri" panose="020F0502020204030204" pitchFamily="34" charset="0"/>
              </a:rPr>
              <a:t>další posílení malých obcí na úkor velkých</a:t>
            </a:r>
            <a:endParaRPr lang="cs-CZ" sz="2000" dirty="0">
              <a:latin typeface="Calibri" panose="020F0502020204030204" pitchFamily="34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388197" y="6125234"/>
            <a:ext cx="5688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alibri" panose="020F0502020204030204" pitchFamily="34" charset="0"/>
              </a:rPr>
              <a:t>Dopady byly propočteny na predikci na rok 2016</a:t>
            </a:r>
            <a:endParaRPr lang="cs-CZ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4759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Dopady: Návrh na nové kritérium:</a:t>
            </a:r>
          </a:p>
          <a:p>
            <a:pPr defTabSz="914400"/>
            <a:r>
              <a:rPr lang="cs-CZ" sz="2400" kern="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Počet obyvatel ve věku 65+</a:t>
            </a:r>
            <a:endParaRPr lang="cs-CZ" sz="24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25</a:t>
            </a:fld>
            <a:endParaRPr lang="en-GB" sz="1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800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endParaRPr lang="cs-CZ" sz="1800" dirty="0">
              <a:latin typeface="Calibri" panose="020F0502020204030204" pitchFamily="34" charset="0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374868"/>
              </p:ext>
            </p:extLst>
          </p:nvPr>
        </p:nvGraphicFramePr>
        <p:xfrm>
          <a:off x="251520" y="1412776"/>
          <a:ext cx="8794684" cy="4572000"/>
        </p:xfrm>
        <a:graphic>
          <a:graphicData uri="http://schemas.openxmlformats.org/drawingml/2006/table">
            <a:tbl>
              <a:tblPr/>
              <a:tblGrid>
                <a:gridCol w="590575"/>
                <a:gridCol w="590575"/>
                <a:gridCol w="781075"/>
                <a:gridCol w="537750"/>
                <a:gridCol w="750428"/>
                <a:gridCol w="886981"/>
                <a:gridCol w="845036"/>
                <a:gridCol w="633777"/>
                <a:gridCol w="566558"/>
                <a:gridCol w="624175"/>
                <a:gridCol w="691392"/>
                <a:gridCol w="614572"/>
                <a:gridCol w="681790"/>
              </a:tblGrid>
              <a:tr h="11654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1" u="none" strike="noStrike" dirty="0" smtClean="0">
                          <a:effectLst/>
                          <a:latin typeface="Calibri" panose="020F0502020204030204" pitchFamily="34" charset="0"/>
                        </a:rPr>
                        <a:t>tis. Kč</a:t>
                      </a:r>
                      <a:endParaRPr lang="cs-CZ" sz="12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03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Počet </a:t>
                      </a:r>
                      <a:b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obyvatel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Počet </a:t>
                      </a:r>
                      <a:b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obcí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Obyvatel 65+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SD</a:t>
                      </a:r>
                      <a:b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stávající</a:t>
                      </a:r>
                      <a:r>
                        <a:rPr lang="cs-CZ" sz="12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systém</a:t>
                      </a:r>
                      <a:endParaRPr lang="cs-CZ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SD</a:t>
                      </a:r>
                      <a:b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kritérium</a:t>
                      </a:r>
                      <a:r>
                        <a:rPr lang="cs-CZ" sz="12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65+</a:t>
                      </a:r>
                      <a:endParaRPr lang="cs-CZ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Rozdíl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Počet ztrátových obcí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Výše ztráty u ztrátových obcí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Počet ziskových obcí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Výše zisku u ziskových obcí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11245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32 230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6 955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373 265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378 617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5 352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101,4%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-43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5 395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11245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147 834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995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27 597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1 590 865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1 608 064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17 200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101,1%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-193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17 393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245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654 643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2 005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111 480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6 798 583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6 856 515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57 932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100,9%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-837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1 904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58 769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11245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999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960 742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1 363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159 506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9 986 100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10 063 759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77 660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100,8%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-982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1 308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78 641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245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1 999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1 041 459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747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170 385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10 875 858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10 955 657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79 799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100,7%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-1 119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718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80 918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11245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2 000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4 999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1 256 370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214 876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13 090 324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13 195 021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104 696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100,8%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-1 543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396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106 240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245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5 000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9 999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964 589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174 933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10 102 136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10 193 103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90 966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100,9%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-499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91 465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11245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19 999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971 012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173 993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10 108 637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10 194 843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86 206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100,9%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-1 091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87 297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245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20 000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49 999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1 279 132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235 612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13 400 014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13 516 770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116 757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100,9%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116 757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11245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50 000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99 999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1 026 108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195 271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11 379 515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11 464 968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85 453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100,8%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85 453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245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100 000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149 999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102 562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18 670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1 154 819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1 161 588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6 769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100,6%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6 769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16542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150 000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a více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2 099 752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390 933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58 539 883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57 811 094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-728 789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98,8%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-728 789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83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 E L K E M    ČR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10 536 433</a:t>
                      </a:r>
                    </a:p>
                  </a:txBody>
                  <a:tcPr marL="0" marR="54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6 248</a:t>
                      </a:r>
                    </a:p>
                  </a:txBody>
                  <a:tcPr marL="0" marR="54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1 880 211</a:t>
                      </a:r>
                    </a:p>
                  </a:txBody>
                  <a:tcPr marL="0" marR="54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147 400 000</a:t>
                      </a:r>
                    </a:p>
                  </a:txBody>
                  <a:tcPr marL="0" marR="54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147 400 000</a:t>
                      </a:r>
                    </a:p>
                  </a:txBody>
                  <a:tcPr marL="0" marR="54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5400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0" marR="54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-735 096</a:t>
                      </a:r>
                    </a:p>
                  </a:txBody>
                  <a:tcPr marL="0" marR="54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5 968</a:t>
                      </a:r>
                    </a:p>
                  </a:txBody>
                  <a:tcPr marL="0" marR="54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735 096</a:t>
                      </a:r>
                    </a:p>
                  </a:txBody>
                  <a:tcPr marL="0" marR="5400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16542"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2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Praha</a:t>
                      </a:r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1271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12713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1 259 079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229 618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41 863 009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41 248 797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-614 212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98,5%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-614 212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112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Brno</a:t>
                      </a:r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1271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12713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377 440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74 239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7 485 169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7 436 569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-48 600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99,4%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-48 600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2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Ostrava</a:t>
                      </a:r>
                      <a:endParaRPr lang="cs-CZ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271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12713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294 200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53 508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5 832 965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5 788 249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-44 715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99,2%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-44 715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112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Plzeň</a:t>
                      </a:r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1271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12713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169 033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33 568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3 358 741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3 337 478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-21 262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99,4%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-21 262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2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Liberec</a:t>
                      </a:r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1271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12713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102 562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18 670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1 154 819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1 161 588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6 769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100,6%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6 769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1654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Olomouc</a:t>
                      </a:r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1271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cs-CZ" sz="1200" b="0" i="0" u="none" strike="noStrike">
                        <a:effectLst/>
                        <a:latin typeface="Calibri"/>
                      </a:endParaRPr>
                    </a:p>
                  </a:txBody>
                  <a:tcPr marL="0" marR="12713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99 809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18 560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1 121 766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1 128 996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7 230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100,6%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7 230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6408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1772816"/>
            <a:ext cx="6400800" cy="17526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538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Děkuji za pozornost</a:t>
            </a:r>
            <a:endParaRPr lang="en-GB" sz="3600" b="1" dirty="0">
              <a:solidFill>
                <a:srgbClr val="7538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26</a:t>
            </a:fld>
            <a:endParaRPr lang="en-GB" sz="1200" dirty="0"/>
          </a:p>
        </p:txBody>
      </p:sp>
      <p:cxnSp>
        <p:nvCxnSpPr>
          <p:cNvPr id="5" name="Přímá spojnice 4"/>
          <p:cNvCxnSpPr/>
          <p:nvPr/>
        </p:nvCxnSpPr>
        <p:spPr bwMode="auto">
          <a:xfrm>
            <a:off x="0" y="6531673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pic>
        <p:nvPicPr>
          <p:cNvPr id="1026" name="Picture 2" descr="http://www.zdravaprsa.cz/wp-content/themes/zdravaprsa/images/rozcestnik/nejcastejsi-dotazy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6828" y="2836344"/>
            <a:ext cx="2945332" cy="294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55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3</a:t>
            </a:fld>
            <a:endParaRPr lang="en-GB" sz="1200" dirty="0"/>
          </a:p>
        </p:txBody>
      </p:sp>
      <p:cxnSp>
        <p:nvCxnSpPr>
          <p:cNvPr id="10" name="Přímá spojnice 9"/>
          <p:cNvCxnSpPr/>
          <p:nvPr/>
        </p:nvCxnSpPr>
        <p:spPr bwMode="auto">
          <a:xfrm>
            <a:off x="0" y="6531673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7" name="TextovéPole 6"/>
          <p:cNvSpPr txBox="1"/>
          <p:nvPr/>
        </p:nvSpPr>
        <p:spPr>
          <a:xfrm>
            <a:off x="35496" y="2564904"/>
            <a:ext cx="56160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latin typeface="Arial Black" panose="020B0A04020102020204" pitchFamily="34" charset="0"/>
                <a:cs typeface="Aharoni" panose="02010803020104030203" pitchFamily="2" charset="-79"/>
              </a:rPr>
              <a:t>Hospodaření rozpočtů ÚSC, DSO a regionálních rad v roce 2014</a:t>
            </a:r>
            <a:endParaRPr lang="en-GB" sz="2800" b="1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pic>
        <p:nvPicPr>
          <p:cNvPr id="9" name="Picture 4" descr="http://www.intrasoft.cz/wp-content/uploads/2012/04/banner_718x129_finance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21672"/>
            <a:ext cx="9132358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179512" y="2589704"/>
            <a:ext cx="525658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400" dirty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Výsledky hospodaření ÚSC za rok 2015 </a:t>
            </a:r>
          </a:p>
          <a:p>
            <a:r>
              <a:rPr lang="cs-CZ" sz="2000" dirty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cs-CZ" dirty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(vývoj daňových příjmů  a jejich plnění)</a:t>
            </a:r>
            <a:endParaRPr lang="en-GB" dirty="0">
              <a:solidFill>
                <a:srgbClr val="753805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1981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0"/>
            <a:ext cx="6588224" cy="936103"/>
          </a:xfrm>
        </p:spPr>
        <p:txBody>
          <a:bodyPr/>
          <a:lstStyle/>
          <a:p>
            <a:r>
              <a:rPr lang="cs-CZ" sz="2800" b="1" dirty="0" smtClean="0">
                <a:solidFill>
                  <a:srgbClr val="6633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Hospodaření obcí a krajů v roce 2015</a:t>
            </a:r>
            <a:endParaRPr lang="cs-CZ" sz="2400" b="1" dirty="0">
              <a:solidFill>
                <a:srgbClr val="6633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77508"/>
              </p:ext>
            </p:extLst>
          </p:nvPr>
        </p:nvGraphicFramePr>
        <p:xfrm>
          <a:off x="571600" y="1844824"/>
          <a:ext cx="7272808" cy="1889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0"/>
                <a:gridCol w="1589112"/>
                <a:gridCol w="1584176"/>
                <a:gridCol w="1584176"/>
                <a:gridCol w="1296144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</a:rPr>
                        <a:t>Obce</a:t>
                      </a:r>
                      <a:endParaRPr lang="cs-CZ" sz="2000" b="1" dirty="0">
                        <a:solidFill>
                          <a:schemeClr val="accent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Prosinec</a:t>
                      </a:r>
                      <a:br>
                        <a:rPr lang="cs-CZ" sz="2000" b="1" dirty="0" smtClean="0">
                          <a:latin typeface="Calibri" panose="020F0502020204030204" pitchFamily="34" charset="0"/>
                        </a:rPr>
                      </a:br>
                      <a:r>
                        <a:rPr lang="cs-CZ" sz="2000" b="1" baseline="0" dirty="0" smtClean="0">
                          <a:latin typeface="Calibri" panose="020F0502020204030204" pitchFamily="34" charset="0"/>
                        </a:rPr>
                        <a:t>2014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Prosinec</a:t>
                      </a:r>
                      <a:br>
                        <a:rPr lang="cs-CZ" sz="2000" b="1" dirty="0" smtClean="0">
                          <a:latin typeface="Calibri" panose="020F0502020204030204" pitchFamily="34" charset="0"/>
                        </a:rPr>
                      </a:br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2015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rozdíl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% změna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Příjmy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271,9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279,5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6,6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102,4%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Výdaje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263,9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257,6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-6,3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97,6%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Saldo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+ 9,0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+ 21,8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+ 12,9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243,7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452176"/>
              </p:ext>
            </p:extLst>
          </p:nvPr>
        </p:nvGraphicFramePr>
        <p:xfrm>
          <a:off x="2339752" y="4221088"/>
          <a:ext cx="6096000" cy="1889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</a:rPr>
                        <a:t>Kraje</a:t>
                      </a:r>
                      <a:endParaRPr lang="cs-CZ" sz="2000" b="1" dirty="0">
                        <a:solidFill>
                          <a:schemeClr val="accent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Prosinec</a:t>
                      </a:r>
                      <a:br>
                        <a:rPr lang="cs-CZ" sz="2000" b="1" dirty="0" smtClean="0">
                          <a:latin typeface="Calibri" panose="020F0502020204030204" pitchFamily="34" charset="0"/>
                        </a:rPr>
                      </a:br>
                      <a:r>
                        <a:rPr lang="cs-CZ" sz="2000" b="1" baseline="0" dirty="0" smtClean="0">
                          <a:latin typeface="Calibri" panose="020F0502020204030204" pitchFamily="34" charset="0"/>
                        </a:rPr>
                        <a:t>2014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Prosinec</a:t>
                      </a:r>
                      <a:br>
                        <a:rPr lang="cs-CZ" sz="2000" b="1" dirty="0" smtClean="0">
                          <a:latin typeface="Calibri" panose="020F0502020204030204" pitchFamily="34" charset="0"/>
                        </a:rPr>
                      </a:br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2015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% změna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Příjmy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146,6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160,8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109,8%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Výdaje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143,9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161,2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112,0%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Calibri" panose="020F0502020204030204" pitchFamily="34" charset="0"/>
                        </a:rPr>
                        <a:t>Saldo</a:t>
                      </a:r>
                      <a:endParaRPr lang="cs-CZ" sz="2000" b="1" dirty="0">
                        <a:latin typeface="Calibri" panose="020F05020202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2,6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-0,4</a:t>
                      </a:r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4</a:t>
            </a:fld>
            <a:endParaRPr lang="en-GB" sz="1200" dirty="0"/>
          </a:p>
        </p:txBody>
      </p:sp>
      <p:grpSp>
        <p:nvGrpSpPr>
          <p:cNvPr id="8" name="Skupina 7"/>
          <p:cNvGrpSpPr/>
          <p:nvPr/>
        </p:nvGrpSpPr>
        <p:grpSpPr>
          <a:xfrm>
            <a:off x="0" y="979200"/>
            <a:ext cx="8316416" cy="45719"/>
            <a:chOff x="0" y="1916113"/>
            <a:chExt cx="7235825" cy="36512"/>
          </a:xfrm>
        </p:grpSpPr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2" name="Přímá spojnice 11"/>
          <p:cNvCxnSpPr/>
          <p:nvPr/>
        </p:nvCxnSpPr>
        <p:spPr bwMode="auto">
          <a:xfrm>
            <a:off x="0" y="6531673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3" name="Nadpis 1"/>
          <p:cNvSpPr txBox="1">
            <a:spLocks/>
          </p:cNvSpPr>
          <p:nvPr/>
        </p:nvSpPr>
        <p:spPr bwMode="auto">
          <a:xfrm>
            <a:off x="539552" y="1165395"/>
            <a:ext cx="8136904" cy="468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defTabSz="914400"/>
            <a:r>
              <a:rPr lang="cs-CZ" sz="2000" kern="0" dirty="0" smtClean="0"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prosinec 2014 vs. prosinec 2015 </a:t>
            </a:r>
            <a:r>
              <a:rPr lang="cs-CZ" sz="1600" kern="0" dirty="0" smtClean="0"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(mld. Kč)</a:t>
            </a:r>
            <a:endParaRPr lang="cs-CZ" sz="1600" kern="0" dirty="0">
              <a:solidFill>
                <a:srgbClr val="C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30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0"/>
            <a:ext cx="6588224" cy="1008063"/>
          </a:xfrm>
        </p:spPr>
        <p:txBody>
          <a:bodyPr/>
          <a:lstStyle/>
          <a:p>
            <a:pPr algn="l">
              <a:defRPr/>
            </a:pPr>
            <a:r>
              <a:rPr lang="cs-CZ" sz="2800" dirty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Příjmy a výdaje </a:t>
            </a:r>
            <a:r>
              <a:rPr lang="cs-CZ" sz="28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obcí: </a:t>
            </a:r>
            <a:r>
              <a:rPr lang="cs-CZ" sz="240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Očekávaná skutečnost vs. skutečnost 2015</a:t>
            </a:r>
            <a:endParaRPr lang="cs-CZ" sz="2400" dirty="0">
              <a:effectLst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632756"/>
              </p:ext>
            </p:extLst>
          </p:nvPr>
        </p:nvGraphicFramePr>
        <p:xfrm>
          <a:off x="4139953" y="1268760"/>
          <a:ext cx="4551780" cy="44953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5412"/>
                <a:gridCol w="1174762"/>
                <a:gridCol w="1040803"/>
                <a:gridCol w="1040803"/>
              </a:tblGrid>
              <a:tr h="33403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cs-CZ" sz="1400" i="1" u="none" strike="noStrike" dirty="0">
                          <a:effectLst/>
                          <a:latin typeface="Calibri" panose="020F0502020204030204" pitchFamily="34" charset="0"/>
                        </a:rPr>
                        <a:t>v mld. Kč</a:t>
                      </a:r>
                      <a:endParaRPr lang="cs-CZ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Očekávaná skutečnost </a:t>
                      </a:r>
                      <a:b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vs. skutečnost 2015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Skutečnost</a:t>
                      </a:r>
                      <a:b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403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</a:t>
                      </a:r>
                      <a:endParaRPr lang="cs-CZ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Skutečnost</a:t>
                      </a:r>
                      <a:endParaRPr lang="cs-CZ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cs-CZ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403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Daňové příjmy</a:t>
                      </a:r>
                      <a:endParaRPr lang="cs-C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000" marR="10800" marT="1080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ctr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172,1</a:t>
                      </a: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175,4</a:t>
                      </a:r>
                    </a:p>
                  </a:txBody>
                  <a:tcPr marL="10800" marR="90000" marT="1080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ctr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403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Nedaňové příjmy</a:t>
                      </a:r>
                    </a:p>
                  </a:txBody>
                  <a:tcPr marL="54000" marR="10800" marT="1080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</a:t>
                      </a: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ctr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30,6</a:t>
                      </a:r>
                    </a:p>
                  </a:txBody>
                  <a:tcPr marL="10800" marR="90000" marT="1080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ctr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40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Kapitálové příjmy</a:t>
                      </a:r>
                    </a:p>
                  </a:txBody>
                  <a:tcPr marL="54000" marR="10800" marT="1080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ctr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10800" marR="90000" marT="1080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ctr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40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Přijaté transfery</a:t>
                      </a:r>
                    </a:p>
                  </a:txBody>
                  <a:tcPr marL="54000" marR="10800" marT="1080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68,8</a:t>
                      </a: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79,0</a:t>
                      </a:r>
                    </a:p>
                  </a:txBody>
                  <a:tcPr marL="10800" marR="90000" marT="1080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40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Příjmy celkem</a:t>
                      </a:r>
                    </a:p>
                  </a:txBody>
                  <a:tcPr marL="54000" marR="10800" marT="1080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275,5</a:t>
                      </a: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290,4</a:t>
                      </a:r>
                    </a:p>
                  </a:txBody>
                  <a:tcPr marL="10800" marR="90000" marT="1080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272,9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40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Běžné výdaje</a:t>
                      </a:r>
                    </a:p>
                  </a:txBody>
                  <a:tcPr marL="54000" marR="10800" marT="1080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190,7</a:t>
                      </a:r>
                    </a:p>
                  </a:txBody>
                  <a:tcPr marL="10800" marR="90000" marT="1080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40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Kapitálové výdaje</a:t>
                      </a:r>
                    </a:p>
                  </a:txBody>
                  <a:tcPr marL="54000" marR="10800" marT="1080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84,4</a:t>
                      </a: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77,9</a:t>
                      </a:r>
                    </a:p>
                  </a:txBody>
                  <a:tcPr marL="10800" marR="90000" marT="1080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40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Výdaje celkem</a:t>
                      </a:r>
                    </a:p>
                  </a:txBody>
                  <a:tcPr marL="54000" marR="10800" marT="1080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266,4</a:t>
                      </a: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268,6</a:t>
                      </a:r>
                    </a:p>
                  </a:txBody>
                  <a:tcPr marL="10800" marR="90000" marT="1080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263,9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40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</a:t>
                      </a:r>
                    </a:p>
                  </a:txBody>
                  <a:tcPr marL="54000" marR="10800" marT="1080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</a:t>
                      </a: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</a:t>
                      </a:r>
                    </a:p>
                  </a:txBody>
                  <a:tcPr marL="10800" marR="90000" marT="1080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" marR="90000" marT="1080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4" name="Skupina 3"/>
          <p:cNvGrpSpPr/>
          <p:nvPr/>
        </p:nvGrpSpPr>
        <p:grpSpPr>
          <a:xfrm>
            <a:off x="0" y="979200"/>
            <a:ext cx="8316416" cy="45719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0" y="6531673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TextovéPole 9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5</a:t>
            </a:fld>
            <a:endParaRPr lang="en-GB" sz="12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2776"/>
            <a:ext cx="4104456" cy="4606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5211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6</a:t>
            </a:fld>
            <a:endParaRPr lang="en-GB" sz="1200" dirty="0"/>
          </a:p>
        </p:txBody>
      </p:sp>
      <p:grpSp>
        <p:nvGrpSpPr>
          <p:cNvPr id="7" name="Skupina 6"/>
          <p:cNvGrpSpPr/>
          <p:nvPr/>
        </p:nvGrpSpPr>
        <p:grpSpPr>
          <a:xfrm>
            <a:off x="0" y="979200"/>
            <a:ext cx="8316416" cy="45719"/>
            <a:chOff x="0" y="1916113"/>
            <a:chExt cx="7235825" cy="36512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1" name="Přímá spojnice 10"/>
          <p:cNvCxnSpPr/>
          <p:nvPr/>
        </p:nvCxnSpPr>
        <p:spPr bwMode="auto">
          <a:xfrm>
            <a:off x="0" y="6531673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108341"/>
              </p:ext>
            </p:extLst>
          </p:nvPr>
        </p:nvGraphicFramePr>
        <p:xfrm>
          <a:off x="179513" y="1189102"/>
          <a:ext cx="8712967" cy="5133618"/>
        </p:xfrm>
        <a:graphic>
          <a:graphicData uri="http://schemas.openxmlformats.org/drawingml/2006/table">
            <a:tbl>
              <a:tblPr/>
              <a:tblGrid>
                <a:gridCol w="4583377"/>
                <a:gridCol w="1130043"/>
                <a:gridCol w="1338428"/>
                <a:gridCol w="916220"/>
                <a:gridCol w="744899"/>
              </a:tblGrid>
              <a:tr h="21071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Ukazatel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Období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Meziroční</a:t>
                      </a:r>
                      <a:r>
                        <a:rPr lang="cs-CZ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srovnání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338">
                <a:tc vMerge="1"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12/2014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12/2015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tis. Kč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Daňové </a:t>
                      </a:r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příjmy</a:t>
                      </a:r>
                    </a:p>
                  </a:txBody>
                  <a:tcPr marL="36002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170 087 276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175 393 674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5 306 398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103,1%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 toho: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Daně z příjmů fyzických osob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37 225 431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38 924 081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1 698 650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104,6%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 toho: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ze závislé činnosti a funkčních požitků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31 373 973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32 050 790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676 816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102,2%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cs-CZ" sz="1400" b="0" i="1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z přiznání</a:t>
                      </a:r>
                      <a:endParaRPr lang="cs-CZ" sz="1400" b="0" i="1" u="none" strike="noStrike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2 394 824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3 155 179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760 355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131,7%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 kapitálových výnosů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3 456 286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3 717 318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261 032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107,6%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Daně z příjmů právnických osob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39 288 961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41 200 035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1 911 074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104,9%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 toho: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   daň z příjmů právnických osob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33 388 903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34 796 809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1 407 906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104,2%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4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   daň z příjmů právnických osob za obce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5 899 964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6 402 784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502 820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108,5%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4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   daň z příjmů právnických osob za kraje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Daň z přidané hodnoty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67 631 476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68 760 718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1 129 242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101,7%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Daně a poplatky z vybraných </a:t>
                      </a:r>
                      <a:r>
                        <a:rPr lang="cs-CZ" sz="1400" b="1" i="0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činností </a:t>
                      </a:r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 služeb 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>
                          <a:effectLst/>
                          <a:latin typeface="Calibri" panose="020F0502020204030204" pitchFamily="34" charset="0"/>
                        </a:rPr>
                        <a:t>15 967 577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16 174 674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207 097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101,3%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 toho: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poplatky a odvody v oblasti život</a:t>
                      </a:r>
                      <a:r>
                        <a:rPr lang="cs-CZ" sz="1400" b="0" i="1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. prostředí </a:t>
                      </a:r>
                      <a:endParaRPr lang="cs-CZ" sz="1400" b="0" i="1" u="none" strike="noStrike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2 695 194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2 727 915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32 721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101,2%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místní poplatky z </a:t>
                      </a:r>
                      <a:r>
                        <a:rPr lang="cs-CZ" sz="1400" b="0" i="1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vybraných čin. a </a:t>
                      </a:r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služeb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5 095 906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5 128 152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32 246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100,6%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ostatní odvody z vybraných čin. a služeb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5 638 697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5 610 479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-28 218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99,5%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správní poplatky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2 537 779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2 708 128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170 349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106,7%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Daň z </a:t>
                      </a:r>
                      <a:r>
                        <a:rPr lang="cs-CZ" sz="1400" b="1" i="0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nemovitých věcí</a:t>
                      </a:r>
                      <a:endParaRPr lang="cs-CZ" sz="1400" b="1" i="0" u="none" strike="noStrike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9 973 490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10 333 821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360 331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103,6%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Ostatní daňové příjmy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-8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96,8%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84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Stav na bankovních účtech</a:t>
                      </a:r>
                    </a:p>
                  </a:txBody>
                  <a:tcPr marL="36002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>
                          <a:effectLst/>
                          <a:latin typeface="Calibri" panose="020F0502020204030204" pitchFamily="34" charset="0"/>
                        </a:rPr>
                        <a:t>89 205 480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>
                          <a:effectLst/>
                          <a:latin typeface="Calibri" panose="020F0502020204030204" pitchFamily="34" charset="0"/>
                        </a:rPr>
                        <a:t>97 365 096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>
                          <a:effectLst/>
                          <a:latin typeface="Calibri" panose="020F0502020204030204" pitchFamily="34" charset="0"/>
                        </a:rPr>
                        <a:t>8 159 616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109,1%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Rectangle 2"/>
          <p:cNvSpPr txBox="1">
            <a:spLocks/>
          </p:cNvSpPr>
          <p:nvPr/>
        </p:nvSpPr>
        <p:spPr>
          <a:xfrm>
            <a:off x="2699792" y="1"/>
            <a:ext cx="6335812" cy="1124744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l" defTabSz="914400">
              <a:defRPr/>
            </a:pPr>
            <a:r>
              <a:rPr lang="cs-CZ" sz="2800" kern="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Daňové příjmy obcí: 12/2015 vs. 12/2014 </a:t>
            </a:r>
            <a:r>
              <a:rPr lang="cs-CZ" sz="2000" kern="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(skutečnost)</a:t>
            </a:r>
          </a:p>
        </p:txBody>
      </p:sp>
      <p:sp>
        <p:nvSpPr>
          <p:cNvPr id="2" name="Ovál 1"/>
          <p:cNvSpPr/>
          <p:nvPr/>
        </p:nvSpPr>
        <p:spPr bwMode="auto">
          <a:xfrm>
            <a:off x="8244408" y="1588875"/>
            <a:ext cx="648072" cy="360040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extrusionH="76200" prstMaterial="legacyMatte">
            <a:bevelT w="0" h="0" prst="angle"/>
            <a:bevelB w="0" h="0" prst="angle"/>
            <a:extrusionClr>
              <a:srgbClr val="C00000"/>
            </a:extrusionClr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1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71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7</a:t>
            </a:fld>
            <a:endParaRPr lang="en-GB" sz="1200" dirty="0"/>
          </a:p>
        </p:txBody>
      </p:sp>
      <p:grpSp>
        <p:nvGrpSpPr>
          <p:cNvPr id="7" name="Skupina 6"/>
          <p:cNvGrpSpPr/>
          <p:nvPr/>
        </p:nvGrpSpPr>
        <p:grpSpPr>
          <a:xfrm>
            <a:off x="0" y="979200"/>
            <a:ext cx="8316416" cy="45719"/>
            <a:chOff x="0" y="1916113"/>
            <a:chExt cx="7235825" cy="36512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1" name="Přímá spojnice 10"/>
          <p:cNvCxnSpPr/>
          <p:nvPr/>
        </p:nvCxnSpPr>
        <p:spPr bwMode="auto">
          <a:xfrm>
            <a:off x="0" y="6531673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107263"/>
              </p:ext>
            </p:extLst>
          </p:nvPr>
        </p:nvGraphicFramePr>
        <p:xfrm>
          <a:off x="179513" y="1189102"/>
          <a:ext cx="8712967" cy="5120640"/>
        </p:xfrm>
        <a:graphic>
          <a:graphicData uri="http://schemas.openxmlformats.org/drawingml/2006/table">
            <a:tbl>
              <a:tblPr/>
              <a:tblGrid>
                <a:gridCol w="4583377"/>
                <a:gridCol w="1130043"/>
                <a:gridCol w="1338428"/>
                <a:gridCol w="916220"/>
                <a:gridCol w="744899"/>
              </a:tblGrid>
              <a:tr h="21071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Ukazatel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Období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Meziroční</a:t>
                      </a:r>
                      <a:r>
                        <a:rPr lang="cs-CZ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srovnání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 vMerge="1"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12/2014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12/2015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tis. Kč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Daňové </a:t>
                      </a:r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příjmy</a:t>
                      </a:r>
                    </a:p>
                  </a:txBody>
                  <a:tcPr marL="36002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49 303 662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50 906 885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1 603 224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103,3%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 toho: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Daně z příjmů fyzických osob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12 330 847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12 864 846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533 999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104,3%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 toho: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ze závislé činnosti a funkčních požitků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10 925 732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11 295 272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369 540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103,4%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cs-CZ" sz="1400" b="0" i="1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z přiznání</a:t>
                      </a:r>
                      <a:endParaRPr lang="cs-CZ" sz="1400" b="0" i="1" u="none" strike="noStrike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139 037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207 974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68 937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149,6%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 kapitálových výnosů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1 266 077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1 361 600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95 522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107,5%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Daně z příjmů právnických osob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12 323 733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12 968 110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644 377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105,2%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 toho: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   daň z příjmů právnických osob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12 127 596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12 620 996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493 399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104,1%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4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   daň z příjmů právnických osob za obce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4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   daň z příjmů právnických osob za kraje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Daň z přidané hodnoty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24 619 553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25 051 153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431 600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effectLst/>
                          <a:latin typeface="Calibri" panose="020F0502020204030204" pitchFamily="34" charset="0"/>
                        </a:rPr>
                        <a:t>101,8%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Daně a poplatky z vybraných </a:t>
                      </a:r>
                      <a:r>
                        <a:rPr lang="cs-CZ" sz="1400" b="1" i="0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činností </a:t>
                      </a:r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 služeb 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effectLst/>
                          <a:latin typeface="Calibri" panose="020F0502020204030204" pitchFamily="34" charset="0"/>
                        </a:rPr>
                        <a:t>29 529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22 776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-6 753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77,1%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z toho: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poplatky a odvody v oblasti život</a:t>
                      </a:r>
                      <a:r>
                        <a:rPr lang="cs-CZ" sz="1400" b="0" i="1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. prostředí </a:t>
                      </a:r>
                      <a:endParaRPr lang="cs-CZ" sz="1400" b="0" i="1" u="none" strike="noStrike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místní poplatky z </a:t>
                      </a:r>
                      <a:r>
                        <a:rPr lang="cs-CZ" sz="1400" b="0" i="1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vybraných čin. a </a:t>
                      </a:r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služeb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ostatní odvody z vybraných čin. a služeb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1 168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425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-743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36,4%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správní poplatky</a:t>
                      </a:r>
                    </a:p>
                  </a:txBody>
                  <a:tcPr marL="216009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28 361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22 351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-6 010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effectLst/>
                          <a:latin typeface="Calibri" panose="020F0502020204030204" pitchFamily="34" charset="0"/>
                        </a:rPr>
                        <a:t>78,8%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Daň z </a:t>
                      </a:r>
                      <a:r>
                        <a:rPr lang="cs-CZ" sz="1400" b="1" i="0" u="none" strike="noStrik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nemovitých věcí</a:t>
                      </a:r>
                      <a:endParaRPr lang="cs-CZ" sz="1400" b="1" i="0" u="none" strike="noStrike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71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Ostatní daňové příjmy</a:t>
                      </a:r>
                    </a:p>
                  </a:txBody>
                  <a:tcPr marL="108005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84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Stav na bankovních účtech</a:t>
                      </a:r>
                    </a:p>
                  </a:txBody>
                  <a:tcPr marL="36002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effectLst/>
                          <a:latin typeface="Calibri" panose="020F0502020204030204" pitchFamily="34" charset="0"/>
                        </a:rPr>
                        <a:t>17 372 190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effectLst/>
                          <a:latin typeface="Calibri" panose="020F0502020204030204" pitchFamily="34" charset="0"/>
                        </a:rPr>
                        <a:t>16 497 949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effectLst/>
                          <a:latin typeface="Calibri" panose="020F0502020204030204" pitchFamily="34" charset="0"/>
                        </a:rPr>
                        <a:t>-874 240</a:t>
                      </a:r>
                    </a:p>
                  </a:txBody>
                  <a:tcPr marL="0" marR="54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95,0%</a:t>
                      </a:r>
                    </a:p>
                  </a:txBody>
                  <a:tcPr marL="0" marR="54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Rectangle 2"/>
          <p:cNvSpPr txBox="1">
            <a:spLocks/>
          </p:cNvSpPr>
          <p:nvPr/>
        </p:nvSpPr>
        <p:spPr>
          <a:xfrm>
            <a:off x="2699792" y="1"/>
            <a:ext cx="6335812" cy="1124744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l" defTabSz="914400">
              <a:defRPr/>
            </a:pPr>
            <a:r>
              <a:rPr lang="cs-CZ" sz="2800" kern="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Daňové příjmy krajů: 12/2015 vs. 12/2014 </a:t>
            </a:r>
            <a:r>
              <a:rPr lang="cs-CZ" sz="2000" kern="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(skutečnost)</a:t>
            </a:r>
          </a:p>
        </p:txBody>
      </p:sp>
      <p:sp>
        <p:nvSpPr>
          <p:cNvPr id="13" name="Ovál 12"/>
          <p:cNvSpPr/>
          <p:nvPr/>
        </p:nvSpPr>
        <p:spPr bwMode="auto">
          <a:xfrm>
            <a:off x="8244408" y="1588875"/>
            <a:ext cx="648072" cy="360040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extrusionH="76200" prstMaterial="legacyMatte">
            <a:bevelT w="0" h="0" prst="angle"/>
            <a:bevelB w="0" h="0" prst="angle"/>
            <a:extrusionClr>
              <a:srgbClr val="C00000"/>
            </a:extrusionClr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1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7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74431" y="2276872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3600" b="1" dirty="0" smtClean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Novela RUD</a:t>
            </a:r>
            <a:endParaRPr lang="en-GB" sz="3600" b="1" dirty="0">
              <a:solidFill>
                <a:srgbClr val="753805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>
              <a:lnSpc>
                <a:spcPct val="150000"/>
              </a:lnSpc>
            </a:pPr>
            <a:r>
              <a:rPr lang="cs-CZ" sz="3600" b="1" dirty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Zákon č</a:t>
            </a:r>
            <a:r>
              <a:rPr lang="cs-CZ" sz="3600" b="1" dirty="0" smtClean="0">
                <a:solidFill>
                  <a:srgbClr val="753805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. 391/2015 Sb.  </a:t>
            </a:r>
            <a:endParaRPr lang="cs-CZ" sz="3600" b="1" dirty="0">
              <a:solidFill>
                <a:srgbClr val="753805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676456" y="652534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4EDEA57-35D9-406E-BD72-EDE80C376B47}" type="slidenum">
              <a:rPr lang="cs-CZ" sz="1200" smtClean="0"/>
              <a:t>8</a:t>
            </a:fld>
            <a:endParaRPr lang="en-GB" sz="1200" dirty="0"/>
          </a:p>
        </p:txBody>
      </p:sp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0" y="6531673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pic>
        <p:nvPicPr>
          <p:cNvPr id="8194" name="Picture 2" descr="https://upload.wikimedia.org/wikipedia/commons/4/44/%C4%8Cesk%C3%A9_okresy_196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8923" y="4511933"/>
            <a:ext cx="3103557" cy="1839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28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5" cy="5256584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Od roku 2016</a:t>
            </a:r>
          </a:p>
          <a:p>
            <a:pPr>
              <a:tabLst>
                <a:tab pos="8609013" algn="r"/>
              </a:tabLst>
            </a:pPr>
            <a:r>
              <a:rPr lang="cs-CZ" sz="2000" dirty="0" smtClean="0">
                <a:latin typeface="Calibri" panose="020F0502020204030204" pitchFamily="34" charset="0"/>
              </a:rPr>
              <a:t>Navýšení podílu krajů na DPH 7,86% -&gt; 8,92%	</a:t>
            </a:r>
            <a:r>
              <a:rPr lang="cs-CZ" sz="2000" dirty="0">
                <a:latin typeface="Calibri" panose="020F0502020204030204" pitchFamily="34" charset="0"/>
              </a:rPr>
              <a:t> + </a:t>
            </a:r>
            <a:r>
              <a:rPr lang="cs-CZ" sz="2000" dirty="0" smtClean="0">
                <a:latin typeface="Calibri" panose="020F0502020204030204" pitchFamily="34" charset="0"/>
              </a:rPr>
              <a:t>3,7 </a:t>
            </a:r>
            <a:r>
              <a:rPr lang="cs-CZ" sz="2000" dirty="0">
                <a:latin typeface="Calibri" panose="020F0502020204030204" pitchFamily="34" charset="0"/>
              </a:rPr>
              <a:t>mld. Kč</a:t>
            </a:r>
            <a:endParaRPr lang="cs-CZ" sz="2000" dirty="0" smtClean="0">
              <a:latin typeface="Calibri" panose="020F0502020204030204" pitchFamily="34" charset="0"/>
            </a:endParaRPr>
          </a:p>
          <a:p>
            <a:endParaRPr lang="cs-CZ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Od roku 2017</a:t>
            </a:r>
          </a:p>
          <a:p>
            <a:pPr lvl="0">
              <a:tabLst>
                <a:tab pos="8609013" algn="r"/>
              </a:tabLst>
            </a:pPr>
            <a:r>
              <a:rPr lang="cs-CZ" sz="2000" dirty="0">
                <a:latin typeface="Calibri" panose="020F0502020204030204" pitchFamily="34" charset="0"/>
              </a:rPr>
              <a:t>navýšení podílu obcí  na </a:t>
            </a:r>
            <a:r>
              <a:rPr lang="cs-CZ" sz="2000" dirty="0" smtClean="0">
                <a:latin typeface="Calibri" panose="020F0502020204030204" pitchFamily="34" charset="0"/>
              </a:rPr>
              <a:t>DPH </a:t>
            </a:r>
            <a:r>
              <a:rPr lang="cs-CZ" sz="2000" dirty="0">
                <a:latin typeface="Calibri" panose="020F0502020204030204" pitchFamily="34" charset="0"/>
              </a:rPr>
              <a:t>z 20,83%</a:t>
            </a:r>
            <a:r>
              <a:rPr lang="cs-CZ" sz="2000" dirty="0" smtClean="0">
                <a:latin typeface="Calibri" panose="020F0502020204030204" pitchFamily="34" charset="0"/>
              </a:rPr>
              <a:t> </a:t>
            </a:r>
            <a:r>
              <a:rPr lang="cs-CZ" sz="2000" dirty="0">
                <a:latin typeface="Calibri" panose="020F0502020204030204" pitchFamily="34" charset="0"/>
              </a:rPr>
              <a:t>na 21,4 % </a:t>
            </a:r>
            <a:r>
              <a:rPr lang="cs-CZ" sz="2000" dirty="0" smtClean="0">
                <a:latin typeface="Calibri" panose="020F0502020204030204" pitchFamily="34" charset="0"/>
              </a:rPr>
              <a:t>	+ 2,1 </a:t>
            </a:r>
            <a:r>
              <a:rPr lang="cs-CZ" sz="2000" dirty="0">
                <a:latin typeface="Calibri" panose="020F0502020204030204" pitchFamily="34" charset="0"/>
              </a:rPr>
              <a:t>mld. Kč</a:t>
            </a:r>
          </a:p>
          <a:p>
            <a:pPr>
              <a:tabLst>
                <a:tab pos="8609013" algn="r"/>
              </a:tabLst>
            </a:pPr>
            <a:r>
              <a:rPr lang="cs-CZ" sz="2000" dirty="0">
                <a:latin typeface="Calibri" panose="020F0502020204030204" pitchFamily="34" charset="0"/>
              </a:rPr>
              <a:t>zrušení 30% podílu obcí na DPFO z podnikání </a:t>
            </a:r>
            <a:r>
              <a:rPr lang="cs-CZ" sz="2000" dirty="0" smtClean="0">
                <a:latin typeface="Calibri" panose="020F0502020204030204" pitchFamily="34" charset="0"/>
              </a:rPr>
              <a:t>	- 1,1 </a:t>
            </a:r>
            <a:r>
              <a:rPr lang="cs-CZ" sz="2000" dirty="0">
                <a:latin typeface="Calibri" panose="020F0502020204030204" pitchFamily="34" charset="0"/>
              </a:rPr>
              <a:t>mld. </a:t>
            </a:r>
            <a:r>
              <a:rPr lang="cs-CZ" sz="2000" dirty="0" smtClean="0">
                <a:latin typeface="Calibri" panose="020F0502020204030204" pitchFamily="34" charset="0"/>
              </a:rPr>
              <a:t>Kč</a:t>
            </a:r>
          </a:p>
          <a:p>
            <a:pPr>
              <a:tabLst>
                <a:tab pos="8609013" algn="r"/>
              </a:tabLst>
            </a:pPr>
            <a:r>
              <a:rPr lang="cs-CZ" sz="2000" dirty="0" smtClean="0">
                <a:latin typeface="Calibri" panose="020F0502020204030204" pitchFamily="34" charset="0"/>
              </a:rPr>
              <a:t>Výsledný dopad na obce	 +1,0 mld. Kč</a:t>
            </a:r>
          </a:p>
          <a:p>
            <a:pPr>
              <a:tabLst>
                <a:tab pos="8609013" algn="r"/>
              </a:tabLst>
            </a:pPr>
            <a:endParaRPr lang="cs-CZ" sz="2000" dirty="0">
              <a:latin typeface="Calibri" panose="020F0502020204030204" pitchFamily="34" charset="0"/>
            </a:endParaRPr>
          </a:p>
          <a:p>
            <a:pPr marL="0" indent="0">
              <a:buNone/>
              <a:tabLst>
                <a:tab pos="8609013" algn="r"/>
              </a:tabLst>
            </a:pPr>
            <a:r>
              <a:rPr lang="cs-CZ" sz="2000" b="1" u="sng" dirty="0" smtClean="0">
                <a:solidFill>
                  <a:srgbClr val="C00000"/>
                </a:solidFill>
                <a:latin typeface="Calibri" panose="020F0502020204030204" pitchFamily="34" charset="0"/>
              </a:rPr>
              <a:t>Poznámka:</a:t>
            </a:r>
          </a:p>
          <a:p>
            <a:pPr marL="0" indent="0">
              <a:buNone/>
              <a:tabLst>
                <a:tab pos="8609013" algn="r"/>
              </a:tabLst>
            </a:pPr>
            <a:r>
              <a:rPr lang="cs-CZ" sz="2000" dirty="0" smtClean="0">
                <a:latin typeface="Calibri" panose="020F0502020204030204" pitchFamily="34" charset="0"/>
              </a:rPr>
              <a:t>- v roce 2017 bude navýšen příspěvek na výkon státní správy    +5%</a:t>
            </a:r>
          </a:p>
          <a:p>
            <a:pPr marL="0" indent="0">
              <a:buNone/>
              <a:tabLst>
                <a:tab pos="8609013" algn="r"/>
              </a:tabLst>
            </a:pPr>
            <a:endParaRPr lang="cs-CZ" sz="2000" dirty="0">
              <a:latin typeface="Calibri" panose="020F0502020204030204" pitchFamily="34" charset="0"/>
            </a:endParaRPr>
          </a:p>
        </p:txBody>
      </p:sp>
      <p:grpSp>
        <p:nvGrpSpPr>
          <p:cNvPr id="4" name="Skupina 3"/>
          <p:cNvGrpSpPr/>
          <p:nvPr/>
        </p:nvGrpSpPr>
        <p:grpSpPr>
          <a:xfrm>
            <a:off x="0" y="979200"/>
            <a:ext cx="7235825" cy="36512"/>
            <a:chOff x="0" y="1916113"/>
            <a:chExt cx="7235825" cy="365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 flipV="1">
              <a:off x="0" y="1916113"/>
              <a:ext cx="3419475" cy="3651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 flipV="1">
              <a:off x="3419475" y="1916113"/>
              <a:ext cx="2232025" cy="36512"/>
            </a:xfrm>
            <a:prstGeom prst="rect">
              <a:avLst/>
            </a:prstGeom>
            <a:solidFill>
              <a:srgbClr val="6699CC"/>
            </a:solidFill>
            <a:ln w="9525">
              <a:solidFill>
                <a:srgbClr val="6699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flipV="1">
              <a:off x="5651500" y="1916113"/>
              <a:ext cx="1584325" cy="3651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" name="Přímá spojnice 7"/>
          <p:cNvCxnSpPr/>
          <p:nvPr/>
        </p:nvCxnSpPr>
        <p:spPr bwMode="auto">
          <a:xfrm>
            <a:off x="-5310" y="6539341"/>
            <a:ext cx="9081593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legacyObliqueTopRight"/>
            <a:lightRig rig="legacyFlat3" dir="b"/>
          </a:scene3d>
          <a:sp3d prstMaterial="legacyMatte">
            <a:extrusionClr>
              <a:srgbClr val="FFCC99"/>
            </a:extrusionClr>
          </a:sp3d>
        </p:spPr>
      </p:cxnSp>
      <p:sp>
        <p:nvSpPr>
          <p:cNvPr id="10" name="Nadpis 2"/>
          <p:cNvSpPr txBox="1">
            <a:spLocks/>
          </p:cNvSpPr>
          <p:nvPr/>
        </p:nvSpPr>
        <p:spPr bwMode="auto">
          <a:xfrm>
            <a:off x="2555776" y="16856"/>
            <a:ext cx="660018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l" defTabSz="914400"/>
            <a:r>
              <a:rPr lang="cs-CZ" sz="2800" kern="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Novela RUD</a:t>
            </a:r>
          </a:p>
          <a:p>
            <a:pPr algn="l" defTabSz="914400"/>
            <a:r>
              <a:rPr lang="cs-CZ" sz="2800" kern="0" dirty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</a:t>
            </a:r>
            <a:r>
              <a:rPr lang="cs-CZ" sz="2800" kern="0" dirty="0" smtClean="0">
                <a:solidFill>
                  <a:srgbClr val="66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ákon č. 391/2015 Sb.</a:t>
            </a:r>
            <a:endParaRPr lang="cs-CZ" sz="2800" kern="0" dirty="0">
              <a:solidFill>
                <a:srgbClr val="66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6" name="Přímá spojnice 15"/>
          <p:cNvCxnSpPr/>
          <p:nvPr/>
        </p:nvCxnSpPr>
        <p:spPr bwMode="auto">
          <a:xfrm>
            <a:off x="251520" y="3356992"/>
            <a:ext cx="8640960" cy="0"/>
          </a:xfrm>
          <a:prstGeom prst="line">
            <a:avLst/>
          </a:prstGeom>
          <a:gradFill rotWithShape="0">
            <a:gsLst>
              <a:gs pos="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legacyFlat3" dir="b"/>
          </a:scene3d>
          <a:sp3d extrusionH="887400" prstMaterial="legacyMatte">
            <a:extrusionClr>
              <a:srgbClr val="FFCC99"/>
            </a:extrusionClr>
          </a:sp3d>
        </p:spPr>
      </p:cxnSp>
      <p:sp>
        <p:nvSpPr>
          <p:cNvPr id="19" name="Obdélník 18"/>
          <p:cNvSpPr/>
          <p:nvPr/>
        </p:nvSpPr>
        <p:spPr>
          <a:xfrm>
            <a:off x="270720" y="5733256"/>
            <a:ext cx="8622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www.mfcr.cz/cs/verejny-sektor/uzemni-rozpocty/prijmy-kraju-a-obci/zakladni-informace/2016/dopady-senatniho-navrhu-zakona-o-rozpoct-23572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3608819"/>
      </p:ext>
    </p:extLst>
  </p:cSld>
  <p:clrMapOvr>
    <a:masterClrMapping/>
  </p:clrMapOvr>
</p:sld>
</file>

<file path=ppt/theme/theme1.xml><?xml version="1.0" encoding="utf-8"?>
<a:theme xmlns:a="http://schemas.openxmlformats.org/drawingml/2006/main" name="1_MF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e-Do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70C0">
            <a:alpha val="60000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76200" prstMaterial="legacyMatte">
          <a:bevelT w="0" h="0" prst="angle"/>
          <a:bevelB w="0" h="0" prst="angle"/>
          <a:extrusionClr>
            <a:srgbClr val="0070C0"/>
          </a:extrusionClr>
        </a:sp3d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e-Doc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-Doc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24658</TotalTime>
  <Words>3043</Words>
  <Application>Microsoft Office PowerPoint</Application>
  <PresentationFormat>Předvádění na obrazovce (4:3)</PresentationFormat>
  <Paragraphs>1325</Paragraphs>
  <Slides>26</Slides>
  <Notes>24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1_MF</vt:lpstr>
      <vt:lpstr>Jednání pracovní komise k RUD 31. března 2016</vt:lpstr>
      <vt:lpstr>Obsah prezentace</vt:lpstr>
      <vt:lpstr>Prezentace aplikace PowerPoint</vt:lpstr>
      <vt:lpstr>Hospodaření obcí a krajů v roce 2015</vt:lpstr>
      <vt:lpstr>Příjmy a výdaje obcí: Očekávaná skutečnost vs. skutečnost 2015</vt:lpstr>
      <vt:lpstr>Prezentace aplikace PowerPoint</vt:lpstr>
      <vt:lpstr>Prezentace aplikace PowerPoint</vt:lpstr>
      <vt:lpstr>Prezentace aplikace PowerPoint</vt:lpstr>
      <vt:lpstr>Prezentace aplikace PowerPoint</vt:lpstr>
      <vt:lpstr>Schéma RUD v r. 2016</vt:lpstr>
      <vt:lpstr>Prezentace aplikace PowerPoint</vt:lpstr>
      <vt:lpstr>Převod podílu 30% DPFO z přiznání obcím v roce 2015</vt:lpstr>
      <vt:lpstr>Prezentace aplikace PowerPoint</vt:lpstr>
      <vt:lpstr>Prezentace aplikace PowerPoint</vt:lpstr>
      <vt:lpstr>Prezentace aplikace PowerPoint</vt:lpstr>
      <vt:lpstr>Schéma RUD v r. 2017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Ministerstvo financí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David.Satek@mfcr.cz</dc:creator>
  <cp:lastModifiedBy>Ing. David Šátek</cp:lastModifiedBy>
  <cp:revision>992</cp:revision>
  <cp:lastPrinted>2016-03-21T07:28:31Z</cp:lastPrinted>
  <dcterms:created xsi:type="dcterms:W3CDTF">2014-03-12T10:22:23Z</dcterms:created>
  <dcterms:modified xsi:type="dcterms:W3CDTF">2016-04-01T08:19:17Z</dcterms:modified>
</cp:coreProperties>
</file>