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  <p:sldMasterId id="2147483768" r:id="rId2"/>
    <p:sldMasterId id="2147483780" r:id="rId3"/>
    <p:sldMasterId id="2147483792" r:id="rId4"/>
  </p:sldMasterIdLst>
  <p:notesMasterIdLst>
    <p:notesMasterId r:id="rId19"/>
  </p:notesMasterIdLst>
  <p:handoutMasterIdLst>
    <p:handoutMasterId r:id="rId20"/>
  </p:handoutMasterIdLst>
  <p:sldIdLst>
    <p:sldId id="256" r:id="rId5"/>
    <p:sldId id="477" r:id="rId6"/>
    <p:sldId id="473" r:id="rId7"/>
    <p:sldId id="474" r:id="rId8"/>
    <p:sldId id="476" r:id="rId9"/>
    <p:sldId id="464" r:id="rId10"/>
    <p:sldId id="465" r:id="rId11"/>
    <p:sldId id="466" r:id="rId12"/>
    <p:sldId id="462" r:id="rId13"/>
    <p:sldId id="446" r:id="rId14"/>
    <p:sldId id="451" r:id="rId15"/>
    <p:sldId id="475" r:id="rId16"/>
    <p:sldId id="431" r:id="rId17"/>
    <p:sldId id="461" r:id="rId18"/>
  </p:sldIdLst>
  <p:sldSz cx="9144000" cy="6858000" type="screen4x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  <a:srgbClr val="FF9900"/>
    <a:srgbClr val="315C89"/>
    <a:srgbClr val="BAC7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61" autoAdjust="0"/>
    <p:restoredTop sz="94660"/>
  </p:normalViewPr>
  <p:slideViewPr>
    <p:cSldViewPr>
      <p:cViewPr>
        <p:scale>
          <a:sx n="90" d="100"/>
          <a:sy n="90" d="100"/>
        </p:scale>
        <p:origin x="-1536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83FF25-BEE8-4176-8A82-ED4012F50A66}" type="datetimeFigureOut">
              <a:rPr lang="cs-CZ" smtClean="0"/>
              <a:pPr/>
              <a:t>19.11.2015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EA936A-73B8-4DE2-8506-B35867383BF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917665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577FEFA-DB68-42F0-8166-7D97D9928804}" type="datetimeFigureOut">
              <a:rPr lang="cs-CZ"/>
              <a:pPr>
                <a:defRPr/>
              </a:pPr>
              <a:t>19.11.2015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dirty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BD50E2E-5E70-4B29-8024-BAFDB07E1B49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314905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D50E2E-5E70-4B29-8024-BAFDB07E1B49}" type="slidenum">
              <a:rPr lang="cs-CZ" smtClean="0"/>
              <a:pPr>
                <a:defRPr/>
              </a:pPr>
              <a:t>1</a:t>
            </a:fld>
            <a:endParaRPr lang="cs-CZ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7F7825-F8DB-4847-82AC-645A0AD759F4}" type="slidenum">
              <a:rPr lang="cs-CZ" smtClean="0"/>
              <a:pPr>
                <a:defRPr/>
              </a:pPr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15006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7F7825-F8DB-4847-82AC-645A0AD759F4}" type="slidenum">
              <a:rPr lang="cs-CZ" smtClean="0"/>
              <a:pPr>
                <a:defRPr/>
              </a:pPr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15006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A3B8A69-986E-40DF-8867-17F01A4054F9}" type="slidenum">
              <a:rPr lang="cs-CZ" smtClean="0">
                <a:solidFill>
                  <a:prstClr val="black"/>
                </a:solidFill>
              </a:rPr>
              <a:pPr>
                <a:defRPr/>
              </a:pPr>
              <a:t>12</a:t>
            </a:fld>
            <a:endParaRPr lang="cs-CZ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B99D75F-1A37-4D3D-B967-9DF99BE6A28A}" type="slidenum">
              <a:rPr lang="cs-CZ" smtClean="0"/>
              <a:pPr>
                <a:defRPr/>
              </a:pPr>
              <a:t>13</a:t>
            </a:fld>
            <a:endParaRPr lang="cs-CZ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cs-CZ" sz="1200" dirty="0" smtClean="0"/>
              <a:t>Nadhled </a:t>
            </a:r>
          </a:p>
          <a:p>
            <a:endParaRPr lang="cs-CZ" sz="1200" dirty="0" smtClean="0"/>
          </a:p>
          <a:p>
            <a:r>
              <a:rPr lang="cs-CZ" sz="1200" dirty="0" smtClean="0"/>
              <a:t>Praktické zkušenosti </a:t>
            </a:r>
          </a:p>
          <a:p>
            <a:endParaRPr lang="cs-CZ" sz="1200" dirty="0" smtClean="0"/>
          </a:p>
          <a:p>
            <a:r>
              <a:rPr lang="cs-CZ" sz="1200" dirty="0" smtClean="0"/>
              <a:t>Spolupráci  s dalšími subjekty v rámci České republiky  i Evropy</a:t>
            </a:r>
          </a:p>
          <a:p>
            <a:endParaRPr lang="cs-CZ" sz="1200" dirty="0" smtClean="0"/>
          </a:p>
          <a:p>
            <a:r>
              <a:rPr lang="cs-CZ" sz="1200" dirty="0" smtClean="0"/>
              <a:t>Projektové řízení - konzultované s auditory </a:t>
            </a:r>
          </a:p>
          <a:p>
            <a:endParaRPr lang="cs-CZ" sz="1200" dirty="0" smtClean="0"/>
          </a:p>
          <a:p>
            <a:r>
              <a:rPr lang="cs-CZ" sz="1200" dirty="0" smtClean="0"/>
              <a:t>Právní poradenství  ve spolupráci s několika právními kancelářemi - ve vztahu k obraně dotace… Konzultace vašich kroků ve vztahu k poskytovateli dotace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sz="12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040881D-1FA8-4676-862E-F706D0539C81}" type="slidenum">
              <a:rPr lang="cs-CZ" smtClean="0">
                <a:solidFill>
                  <a:prstClr val="black"/>
                </a:solidFill>
              </a:rPr>
              <a:pPr>
                <a:defRPr/>
              </a:pPr>
              <a:t>14</a:t>
            </a:fld>
            <a:endParaRPr lang="cs-CZ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A3B8A69-986E-40DF-8867-17F01A4054F9}" type="slidenum">
              <a:rPr lang="cs-CZ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cs-CZ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2403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7F7825-F8DB-4847-82AC-645A0AD759F4}" type="slidenum">
              <a:rPr lang="cs-CZ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cs-CZ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15006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7F7825-F8DB-4847-82AC-645A0AD759F4}" type="slidenum">
              <a:rPr lang="cs-CZ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cs-CZ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15006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7F7825-F8DB-4847-82AC-645A0AD759F4}" type="slidenum">
              <a:rPr lang="cs-CZ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cs-CZ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15006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7F7825-F8DB-4847-82AC-645A0AD759F4}" type="slidenum">
              <a:rPr lang="cs-CZ" smtClean="0">
                <a:solidFill>
                  <a:prstClr val="black"/>
                </a:solidFill>
              </a:rPr>
              <a:pPr>
                <a:defRPr/>
              </a:pPr>
              <a:t>6</a:t>
            </a:fld>
            <a:endParaRPr lang="cs-CZ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15006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7F7825-F8DB-4847-82AC-645A0AD759F4}" type="slidenum">
              <a:rPr lang="cs-CZ" smtClean="0">
                <a:solidFill>
                  <a:prstClr val="black"/>
                </a:solidFill>
              </a:rPr>
              <a:pPr>
                <a:defRPr/>
              </a:pPr>
              <a:t>7</a:t>
            </a:fld>
            <a:endParaRPr lang="cs-CZ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15006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7F7825-F8DB-4847-82AC-645A0AD759F4}" type="slidenum">
              <a:rPr lang="cs-CZ" smtClean="0">
                <a:solidFill>
                  <a:prstClr val="black"/>
                </a:solidFill>
              </a:rPr>
              <a:pPr>
                <a:defRPr/>
              </a:pPr>
              <a:t>8</a:t>
            </a:fld>
            <a:endParaRPr lang="cs-CZ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15006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7F7825-F8DB-4847-82AC-645A0AD759F4}" type="slidenum">
              <a:rPr lang="cs-CZ" smtClean="0"/>
              <a:pPr>
                <a:defRPr/>
              </a:pPr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15006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95B96B-1D5E-4466-8699-CAC6334AC495}" type="datetime1">
              <a:rPr lang="cs-CZ"/>
              <a:pPr>
                <a:defRPr/>
              </a:pPr>
              <a:t>19.11.2015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dirty="0"/>
              <a:t>Asistenční centrum, a.s.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51AA33-D491-4B5D-AB96-9EFCF78F065B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  <p:transition>
    <p:wheel spokes="2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8C7601-14D5-4763-8EDE-C5C133D43404}" type="datetime1">
              <a:rPr lang="cs-CZ"/>
              <a:pPr>
                <a:defRPr/>
              </a:pPr>
              <a:t>19.11.2015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dirty="0"/>
              <a:t>Asistenční centrum, a.s.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0DEA74-99BF-431B-9D3A-8CF55D950C3D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  <p:transition>
    <p:wheel spokes="2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C3CBD6-22FC-445A-AF7E-7EC2650BB8B6}" type="datetime1">
              <a:rPr lang="cs-CZ"/>
              <a:pPr>
                <a:defRPr/>
              </a:pPr>
              <a:t>19.11.2015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dirty="0"/>
              <a:t>Asistenční centrum, a.s.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A0D125-E835-4024-8521-C0BF7C1890A8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  <p:transition>
    <p:wheel spokes="2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09124EF-B370-4A43-AECD-C80D29A7726E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19.11.2015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>
                <a:solidFill>
                  <a:prstClr val="black">
                    <a:tint val="75000"/>
                  </a:prstClr>
                </a:solidFill>
              </a:rPr>
              <a:t>Asistenční centrum, a.s.</a:t>
            </a: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35B079-0831-4D7E-B06C-A2D90EC5972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1441402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B9E2AA5-FFFF-443B-BC3D-4AC6359BD6F0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19.11.2015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>
                <a:solidFill>
                  <a:prstClr val="black">
                    <a:tint val="75000"/>
                  </a:prstClr>
                </a:solidFill>
              </a:rPr>
              <a:t>Asistenční centrum, a.s.</a:t>
            </a: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A97B39-0393-41D3-BFB2-BB7BBDD10C69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6907243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BD943B9-A620-4C99-B43F-9BD5A30E6C32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19.11.2015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>
                <a:solidFill>
                  <a:prstClr val="black">
                    <a:tint val="75000"/>
                  </a:prstClr>
                </a:solidFill>
              </a:rPr>
              <a:t>Asistenční centrum, a.s.</a:t>
            </a: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B11B26-AC3B-4234-A99C-C2CDA3066245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6490808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19023D7-3FDF-4073-8BDF-41A1AB3A483A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19.11.2015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>
                <a:solidFill>
                  <a:prstClr val="black">
                    <a:tint val="75000"/>
                  </a:prstClr>
                </a:solidFill>
              </a:rPr>
              <a:t>Asistenční centrum, a.s.</a:t>
            </a: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DFA9D3-ECE4-455A-A9CA-D86C6810C40B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0173759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9A5D724-4BE7-4F14-81B5-55491E669748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19.11.2015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>
                <a:solidFill>
                  <a:prstClr val="black">
                    <a:tint val="75000"/>
                  </a:prstClr>
                </a:solidFill>
              </a:rPr>
              <a:t>Asistenční centrum, a.s.</a:t>
            </a: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1D0CA7-6CEC-44EC-962E-8AF4A370EAA5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926137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148F7EB-C72C-415B-9685-D5D83B3DF262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19.11.2015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>
                <a:solidFill>
                  <a:prstClr val="black">
                    <a:tint val="75000"/>
                  </a:prstClr>
                </a:solidFill>
              </a:rPr>
              <a:t>Asistenční centrum, a.s.</a:t>
            </a: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1C638C-C2C4-4430-A01A-C115308F6641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8845849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59767D-3DAE-46D0-B47D-9691F445DF0A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19.11.2015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>
                <a:solidFill>
                  <a:prstClr val="black">
                    <a:tint val="75000"/>
                  </a:prstClr>
                </a:solidFill>
              </a:rPr>
              <a:t>Asistenční centrum, a.s.</a:t>
            </a: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908CCB-CEE1-43F6-A0A3-8CB452CE7D6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8684123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6A2BDE1-8F36-428A-9B3E-9C9716C1D388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19.11.2015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>
                <a:solidFill>
                  <a:prstClr val="black">
                    <a:tint val="75000"/>
                  </a:prstClr>
                </a:solidFill>
              </a:rPr>
              <a:t>Asistenční centrum, a.s.</a:t>
            </a: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A12DD5-AB5D-4BF7-B89F-40E9B9FD23C5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9810902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9D5BC7-51D1-4099-A6DF-306F2BB485DD}" type="datetime1">
              <a:rPr lang="cs-CZ"/>
              <a:pPr>
                <a:defRPr/>
              </a:pPr>
              <a:t>19.11.2015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dirty="0"/>
              <a:t>Asistenční centrum, a.s.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7D75FD-00C4-488E-9FDE-65E373F08DDB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  <p:transition>
    <p:wheel spokes="2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C322F4-300F-4D85-994D-FCB578540448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19.11.2015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>
                <a:solidFill>
                  <a:prstClr val="black">
                    <a:tint val="75000"/>
                  </a:prstClr>
                </a:solidFill>
              </a:rPr>
              <a:t>Asistenční centrum, a.s.</a:t>
            </a: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BA5131-B13E-42A5-82BE-1C4D9642C5F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7956183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16AE80-42AB-4BD2-8C85-CD71B6182022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19.11.2015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>
                <a:solidFill>
                  <a:prstClr val="black">
                    <a:tint val="75000"/>
                  </a:prstClr>
                </a:solidFill>
              </a:rPr>
              <a:t>Asistenční centrum, a.s.</a:t>
            </a: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6C4CE6-2428-4B46-B6FA-0EF95F2F19C7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544340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1364586-3530-43FB-8023-45D8D2E3614F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19.11.2015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>
                <a:solidFill>
                  <a:prstClr val="black">
                    <a:tint val="75000"/>
                  </a:prstClr>
                </a:solidFill>
              </a:rPr>
              <a:t>Asistenční centrum, a.s.</a:t>
            </a: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A22789-32F1-4ABA-9F31-31D353159C75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853477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09124EF-B370-4A43-AECD-C80D29A7726E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19.11.2015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>
                <a:solidFill>
                  <a:prstClr val="black">
                    <a:tint val="75000"/>
                  </a:prstClr>
                </a:solidFill>
              </a:rPr>
              <a:t>Asistenční centrum, a.s.</a:t>
            </a: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35B079-0831-4D7E-B06C-A2D90EC5972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4084647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B9E2AA5-FFFF-443B-BC3D-4AC6359BD6F0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19.11.2015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>
                <a:solidFill>
                  <a:prstClr val="black">
                    <a:tint val="75000"/>
                  </a:prstClr>
                </a:solidFill>
              </a:rPr>
              <a:t>Asistenční centrum, a.s.</a:t>
            </a: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A97B39-0393-41D3-BFB2-BB7BBDD10C69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0002563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BD943B9-A620-4C99-B43F-9BD5A30E6C32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19.11.2015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>
                <a:solidFill>
                  <a:prstClr val="black">
                    <a:tint val="75000"/>
                  </a:prstClr>
                </a:solidFill>
              </a:rPr>
              <a:t>Asistenční centrum, a.s.</a:t>
            </a: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B11B26-AC3B-4234-A99C-C2CDA3066245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2473711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19023D7-3FDF-4073-8BDF-41A1AB3A483A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19.11.2015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>
                <a:solidFill>
                  <a:prstClr val="black">
                    <a:tint val="75000"/>
                  </a:prstClr>
                </a:solidFill>
              </a:rPr>
              <a:t>Asistenční centrum, a.s.</a:t>
            </a: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DFA9D3-ECE4-455A-A9CA-D86C6810C40B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5031887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9A5D724-4BE7-4F14-81B5-55491E669748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19.11.2015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>
                <a:solidFill>
                  <a:prstClr val="black">
                    <a:tint val="75000"/>
                  </a:prstClr>
                </a:solidFill>
              </a:rPr>
              <a:t>Asistenční centrum, a.s.</a:t>
            </a: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1D0CA7-6CEC-44EC-962E-8AF4A370EAA5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4555613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148F7EB-C72C-415B-9685-D5D83B3DF262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19.11.2015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>
                <a:solidFill>
                  <a:prstClr val="black">
                    <a:tint val="75000"/>
                  </a:prstClr>
                </a:solidFill>
              </a:rPr>
              <a:t>Asistenční centrum, a.s.</a:t>
            </a: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1C638C-C2C4-4430-A01A-C115308F6641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0123909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59767D-3DAE-46D0-B47D-9691F445DF0A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19.11.2015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>
                <a:solidFill>
                  <a:prstClr val="black">
                    <a:tint val="75000"/>
                  </a:prstClr>
                </a:solidFill>
              </a:rPr>
              <a:t>Asistenční centrum, a.s.</a:t>
            </a: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908CCB-CEE1-43F6-A0A3-8CB452CE7D6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5960042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62C41-71CB-4D2F-9E43-E3AD5D1F4460}" type="datetime1">
              <a:rPr lang="cs-CZ"/>
              <a:pPr>
                <a:defRPr/>
              </a:pPr>
              <a:t>19.11.2015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dirty="0"/>
              <a:t>Asistenční centrum, a.s.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D7D8D6-D852-4E0E-A4D5-BE50E39A8E89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  <p:transition>
    <p:wheel spokes="2"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6A2BDE1-8F36-428A-9B3E-9C9716C1D388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19.11.2015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>
                <a:solidFill>
                  <a:prstClr val="black">
                    <a:tint val="75000"/>
                  </a:prstClr>
                </a:solidFill>
              </a:rPr>
              <a:t>Asistenční centrum, a.s.</a:t>
            </a: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A12DD5-AB5D-4BF7-B89F-40E9B9FD23C5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5876112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C322F4-300F-4D85-994D-FCB578540448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19.11.2015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>
                <a:solidFill>
                  <a:prstClr val="black">
                    <a:tint val="75000"/>
                  </a:prstClr>
                </a:solidFill>
              </a:rPr>
              <a:t>Asistenční centrum, a.s.</a:t>
            </a: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BA5131-B13E-42A5-82BE-1C4D9642C5F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2388443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16AE80-42AB-4BD2-8C85-CD71B6182022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19.11.2015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>
                <a:solidFill>
                  <a:prstClr val="black">
                    <a:tint val="75000"/>
                  </a:prstClr>
                </a:solidFill>
              </a:rPr>
              <a:t>Asistenční centrum, a.s.</a:t>
            </a: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6C4CE6-2428-4B46-B6FA-0EF95F2F19C7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0500926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1364586-3530-43FB-8023-45D8D2E3614F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19.11.2015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>
                <a:solidFill>
                  <a:prstClr val="black">
                    <a:tint val="75000"/>
                  </a:prstClr>
                </a:solidFill>
              </a:rPr>
              <a:t>Asistenční centrum, a.s.</a:t>
            </a: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A22789-32F1-4ABA-9F31-31D353159C75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7100170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09124EF-B370-4A43-AECD-C80D29A7726E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19.11.2015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>
                <a:solidFill>
                  <a:prstClr val="black">
                    <a:tint val="75000"/>
                  </a:prstClr>
                </a:solidFill>
              </a:rPr>
              <a:t>Asistenční centrum, a.s.</a:t>
            </a: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35B079-0831-4D7E-B06C-A2D90EC5972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2592042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B9E2AA5-FFFF-443B-BC3D-4AC6359BD6F0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19.11.2015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>
                <a:solidFill>
                  <a:prstClr val="black">
                    <a:tint val="75000"/>
                  </a:prstClr>
                </a:solidFill>
              </a:rPr>
              <a:t>Asistenční centrum, a.s.</a:t>
            </a: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A97B39-0393-41D3-BFB2-BB7BBDD10C69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4028452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BD943B9-A620-4C99-B43F-9BD5A30E6C32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19.11.2015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>
                <a:solidFill>
                  <a:prstClr val="black">
                    <a:tint val="75000"/>
                  </a:prstClr>
                </a:solidFill>
              </a:rPr>
              <a:t>Asistenční centrum, a.s.</a:t>
            </a: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B11B26-AC3B-4234-A99C-C2CDA3066245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4703219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19023D7-3FDF-4073-8BDF-41A1AB3A483A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19.11.2015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>
                <a:solidFill>
                  <a:prstClr val="black">
                    <a:tint val="75000"/>
                  </a:prstClr>
                </a:solidFill>
              </a:rPr>
              <a:t>Asistenční centrum, a.s.</a:t>
            </a: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DFA9D3-ECE4-455A-A9CA-D86C6810C40B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0653451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9A5D724-4BE7-4F14-81B5-55491E669748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19.11.2015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>
                <a:solidFill>
                  <a:prstClr val="black">
                    <a:tint val="75000"/>
                  </a:prstClr>
                </a:solidFill>
              </a:rPr>
              <a:t>Asistenční centrum, a.s.</a:t>
            </a: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1D0CA7-6CEC-44EC-962E-8AF4A370EAA5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1497427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148F7EB-C72C-415B-9685-D5D83B3DF262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19.11.2015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>
                <a:solidFill>
                  <a:prstClr val="black">
                    <a:tint val="75000"/>
                  </a:prstClr>
                </a:solidFill>
              </a:rPr>
              <a:t>Asistenční centrum, a.s.</a:t>
            </a: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1C638C-C2C4-4430-A01A-C115308F6641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8175957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D7E35C-9BB8-4838-A3F3-53548F9AD9B4}" type="datetime1">
              <a:rPr lang="cs-CZ"/>
              <a:pPr>
                <a:defRPr/>
              </a:pPr>
              <a:t>19.11.2015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dirty="0"/>
              <a:t>Asistenční centrum, a.s.</a:t>
            </a: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D9D401-DFEF-43E4-B5D9-710C19123C8A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  <p:transition>
    <p:wheel spokes="2"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59767D-3DAE-46D0-B47D-9691F445DF0A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19.11.2015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>
                <a:solidFill>
                  <a:prstClr val="black">
                    <a:tint val="75000"/>
                  </a:prstClr>
                </a:solidFill>
              </a:rPr>
              <a:t>Asistenční centrum, a.s.</a:t>
            </a: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908CCB-CEE1-43F6-A0A3-8CB452CE7D6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9300153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6A2BDE1-8F36-428A-9B3E-9C9716C1D388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19.11.2015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>
                <a:solidFill>
                  <a:prstClr val="black">
                    <a:tint val="75000"/>
                  </a:prstClr>
                </a:solidFill>
              </a:rPr>
              <a:t>Asistenční centrum, a.s.</a:t>
            </a: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A12DD5-AB5D-4BF7-B89F-40E9B9FD23C5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2438557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C322F4-300F-4D85-994D-FCB578540448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19.11.2015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>
                <a:solidFill>
                  <a:prstClr val="black">
                    <a:tint val="75000"/>
                  </a:prstClr>
                </a:solidFill>
              </a:rPr>
              <a:t>Asistenční centrum, a.s.</a:t>
            </a: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BA5131-B13E-42A5-82BE-1C4D9642C5F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491375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16AE80-42AB-4BD2-8C85-CD71B6182022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19.11.2015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>
                <a:solidFill>
                  <a:prstClr val="black">
                    <a:tint val="75000"/>
                  </a:prstClr>
                </a:solidFill>
              </a:rPr>
              <a:t>Asistenční centrum, a.s.</a:t>
            </a: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6C4CE6-2428-4B46-B6FA-0EF95F2F19C7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8971525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1364586-3530-43FB-8023-45D8D2E3614F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19.11.2015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>
                <a:solidFill>
                  <a:prstClr val="black">
                    <a:tint val="75000"/>
                  </a:prstClr>
                </a:solidFill>
              </a:rPr>
              <a:t>Asistenční centrum, a.s.</a:t>
            </a: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A22789-32F1-4ABA-9F31-31D353159C75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6135861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CB0F5F-984C-4F71-8564-5B42F4CB640F}" type="datetime1">
              <a:rPr lang="cs-CZ"/>
              <a:pPr>
                <a:defRPr/>
              </a:pPr>
              <a:t>19.11.2015</a:t>
            </a:fld>
            <a:endParaRPr lang="cs-CZ" dirty="0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dirty="0"/>
              <a:t>Asistenční centrum, a.s.</a:t>
            </a: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FA1FAB-AF1D-48A8-A844-32554A7FE034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  <p:transition>
    <p:wheel spokes="2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E806EA-CB63-4052-A0B0-860532C223AC}" type="datetime1">
              <a:rPr lang="cs-CZ"/>
              <a:pPr>
                <a:defRPr/>
              </a:pPr>
              <a:t>19.11.2015</a:t>
            </a:fld>
            <a:endParaRPr lang="cs-CZ" dirty="0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dirty="0"/>
              <a:t>Asistenční centrum, a.s.</a:t>
            </a: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07DD59-CF00-4359-98A2-4AFAD024F766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  <p:transition>
    <p:wheel spokes="2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77EEAE-DB97-49F1-A536-1CBB236ABEF4}" type="datetime1">
              <a:rPr lang="cs-CZ"/>
              <a:pPr>
                <a:defRPr/>
              </a:pPr>
              <a:t>19.11.2015</a:t>
            </a:fld>
            <a:endParaRPr lang="cs-CZ" dirty="0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dirty="0"/>
              <a:t>Asistenční centrum, a.s.</a:t>
            </a: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9AEA90-6CE6-4017-9003-127001D3BC7A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  <p:transition>
    <p:wheel spokes="2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65F116-25B7-4A51-A141-305E38E8F2BA}" type="datetime1">
              <a:rPr lang="cs-CZ"/>
              <a:pPr>
                <a:defRPr/>
              </a:pPr>
              <a:t>19.11.2015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dirty="0"/>
              <a:t>Asistenční centrum, a.s.</a:t>
            </a: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EA1F3-36F9-42FA-A966-F4CDE5413CE2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  <p:transition>
    <p:wheel spokes="2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dirty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8A2F40-E9C8-447A-AF57-FDB66106CB03}" type="datetime1">
              <a:rPr lang="cs-CZ"/>
              <a:pPr>
                <a:defRPr/>
              </a:pPr>
              <a:t>19.11.2015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dirty="0"/>
              <a:t>Asistenční centrum, a.s.</a:t>
            </a: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2D6F9D-E1E6-4872-A7F2-83D88544BB38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  <p:transition>
    <p:wheel spokes="2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4FEE7A5-9C3F-4C36-84F1-5BD7D1370B1B}" type="datetime1">
              <a:rPr lang="cs-CZ"/>
              <a:pPr>
                <a:defRPr/>
              </a:pPr>
              <a:t>19.11.2015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cs-CZ" dirty="0"/>
              <a:t>Asistenční centrum, a.s.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5D40B96-1E57-4FFC-BDBB-A1D904ED6626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>
    <p:wheel spokes="2"/>
  </p:transition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A5B13C1-43CC-4D7E-A199-B1393BD0DDA6}" type="datetime1">
              <a:rPr lang="cs-CZ" smtClean="0">
                <a:solidFill>
                  <a:prstClr val="black">
                    <a:tint val="75000"/>
                  </a:prstClr>
                </a:solidFill>
                <a:latin typeface="Arial" pitchFamily="34" charset="0"/>
              </a:rPr>
              <a:pPr>
                <a:defRPr/>
              </a:pPr>
              <a:t>19.11.2015</a:t>
            </a:fld>
            <a:endParaRPr lang="cs-CZ" dirty="0">
              <a:solidFill>
                <a:prstClr val="black">
                  <a:tint val="75000"/>
                </a:prstClr>
              </a:solidFill>
              <a:latin typeface="Arial" pitchFamily="34" charset="0"/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cs-CZ" dirty="0" smtClean="0">
                <a:solidFill>
                  <a:prstClr val="black">
                    <a:tint val="75000"/>
                  </a:prstClr>
                </a:solidFill>
                <a:latin typeface="Arial" pitchFamily="34" charset="0"/>
              </a:rPr>
              <a:t>Asistenční centrum, a.s.</a:t>
            </a:r>
            <a:endParaRPr lang="cs-CZ" dirty="0">
              <a:solidFill>
                <a:prstClr val="black">
                  <a:tint val="75000"/>
                </a:prstClr>
              </a:solidFill>
              <a:latin typeface="Arial" pitchFamily="34" charset="0"/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5A93A96-9DAB-4ADD-A8B6-6B9B70F625B1}" type="slidenum">
              <a:rPr lang="cs-CZ" smtClean="0">
                <a:solidFill>
                  <a:prstClr val="black">
                    <a:tint val="75000"/>
                  </a:prstClr>
                </a:solidFill>
                <a:latin typeface="Arial" pitchFamily="34" charset="0"/>
              </a:rPr>
              <a:pPr>
                <a:defRPr/>
              </a:pPr>
              <a:t>‹#›</a:t>
            </a:fld>
            <a:endParaRPr lang="cs-CZ" dirty="0">
              <a:solidFill>
                <a:prstClr val="black">
                  <a:tint val="75000"/>
                </a:prstClr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3936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>
    <p:wheel spokes="2"/>
  </p:transition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A5B13C1-43CC-4D7E-A199-B1393BD0DDA6}" type="datetime1">
              <a:rPr lang="cs-CZ" smtClean="0">
                <a:solidFill>
                  <a:prstClr val="black">
                    <a:tint val="75000"/>
                  </a:prstClr>
                </a:solidFill>
                <a:latin typeface="Arial" pitchFamily="34" charset="0"/>
              </a:rPr>
              <a:pPr>
                <a:defRPr/>
              </a:pPr>
              <a:t>19.11.2015</a:t>
            </a:fld>
            <a:endParaRPr lang="cs-CZ" dirty="0">
              <a:solidFill>
                <a:prstClr val="black">
                  <a:tint val="75000"/>
                </a:prstClr>
              </a:solidFill>
              <a:latin typeface="Arial" pitchFamily="34" charset="0"/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cs-CZ" dirty="0" smtClean="0">
                <a:solidFill>
                  <a:prstClr val="black">
                    <a:tint val="75000"/>
                  </a:prstClr>
                </a:solidFill>
                <a:latin typeface="Arial" pitchFamily="34" charset="0"/>
              </a:rPr>
              <a:t>Asistenční centrum, a.s.</a:t>
            </a:r>
            <a:endParaRPr lang="cs-CZ" dirty="0">
              <a:solidFill>
                <a:prstClr val="black">
                  <a:tint val="75000"/>
                </a:prstClr>
              </a:solidFill>
              <a:latin typeface="Arial" pitchFamily="34" charset="0"/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5A93A96-9DAB-4ADD-A8B6-6B9B70F625B1}" type="slidenum">
              <a:rPr lang="cs-CZ" smtClean="0">
                <a:solidFill>
                  <a:prstClr val="black">
                    <a:tint val="75000"/>
                  </a:prstClr>
                </a:solidFill>
                <a:latin typeface="Arial" pitchFamily="34" charset="0"/>
              </a:rPr>
              <a:pPr>
                <a:defRPr/>
              </a:pPr>
              <a:t>‹#›</a:t>
            </a:fld>
            <a:endParaRPr lang="cs-CZ" dirty="0">
              <a:solidFill>
                <a:prstClr val="black">
                  <a:tint val="75000"/>
                </a:prstClr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4881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ransition>
    <p:wheel spokes="2"/>
  </p:transition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A5B13C1-43CC-4D7E-A199-B1393BD0DDA6}" type="datetime1">
              <a:rPr lang="cs-CZ" smtClean="0">
                <a:solidFill>
                  <a:prstClr val="black">
                    <a:tint val="75000"/>
                  </a:prstClr>
                </a:solidFill>
                <a:latin typeface="Arial" pitchFamily="34" charset="0"/>
              </a:rPr>
              <a:pPr>
                <a:defRPr/>
              </a:pPr>
              <a:t>19.11.2015</a:t>
            </a:fld>
            <a:endParaRPr lang="cs-CZ" dirty="0">
              <a:solidFill>
                <a:prstClr val="black">
                  <a:tint val="75000"/>
                </a:prstClr>
              </a:solidFill>
              <a:latin typeface="Arial" pitchFamily="34" charset="0"/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cs-CZ" dirty="0" smtClean="0">
                <a:solidFill>
                  <a:prstClr val="black">
                    <a:tint val="75000"/>
                  </a:prstClr>
                </a:solidFill>
                <a:latin typeface="Arial" pitchFamily="34" charset="0"/>
              </a:rPr>
              <a:t>Asistenční centrum, a.s.</a:t>
            </a:r>
            <a:endParaRPr lang="cs-CZ" dirty="0">
              <a:solidFill>
                <a:prstClr val="black">
                  <a:tint val="75000"/>
                </a:prstClr>
              </a:solidFill>
              <a:latin typeface="Arial" pitchFamily="34" charset="0"/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5A93A96-9DAB-4ADD-A8B6-6B9B70F625B1}" type="slidenum">
              <a:rPr lang="cs-CZ" smtClean="0">
                <a:solidFill>
                  <a:prstClr val="black">
                    <a:tint val="75000"/>
                  </a:prstClr>
                </a:solidFill>
                <a:latin typeface="Arial" pitchFamily="34" charset="0"/>
              </a:rPr>
              <a:pPr>
                <a:defRPr/>
              </a:pPr>
              <a:t>‹#›</a:t>
            </a:fld>
            <a:endParaRPr lang="cs-CZ" dirty="0">
              <a:solidFill>
                <a:prstClr val="black">
                  <a:tint val="75000"/>
                </a:prstClr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489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ransition>
    <p:wheel spokes="2"/>
  </p:transition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sistencnicentrum.cz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4"/>
          <p:cNvSpPr>
            <a:spLocks noChangeArrowheads="1"/>
          </p:cNvSpPr>
          <p:nvPr/>
        </p:nvSpPr>
        <p:spPr bwMode="auto">
          <a:xfrm>
            <a:off x="250825" y="1785938"/>
            <a:ext cx="8629650" cy="214312"/>
          </a:xfrm>
          <a:prstGeom prst="rect">
            <a:avLst/>
          </a:prstGeom>
          <a:solidFill>
            <a:srgbClr val="F1B31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cs-CZ" dirty="0">
              <a:latin typeface="Calibri" pitchFamily="34" charset="0"/>
            </a:endParaRP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252413" y="2071688"/>
            <a:ext cx="8628062" cy="144462"/>
          </a:xfrm>
          <a:prstGeom prst="rect">
            <a:avLst/>
          </a:prstGeom>
          <a:solidFill>
            <a:srgbClr val="F7EEC5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cs-CZ" dirty="0">
              <a:latin typeface="Calibri" pitchFamily="34" charset="0"/>
            </a:endParaRPr>
          </a:p>
        </p:txBody>
      </p:sp>
      <p:sp>
        <p:nvSpPr>
          <p:cNvPr id="2053" name="Rectangle 6"/>
          <p:cNvSpPr>
            <a:spLocks noChangeArrowheads="1"/>
          </p:cNvSpPr>
          <p:nvPr/>
        </p:nvSpPr>
        <p:spPr bwMode="auto">
          <a:xfrm>
            <a:off x="252413" y="2071688"/>
            <a:ext cx="4302125" cy="142875"/>
          </a:xfrm>
          <a:prstGeom prst="rect">
            <a:avLst/>
          </a:prstGeom>
          <a:solidFill>
            <a:srgbClr val="C76F16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cs-CZ" dirty="0">
              <a:latin typeface="Calibri" pitchFamily="34" charset="0"/>
            </a:endParaRPr>
          </a:p>
        </p:txBody>
      </p:sp>
      <p:sp>
        <p:nvSpPr>
          <p:cNvPr id="2054" name="Rectangle 7"/>
          <p:cNvSpPr>
            <a:spLocks noChangeArrowheads="1"/>
          </p:cNvSpPr>
          <p:nvPr/>
        </p:nvSpPr>
        <p:spPr bwMode="auto">
          <a:xfrm>
            <a:off x="251520" y="2348880"/>
            <a:ext cx="8628062" cy="4286250"/>
          </a:xfrm>
          <a:prstGeom prst="rect">
            <a:avLst/>
          </a:prstGeom>
          <a:solidFill>
            <a:srgbClr val="F7EEC5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cs-CZ" dirty="0">
              <a:latin typeface="Calibri" pitchFamily="34" charset="0"/>
            </a:endParaRPr>
          </a:p>
        </p:txBody>
      </p:sp>
      <p:sp>
        <p:nvSpPr>
          <p:cNvPr id="2055" name="Text Box 9"/>
          <p:cNvSpPr txBox="1">
            <a:spLocks noChangeArrowheads="1"/>
          </p:cNvSpPr>
          <p:nvPr/>
        </p:nvSpPr>
        <p:spPr bwMode="auto">
          <a:xfrm>
            <a:off x="252413" y="6143625"/>
            <a:ext cx="8628062" cy="442913"/>
          </a:xfrm>
          <a:prstGeom prst="rect">
            <a:avLst/>
          </a:prstGeom>
          <a:solidFill>
            <a:srgbClr val="315C89"/>
          </a:solidFill>
          <a:ln w="9525">
            <a:noFill/>
            <a:miter lim="800000"/>
            <a:headEnd/>
            <a:tailEnd/>
          </a:ln>
        </p:spPr>
        <p:txBody>
          <a:bodyPr lIns="54000" tIns="126000" rIns="54000" bIns="0"/>
          <a:lstStyle/>
          <a:p>
            <a:pPr algn="ctr">
              <a:spcAft>
                <a:spcPts val="1000"/>
              </a:spcAft>
            </a:pPr>
            <a:r>
              <a:rPr lang="cs-CZ" sz="1400" b="1" dirty="0">
                <a:solidFill>
                  <a:srgbClr val="FFFFFF"/>
                </a:solidFill>
              </a:rPr>
              <a:t>DOTACE                       PROJEKTY                       STUDIE                        SEMINÁŘE</a:t>
            </a:r>
            <a:endParaRPr lang="cs-CZ" sz="1400" dirty="0"/>
          </a:p>
        </p:txBody>
      </p:sp>
      <p:sp>
        <p:nvSpPr>
          <p:cNvPr id="2056" name="TextovéPole 11"/>
          <p:cNvSpPr txBox="1">
            <a:spLocks noChangeArrowheads="1"/>
          </p:cNvSpPr>
          <p:nvPr/>
        </p:nvSpPr>
        <p:spPr bwMode="auto">
          <a:xfrm>
            <a:off x="252413" y="5773738"/>
            <a:ext cx="8628062" cy="3698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cs-CZ" dirty="0">
              <a:latin typeface="Calibri" pitchFamily="34" charset="0"/>
            </a:endParaRPr>
          </a:p>
        </p:txBody>
      </p:sp>
      <p:sp>
        <p:nvSpPr>
          <p:cNvPr id="2057" name="Rectangle 8"/>
          <p:cNvSpPr>
            <a:spLocks noChangeArrowheads="1"/>
          </p:cNvSpPr>
          <p:nvPr/>
        </p:nvSpPr>
        <p:spPr bwMode="auto">
          <a:xfrm>
            <a:off x="252413" y="5886450"/>
            <a:ext cx="8628062" cy="158750"/>
          </a:xfrm>
          <a:prstGeom prst="rect">
            <a:avLst/>
          </a:prstGeom>
          <a:solidFill>
            <a:srgbClr val="F1B31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cs-CZ" dirty="0">
              <a:latin typeface="Calibri" pitchFamily="34" charset="0"/>
            </a:endParaRPr>
          </a:p>
        </p:txBody>
      </p:sp>
      <p:sp>
        <p:nvSpPr>
          <p:cNvPr id="2058" name="Text Box 6"/>
          <p:cNvSpPr txBox="1">
            <a:spLocks noChangeArrowheads="1"/>
          </p:cNvSpPr>
          <p:nvPr/>
        </p:nvSpPr>
        <p:spPr bwMode="auto">
          <a:xfrm>
            <a:off x="250825" y="2276475"/>
            <a:ext cx="8607425" cy="3939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cs-CZ" sz="2400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cs-CZ" sz="3200" b="1" dirty="0" smtClean="0">
                <a:solidFill>
                  <a:schemeClr val="tx2"/>
                </a:solidFill>
                <a:latin typeface="Calibri" pitchFamily="34" charset="0"/>
              </a:rPr>
              <a:t>Obrana dotace</a:t>
            </a:r>
          </a:p>
          <a:p>
            <a:pPr algn="ctr"/>
            <a:endParaRPr lang="cs-CZ" sz="1200" b="1" dirty="0">
              <a:solidFill>
                <a:schemeClr val="tx2"/>
              </a:solidFill>
              <a:latin typeface="Calibri" pitchFamily="34" charset="0"/>
            </a:endParaRPr>
          </a:p>
          <a:p>
            <a:pPr algn="ctr"/>
            <a:r>
              <a:rPr lang="cs-CZ" sz="3200" b="1" dirty="0" smtClean="0">
                <a:solidFill>
                  <a:schemeClr val="tx2"/>
                </a:solidFill>
                <a:latin typeface="Calibri" pitchFamily="34" charset="0"/>
              </a:rPr>
              <a:t>„Jak nepřijít o dotaci“</a:t>
            </a:r>
            <a:endParaRPr lang="cs-CZ" sz="3200" b="1" dirty="0">
              <a:solidFill>
                <a:schemeClr val="tx2"/>
              </a:solidFill>
              <a:latin typeface="Calibri" pitchFamily="34" charset="0"/>
            </a:endParaRPr>
          </a:p>
          <a:p>
            <a:pPr algn="ctr"/>
            <a:r>
              <a:rPr lang="cs-CZ" sz="1000" b="1" dirty="0" smtClean="0">
                <a:solidFill>
                  <a:schemeClr val="tx2"/>
                </a:solidFill>
                <a:latin typeface="Calibri" pitchFamily="34" charset="0"/>
              </a:rPr>
              <a:t> </a:t>
            </a:r>
          </a:p>
          <a:p>
            <a:pPr algn="ctr"/>
            <a:endParaRPr lang="cs-CZ" sz="1000" b="1" dirty="0" smtClean="0">
              <a:solidFill>
                <a:schemeClr val="tx2"/>
              </a:solidFill>
              <a:latin typeface="Calibri" pitchFamily="34" charset="0"/>
            </a:endParaRPr>
          </a:p>
          <a:p>
            <a:pPr algn="ctr"/>
            <a:endParaRPr lang="cs-CZ" sz="1000" b="1" dirty="0" smtClean="0">
              <a:solidFill>
                <a:schemeClr val="tx2"/>
              </a:solidFill>
              <a:latin typeface="Calibri" pitchFamily="34" charset="0"/>
            </a:endParaRPr>
          </a:p>
          <a:p>
            <a:pPr algn="ctr">
              <a:tabLst>
                <a:tab pos="6997700" algn="l"/>
              </a:tabLst>
            </a:pPr>
            <a:r>
              <a:rPr lang="cs-CZ" b="1" i="1" dirty="0" smtClean="0">
                <a:solidFill>
                  <a:schemeClr val="tx2"/>
                </a:solidFill>
                <a:latin typeface="Calibri" pitchFamily="34" charset="0"/>
              </a:rPr>
              <a:t>20. 11. 2015</a:t>
            </a:r>
          </a:p>
          <a:p>
            <a:pPr algn="ctr">
              <a:tabLst>
                <a:tab pos="6997700" algn="l"/>
              </a:tabLst>
            </a:pPr>
            <a:r>
              <a:rPr lang="cs-CZ" b="1" i="1" dirty="0" smtClean="0">
                <a:solidFill>
                  <a:schemeClr val="tx2"/>
                </a:solidFill>
                <a:latin typeface="Calibri" pitchFamily="34" charset="0"/>
              </a:rPr>
              <a:t>Brno</a:t>
            </a:r>
          </a:p>
          <a:p>
            <a:endParaRPr lang="cs-CZ" sz="4000" b="1" dirty="0">
              <a:solidFill>
                <a:srgbClr val="10253F"/>
              </a:solidFill>
            </a:endParaRPr>
          </a:p>
          <a:p>
            <a:endParaRPr lang="cs-CZ" sz="1400" dirty="0">
              <a:solidFill>
                <a:schemeClr val="tx2"/>
              </a:solidFill>
            </a:endParaRPr>
          </a:p>
          <a:p>
            <a:endParaRPr lang="cs-CZ" sz="1400" dirty="0">
              <a:solidFill>
                <a:schemeClr val="tx2"/>
              </a:solidFill>
            </a:endParaRPr>
          </a:p>
          <a:p>
            <a:r>
              <a:rPr lang="cs-CZ" sz="1600" b="1" dirty="0">
                <a:solidFill>
                  <a:schemeClr val="tx2"/>
                </a:solidFill>
                <a:cs typeface="Arial" charset="0"/>
              </a:rPr>
              <a:t>				</a:t>
            </a:r>
          </a:p>
        </p:txBody>
      </p:sp>
      <p:sp>
        <p:nvSpPr>
          <p:cNvPr id="13" name="Obdélník 12"/>
          <p:cNvSpPr/>
          <p:nvPr/>
        </p:nvSpPr>
        <p:spPr>
          <a:xfrm>
            <a:off x="252412" y="166688"/>
            <a:ext cx="8605837" cy="1547812"/>
          </a:xfrm>
          <a:prstGeom prst="rect">
            <a:avLst/>
          </a:prstGeom>
          <a:solidFill>
            <a:srgbClr val="315C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cs-CZ" dirty="0"/>
          </a:p>
        </p:txBody>
      </p:sp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63" y="349250"/>
            <a:ext cx="2730500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427714" y="728106"/>
            <a:ext cx="8229600" cy="5152097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150000"/>
              </a:lnSpc>
              <a:defRPr/>
            </a:pPr>
            <a:endParaRPr lang="cs-CZ" b="1" dirty="0">
              <a:solidFill>
                <a:schemeClr val="tx2"/>
              </a:solidFill>
              <a:cs typeface="Arial" pitchFamily="34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427714" y="513793"/>
            <a:ext cx="8229600" cy="1042999"/>
          </a:xfrm>
          <a:prstGeom prst="rect">
            <a:avLst/>
          </a:prstGeom>
        </p:spPr>
        <p:txBody>
          <a:bodyPr/>
          <a:lstStyle/>
          <a:p>
            <a:pPr algn="ctr">
              <a:buFontTx/>
              <a:buNone/>
              <a:defRPr/>
            </a:pPr>
            <a:r>
              <a:rPr lang="cs-CZ" sz="2400" b="1" dirty="0" smtClean="0">
                <a:solidFill>
                  <a:srgbClr val="315C89"/>
                </a:solidFill>
                <a:latin typeface="+mn-lt"/>
                <a:cs typeface="Arial" charset="0"/>
              </a:rPr>
              <a:t>Jak probíhá kontrola ?</a:t>
            </a:r>
          </a:p>
          <a:p>
            <a:pPr algn="ctr">
              <a:buFontTx/>
              <a:buNone/>
              <a:defRPr/>
            </a:pPr>
            <a:r>
              <a:rPr lang="cs-CZ" sz="2400" b="1" dirty="0" smtClean="0">
                <a:solidFill>
                  <a:srgbClr val="315C89"/>
                </a:solidFill>
                <a:latin typeface="+mn-lt"/>
                <a:cs typeface="Arial" charset="0"/>
              </a:rPr>
              <a:t>Co se děje při zjištění nesrovnalosti?</a:t>
            </a:r>
            <a:endParaRPr lang="cs-CZ" sz="2400" b="1" dirty="0">
              <a:solidFill>
                <a:srgbClr val="315C89"/>
              </a:solidFill>
              <a:latin typeface="+mn-lt"/>
              <a:cs typeface="Arial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363632" y="1598163"/>
            <a:ext cx="862965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23875" lvl="2" indent="-268288" algn="just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altLang="cs-CZ" sz="2000" dirty="0" smtClean="0">
                <a:solidFill>
                  <a:prstClr val="black"/>
                </a:solidFill>
                <a:latin typeface="+mn-lt"/>
                <a:cs typeface="Arial" charset="0"/>
                <a:sym typeface="Wingdings" panose="05000000000000000000" pitchFamily="2" charset="2"/>
              </a:rPr>
              <a:t>Náročná na čas lidské zdroje, vznikají další náklady spojené s již  ukončeným projektem.</a:t>
            </a:r>
          </a:p>
          <a:p>
            <a:pPr marL="523875" lvl="2" indent="-268288" algn="just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endParaRPr lang="cs-CZ" altLang="cs-CZ" sz="2000" dirty="0" smtClean="0">
              <a:solidFill>
                <a:prstClr val="black"/>
              </a:solidFill>
              <a:latin typeface="+mn-lt"/>
              <a:cs typeface="Arial" charset="0"/>
              <a:sym typeface="Wingdings" panose="05000000000000000000" pitchFamily="2" charset="2"/>
            </a:endParaRPr>
          </a:p>
          <a:p>
            <a:pPr marL="523875" lvl="2" indent="-268288" algn="just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altLang="cs-CZ" sz="2000" dirty="0" smtClean="0">
                <a:solidFill>
                  <a:prstClr val="black"/>
                </a:solidFill>
                <a:latin typeface="+mn-lt"/>
                <a:cs typeface="Arial" charset="0"/>
                <a:sym typeface="Wingdings" panose="05000000000000000000" pitchFamily="2" charset="2"/>
              </a:rPr>
              <a:t> Postup po zjištění nesrovnalostí.</a:t>
            </a:r>
          </a:p>
          <a:p>
            <a:pPr marL="523875" lvl="2" indent="-268288" algn="just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endParaRPr lang="cs-CZ" altLang="cs-CZ" sz="2000" dirty="0" smtClean="0">
              <a:solidFill>
                <a:prstClr val="black"/>
              </a:solidFill>
              <a:latin typeface="+mn-lt"/>
              <a:cs typeface="Arial" charset="0"/>
              <a:sym typeface="Wingdings" panose="05000000000000000000" pitchFamily="2" charset="2"/>
            </a:endParaRPr>
          </a:p>
          <a:p>
            <a:pPr marL="523875" lvl="2" indent="-268288" algn="just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altLang="cs-CZ" sz="2000" dirty="0" smtClean="0">
                <a:solidFill>
                  <a:prstClr val="black"/>
                </a:solidFill>
                <a:latin typeface="+mn-lt"/>
                <a:cs typeface="Arial" charset="0"/>
                <a:sym typeface="Wingdings" panose="05000000000000000000" pitchFamily="2" charset="2"/>
              </a:rPr>
              <a:t> Nesprávné vyžadování retroaktivity práva.</a:t>
            </a:r>
          </a:p>
          <a:p>
            <a:pPr marL="523875" lvl="2" indent="-268288" algn="just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endParaRPr lang="cs-CZ" altLang="cs-CZ" sz="2000" dirty="0" smtClean="0">
              <a:solidFill>
                <a:prstClr val="black"/>
              </a:solidFill>
              <a:latin typeface="+mn-lt"/>
              <a:cs typeface="Arial" charset="0"/>
              <a:sym typeface="Wingdings" panose="05000000000000000000" pitchFamily="2" charset="2"/>
            </a:endParaRPr>
          </a:p>
          <a:p>
            <a:pPr marL="523875" lvl="2" indent="-268288" algn="just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altLang="cs-CZ" sz="2000" dirty="0" smtClean="0">
                <a:solidFill>
                  <a:prstClr val="black"/>
                </a:solidFill>
                <a:latin typeface="+mn-lt"/>
                <a:cs typeface="Arial" charset="0"/>
                <a:sym typeface="Wingdings" panose="05000000000000000000" pitchFamily="2" charset="2"/>
              </a:rPr>
              <a:t> Právní odpovědnost příjemce dotace.</a:t>
            </a:r>
          </a:p>
          <a:p>
            <a:pPr marL="523875" lvl="2" indent="-268288" algn="just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endParaRPr lang="cs-CZ" altLang="cs-CZ" sz="2000" dirty="0" smtClean="0">
              <a:solidFill>
                <a:prstClr val="black"/>
              </a:solidFill>
              <a:latin typeface="+mn-lt"/>
              <a:cs typeface="Arial" charset="0"/>
              <a:sym typeface="Wingdings" panose="05000000000000000000" pitchFamily="2" charset="2"/>
            </a:endParaRPr>
          </a:p>
          <a:p>
            <a:pPr marL="523875" lvl="2" indent="-268288" algn="just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altLang="cs-CZ" sz="2000" dirty="0" smtClean="0">
                <a:solidFill>
                  <a:prstClr val="black"/>
                </a:solidFill>
                <a:latin typeface="+mn-lt"/>
                <a:cs typeface="Arial" charset="0"/>
                <a:sym typeface="Wingdings" panose="05000000000000000000" pitchFamily="2" charset="2"/>
              </a:rPr>
              <a:t> Právní odpovědnost poskytovatele dotace.</a:t>
            </a:r>
          </a:p>
        </p:txBody>
      </p:sp>
      <p:sp>
        <p:nvSpPr>
          <p:cNvPr id="20" name="Rectangle 8"/>
          <p:cNvSpPr>
            <a:spLocks noChangeArrowheads="1"/>
          </p:cNvSpPr>
          <p:nvPr/>
        </p:nvSpPr>
        <p:spPr bwMode="auto">
          <a:xfrm>
            <a:off x="368397" y="6323012"/>
            <a:ext cx="8629650" cy="107950"/>
          </a:xfrm>
          <a:prstGeom prst="rect">
            <a:avLst/>
          </a:prstGeom>
          <a:solidFill>
            <a:srgbClr val="F1B310"/>
          </a:solidFill>
          <a:ln w="9525">
            <a:noFill/>
            <a:miter lim="800000"/>
            <a:headEnd/>
            <a:tailEnd/>
          </a:ln>
        </p:spPr>
        <p:txBody>
          <a:bodyPr/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cs-CZ" dirty="0">
              <a:latin typeface="Calibri" pitchFamily="34" charset="0"/>
            </a:endParaRPr>
          </a:p>
        </p:txBody>
      </p:sp>
      <p:sp>
        <p:nvSpPr>
          <p:cNvPr id="21" name="Text Box 9"/>
          <p:cNvSpPr txBox="1">
            <a:spLocks noChangeArrowheads="1"/>
          </p:cNvSpPr>
          <p:nvPr/>
        </p:nvSpPr>
        <p:spPr bwMode="auto">
          <a:xfrm>
            <a:off x="368397" y="6465887"/>
            <a:ext cx="8629650" cy="250825"/>
          </a:xfrm>
          <a:prstGeom prst="rect">
            <a:avLst/>
          </a:prstGeom>
          <a:solidFill>
            <a:srgbClr val="315C89"/>
          </a:solidFill>
          <a:ln w="9525">
            <a:noFill/>
            <a:miter lim="800000"/>
            <a:headEnd/>
            <a:tailEnd/>
          </a:ln>
        </p:spPr>
        <p:txBody>
          <a:bodyPr lIns="54000" tIns="36000" rIns="54000" bIns="0"/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</a:pPr>
            <a:r>
              <a:rPr lang="cs-CZ" sz="1100" b="1" dirty="0">
                <a:solidFill>
                  <a:schemeClr val="bg1"/>
                </a:solidFill>
              </a:rPr>
              <a:t>www.asistencnicentrum.cz</a:t>
            </a:r>
            <a:r>
              <a:rPr lang="cs-CZ" sz="1100" i="1" dirty="0">
                <a:solidFill>
                  <a:schemeClr val="bg1"/>
                </a:solidFill>
              </a:rPr>
              <a:t>   </a:t>
            </a:r>
          </a:p>
        </p:txBody>
      </p:sp>
      <p:sp>
        <p:nvSpPr>
          <p:cNvPr id="22" name="Zástupný symbol pro číslo snímku 9"/>
          <p:cNvSpPr>
            <a:spLocks noGrp="1"/>
          </p:cNvSpPr>
          <p:nvPr/>
        </p:nvSpPr>
        <p:spPr bwMode="auto">
          <a:xfrm>
            <a:off x="6707284" y="6392862"/>
            <a:ext cx="2133600" cy="3651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cs-CZ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264537A-0531-4EF4-9E11-99A61353FF82}" type="slidenum">
              <a:rPr lang="cs-CZ" smtClean="0">
                <a:solidFill>
                  <a:schemeClr val="bg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cs-CZ" dirty="0" smtClean="0">
              <a:solidFill>
                <a:schemeClr val="bg1"/>
              </a:solidFill>
            </a:endParaRPr>
          </a:p>
        </p:txBody>
      </p:sp>
      <p:sp>
        <p:nvSpPr>
          <p:cNvPr id="24" name="Rectangle 4"/>
          <p:cNvSpPr>
            <a:spLocks noChangeArrowheads="1"/>
          </p:cNvSpPr>
          <p:nvPr/>
        </p:nvSpPr>
        <p:spPr bwMode="auto">
          <a:xfrm>
            <a:off x="271962" y="115285"/>
            <a:ext cx="8629650" cy="144462"/>
          </a:xfrm>
          <a:prstGeom prst="rect">
            <a:avLst/>
          </a:prstGeom>
          <a:solidFill>
            <a:srgbClr val="F1B310"/>
          </a:solidFill>
          <a:ln w="9525">
            <a:noFill/>
            <a:miter lim="800000"/>
            <a:headEnd/>
            <a:tailEnd/>
          </a:ln>
        </p:spPr>
        <p:txBody>
          <a:bodyPr/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cs-CZ" dirty="0">
              <a:latin typeface="Calibri" pitchFamily="34" charset="0"/>
            </a:endParaRP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273550" y="310547"/>
            <a:ext cx="8628062" cy="107950"/>
          </a:xfrm>
          <a:prstGeom prst="rect">
            <a:avLst/>
          </a:prstGeom>
          <a:solidFill>
            <a:srgbClr val="F7EEC5"/>
          </a:solidFill>
          <a:ln w="9525">
            <a:noFill/>
            <a:miter lim="800000"/>
            <a:headEnd/>
            <a:tailEnd/>
          </a:ln>
        </p:spPr>
        <p:txBody>
          <a:bodyPr/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cs-CZ" dirty="0">
              <a:latin typeface="Calibri" pitchFamily="34" charset="0"/>
            </a:endParaRPr>
          </a:p>
        </p:txBody>
      </p:sp>
      <p:sp>
        <p:nvSpPr>
          <p:cNvPr id="26" name="Rectangle 6"/>
          <p:cNvSpPr>
            <a:spLocks noChangeArrowheads="1"/>
          </p:cNvSpPr>
          <p:nvPr/>
        </p:nvSpPr>
        <p:spPr bwMode="auto">
          <a:xfrm>
            <a:off x="273550" y="310547"/>
            <a:ext cx="4302125" cy="107950"/>
          </a:xfrm>
          <a:prstGeom prst="rect">
            <a:avLst/>
          </a:prstGeom>
          <a:solidFill>
            <a:srgbClr val="C76F16"/>
          </a:solidFill>
          <a:ln w="9525">
            <a:noFill/>
            <a:miter lim="800000"/>
            <a:headEnd/>
            <a:tailEnd/>
          </a:ln>
        </p:spPr>
        <p:txBody>
          <a:bodyPr/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cs-CZ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117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Zástupný symbol pro číslo snímku 9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0BE4FC6-7926-4FEA-8814-B1F15D23EE3A}" type="slidenum">
              <a:rPr lang="cs-CZ" smtClean="0">
                <a:solidFill>
                  <a:schemeClr val="bg1"/>
                </a:solidFill>
                <a:latin typeface="Arial" pitchFamily="34" charset="0"/>
              </a:rPr>
              <a:pPr/>
              <a:t>11</a:t>
            </a:fld>
            <a:endParaRPr lang="cs-CZ" dirty="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427714" y="728106"/>
            <a:ext cx="8229600" cy="5152097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150000"/>
              </a:lnSpc>
              <a:defRPr/>
            </a:pPr>
            <a:endParaRPr lang="cs-CZ" b="1" dirty="0">
              <a:solidFill>
                <a:schemeClr val="tx2"/>
              </a:solidFill>
              <a:cs typeface="Arial" pitchFamily="34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457200" y="404550"/>
            <a:ext cx="8229600" cy="428625"/>
          </a:xfrm>
          <a:prstGeom prst="rect">
            <a:avLst/>
          </a:prstGeom>
        </p:spPr>
        <p:txBody>
          <a:bodyPr/>
          <a:lstStyle/>
          <a:p>
            <a:pPr algn="ctr">
              <a:buFontTx/>
              <a:buNone/>
              <a:defRPr/>
            </a:pPr>
            <a:r>
              <a:rPr lang="cs-CZ" sz="2400" b="1" dirty="0" smtClean="0">
                <a:solidFill>
                  <a:srgbClr val="315C89"/>
                </a:solidFill>
                <a:latin typeface="+mn-lt"/>
                <a:cs typeface="Arial" charset="0"/>
              </a:rPr>
              <a:t>Judikatura národní soudů</a:t>
            </a:r>
            <a:endParaRPr lang="cs-CZ" sz="2400" b="1" dirty="0">
              <a:solidFill>
                <a:srgbClr val="315C89"/>
              </a:solidFill>
              <a:latin typeface="+mn-lt"/>
              <a:cs typeface="Arial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227689" y="1340768"/>
            <a:ext cx="8629650" cy="40164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6675" lvl="1" indent="-268288" algn="just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altLang="cs-CZ" sz="2000" b="1" dirty="0" smtClean="0">
                <a:solidFill>
                  <a:prstClr val="black"/>
                </a:solidFill>
                <a:latin typeface="+mn-lt"/>
                <a:cs typeface="Arial" charset="0"/>
                <a:sym typeface="Wingdings" panose="05000000000000000000" pitchFamily="2" charset="2"/>
              </a:rPr>
              <a:t>5 Afs 90/2012 v pochybnostech  ve prospěch.</a:t>
            </a:r>
          </a:p>
          <a:p>
            <a:pPr marL="66675" lvl="1" indent="-268288" algn="just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endParaRPr lang="cs-CZ" altLang="cs-CZ" sz="2000" b="1" dirty="0" smtClean="0">
              <a:solidFill>
                <a:prstClr val="black"/>
              </a:solidFill>
              <a:latin typeface="+mn-lt"/>
              <a:cs typeface="Arial" charset="0"/>
              <a:sym typeface="Wingdings" panose="05000000000000000000" pitchFamily="2" charset="2"/>
            </a:endParaRPr>
          </a:p>
          <a:p>
            <a:pPr marL="66675" lvl="1" indent="-268288" algn="just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altLang="cs-CZ" sz="2000" b="1" dirty="0">
                <a:solidFill>
                  <a:prstClr val="black"/>
                </a:solidFill>
                <a:latin typeface="+mn-lt"/>
                <a:cs typeface="Arial" charset="0"/>
                <a:sym typeface="Wingdings" panose="05000000000000000000" pitchFamily="2" charset="2"/>
              </a:rPr>
              <a:t>8 ANS </a:t>
            </a:r>
            <a:r>
              <a:rPr lang="cs-CZ" altLang="cs-CZ" sz="2000" b="1" dirty="0" smtClean="0">
                <a:solidFill>
                  <a:prstClr val="black"/>
                </a:solidFill>
                <a:latin typeface="+mn-lt"/>
                <a:cs typeface="Arial" charset="0"/>
                <a:sym typeface="Wingdings" panose="05000000000000000000" pitchFamily="2" charset="2"/>
              </a:rPr>
              <a:t>4/2013 – krácení dotace bez uvedení důvodu, krácení dotace správním rozhodnutím.</a:t>
            </a:r>
          </a:p>
          <a:p>
            <a:pPr marL="0" lvl="1" algn="just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</a:pPr>
            <a:endParaRPr lang="cs-CZ" altLang="cs-CZ" sz="2000" b="1" dirty="0" smtClean="0">
              <a:solidFill>
                <a:prstClr val="black"/>
              </a:solidFill>
              <a:latin typeface="+mn-lt"/>
              <a:cs typeface="Arial" charset="0"/>
              <a:sym typeface="Wingdings" panose="05000000000000000000" pitchFamily="2" charset="2"/>
            </a:endParaRPr>
          </a:p>
          <a:p>
            <a:pPr marL="66675" lvl="1" indent="-268288" algn="just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altLang="cs-CZ" sz="2000" b="1" dirty="0">
                <a:solidFill>
                  <a:prstClr val="black"/>
                </a:solidFill>
                <a:latin typeface="+mn-lt"/>
                <a:cs typeface="Arial" charset="0"/>
                <a:sym typeface="Wingdings" panose="05000000000000000000" pitchFamily="2" charset="2"/>
              </a:rPr>
              <a:t>1 Afs </a:t>
            </a:r>
            <a:r>
              <a:rPr lang="cs-CZ" altLang="cs-CZ" sz="2000" b="1" dirty="0" smtClean="0">
                <a:solidFill>
                  <a:prstClr val="black"/>
                </a:solidFill>
                <a:latin typeface="+mn-lt"/>
                <a:cs typeface="Arial" charset="0"/>
                <a:sym typeface="Wingdings" panose="05000000000000000000" pitchFamily="2" charset="2"/>
              </a:rPr>
              <a:t>100/2009 – princip legitimního </a:t>
            </a:r>
            <a:r>
              <a:rPr lang="cs-CZ" altLang="cs-CZ" sz="2000" b="1" dirty="0" smtClean="0">
                <a:solidFill>
                  <a:prstClr val="black"/>
                </a:solidFill>
                <a:latin typeface="+mn-lt"/>
                <a:cs typeface="Arial" charset="0"/>
                <a:sym typeface="Wingdings" panose="05000000000000000000" pitchFamily="2" charset="2"/>
              </a:rPr>
              <a:t>očekávání, </a:t>
            </a:r>
            <a:r>
              <a:rPr lang="cs-CZ" altLang="cs-CZ" sz="2000" b="1" dirty="0" smtClean="0">
                <a:solidFill>
                  <a:prstClr val="black"/>
                </a:solidFill>
                <a:latin typeface="+mn-lt"/>
                <a:cs typeface="Arial" charset="0"/>
                <a:sym typeface="Wingdings" panose="05000000000000000000" pitchFamily="2" charset="2"/>
              </a:rPr>
              <a:t>smysl a podstata přidělení dotace.</a:t>
            </a:r>
          </a:p>
          <a:p>
            <a:pPr marL="0" lvl="1" algn="just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</a:pPr>
            <a:endParaRPr lang="cs-CZ" altLang="cs-CZ" sz="2000" b="1" dirty="0" smtClean="0">
              <a:solidFill>
                <a:prstClr val="black"/>
              </a:solidFill>
              <a:latin typeface="+mn-lt"/>
              <a:cs typeface="Arial" charset="0"/>
              <a:sym typeface="Wingdings" panose="05000000000000000000" pitchFamily="2" charset="2"/>
            </a:endParaRPr>
          </a:p>
          <a:p>
            <a:pPr marL="66675" lvl="1" indent="-268288" algn="just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altLang="cs-CZ" sz="2000" b="1" dirty="0">
                <a:solidFill>
                  <a:prstClr val="black"/>
                </a:solidFill>
                <a:latin typeface="+mn-lt"/>
                <a:cs typeface="Arial" charset="0"/>
                <a:sym typeface="Wingdings" panose="05000000000000000000" pitchFamily="2" charset="2"/>
              </a:rPr>
              <a:t>1 Afs </a:t>
            </a:r>
            <a:r>
              <a:rPr lang="cs-CZ" altLang="cs-CZ" sz="2000" b="1" dirty="0" smtClean="0">
                <a:solidFill>
                  <a:prstClr val="black"/>
                </a:solidFill>
                <a:latin typeface="+mn-lt"/>
                <a:cs typeface="Arial" charset="0"/>
                <a:sym typeface="Wingdings" panose="05000000000000000000" pitchFamily="2" charset="2"/>
              </a:rPr>
              <a:t>77/2010 – porušení pravidel poskytovatelem dotace,  nelze klást k tíži  příjemce.</a:t>
            </a:r>
            <a:endParaRPr lang="cs-CZ" altLang="cs-CZ" sz="2000" dirty="0" smtClean="0">
              <a:solidFill>
                <a:prstClr val="black"/>
              </a:solidFill>
              <a:latin typeface="+mn-lt"/>
              <a:cs typeface="Arial" charset="0"/>
            </a:endParaRPr>
          </a:p>
          <a:p>
            <a:pPr marL="0" lvl="2" algn="just">
              <a:lnSpc>
                <a:spcPct val="80000"/>
              </a:lnSpc>
              <a:spcBef>
                <a:spcPct val="20000"/>
              </a:spcBef>
              <a:buClr>
                <a:srgbClr val="315C89"/>
              </a:buClr>
            </a:pPr>
            <a:endParaRPr lang="cs-CZ" altLang="cs-CZ" dirty="0" smtClean="0">
              <a:solidFill>
                <a:srgbClr val="000000"/>
              </a:solidFill>
              <a:latin typeface="+mn-lt"/>
              <a:cs typeface="Arial" charset="0"/>
            </a:endParaRPr>
          </a:p>
          <a:p>
            <a:pPr marL="730250" lvl="2" indent="-273050" algn="just">
              <a:lnSpc>
                <a:spcPct val="80000"/>
              </a:lnSpc>
              <a:spcBef>
                <a:spcPct val="20000"/>
              </a:spcBef>
              <a:buClr>
                <a:srgbClr val="315C89"/>
              </a:buClr>
              <a:buFont typeface="Wingdings" pitchFamily="2" charset="2"/>
              <a:buChar char="§"/>
            </a:pPr>
            <a:endParaRPr lang="cs-CZ" altLang="cs-CZ" dirty="0" smtClean="0">
              <a:solidFill>
                <a:srgbClr val="000000"/>
              </a:solidFill>
              <a:latin typeface="+mn-lt"/>
              <a:cs typeface="Arial" charset="0"/>
            </a:endParaRPr>
          </a:p>
        </p:txBody>
      </p:sp>
      <p:sp>
        <p:nvSpPr>
          <p:cNvPr id="18" name="Rectangle 8"/>
          <p:cNvSpPr>
            <a:spLocks noChangeArrowheads="1"/>
          </p:cNvSpPr>
          <p:nvPr/>
        </p:nvSpPr>
        <p:spPr bwMode="auto">
          <a:xfrm>
            <a:off x="368397" y="6323012"/>
            <a:ext cx="8629650" cy="107950"/>
          </a:xfrm>
          <a:prstGeom prst="rect">
            <a:avLst/>
          </a:prstGeom>
          <a:solidFill>
            <a:srgbClr val="F1B310"/>
          </a:solidFill>
          <a:ln w="9525">
            <a:noFill/>
            <a:miter lim="800000"/>
            <a:headEnd/>
            <a:tailEnd/>
          </a:ln>
        </p:spPr>
        <p:txBody>
          <a:bodyPr/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cs-CZ" dirty="0">
              <a:latin typeface="Calibri" pitchFamily="34" charset="0"/>
            </a:endParaRPr>
          </a:p>
        </p:txBody>
      </p:sp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368397" y="6465887"/>
            <a:ext cx="8629650" cy="250825"/>
          </a:xfrm>
          <a:prstGeom prst="rect">
            <a:avLst/>
          </a:prstGeom>
          <a:solidFill>
            <a:srgbClr val="315C89"/>
          </a:solidFill>
          <a:ln w="9525">
            <a:noFill/>
            <a:miter lim="800000"/>
            <a:headEnd/>
            <a:tailEnd/>
          </a:ln>
        </p:spPr>
        <p:txBody>
          <a:bodyPr lIns="54000" tIns="36000" rIns="54000" bIns="0"/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</a:pPr>
            <a:r>
              <a:rPr lang="cs-CZ" sz="1100" b="1" dirty="0">
                <a:solidFill>
                  <a:schemeClr val="bg1"/>
                </a:solidFill>
              </a:rPr>
              <a:t>www.asistencnicentrum.cz</a:t>
            </a:r>
            <a:r>
              <a:rPr lang="cs-CZ" sz="1100" i="1" dirty="0">
                <a:solidFill>
                  <a:schemeClr val="bg1"/>
                </a:solidFill>
              </a:rPr>
              <a:t>   </a:t>
            </a:r>
          </a:p>
        </p:txBody>
      </p:sp>
      <p:sp>
        <p:nvSpPr>
          <p:cNvPr id="20" name="Zástupný symbol pro číslo snímku 9"/>
          <p:cNvSpPr>
            <a:spLocks noGrp="1"/>
          </p:cNvSpPr>
          <p:nvPr/>
        </p:nvSpPr>
        <p:spPr bwMode="auto">
          <a:xfrm>
            <a:off x="6707284" y="6392862"/>
            <a:ext cx="2133600" cy="3651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cs-CZ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264537A-0531-4EF4-9E11-99A61353FF82}" type="slidenum">
              <a:rPr lang="cs-CZ" smtClean="0">
                <a:solidFill>
                  <a:schemeClr val="bg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cs-CZ" dirty="0" smtClean="0">
              <a:solidFill>
                <a:schemeClr val="bg1"/>
              </a:solidFill>
            </a:endParaRPr>
          </a:p>
        </p:txBody>
      </p:sp>
      <p:pic>
        <p:nvPicPr>
          <p:cNvPr id="21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62934" y="5697537"/>
            <a:ext cx="1522413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Rectangle 4"/>
          <p:cNvSpPr>
            <a:spLocks noChangeArrowheads="1"/>
          </p:cNvSpPr>
          <p:nvPr/>
        </p:nvSpPr>
        <p:spPr bwMode="auto">
          <a:xfrm>
            <a:off x="271962" y="115285"/>
            <a:ext cx="8629650" cy="144462"/>
          </a:xfrm>
          <a:prstGeom prst="rect">
            <a:avLst/>
          </a:prstGeom>
          <a:solidFill>
            <a:srgbClr val="F1B310"/>
          </a:solidFill>
          <a:ln w="9525">
            <a:noFill/>
            <a:miter lim="800000"/>
            <a:headEnd/>
            <a:tailEnd/>
          </a:ln>
        </p:spPr>
        <p:txBody>
          <a:bodyPr/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cs-CZ" dirty="0">
              <a:latin typeface="Calibri" pitchFamily="34" charset="0"/>
            </a:endParaRP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auto">
          <a:xfrm>
            <a:off x="273550" y="310547"/>
            <a:ext cx="8628062" cy="107950"/>
          </a:xfrm>
          <a:prstGeom prst="rect">
            <a:avLst/>
          </a:prstGeom>
          <a:solidFill>
            <a:srgbClr val="F7EEC5"/>
          </a:solidFill>
          <a:ln w="9525">
            <a:noFill/>
            <a:miter lim="800000"/>
            <a:headEnd/>
            <a:tailEnd/>
          </a:ln>
        </p:spPr>
        <p:txBody>
          <a:bodyPr/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cs-CZ" dirty="0">
              <a:latin typeface="Calibri" pitchFamily="34" charset="0"/>
            </a:endParaRPr>
          </a:p>
        </p:txBody>
      </p:sp>
      <p:sp>
        <p:nvSpPr>
          <p:cNvPr id="24" name="Rectangle 6"/>
          <p:cNvSpPr>
            <a:spLocks noChangeArrowheads="1"/>
          </p:cNvSpPr>
          <p:nvPr/>
        </p:nvSpPr>
        <p:spPr bwMode="auto">
          <a:xfrm>
            <a:off x="273550" y="310547"/>
            <a:ext cx="4302125" cy="107950"/>
          </a:xfrm>
          <a:prstGeom prst="rect">
            <a:avLst/>
          </a:prstGeom>
          <a:solidFill>
            <a:srgbClr val="C76F16"/>
          </a:solidFill>
          <a:ln w="9525">
            <a:noFill/>
            <a:miter lim="800000"/>
            <a:headEnd/>
            <a:tailEnd/>
          </a:ln>
        </p:spPr>
        <p:txBody>
          <a:bodyPr/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cs-CZ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17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8"/>
          <p:cNvSpPr>
            <a:spLocks noChangeArrowheads="1"/>
          </p:cNvSpPr>
          <p:nvPr/>
        </p:nvSpPr>
        <p:spPr bwMode="auto">
          <a:xfrm>
            <a:off x="214313" y="6286500"/>
            <a:ext cx="8629650" cy="107950"/>
          </a:xfrm>
          <a:prstGeom prst="rect">
            <a:avLst/>
          </a:prstGeom>
          <a:solidFill>
            <a:srgbClr val="F1B31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cs-CZ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3075" name="Text Box 9"/>
          <p:cNvSpPr txBox="1">
            <a:spLocks noChangeArrowheads="1"/>
          </p:cNvSpPr>
          <p:nvPr/>
        </p:nvSpPr>
        <p:spPr bwMode="auto">
          <a:xfrm>
            <a:off x="214313" y="6429375"/>
            <a:ext cx="8629650" cy="250825"/>
          </a:xfrm>
          <a:prstGeom prst="rect">
            <a:avLst/>
          </a:prstGeom>
          <a:solidFill>
            <a:srgbClr val="315C89"/>
          </a:solidFill>
          <a:ln w="9525">
            <a:noFill/>
            <a:miter lim="800000"/>
            <a:headEnd/>
            <a:tailEnd/>
          </a:ln>
        </p:spPr>
        <p:txBody>
          <a:bodyPr lIns="54000" tIns="36000" rIns="54000" bIns="0"/>
          <a:lstStyle/>
          <a:p>
            <a:pPr>
              <a:spcAft>
                <a:spcPts val="1000"/>
              </a:spcAft>
            </a:pPr>
            <a:r>
              <a:rPr lang="cs-CZ" sz="1100" b="1" dirty="0">
                <a:solidFill>
                  <a:prstClr val="white"/>
                </a:solidFill>
              </a:rPr>
              <a:t>www.asistencnicentrum.cz</a:t>
            </a:r>
            <a:r>
              <a:rPr lang="cs-CZ" sz="1100" i="1" dirty="0">
                <a:solidFill>
                  <a:prstClr val="white"/>
                </a:solidFill>
              </a:rPr>
              <a:t>   </a:t>
            </a: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250825" y="284163"/>
            <a:ext cx="8629650" cy="144462"/>
          </a:xfrm>
          <a:prstGeom prst="rect">
            <a:avLst/>
          </a:prstGeom>
          <a:solidFill>
            <a:srgbClr val="F1B31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cs-CZ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252413" y="479425"/>
            <a:ext cx="8628062" cy="107950"/>
          </a:xfrm>
          <a:prstGeom prst="rect">
            <a:avLst/>
          </a:prstGeom>
          <a:solidFill>
            <a:srgbClr val="F7EEC5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cs-CZ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252413" y="479425"/>
            <a:ext cx="4302125" cy="107950"/>
          </a:xfrm>
          <a:prstGeom prst="rect">
            <a:avLst/>
          </a:prstGeom>
          <a:solidFill>
            <a:srgbClr val="C76F16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cs-CZ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4104" name="Zástupný symbol pro číslo snímku 9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F58111-4606-4B81-9535-CBF77EC84363}" type="slidenum">
              <a:rPr lang="cs-CZ" smtClean="0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cs-CZ" dirty="0" smtClean="0">
              <a:solidFill>
                <a:prstClr val="white"/>
              </a:solidFill>
            </a:endParaRPr>
          </a:p>
        </p:txBody>
      </p:sp>
      <p:sp>
        <p:nvSpPr>
          <p:cNvPr id="3081" name="Rectangle 2"/>
          <p:cNvSpPr txBox="1">
            <a:spLocks noChangeArrowheads="1"/>
          </p:cNvSpPr>
          <p:nvPr/>
        </p:nvSpPr>
        <p:spPr bwMode="auto">
          <a:xfrm>
            <a:off x="457200" y="714375"/>
            <a:ext cx="8229600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lvl="1" indent="-273050" algn="just">
              <a:lnSpc>
                <a:spcPct val="80000"/>
              </a:lnSpc>
              <a:spcBef>
                <a:spcPct val="20000"/>
              </a:spcBef>
              <a:defRPr/>
            </a:pPr>
            <a:r>
              <a:rPr lang="cs-CZ" sz="2100" b="1" dirty="0" smtClean="0">
                <a:solidFill>
                  <a:srgbClr val="315C89"/>
                </a:solidFill>
                <a:latin typeface="Arial" pitchFamily="34" charset="0"/>
                <a:cs typeface="Arial" pitchFamily="34" charset="0"/>
              </a:rPr>
              <a:t>Nabízená služba: Obrana dotace</a:t>
            </a:r>
            <a:endParaRPr lang="cs-CZ" sz="2100" b="1" dirty="0">
              <a:solidFill>
                <a:srgbClr val="315C8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457200" y="1107282"/>
            <a:ext cx="8229600" cy="4760120"/>
          </a:xfrm>
          <a:prstGeom prst="rect">
            <a:avLst/>
          </a:prstGeom>
        </p:spPr>
        <p:txBody>
          <a:bodyPr/>
          <a:lstStyle/>
          <a:p>
            <a:pPr algn="just" fontAlgn="auto">
              <a:spcBef>
                <a:spcPct val="20000"/>
              </a:spcBef>
              <a:spcAft>
                <a:spcPts val="0"/>
              </a:spcAft>
              <a:buClr>
                <a:srgbClr val="4F81BD">
                  <a:lumMod val="50000"/>
                </a:srgbClr>
              </a:buClr>
              <a:defRPr/>
            </a:pPr>
            <a:r>
              <a:rPr lang="cs-CZ" sz="2000" dirty="0" smtClean="0">
                <a:solidFill>
                  <a:prstClr val="black"/>
                </a:solidFill>
                <a:latin typeface="Calibri"/>
                <a:cs typeface="Arial" pitchFamily="34" charset="0"/>
              </a:rPr>
              <a:t>Služba je založena  na odborné dotační a právní podpoře příjemci dotace.</a:t>
            </a:r>
          </a:p>
          <a:p>
            <a:pPr algn="just" fontAlgn="auto">
              <a:spcBef>
                <a:spcPct val="20000"/>
              </a:spcBef>
              <a:spcAft>
                <a:spcPts val="0"/>
              </a:spcAft>
              <a:buClr>
                <a:srgbClr val="4F81BD">
                  <a:lumMod val="50000"/>
                </a:srgbClr>
              </a:buClr>
              <a:defRPr/>
            </a:pPr>
            <a:endParaRPr lang="cs-CZ" sz="2000" b="1" dirty="0" smtClean="0">
              <a:solidFill>
                <a:prstClr val="black"/>
              </a:solidFill>
              <a:latin typeface="Calibri"/>
              <a:cs typeface="Arial" pitchFamily="34" charset="0"/>
            </a:endParaRPr>
          </a:p>
          <a:p>
            <a:pPr algn="just" fontAlgn="auto">
              <a:spcBef>
                <a:spcPct val="20000"/>
              </a:spcBef>
              <a:spcAft>
                <a:spcPts val="0"/>
              </a:spcAft>
              <a:buClr>
                <a:srgbClr val="4F81BD">
                  <a:lumMod val="50000"/>
                </a:srgbClr>
              </a:buClr>
              <a:defRPr/>
            </a:pPr>
            <a:r>
              <a:rPr lang="cs-CZ" sz="2000" b="1" dirty="0" smtClean="0">
                <a:solidFill>
                  <a:prstClr val="black"/>
                </a:solidFill>
                <a:latin typeface="Calibri"/>
                <a:cs typeface="Arial" pitchFamily="34" charset="0"/>
              </a:rPr>
              <a:t>Pokud nastane skutečnost při které je dotace ohrožena:</a:t>
            </a:r>
          </a:p>
          <a:p>
            <a:pPr marL="523875" lvl="2" indent="-268288" algn="just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sz="2000" dirty="0" smtClean="0">
                <a:solidFill>
                  <a:prstClr val="black"/>
                </a:solidFill>
                <a:latin typeface="Calibri"/>
                <a:cs typeface="Arial" pitchFamily="34" charset="0"/>
              </a:rPr>
              <a:t>Kontrola projektu /udržitelnost projektu.</a:t>
            </a:r>
            <a:endParaRPr lang="cs-CZ" sz="2000" dirty="0">
              <a:solidFill>
                <a:prstClr val="black"/>
              </a:solidFill>
              <a:latin typeface="Calibri"/>
              <a:cs typeface="Arial" pitchFamily="34" charset="0"/>
            </a:endParaRPr>
          </a:p>
          <a:p>
            <a:pPr marL="523875" lvl="2" indent="-268288" algn="just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sz="2000" dirty="0" smtClean="0">
                <a:solidFill>
                  <a:prstClr val="black"/>
                </a:solidFill>
                <a:latin typeface="Calibri"/>
                <a:cs typeface="Arial" pitchFamily="34" charset="0"/>
              </a:rPr>
              <a:t>Částečné sankce.</a:t>
            </a:r>
            <a:endParaRPr lang="cs-CZ" sz="2000" dirty="0">
              <a:solidFill>
                <a:prstClr val="black"/>
              </a:solidFill>
              <a:latin typeface="Calibri"/>
              <a:cs typeface="Arial" pitchFamily="34" charset="0"/>
            </a:endParaRPr>
          </a:p>
          <a:p>
            <a:pPr marL="523875" lvl="2" indent="-268288" algn="just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sz="2000" dirty="0" smtClean="0">
                <a:solidFill>
                  <a:prstClr val="black"/>
                </a:solidFill>
                <a:latin typeface="Calibri"/>
                <a:cs typeface="Arial" pitchFamily="34" charset="0"/>
              </a:rPr>
              <a:t>Vracení dotace.</a:t>
            </a:r>
          </a:p>
          <a:p>
            <a:pPr algn="just" fontAlgn="auto">
              <a:spcBef>
                <a:spcPct val="20000"/>
              </a:spcBef>
              <a:spcAft>
                <a:spcPts val="0"/>
              </a:spcAft>
              <a:buClr>
                <a:srgbClr val="4F81BD">
                  <a:lumMod val="50000"/>
                </a:srgbClr>
              </a:buClr>
              <a:defRPr/>
            </a:pPr>
            <a:r>
              <a:rPr lang="cs-CZ" sz="2000" b="1" dirty="0" smtClean="0">
                <a:solidFill>
                  <a:prstClr val="black"/>
                </a:solidFill>
                <a:latin typeface="Calibri"/>
                <a:cs typeface="Arial" pitchFamily="34" charset="0"/>
              </a:rPr>
              <a:t>Činnosti: </a:t>
            </a:r>
          </a:p>
          <a:p>
            <a:pPr marL="523875" lvl="2" indent="-268288" algn="just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sz="2000" dirty="0" smtClean="0">
                <a:solidFill>
                  <a:prstClr val="black"/>
                </a:solidFill>
                <a:latin typeface="Calibri"/>
                <a:cs typeface="Arial" pitchFamily="34" charset="0"/>
              </a:rPr>
              <a:t>Zpracování argumentace a obhájení před poskytovatelem dotace.</a:t>
            </a:r>
          </a:p>
          <a:p>
            <a:pPr marL="523875" lvl="2" indent="-268288" algn="just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sz="2000" dirty="0" smtClean="0">
                <a:solidFill>
                  <a:prstClr val="black"/>
                </a:solidFill>
                <a:latin typeface="Calibri"/>
                <a:cs typeface="Arial" pitchFamily="34" charset="0"/>
              </a:rPr>
              <a:t>Zpracování argumentace a zastupování před soudem. </a:t>
            </a:r>
          </a:p>
          <a:p>
            <a:pPr marL="523875" lvl="2" indent="-268288" algn="just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sz="2000" dirty="0" smtClean="0">
                <a:solidFill>
                  <a:prstClr val="black"/>
                </a:solidFill>
                <a:latin typeface="Calibri"/>
                <a:cs typeface="Arial" pitchFamily="34" charset="0"/>
              </a:rPr>
              <a:t>Spolupráce s advokátní kanceláří </a:t>
            </a:r>
          </a:p>
          <a:p>
            <a:pPr algn="just" fontAlgn="auto">
              <a:spcBef>
                <a:spcPct val="20000"/>
              </a:spcBef>
              <a:spcAft>
                <a:spcPts val="0"/>
              </a:spcAft>
              <a:buClr>
                <a:srgbClr val="4F81BD">
                  <a:lumMod val="50000"/>
                </a:srgbClr>
              </a:buClr>
              <a:defRPr/>
            </a:pPr>
            <a:r>
              <a:rPr lang="cs-CZ" sz="2000" dirty="0" smtClean="0">
                <a:solidFill>
                  <a:prstClr val="black"/>
                </a:solidFill>
                <a:latin typeface="Calibri"/>
                <a:cs typeface="Arial" pitchFamily="34" charset="0"/>
              </a:rPr>
              <a:t>			</a:t>
            </a:r>
            <a:endParaRPr lang="cs-CZ" sz="2000" b="1" dirty="0">
              <a:solidFill>
                <a:srgbClr val="4F81BD">
                  <a:lumMod val="50000"/>
                </a:srgbClr>
              </a:solidFill>
              <a:latin typeface="Calibri"/>
            </a:endParaRPr>
          </a:p>
          <a:p>
            <a:pPr algn="just" fontAlgn="auto">
              <a:spcBef>
                <a:spcPct val="20000"/>
              </a:spcBef>
              <a:spcAft>
                <a:spcPts val="0"/>
              </a:spcAft>
              <a:buClr>
                <a:srgbClr val="4F81BD">
                  <a:lumMod val="50000"/>
                </a:srgbClr>
              </a:buClr>
              <a:defRPr/>
            </a:pPr>
            <a:endParaRPr lang="cs-CZ" sz="2000" dirty="0" smtClean="0">
              <a:solidFill>
                <a:prstClr val="black"/>
              </a:solidFill>
              <a:latin typeface="Calibri"/>
              <a:cs typeface="Arial" pitchFamily="34" charset="0"/>
            </a:endParaRPr>
          </a:p>
          <a:p>
            <a:pPr algn="just" fontAlgn="auto">
              <a:spcBef>
                <a:spcPct val="20000"/>
              </a:spcBef>
              <a:spcAft>
                <a:spcPts val="0"/>
              </a:spcAft>
              <a:buClr>
                <a:srgbClr val="4F81BD">
                  <a:lumMod val="50000"/>
                </a:srgbClr>
              </a:buClr>
              <a:defRPr/>
            </a:pPr>
            <a:endParaRPr lang="cs-CZ" sz="2000" dirty="0">
              <a:solidFill>
                <a:prstClr val="black"/>
              </a:solidFill>
              <a:latin typeface="Calibri"/>
              <a:cs typeface="Arial" pitchFamily="34" charset="0"/>
            </a:endParaRPr>
          </a:p>
        </p:txBody>
      </p:sp>
      <p:pic>
        <p:nvPicPr>
          <p:cNvPr id="3082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5661025"/>
            <a:ext cx="1522413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Obrázek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4986464"/>
            <a:ext cx="2959122" cy="1077241"/>
          </a:xfrm>
          <a:prstGeom prst="rect">
            <a:avLst/>
          </a:prstGeom>
        </p:spPr>
      </p:pic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3252203" y="5129622"/>
            <a:ext cx="5417294" cy="934083"/>
          </a:xfrm>
          <a:prstGeom prst="rect">
            <a:avLst/>
          </a:prstGeom>
        </p:spPr>
        <p:txBody>
          <a:bodyPr/>
          <a:lstStyle/>
          <a:p>
            <a:pPr algn="just" fontAlgn="auto">
              <a:spcBef>
                <a:spcPct val="20000"/>
              </a:spcBef>
              <a:spcAft>
                <a:spcPts val="0"/>
              </a:spcAft>
              <a:buClr>
                <a:srgbClr val="4F81BD">
                  <a:lumMod val="50000"/>
                </a:srgbClr>
              </a:buClr>
              <a:defRPr/>
            </a:pPr>
            <a:r>
              <a:rPr lang="cs-CZ" b="1" dirty="0" smtClean="0">
                <a:solidFill>
                  <a:prstClr val="black"/>
                </a:solidFill>
                <a:latin typeface="Calibri"/>
                <a:cs typeface="Arial" pitchFamily="34" charset="0"/>
              </a:rPr>
              <a:t>Advokátní </a:t>
            </a:r>
            <a:r>
              <a:rPr lang="cs-CZ" b="1" dirty="0">
                <a:solidFill>
                  <a:prstClr val="black"/>
                </a:solidFill>
                <a:latin typeface="Calibri"/>
                <a:cs typeface="Arial" pitchFamily="34" charset="0"/>
              </a:rPr>
              <a:t>kancelář Zrůstek, Lůdl a partneři v.o.s</a:t>
            </a:r>
            <a:r>
              <a:rPr lang="cs-CZ" b="1" dirty="0" smtClean="0">
                <a:solidFill>
                  <a:prstClr val="black"/>
                </a:solidFill>
                <a:latin typeface="Calibri"/>
                <a:cs typeface="Arial" pitchFamily="34" charset="0"/>
              </a:rPr>
              <a:t>. </a:t>
            </a:r>
          </a:p>
          <a:p>
            <a:pPr algn="just" fontAlgn="auto">
              <a:spcBef>
                <a:spcPct val="20000"/>
              </a:spcBef>
              <a:spcAft>
                <a:spcPts val="0"/>
              </a:spcAft>
              <a:buClr>
                <a:srgbClr val="4F81BD">
                  <a:lumMod val="50000"/>
                </a:srgbClr>
              </a:buClr>
              <a:defRPr/>
            </a:pPr>
            <a:r>
              <a:rPr lang="cs-CZ" dirty="0" smtClean="0">
                <a:solidFill>
                  <a:prstClr val="black"/>
                </a:solidFill>
                <a:latin typeface="Calibri"/>
                <a:cs typeface="Arial" pitchFamily="34" charset="0"/>
              </a:rPr>
              <a:t>www.akpzl.cz, </a:t>
            </a:r>
            <a:r>
              <a:rPr lang="cs-CZ" b="1" dirty="0" smtClean="0">
                <a:solidFill>
                  <a:srgbClr val="4F81BD">
                    <a:lumMod val="50000"/>
                  </a:srgbClr>
                </a:solidFill>
                <a:latin typeface="Calibri"/>
              </a:rPr>
              <a:t>lukas.hornacek@akpzl.cz</a:t>
            </a:r>
          </a:p>
          <a:p>
            <a:pPr algn="just" fontAlgn="auto">
              <a:spcBef>
                <a:spcPct val="20000"/>
              </a:spcBef>
              <a:spcAft>
                <a:spcPts val="0"/>
              </a:spcAft>
              <a:buClr>
                <a:srgbClr val="4F81BD">
                  <a:lumMod val="50000"/>
                </a:srgbClr>
              </a:buClr>
              <a:defRPr/>
            </a:pPr>
            <a:endParaRPr lang="cs-CZ" sz="2000" b="1" dirty="0">
              <a:solidFill>
                <a:srgbClr val="4F81BD">
                  <a:lumMod val="50000"/>
                </a:srgbClr>
              </a:solidFill>
              <a:latin typeface="Calibri"/>
            </a:endParaRPr>
          </a:p>
          <a:p>
            <a:pPr algn="just" fontAlgn="auto">
              <a:spcBef>
                <a:spcPct val="20000"/>
              </a:spcBef>
              <a:spcAft>
                <a:spcPts val="0"/>
              </a:spcAft>
              <a:buClr>
                <a:srgbClr val="4F81BD">
                  <a:lumMod val="50000"/>
                </a:srgbClr>
              </a:buClr>
              <a:defRPr/>
            </a:pPr>
            <a:endParaRPr lang="cs-CZ" sz="2000" dirty="0" smtClean="0">
              <a:solidFill>
                <a:prstClr val="black"/>
              </a:solidFill>
              <a:latin typeface="Calibri"/>
              <a:cs typeface="Arial" pitchFamily="34" charset="0"/>
            </a:endParaRPr>
          </a:p>
          <a:p>
            <a:pPr algn="just" fontAlgn="auto">
              <a:spcBef>
                <a:spcPct val="20000"/>
              </a:spcBef>
              <a:spcAft>
                <a:spcPts val="0"/>
              </a:spcAft>
              <a:buClr>
                <a:srgbClr val="4F81BD">
                  <a:lumMod val="50000"/>
                </a:srgbClr>
              </a:buClr>
              <a:defRPr/>
            </a:pPr>
            <a:endParaRPr lang="cs-CZ" sz="2000" dirty="0">
              <a:solidFill>
                <a:prstClr val="black"/>
              </a:solidFill>
              <a:latin typeface="Calibr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1797438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8"/>
          <p:cNvSpPr>
            <a:spLocks noChangeArrowheads="1"/>
          </p:cNvSpPr>
          <p:nvPr/>
        </p:nvSpPr>
        <p:spPr bwMode="auto">
          <a:xfrm>
            <a:off x="214313" y="6286500"/>
            <a:ext cx="8629650" cy="107950"/>
          </a:xfrm>
          <a:prstGeom prst="rect">
            <a:avLst/>
          </a:prstGeom>
          <a:solidFill>
            <a:srgbClr val="F1B31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cs-CZ" dirty="0">
              <a:latin typeface="Calibri" pitchFamily="34" charset="0"/>
            </a:endParaRPr>
          </a:p>
        </p:txBody>
      </p:sp>
      <p:sp>
        <p:nvSpPr>
          <p:cNvPr id="9219" name="Text Box 9"/>
          <p:cNvSpPr txBox="1">
            <a:spLocks noChangeArrowheads="1"/>
          </p:cNvSpPr>
          <p:nvPr/>
        </p:nvSpPr>
        <p:spPr bwMode="auto">
          <a:xfrm>
            <a:off x="214313" y="6429375"/>
            <a:ext cx="8629650" cy="250825"/>
          </a:xfrm>
          <a:prstGeom prst="rect">
            <a:avLst/>
          </a:prstGeom>
          <a:solidFill>
            <a:srgbClr val="315C89"/>
          </a:solidFill>
          <a:ln w="9525">
            <a:noFill/>
            <a:miter lim="800000"/>
            <a:headEnd/>
            <a:tailEnd/>
          </a:ln>
        </p:spPr>
        <p:txBody>
          <a:bodyPr lIns="54000" tIns="36000" rIns="54000" bIns="0"/>
          <a:lstStyle/>
          <a:p>
            <a:pPr>
              <a:spcAft>
                <a:spcPts val="1000"/>
              </a:spcAft>
            </a:pPr>
            <a:r>
              <a:rPr lang="cs-CZ" sz="1100" b="1" dirty="0">
                <a:solidFill>
                  <a:schemeClr val="bg1"/>
                </a:solidFill>
              </a:rPr>
              <a:t>www.asistencnicentrum.cz</a:t>
            </a:r>
            <a:r>
              <a:rPr lang="cs-CZ" sz="1100" i="1" dirty="0">
                <a:solidFill>
                  <a:schemeClr val="bg1"/>
                </a:solidFill>
              </a:rPr>
              <a:t>   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250825" y="284163"/>
            <a:ext cx="8629650" cy="144462"/>
          </a:xfrm>
          <a:prstGeom prst="rect">
            <a:avLst/>
          </a:prstGeom>
          <a:solidFill>
            <a:srgbClr val="F1B31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cs-CZ" dirty="0">
              <a:latin typeface="Calibri" pitchFamily="34" charset="0"/>
            </a:endParaRP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252413" y="332656"/>
            <a:ext cx="8628062" cy="107950"/>
          </a:xfrm>
          <a:prstGeom prst="rect">
            <a:avLst/>
          </a:prstGeom>
          <a:solidFill>
            <a:srgbClr val="F7EEC5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cs-CZ" dirty="0">
              <a:latin typeface="Calibri" pitchFamily="34" charset="0"/>
            </a:endParaRP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252413" y="479425"/>
            <a:ext cx="4302125" cy="107950"/>
          </a:xfrm>
          <a:prstGeom prst="rect">
            <a:avLst/>
          </a:prstGeom>
          <a:solidFill>
            <a:srgbClr val="C76F16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cs-CZ" dirty="0">
              <a:latin typeface="Calibri" pitchFamily="34" charset="0"/>
            </a:endParaRPr>
          </a:p>
        </p:txBody>
      </p:sp>
      <p:sp>
        <p:nvSpPr>
          <p:cNvPr id="4104" name="Zástupný symbol pro číslo snímku 9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264537A-0531-4EF4-9E11-99A61353FF82}" type="slidenum">
              <a:rPr lang="cs-CZ" smtClean="0">
                <a:solidFill>
                  <a:schemeClr val="bg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cs-CZ" dirty="0" smtClean="0">
              <a:solidFill>
                <a:schemeClr val="bg1"/>
              </a:solidFill>
            </a:endParaRPr>
          </a:p>
        </p:txBody>
      </p:sp>
      <p:sp>
        <p:nvSpPr>
          <p:cNvPr id="3081" name="Rectangle 2"/>
          <p:cNvSpPr txBox="1">
            <a:spLocks noChangeArrowheads="1"/>
          </p:cNvSpPr>
          <p:nvPr/>
        </p:nvSpPr>
        <p:spPr bwMode="auto">
          <a:xfrm>
            <a:off x="457200" y="714376"/>
            <a:ext cx="8229600" cy="3929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lvl="1" indent="-273050" algn="just">
              <a:lnSpc>
                <a:spcPct val="80000"/>
              </a:lnSpc>
              <a:spcBef>
                <a:spcPct val="20000"/>
              </a:spcBef>
              <a:defRPr/>
            </a:pPr>
            <a:r>
              <a:rPr lang="cs-CZ" sz="2100" b="1" dirty="0">
                <a:solidFill>
                  <a:srgbClr val="315C89"/>
                </a:solidFill>
                <a:latin typeface="Arial" pitchFamily="34" charset="0"/>
                <a:cs typeface="Arial" pitchFamily="34" charset="0"/>
              </a:rPr>
              <a:t>Asistenční centrum, a.s.</a:t>
            </a: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441439" y="1435076"/>
            <a:ext cx="8115300" cy="4238600"/>
          </a:xfrm>
          <a:prstGeom prst="rect">
            <a:avLst/>
          </a:prstGeom>
        </p:spPr>
        <p:txBody>
          <a:bodyPr/>
          <a:lstStyle/>
          <a:p>
            <a:pPr marL="0" lvl="1" algn="just">
              <a:spcBef>
                <a:spcPts val="0"/>
              </a:spcBef>
              <a:buClr>
                <a:srgbClr val="003366"/>
              </a:buClr>
              <a:buSzPct val="100000"/>
              <a:defRPr/>
            </a:pPr>
            <a:r>
              <a:rPr lang="cs-CZ" sz="1600" b="1" dirty="0" smtClean="0">
                <a:latin typeface="+mn-lt"/>
                <a:cs typeface="Arial" panose="020B0604020202020204" pitchFamily="34" charset="0"/>
              </a:rPr>
              <a:t>Komplexní služby v </a:t>
            </a:r>
            <a:r>
              <a:rPr lang="cs-CZ" sz="1600" b="1" dirty="0">
                <a:latin typeface="+mn-lt"/>
                <a:cs typeface="Arial" panose="020B0604020202020204" pitchFamily="34" charset="0"/>
              </a:rPr>
              <a:t>oblasti dotačního poradenství </a:t>
            </a:r>
            <a:r>
              <a:rPr lang="cs-CZ" sz="1600" b="1" dirty="0" smtClean="0">
                <a:latin typeface="+mn-lt"/>
                <a:cs typeface="Arial" panose="020B0604020202020204" pitchFamily="34" charset="0"/>
              </a:rPr>
              <a:t>:</a:t>
            </a:r>
          </a:p>
          <a:p>
            <a:pPr marL="273050" lvl="1" indent="-273050" algn="just">
              <a:spcBef>
                <a:spcPts val="0"/>
              </a:spcBef>
              <a:buClr>
                <a:srgbClr val="003366"/>
              </a:buClr>
              <a:buSzPct val="100000"/>
              <a:buFont typeface="Wingdings" pitchFamily="2" charset="2"/>
              <a:buChar char="§"/>
              <a:defRPr/>
            </a:pPr>
            <a:endParaRPr lang="cs-CZ" sz="1600" b="1" dirty="0">
              <a:latin typeface="+mn-lt"/>
              <a:cs typeface="Arial" panose="020B0604020202020204" pitchFamily="34" charset="0"/>
            </a:endParaRPr>
          </a:p>
          <a:p>
            <a:pPr marL="523875" lvl="2" indent="-268288" algn="just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sz="1600" dirty="0" smtClean="0">
                <a:latin typeface="+mn-lt"/>
                <a:cs typeface="Arial" panose="020B0604020202020204" pitchFamily="34" charset="0"/>
              </a:rPr>
              <a:t>Audit záměrů a výběr vhodného dotačního programu.</a:t>
            </a:r>
          </a:p>
          <a:p>
            <a:pPr marL="523875" lvl="2" indent="-268288" algn="just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endParaRPr lang="cs-CZ" sz="900" dirty="0" smtClean="0">
              <a:latin typeface="+mn-lt"/>
              <a:cs typeface="Arial" panose="020B0604020202020204" pitchFamily="34" charset="0"/>
            </a:endParaRPr>
          </a:p>
          <a:p>
            <a:pPr marL="523875" lvl="2" indent="-268288" algn="just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sz="1600" dirty="0" smtClean="0">
                <a:latin typeface="+mn-lt"/>
                <a:cs typeface="Arial" panose="020B0604020202020204" pitchFamily="34" charset="0"/>
              </a:rPr>
              <a:t>Zpracování </a:t>
            </a:r>
            <a:r>
              <a:rPr lang="cs-CZ" sz="1600" dirty="0">
                <a:latin typeface="+mn-lt"/>
                <a:cs typeface="Arial" panose="020B0604020202020204" pitchFamily="34" charset="0"/>
              </a:rPr>
              <a:t>projektů a projektových žádostí o finanční </a:t>
            </a:r>
            <a:r>
              <a:rPr lang="cs-CZ" sz="1600" dirty="0" smtClean="0">
                <a:latin typeface="+mn-lt"/>
                <a:cs typeface="Arial" panose="020B0604020202020204" pitchFamily="34" charset="0"/>
              </a:rPr>
              <a:t>podporu (1500 projektů v objemu 11, 1 mld., úspěšnost 80 %).</a:t>
            </a:r>
          </a:p>
          <a:p>
            <a:pPr marL="523875" lvl="2" indent="-268288" algn="just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endParaRPr lang="cs-CZ" sz="900" dirty="0" smtClean="0">
              <a:latin typeface="+mn-lt"/>
              <a:cs typeface="Arial" panose="020B0604020202020204" pitchFamily="34" charset="0"/>
            </a:endParaRPr>
          </a:p>
          <a:p>
            <a:pPr marL="523875" lvl="2" indent="-268288" algn="just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sz="1600" dirty="0" smtClean="0">
                <a:latin typeface="+mn-lt"/>
                <a:cs typeface="Arial" panose="020B0604020202020204" pitchFamily="34" charset="0"/>
              </a:rPr>
              <a:t>Kompletní </a:t>
            </a:r>
            <a:r>
              <a:rPr lang="cs-CZ" sz="1600" dirty="0">
                <a:latin typeface="+mn-lt"/>
                <a:cs typeface="Arial" panose="020B0604020202020204" pitchFamily="34" charset="0"/>
              </a:rPr>
              <a:t>řízení </a:t>
            </a:r>
            <a:r>
              <a:rPr lang="cs-CZ" sz="1600" dirty="0" smtClean="0">
                <a:latin typeface="+mn-lt"/>
                <a:cs typeface="Arial" panose="020B0604020202020204" pitchFamily="34" charset="0"/>
              </a:rPr>
              <a:t>a administrace projektů.</a:t>
            </a:r>
          </a:p>
          <a:p>
            <a:pPr marL="523875" lvl="2" indent="-268288" algn="just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endParaRPr lang="cs-CZ" sz="1000" dirty="0" smtClean="0">
              <a:latin typeface="+mn-lt"/>
              <a:cs typeface="Arial" panose="020B0604020202020204" pitchFamily="34" charset="0"/>
            </a:endParaRPr>
          </a:p>
          <a:p>
            <a:pPr marL="523875" lvl="2" indent="-268288" algn="just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sz="1600" dirty="0" smtClean="0">
                <a:latin typeface="+mn-lt"/>
                <a:cs typeface="Arial" panose="020B0604020202020204" pitchFamily="34" charset="0"/>
              </a:rPr>
              <a:t>Ekonomické, finanční a právní poradenství.</a:t>
            </a:r>
          </a:p>
          <a:p>
            <a:pPr marL="523875" lvl="2" indent="-268288" algn="just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endParaRPr lang="cs-CZ" sz="800" dirty="0" smtClean="0">
              <a:latin typeface="+mn-lt"/>
              <a:cs typeface="Arial" panose="020B0604020202020204" pitchFamily="34" charset="0"/>
            </a:endParaRPr>
          </a:p>
          <a:p>
            <a:pPr marL="523875" lvl="2" indent="-268288" algn="just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sz="1600" dirty="0" smtClean="0">
                <a:latin typeface="+mn-lt"/>
                <a:cs typeface="Arial" panose="020B0604020202020204" pitchFamily="34" charset="0"/>
              </a:rPr>
              <a:t>Výběrová řízení.</a:t>
            </a:r>
          </a:p>
          <a:p>
            <a:pPr marL="523875" lvl="2" indent="-268288" algn="just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endParaRPr lang="cs-CZ" sz="700" dirty="0" smtClean="0">
              <a:latin typeface="+mn-lt"/>
              <a:cs typeface="Arial" panose="020B0604020202020204" pitchFamily="34" charset="0"/>
            </a:endParaRPr>
          </a:p>
          <a:p>
            <a:pPr marL="523875" lvl="2" indent="-268288" algn="just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sz="1600" dirty="0" smtClean="0">
                <a:latin typeface="+mn-lt"/>
                <a:cs typeface="Arial" panose="020B0604020202020204" pitchFamily="34" charset="0"/>
              </a:rPr>
              <a:t>Obrana dotace.</a:t>
            </a:r>
          </a:p>
          <a:p>
            <a:pPr algn="just">
              <a:lnSpc>
                <a:spcPct val="80000"/>
              </a:lnSpc>
              <a:buClr>
                <a:schemeClr val="accent1">
                  <a:lumMod val="50000"/>
                </a:schemeClr>
              </a:buClr>
              <a:defRPr/>
            </a:pPr>
            <a:endParaRPr lang="cs-CZ" sz="1400" i="1" dirty="0" smtClean="0">
              <a:latin typeface="+mn-lt"/>
              <a:cs typeface="Arial" panose="020B0604020202020204" pitchFamily="34" charset="0"/>
            </a:endParaRPr>
          </a:p>
          <a:p>
            <a:pPr algn="just">
              <a:lnSpc>
                <a:spcPct val="80000"/>
              </a:lnSpc>
              <a:buClr>
                <a:schemeClr val="accent1">
                  <a:lumMod val="50000"/>
                </a:schemeClr>
              </a:buClr>
              <a:defRPr/>
            </a:pPr>
            <a:endParaRPr lang="cs-CZ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3050" indent="-273050" algn="just">
              <a:lnSpc>
                <a:spcPct val="80000"/>
              </a:lnSpc>
              <a:buClr>
                <a:schemeClr val="accent1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cs-CZ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3050" indent="-273050" algn="just">
              <a:lnSpc>
                <a:spcPct val="80000"/>
              </a:lnSpc>
              <a:buClr>
                <a:schemeClr val="accent1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3050" lvl="1" indent="-273050" algn="just">
              <a:spcBef>
                <a:spcPts val="0"/>
              </a:spcBef>
              <a:buClr>
                <a:srgbClr val="003366"/>
              </a:buClr>
              <a:buSzPct val="100000"/>
              <a:buFont typeface="Wingdings" pitchFamily="2" charset="2"/>
              <a:buChar char="§"/>
              <a:defRPr/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226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5661025"/>
            <a:ext cx="1522413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8"/>
          <p:cNvSpPr>
            <a:spLocks noChangeArrowheads="1"/>
          </p:cNvSpPr>
          <p:nvPr/>
        </p:nvSpPr>
        <p:spPr bwMode="auto">
          <a:xfrm>
            <a:off x="214313" y="6286500"/>
            <a:ext cx="8629650" cy="107950"/>
          </a:xfrm>
          <a:prstGeom prst="rect">
            <a:avLst/>
          </a:prstGeom>
          <a:solidFill>
            <a:srgbClr val="F1B31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cs-CZ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11267" name="Text Box 9"/>
          <p:cNvSpPr txBox="1">
            <a:spLocks noChangeArrowheads="1"/>
          </p:cNvSpPr>
          <p:nvPr/>
        </p:nvSpPr>
        <p:spPr bwMode="auto">
          <a:xfrm>
            <a:off x="214313" y="6429375"/>
            <a:ext cx="8629650" cy="250825"/>
          </a:xfrm>
          <a:prstGeom prst="rect">
            <a:avLst/>
          </a:prstGeom>
          <a:solidFill>
            <a:srgbClr val="315C89"/>
          </a:solidFill>
          <a:ln w="9525">
            <a:noFill/>
            <a:miter lim="800000"/>
            <a:headEnd/>
            <a:tailEnd/>
          </a:ln>
        </p:spPr>
        <p:txBody>
          <a:bodyPr lIns="54000" tIns="36000" rIns="54000" bIns="0"/>
          <a:lstStyle/>
          <a:p>
            <a:pPr>
              <a:spcAft>
                <a:spcPts val="1000"/>
              </a:spcAft>
            </a:pPr>
            <a:r>
              <a:rPr lang="cs-CZ" sz="1100" b="1" dirty="0">
                <a:solidFill>
                  <a:prstClr val="white"/>
                </a:solidFill>
              </a:rPr>
              <a:t>www.asistencnicentrum.cz   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250825" y="284163"/>
            <a:ext cx="8629650" cy="144462"/>
          </a:xfrm>
          <a:prstGeom prst="rect">
            <a:avLst/>
          </a:prstGeom>
          <a:solidFill>
            <a:srgbClr val="F1B31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cs-CZ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252413" y="479425"/>
            <a:ext cx="8628062" cy="107950"/>
          </a:xfrm>
          <a:prstGeom prst="rect">
            <a:avLst/>
          </a:prstGeom>
          <a:solidFill>
            <a:srgbClr val="F7EEC5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cs-CZ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252413" y="479425"/>
            <a:ext cx="4302125" cy="107950"/>
          </a:xfrm>
          <a:prstGeom prst="rect">
            <a:avLst/>
          </a:prstGeom>
          <a:solidFill>
            <a:srgbClr val="C76F16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cs-CZ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30728" name="Zástupný symbol pro číslo snímku 9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84AC10C-F41F-4A71-AF67-09972633A951}" type="slidenum">
              <a:rPr lang="cs-CZ" smtClean="0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cs-CZ" dirty="0" smtClean="0">
              <a:solidFill>
                <a:prstClr val="white"/>
              </a:solidFill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285750" y="714375"/>
            <a:ext cx="8229600" cy="606425"/>
          </a:xfrm>
          <a:prstGeom prst="rect">
            <a:avLst/>
          </a:prstGeom>
          <a:noFill/>
          <a:ln/>
        </p:spPr>
        <p:txBody>
          <a:bodyPr tIns="0" bIns="0"/>
          <a:lstStyle/>
          <a:p>
            <a:pPr fontAlgn="auto">
              <a:spcAft>
                <a:spcPts val="0"/>
              </a:spcAft>
              <a:defRPr/>
            </a:pPr>
            <a:r>
              <a:rPr lang="cs-CZ" sz="2800" b="1" dirty="0" smtClean="0">
                <a:solidFill>
                  <a:srgbClr val="4F81BD">
                    <a:lumMod val="50000"/>
                  </a:srgbClr>
                </a:solidFill>
                <a:latin typeface="Calibri"/>
                <a:ea typeface="+mj-ea"/>
                <a:cs typeface="+mj-cs"/>
              </a:rPr>
              <a:t>Kontaktní údaje:</a:t>
            </a:r>
            <a:endParaRPr lang="cs-CZ" sz="2800" b="1" dirty="0">
              <a:solidFill>
                <a:srgbClr val="4F81BD">
                  <a:lumMod val="50000"/>
                </a:srgbClr>
              </a:solidFill>
              <a:latin typeface="Calibri"/>
              <a:ea typeface="+mj-ea"/>
              <a:cs typeface="+mj-cs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277002" y="1772816"/>
            <a:ext cx="4104456" cy="4124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cs-CZ" sz="2000" b="1" dirty="0" smtClean="0">
                <a:solidFill>
                  <a:schemeClr val="tx2"/>
                </a:solidFill>
                <a:latin typeface="Calibri"/>
              </a:rPr>
              <a:t>Mgr. Helena Malíková</a:t>
            </a:r>
          </a:p>
          <a:p>
            <a:pPr lvl="0">
              <a:defRPr/>
            </a:pPr>
            <a:r>
              <a:rPr lang="cs-CZ" b="1" dirty="0" smtClean="0">
                <a:solidFill>
                  <a:schemeClr val="tx2"/>
                </a:solidFill>
                <a:latin typeface="Calibri"/>
              </a:rPr>
              <a:t>Místopředsedkyně představenstva</a:t>
            </a:r>
          </a:p>
          <a:p>
            <a:pPr>
              <a:defRPr/>
            </a:pPr>
            <a:endParaRPr lang="cs-CZ" sz="1600" b="1" dirty="0">
              <a:solidFill>
                <a:schemeClr val="tx2"/>
              </a:solidFill>
              <a:latin typeface="Calibri"/>
            </a:endParaRPr>
          </a:p>
          <a:p>
            <a:pPr>
              <a:defRPr/>
            </a:pPr>
            <a:r>
              <a:rPr lang="cs-CZ" sz="2000" b="1" dirty="0">
                <a:solidFill>
                  <a:schemeClr val="tx2"/>
                </a:solidFill>
                <a:latin typeface="Calibri"/>
              </a:rPr>
              <a:t>Asistenční centrum, a.s</a:t>
            </a:r>
            <a:r>
              <a:rPr lang="cs-CZ" sz="2000" b="1" dirty="0" smtClean="0">
                <a:solidFill>
                  <a:schemeClr val="tx2"/>
                </a:solidFill>
                <a:latin typeface="Calibri"/>
              </a:rPr>
              <a:t>.</a:t>
            </a:r>
          </a:p>
          <a:p>
            <a:pPr>
              <a:defRPr/>
            </a:pPr>
            <a:r>
              <a:rPr lang="cs-CZ" sz="2000" b="1" dirty="0" smtClean="0">
                <a:solidFill>
                  <a:schemeClr val="tx2"/>
                </a:solidFill>
                <a:latin typeface="Calibri"/>
              </a:rPr>
              <a:t>Sportovní 3302</a:t>
            </a:r>
          </a:p>
          <a:p>
            <a:pPr>
              <a:defRPr/>
            </a:pPr>
            <a:r>
              <a:rPr lang="cs-CZ" sz="2000" b="1" dirty="0" smtClean="0">
                <a:solidFill>
                  <a:schemeClr val="tx2"/>
                </a:solidFill>
                <a:latin typeface="Calibri"/>
              </a:rPr>
              <a:t>Most</a:t>
            </a:r>
          </a:p>
          <a:p>
            <a:pPr>
              <a:defRPr/>
            </a:pPr>
            <a:r>
              <a:rPr lang="cs-CZ" sz="2000" b="1" dirty="0">
                <a:solidFill>
                  <a:schemeClr val="tx2"/>
                </a:solidFill>
                <a:latin typeface="Calibri"/>
                <a:hlinkClick r:id="rId3"/>
              </a:rPr>
              <a:t>www.asistencnicentrum.cz</a:t>
            </a:r>
            <a:endParaRPr lang="cs-CZ" sz="2000" b="1" dirty="0">
              <a:solidFill>
                <a:schemeClr val="tx2"/>
              </a:solidFill>
              <a:latin typeface="Calibri"/>
            </a:endParaRPr>
          </a:p>
          <a:p>
            <a:pPr>
              <a:defRPr/>
            </a:pPr>
            <a:r>
              <a:rPr lang="cs-CZ" sz="1600" b="1" dirty="0" smtClean="0">
                <a:solidFill>
                  <a:schemeClr val="tx2"/>
                </a:solidFill>
                <a:latin typeface="Calibri"/>
              </a:rPr>
              <a:t>Mobil: </a:t>
            </a:r>
            <a:r>
              <a:rPr lang="cs-CZ" sz="1600" b="1" dirty="0" smtClean="0">
                <a:solidFill>
                  <a:schemeClr val="tx2"/>
                </a:solidFill>
                <a:latin typeface="+mn-lt"/>
              </a:rPr>
              <a:t>+420 777 748 223</a:t>
            </a:r>
          </a:p>
          <a:p>
            <a:pPr>
              <a:defRPr/>
            </a:pPr>
            <a:r>
              <a:rPr lang="cs-CZ" sz="1600" b="1" dirty="0" smtClean="0">
                <a:solidFill>
                  <a:schemeClr val="tx2"/>
                </a:solidFill>
                <a:latin typeface="Calibri"/>
              </a:rPr>
              <a:t>E-mail: malikova@asistencnicentrum.cz</a:t>
            </a:r>
          </a:p>
          <a:p>
            <a:pPr>
              <a:defRPr/>
            </a:pPr>
            <a:endParaRPr lang="cs-CZ" sz="1600" b="1" dirty="0" smtClean="0">
              <a:latin typeface="Calibri"/>
            </a:endParaRPr>
          </a:p>
          <a:p>
            <a:pPr>
              <a:defRPr/>
            </a:pPr>
            <a:r>
              <a:rPr lang="cs-CZ" sz="1600" b="1" dirty="0" smtClean="0">
                <a:latin typeface="Calibri"/>
              </a:rPr>
              <a:t>IČ </a:t>
            </a:r>
            <a:r>
              <a:rPr lang="cs-CZ" sz="1600" b="1" dirty="0">
                <a:latin typeface="Calibri"/>
              </a:rPr>
              <a:t>63144883</a:t>
            </a:r>
          </a:p>
          <a:p>
            <a:pPr>
              <a:defRPr/>
            </a:pPr>
            <a:r>
              <a:rPr lang="cs-CZ" sz="1600" b="1" dirty="0">
                <a:latin typeface="Calibri"/>
              </a:rPr>
              <a:t>DIČ CZ63144883</a:t>
            </a:r>
          </a:p>
          <a:p>
            <a:pPr>
              <a:defRPr/>
            </a:pPr>
            <a:endParaRPr lang="cs-CZ" sz="1600" b="1" dirty="0">
              <a:latin typeface="Calibri"/>
            </a:endParaRPr>
          </a:p>
          <a:p>
            <a:pPr>
              <a:defRPr/>
            </a:pPr>
            <a:r>
              <a:rPr lang="cs-CZ" sz="1600" b="1" dirty="0">
                <a:latin typeface="Calibri"/>
              </a:rPr>
              <a:t>Společnost je zapsána v Obchodním rejstříku u Kraj. Soudu v Ústí n. Labem oddíl B, vložka 714</a:t>
            </a:r>
            <a:endParaRPr lang="cs-CZ" sz="1600" dirty="0">
              <a:latin typeface="Calibri"/>
            </a:endParaRP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4404353" y="4077072"/>
            <a:ext cx="4357687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pPr>
              <a:defRPr/>
            </a:pPr>
            <a:endParaRPr lang="cs-CZ" sz="1600" b="1" dirty="0" smtClean="0">
              <a:solidFill>
                <a:srgbClr val="4F81BD">
                  <a:lumMod val="50000"/>
                </a:srgbClr>
              </a:solidFill>
              <a:latin typeface="Calibri"/>
            </a:endParaRPr>
          </a:p>
          <a:p>
            <a:pPr>
              <a:defRPr/>
            </a:pPr>
            <a:endParaRPr lang="cs-CZ" sz="1600" b="1" dirty="0">
              <a:solidFill>
                <a:srgbClr val="4F81BD">
                  <a:lumMod val="50000"/>
                </a:srgbClr>
              </a:solidFill>
              <a:latin typeface="Calibri"/>
            </a:endParaRPr>
          </a:p>
          <a:p>
            <a:pPr>
              <a:defRPr/>
            </a:pPr>
            <a:r>
              <a:rPr lang="cs-CZ" sz="1600" b="1" dirty="0" smtClean="0">
                <a:latin typeface="Calibri"/>
              </a:rPr>
              <a:t>Regionální </a:t>
            </a:r>
            <a:r>
              <a:rPr lang="cs-CZ" sz="1600" b="1" dirty="0">
                <a:latin typeface="Calibri"/>
              </a:rPr>
              <a:t>kanceláře:</a:t>
            </a:r>
          </a:p>
          <a:p>
            <a:pPr algn="just">
              <a:defRPr/>
            </a:pPr>
            <a:endParaRPr lang="cs-CZ" sz="1600" b="1" dirty="0" smtClean="0">
              <a:latin typeface="Calibri"/>
            </a:endParaRPr>
          </a:p>
          <a:p>
            <a:pPr algn="just">
              <a:defRPr/>
            </a:pPr>
            <a:endParaRPr lang="cs-CZ" sz="1600" b="1" dirty="0" smtClean="0">
              <a:latin typeface="Calibri"/>
            </a:endParaRPr>
          </a:p>
          <a:p>
            <a:pPr algn="just">
              <a:defRPr/>
            </a:pPr>
            <a:r>
              <a:rPr lang="cs-CZ" sz="1600" b="1" dirty="0" smtClean="0">
                <a:latin typeface="Calibri"/>
              </a:rPr>
              <a:t>Most</a:t>
            </a:r>
            <a:r>
              <a:rPr lang="cs-CZ" sz="1600" b="1" dirty="0">
                <a:latin typeface="Calibri"/>
              </a:rPr>
              <a:t>, Liberec, Praha, Plzeň</a:t>
            </a:r>
            <a:r>
              <a:rPr lang="cs-CZ" sz="1600" b="1" dirty="0" smtClean="0">
                <a:latin typeface="Calibri"/>
              </a:rPr>
              <a:t>, Cheb, </a:t>
            </a:r>
            <a:r>
              <a:rPr lang="cs-CZ" sz="1600" b="1" dirty="0">
                <a:latin typeface="Calibri"/>
              </a:rPr>
              <a:t>Hradec Králové, </a:t>
            </a:r>
            <a:r>
              <a:rPr lang="cs-CZ" sz="1600" b="1" dirty="0" smtClean="0">
                <a:latin typeface="Calibri"/>
              </a:rPr>
              <a:t>Brno, Olomouc, Ostrava </a:t>
            </a:r>
            <a:r>
              <a:rPr lang="cs-CZ" sz="1600" b="1" dirty="0">
                <a:latin typeface="Calibri"/>
              </a:rPr>
              <a:t>a Hodonín</a:t>
            </a:r>
          </a:p>
          <a:p>
            <a:pPr>
              <a:defRPr/>
            </a:pPr>
            <a:endParaRPr lang="cs-CZ" sz="1600" b="1" dirty="0">
              <a:solidFill>
                <a:srgbClr val="4F81BD">
                  <a:lumMod val="50000"/>
                </a:srgbClr>
              </a:solidFill>
            </a:endParaRPr>
          </a:p>
        </p:txBody>
      </p:sp>
      <p:pic>
        <p:nvPicPr>
          <p:cNvPr id="11275" name="Picture 1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54521" y="609905"/>
            <a:ext cx="2411879" cy="912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obrázek 1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355976" y="1627318"/>
            <a:ext cx="4029075" cy="269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64830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8"/>
          <p:cNvSpPr>
            <a:spLocks noChangeArrowheads="1"/>
          </p:cNvSpPr>
          <p:nvPr/>
        </p:nvSpPr>
        <p:spPr bwMode="auto">
          <a:xfrm>
            <a:off x="214313" y="6286500"/>
            <a:ext cx="8629650" cy="107950"/>
          </a:xfrm>
          <a:prstGeom prst="rect">
            <a:avLst/>
          </a:prstGeom>
          <a:solidFill>
            <a:srgbClr val="F1B31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cs-CZ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3075" name="Text Box 9"/>
          <p:cNvSpPr txBox="1">
            <a:spLocks noChangeArrowheads="1"/>
          </p:cNvSpPr>
          <p:nvPr/>
        </p:nvSpPr>
        <p:spPr bwMode="auto">
          <a:xfrm>
            <a:off x="214313" y="6429375"/>
            <a:ext cx="8629650" cy="250825"/>
          </a:xfrm>
          <a:prstGeom prst="rect">
            <a:avLst/>
          </a:prstGeom>
          <a:solidFill>
            <a:srgbClr val="315C89"/>
          </a:solidFill>
          <a:ln w="9525">
            <a:noFill/>
            <a:miter lim="800000"/>
            <a:headEnd/>
            <a:tailEnd/>
          </a:ln>
        </p:spPr>
        <p:txBody>
          <a:bodyPr lIns="54000" tIns="36000" rIns="54000" bIns="0"/>
          <a:lstStyle/>
          <a:p>
            <a:pPr>
              <a:spcAft>
                <a:spcPts val="1000"/>
              </a:spcAft>
            </a:pPr>
            <a:r>
              <a:rPr lang="cs-CZ" sz="1100" b="1" dirty="0">
                <a:solidFill>
                  <a:prstClr val="white"/>
                </a:solidFill>
              </a:rPr>
              <a:t>www.asistencnicentrum.cz</a:t>
            </a:r>
            <a:r>
              <a:rPr lang="cs-CZ" sz="1100" i="1" dirty="0">
                <a:solidFill>
                  <a:prstClr val="white"/>
                </a:solidFill>
              </a:rPr>
              <a:t>   </a:t>
            </a: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250825" y="284163"/>
            <a:ext cx="8629650" cy="144462"/>
          </a:xfrm>
          <a:prstGeom prst="rect">
            <a:avLst/>
          </a:prstGeom>
          <a:solidFill>
            <a:srgbClr val="F1B31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cs-CZ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252413" y="479425"/>
            <a:ext cx="8628062" cy="107950"/>
          </a:xfrm>
          <a:prstGeom prst="rect">
            <a:avLst/>
          </a:prstGeom>
          <a:solidFill>
            <a:srgbClr val="F7EEC5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cs-CZ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252413" y="479425"/>
            <a:ext cx="4302125" cy="107950"/>
          </a:xfrm>
          <a:prstGeom prst="rect">
            <a:avLst/>
          </a:prstGeom>
          <a:solidFill>
            <a:srgbClr val="C76F16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cs-CZ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4104" name="Zástupný symbol pro číslo snímku 9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F58111-4606-4B81-9535-CBF77EC84363}" type="slidenum">
              <a:rPr lang="cs-CZ" smtClean="0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 dirty="0" smtClean="0">
              <a:solidFill>
                <a:prstClr val="white"/>
              </a:solidFill>
            </a:endParaRPr>
          </a:p>
        </p:txBody>
      </p:sp>
      <p:sp>
        <p:nvSpPr>
          <p:cNvPr id="3081" name="Rectangle 2"/>
          <p:cNvSpPr txBox="1">
            <a:spLocks noChangeArrowheads="1"/>
          </p:cNvSpPr>
          <p:nvPr/>
        </p:nvSpPr>
        <p:spPr bwMode="auto">
          <a:xfrm>
            <a:off x="201738" y="725461"/>
            <a:ext cx="7610622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cs-CZ" sz="2800" b="1" dirty="0" smtClean="0">
                <a:solidFill>
                  <a:srgbClr val="4F81BD">
                    <a:lumMod val="50000"/>
                  </a:srgbClr>
                </a:solidFill>
              </a:rPr>
              <a:t> </a:t>
            </a:r>
            <a:r>
              <a:rPr lang="cs-CZ" sz="2400" b="1" dirty="0">
                <a:solidFill>
                  <a:srgbClr val="315C89"/>
                </a:solidFill>
                <a:latin typeface="Calibri"/>
                <a:cs typeface="Arial" charset="0"/>
              </a:rPr>
              <a:t>Změna ve strategickém plánování a územní </a:t>
            </a:r>
            <a:r>
              <a:rPr lang="cs-CZ" sz="2400" b="1" dirty="0" smtClean="0">
                <a:solidFill>
                  <a:srgbClr val="315C89"/>
                </a:solidFill>
                <a:latin typeface="Calibri"/>
                <a:cs typeface="Arial" charset="0"/>
              </a:rPr>
              <a:t>dimenze</a:t>
            </a:r>
            <a:endParaRPr lang="cs-CZ" sz="2400" b="1" dirty="0">
              <a:solidFill>
                <a:srgbClr val="315C89"/>
              </a:solidFill>
              <a:latin typeface="Calibri"/>
              <a:cs typeface="Arial" charset="0"/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457200" y="1500189"/>
            <a:ext cx="8229600" cy="4367212"/>
          </a:xfrm>
          <a:prstGeom prst="rect">
            <a:avLst/>
          </a:prstGeom>
        </p:spPr>
        <p:txBody>
          <a:bodyPr/>
          <a:lstStyle/>
          <a:p>
            <a:pPr marL="342900" indent="-34290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cs-CZ" sz="2000" dirty="0" smtClean="0">
              <a:solidFill>
                <a:prstClr val="black"/>
              </a:solidFill>
            </a:endParaRPr>
          </a:p>
          <a:p>
            <a:pPr marL="457200" lvl="3" algn="just">
              <a:lnSpc>
                <a:spcPct val="80000"/>
              </a:lnSpc>
              <a:spcBef>
                <a:spcPct val="20000"/>
              </a:spcBef>
              <a:buClr>
                <a:srgbClr val="315C89"/>
              </a:buClr>
            </a:pPr>
            <a:endParaRPr lang="cs-CZ" altLang="cs-CZ" dirty="0">
              <a:solidFill>
                <a:prstClr val="black"/>
              </a:solidFill>
              <a:cs typeface="Arial" charset="0"/>
            </a:endParaRPr>
          </a:p>
        </p:txBody>
      </p:sp>
      <p:pic>
        <p:nvPicPr>
          <p:cNvPr id="3082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72870" y="5675312"/>
            <a:ext cx="1522413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Obdélník 12"/>
          <p:cNvSpPr/>
          <p:nvPr/>
        </p:nvSpPr>
        <p:spPr>
          <a:xfrm>
            <a:off x="638793" y="2996952"/>
            <a:ext cx="8177841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20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KAP = Krajský akční plán rozvoje vzdělávání </a:t>
            </a:r>
          </a:p>
        </p:txBody>
      </p:sp>
      <p:sp>
        <p:nvSpPr>
          <p:cNvPr id="14" name="Obdélník 13"/>
          <p:cNvSpPr/>
          <p:nvPr/>
        </p:nvSpPr>
        <p:spPr>
          <a:xfrm>
            <a:off x="505062" y="1504923"/>
            <a:ext cx="5016117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20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NSK = Národní stálá konference</a:t>
            </a:r>
          </a:p>
        </p:txBody>
      </p:sp>
      <p:sp>
        <p:nvSpPr>
          <p:cNvPr id="15" name="Obdélník 14"/>
          <p:cNvSpPr/>
          <p:nvPr/>
        </p:nvSpPr>
        <p:spPr>
          <a:xfrm>
            <a:off x="709229" y="2492896"/>
            <a:ext cx="6831779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20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RSK = regionální stálá konference</a:t>
            </a:r>
          </a:p>
        </p:txBody>
      </p:sp>
      <p:sp>
        <p:nvSpPr>
          <p:cNvPr id="16" name="Obdélník 15"/>
          <p:cNvSpPr/>
          <p:nvPr/>
        </p:nvSpPr>
        <p:spPr>
          <a:xfrm>
            <a:off x="417432" y="3974025"/>
            <a:ext cx="590899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2000" b="1" cap="all" dirty="0" smtClean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CLLD = komunitně vedený místní rozvoj</a:t>
            </a:r>
            <a:endParaRPr lang="cs-CZ" sz="2000" b="1" cap="all" dirty="0">
              <a:ln w="9000" cmpd="sng">
                <a:solidFill>
                  <a:srgbClr val="8064A2">
                    <a:shade val="50000"/>
                    <a:satMod val="120000"/>
                  </a:srgbClr>
                </a:solidFill>
                <a:prstDash val="solid"/>
              </a:ln>
              <a:gradFill>
                <a:gsLst>
                  <a:gs pos="0">
                    <a:srgbClr val="8064A2">
                      <a:shade val="20000"/>
                      <a:satMod val="245000"/>
                    </a:srgbClr>
                  </a:gs>
                  <a:gs pos="43000">
                    <a:srgbClr val="8064A2">
                      <a:satMod val="255000"/>
                    </a:srgbClr>
                  </a:gs>
                  <a:gs pos="48000">
                    <a:srgbClr val="8064A2">
                      <a:shade val="85000"/>
                      <a:satMod val="255000"/>
                    </a:srgbClr>
                  </a:gs>
                  <a:gs pos="100000">
                    <a:srgbClr val="8064A2">
                      <a:shade val="20000"/>
                      <a:satMod val="245000"/>
                    </a:srgb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7" name="Obdélník 16"/>
          <p:cNvSpPr/>
          <p:nvPr/>
        </p:nvSpPr>
        <p:spPr>
          <a:xfrm>
            <a:off x="394612" y="4509120"/>
            <a:ext cx="7113257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20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ITI = Integrované teriToriální investice</a:t>
            </a:r>
          </a:p>
        </p:txBody>
      </p:sp>
      <p:sp>
        <p:nvSpPr>
          <p:cNvPr id="18" name="Obdélník 17"/>
          <p:cNvSpPr/>
          <p:nvPr/>
        </p:nvSpPr>
        <p:spPr>
          <a:xfrm>
            <a:off x="4518194" y="5517232"/>
            <a:ext cx="191571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3200" b="1" cap="all" dirty="0" smtClean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…</a:t>
            </a:r>
            <a:r>
              <a:rPr lang="cs-CZ" sz="1600" b="1" cap="all" dirty="0" smtClean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další strategie</a:t>
            </a:r>
            <a:endParaRPr lang="cs-CZ" sz="1600" b="1" cap="all" dirty="0">
              <a:ln w="9000" cmpd="sng">
                <a:solidFill>
                  <a:srgbClr val="8064A2">
                    <a:shade val="50000"/>
                    <a:satMod val="120000"/>
                  </a:srgbClr>
                </a:solidFill>
                <a:prstDash val="solid"/>
              </a:ln>
              <a:gradFill>
                <a:gsLst>
                  <a:gs pos="0">
                    <a:srgbClr val="8064A2">
                      <a:shade val="20000"/>
                      <a:satMod val="245000"/>
                    </a:srgbClr>
                  </a:gs>
                  <a:gs pos="43000">
                    <a:srgbClr val="8064A2">
                      <a:satMod val="255000"/>
                    </a:srgbClr>
                  </a:gs>
                  <a:gs pos="48000">
                    <a:srgbClr val="8064A2">
                      <a:shade val="85000"/>
                      <a:satMod val="255000"/>
                    </a:srgbClr>
                  </a:gs>
                  <a:gs pos="100000">
                    <a:srgbClr val="8064A2">
                      <a:shade val="20000"/>
                      <a:satMod val="245000"/>
                    </a:srgb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9" name="Obdélník 18"/>
          <p:cNvSpPr/>
          <p:nvPr/>
        </p:nvSpPr>
        <p:spPr>
          <a:xfrm>
            <a:off x="4755232" y="3483740"/>
            <a:ext cx="4271041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20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RAP = REGIONÁLNÍ akční plán</a:t>
            </a:r>
          </a:p>
        </p:txBody>
      </p:sp>
      <p:sp>
        <p:nvSpPr>
          <p:cNvPr id="20" name="Obdélník 19"/>
          <p:cNvSpPr/>
          <p:nvPr/>
        </p:nvSpPr>
        <p:spPr>
          <a:xfrm>
            <a:off x="349532" y="1964512"/>
            <a:ext cx="835921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20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RIS3 </a:t>
            </a:r>
            <a:r>
              <a:rPr lang="cs-CZ" sz="2000" b="1" cap="all" dirty="0" smtClean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strategie = národní výzkumná a inovační strategie</a:t>
            </a:r>
            <a:endParaRPr lang="cs-CZ" sz="2000" b="1" cap="all" dirty="0">
              <a:ln w="9000" cmpd="sng">
                <a:solidFill>
                  <a:srgbClr val="8064A2">
                    <a:shade val="50000"/>
                    <a:satMod val="120000"/>
                  </a:srgbClr>
                </a:solidFill>
                <a:prstDash val="solid"/>
              </a:ln>
              <a:gradFill>
                <a:gsLst>
                  <a:gs pos="0">
                    <a:srgbClr val="8064A2">
                      <a:shade val="20000"/>
                      <a:satMod val="245000"/>
                    </a:srgbClr>
                  </a:gs>
                  <a:gs pos="43000">
                    <a:srgbClr val="8064A2">
                      <a:satMod val="255000"/>
                    </a:srgbClr>
                  </a:gs>
                  <a:gs pos="48000">
                    <a:srgbClr val="8064A2">
                      <a:shade val="85000"/>
                      <a:satMod val="255000"/>
                    </a:srgbClr>
                  </a:gs>
                  <a:gs pos="100000">
                    <a:srgbClr val="8064A2">
                      <a:shade val="20000"/>
                      <a:satMod val="245000"/>
                    </a:srgb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1" name="Obdélník 20"/>
          <p:cNvSpPr/>
          <p:nvPr/>
        </p:nvSpPr>
        <p:spPr>
          <a:xfrm>
            <a:off x="1413905" y="5005281"/>
            <a:ext cx="5889946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20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IPRU = integrovaný plán rozvoje území</a:t>
            </a:r>
          </a:p>
        </p:txBody>
      </p:sp>
      <p:sp>
        <p:nvSpPr>
          <p:cNvPr id="22" name="Obdélník 21"/>
          <p:cNvSpPr/>
          <p:nvPr/>
        </p:nvSpPr>
        <p:spPr>
          <a:xfrm>
            <a:off x="169966" y="3492372"/>
            <a:ext cx="4437753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20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MAP = Místní akční plán  (MAS)</a:t>
            </a:r>
          </a:p>
        </p:txBody>
      </p:sp>
    </p:spTree>
    <p:extLst>
      <p:ext uri="{BB962C8B-B14F-4D97-AF65-F5344CB8AC3E}">
        <p14:creationId xmlns:p14="http://schemas.microsoft.com/office/powerpoint/2010/main" val="479513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427714" y="728106"/>
            <a:ext cx="8229600" cy="5152097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150000"/>
              </a:lnSpc>
              <a:defRPr/>
            </a:pPr>
            <a:endParaRPr lang="cs-CZ" b="1" dirty="0">
              <a:solidFill>
                <a:srgbClr val="1F497D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275962" y="668138"/>
            <a:ext cx="8229600" cy="1104678"/>
          </a:xfrm>
          <a:prstGeom prst="rect">
            <a:avLst/>
          </a:prstGeom>
        </p:spPr>
        <p:txBody>
          <a:bodyPr/>
          <a:lstStyle/>
          <a:p>
            <a:pPr>
              <a:spcAft>
                <a:spcPts val="1200"/>
              </a:spcAft>
              <a:defRPr/>
            </a:pPr>
            <a:r>
              <a:rPr lang="cs-CZ" sz="2400" b="1" dirty="0" smtClean="0">
                <a:solidFill>
                  <a:srgbClr val="315C89"/>
                </a:solidFill>
                <a:latin typeface="Calibri"/>
                <a:cs typeface="Arial" charset="0"/>
              </a:rPr>
              <a:t>Jak nepřijít o dotaci?</a:t>
            </a:r>
          </a:p>
          <a:p>
            <a:pPr>
              <a:spcAft>
                <a:spcPts val="1200"/>
              </a:spcAft>
              <a:defRPr/>
            </a:pPr>
            <a:r>
              <a:rPr lang="cs-CZ" sz="2200" b="1" dirty="0" smtClean="0">
                <a:solidFill>
                  <a:srgbClr val="315C89"/>
                </a:solidFill>
                <a:latin typeface="Calibri"/>
                <a:cs typeface="Arial" charset="0"/>
              </a:rPr>
              <a:t>Základem je připravit kvalitní projekt.</a:t>
            </a:r>
            <a:endParaRPr lang="cs-CZ" sz="2200" b="1" dirty="0">
              <a:solidFill>
                <a:srgbClr val="315C89"/>
              </a:solidFill>
              <a:latin typeface="Calibri"/>
              <a:cs typeface="Arial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271962" y="1988840"/>
            <a:ext cx="862965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28650" lvl="3" indent="-273050" algn="just">
              <a:lnSpc>
                <a:spcPct val="80000"/>
              </a:lnSpc>
              <a:spcBef>
                <a:spcPct val="20000"/>
              </a:spcBef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sz="2000" b="1" dirty="0" smtClean="0">
                <a:solidFill>
                  <a:srgbClr val="315C89"/>
                </a:solidFill>
                <a:latin typeface="Calibri"/>
                <a:cs typeface="Arial" charset="0"/>
              </a:rPr>
              <a:t>Cílem  </a:t>
            </a:r>
            <a:r>
              <a:rPr lang="cs-CZ" sz="2000" b="1" dirty="0">
                <a:solidFill>
                  <a:srgbClr val="315C89"/>
                </a:solidFill>
                <a:latin typeface="Calibri"/>
                <a:cs typeface="Arial" charset="0"/>
              </a:rPr>
              <a:t>EU dotací je vytvoření hodnoty pro celou Českou </a:t>
            </a:r>
            <a:r>
              <a:rPr lang="cs-CZ" sz="2000" b="1" dirty="0" smtClean="0">
                <a:solidFill>
                  <a:srgbClr val="315C89"/>
                </a:solidFill>
                <a:latin typeface="Calibri"/>
                <a:cs typeface="Arial" charset="0"/>
              </a:rPr>
              <a:t>republiky</a:t>
            </a:r>
          </a:p>
          <a:p>
            <a:pPr marL="355600" lvl="3" algn="just">
              <a:lnSpc>
                <a:spcPct val="80000"/>
              </a:lnSpc>
              <a:spcBef>
                <a:spcPct val="20000"/>
              </a:spcBef>
              <a:buClr>
                <a:srgbClr val="315C89"/>
              </a:buClr>
            </a:pPr>
            <a:r>
              <a:rPr lang="cs-CZ" sz="2000" b="1" dirty="0">
                <a:solidFill>
                  <a:srgbClr val="315C89"/>
                </a:solidFill>
                <a:latin typeface="Calibri"/>
                <a:cs typeface="Arial" charset="0"/>
              </a:rPr>
              <a:t>	</a:t>
            </a:r>
            <a:r>
              <a:rPr lang="cs-CZ" sz="2000" b="1" dirty="0" smtClean="0">
                <a:solidFill>
                  <a:srgbClr val="315C89"/>
                </a:solidFill>
                <a:latin typeface="Calibri"/>
                <a:cs typeface="Arial" charset="0"/>
              </a:rPr>
              <a:t>pozn. CLLD plánování (nové  přístupy x nové problémy x nezbytná      	podpora příjemcům dotací).</a:t>
            </a:r>
          </a:p>
          <a:p>
            <a:pPr marL="355600" lvl="3" algn="just">
              <a:lnSpc>
                <a:spcPct val="80000"/>
              </a:lnSpc>
              <a:spcBef>
                <a:spcPct val="20000"/>
              </a:spcBef>
              <a:buClr>
                <a:srgbClr val="315C89"/>
              </a:buClr>
            </a:pPr>
            <a:endParaRPr lang="cs-CZ" sz="2000" b="1" dirty="0">
              <a:solidFill>
                <a:srgbClr val="315C89"/>
              </a:solidFill>
              <a:latin typeface="Calibri"/>
              <a:cs typeface="Arial" charset="0"/>
            </a:endParaRPr>
          </a:p>
          <a:p>
            <a:pPr marL="628650" lvl="3" indent="-273050" algn="just">
              <a:lnSpc>
                <a:spcPct val="80000"/>
              </a:lnSpc>
              <a:spcBef>
                <a:spcPct val="20000"/>
              </a:spcBef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sz="2000" dirty="0" smtClean="0">
                <a:solidFill>
                  <a:prstClr val="black"/>
                </a:solidFill>
                <a:latin typeface="Calibri"/>
                <a:cs typeface="Arial" charset="0"/>
              </a:rPr>
              <a:t>Konkrétní nastavení se odvíjejí </a:t>
            </a:r>
            <a:r>
              <a:rPr lang="cs-CZ" sz="2000" dirty="0">
                <a:solidFill>
                  <a:prstClr val="black"/>
                </a:solidFill>
                <a:latin typeface="Calibri"/>
                <a:cs typeface="Arial" charset="0"/>
              </a:rPr>
              <a:t>od </a:t>
            </a:r>
            <a:r>
              <a:rPr lang="cs-CZ" sz="2000" dirty="0" smtClean="0">
                <a:solidFill>
                  <a:prstClr val="black"/>
                </a:solidFill>
                <a:latin typeface="Calibri"/>
                <a:cs typeface="Arial" charset="0"/>
              </a:rPr>
              <a:t>definovaných pravidel zvoleného </a:t>
            </a:r>
            <a:r>
              <a:rPr lang="cs-CZ" sz="2000" dirty="0">
                <a:solidFill>
                  <a:prstClr val="black"/>
                </a:solidFill>
                <a:latin typeface="Calibri"/>
                <a:cs typeface="Arial" charset="0"/>
              </a:rPr>
              <a:t>dotačního </a:t>
            </a:r>
            <a:r>
              <a:rPr lang="cs-CZ" sz="2000" dirty="0" smtClean="0">
                <a:solidFill>
                  <a:prstClr val="black"/>
                </a:solidFill>
                <a:latin typeface="Calibri"/>
                <a:cs typeface="Arial" charset="0"/>
              </a:rPr>
              <a:t>programu.</a:t>
            </a:r>
          </a:p>
          <a:p>
            <a:pPr marL="355600" lvl="3" algn="just">
              <a:lnSpc>
                <a:spcPct val="80000"/>
              </a:lnSpc>
              <a:spcBef>
                <a:spcPct val="20000"/>
              </a:spcBef>
              <a:buClr>
                <a:srgbClr val="315C89"/>
              </a:buClr>
            </a:pPr>
            <a:endParaRPr lang="cs-CZ" sz="2000" dirty="0">
              <a:solidFill>
                <a:prstClr val="black"/>
              </a:solidFill>
              <a:latin typeface="Calibri"/>
              <a:cs typeface="Arial" charset="0"/>
            </a:endParaRPr>
          </a:p>
          <a:p>
            <a:pPr marL="628650" lvl="3" indent="-273050" algn="just">
              <a:lnSpc>
                <a:spcPct val="80000"/>
              </a:lnSpc>
              <a:spcBef>
                <a:spcPct val="20000"/>
              </a:spcBef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sz="2000" dirty="0" smtClean="0">
                <a:solidFill>
                  <a:prstClr val="black"/>
                </a:solidFill>
                <a:latin typeface="Calibri"/>
                <a:cs typeface="Arial" charset="0"/>
              </a:rPr>
              <a:t>Přínos </a:t>
            </a:r>
            <a:r>
              <a:rPr lang="cs-CZ" sz="2000" dirty="0">
                <a:solidFill>
                  <a:prstClr val="black"/>
                </a:solidFill>
                <a:latin typeface="Calibri"/>
                <a:cs typeface="Arial" charset="0"/>
              </a:rPr>
              <a:t>v podobě zvýšení obratu, nové inovace, případně zvýšení zaměstnanosti a vzdělanosti v </a:t>
            </a:r>
            <a:r>
              <a:rPr lang="cs-CZ" sz="2000" dirty="0" smtClean="0">
                <a:solidFill>
                  <a:prstClr val="black"/>
                </a:solidFill>
                <a:latin typeface="Calibri"/>
                <a:cs typeface="Arial" charset="0"/>
              </a:rPr>
              <a:t>regionu.</a:t>
            </a:r>
            <a:endParaRPr lang="cs-CZ" sz="2000" dirty="0">
              <a:solidFill>
                <a:prstClr val="black"/>
              </a:solidFill>
              <a:latin typeface="Calibri"/>
              <a:cs typeface="Arial" charset="0"/>
            </a:endParaRPr>
          </a:p>
          <a:p>
            <a:pPr marL="628650" lvl="3" indent="-273050" algn="just">
              <a:lnSpc>
                <a:spcPct val="80000"/>
              </a:lnSpc>
              <a:spcBef>
                <a:spcPct val="20000"/>
              </a:spcBef>
              <a:buClr>
                <a:srgbClr val="315C89"/>
              </a:buClr>
              <a:buFont typeface="Wingdings" panose="05000000000000000000" pitchFamily="2" charset="2"/>
              <a:buChar char="ð"/>
            </a:pPr>
            <a:endParaRPr lang="cs-CZ" sz="2000" dirty="0">
              <a:solidFill>
                <a:prstClr val="black"/>
              </a:solidFill>
              <a:latin typeface="Calibri"/>
              <a:cs typeface="Arial" charset="0"/>
            </a:endParaRPr>
          </a:p>
          <a:p>
            <a:pPr marL="628650" lvl="3" indent="-273050" algn="just">
              <a:lnSpc>
                <a:spcPct val="80000"/>
              </a:lnSpc>
              <a:spcBef>
                <a:spcPct val="20000"/>
              </a:spcBef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sz="2000" dirty="0" smtClean="0">
                <a:solidFill>
                  <a:prstClr val="black"/>
                </a:solidFill>
                <a:latin typeface="Calibri"/>
                <a:cs typeface="Arial" charset="0"/>
              </a:rPr>
              <a:t>Zkoumání různé </a:t>
            </a:r>
            <a:r>
              <a:rPr lang="cs-CZ" sz="2000" dirty="0">
                <a:solidFill>
                  <a:prstClr val="black"/>
                </a:solidFill>
                <a:latin typeface="Calibri"/>
                <a:cs typeface="Arial" charset="0"/>
              </a:rPr>
              <a:t>cesty v řešení i systémových problémů ve vzdělávání,  a v činnostech veřejné </a:t>
            </a:r>
            <a:r>
              <a:rPr lang="cs-CZ" sz="2000" dirty="0" smtClean="0">
                <a:solidFill>
                  <a:prstClr val="black"/>
                </a:solidFill>
                <a:latin typeface="Calibri"/>
                <a:cs typeface="Arial" charset="0"/>
              </a:rPr>
              <a:t>správy.</a:t>
            </a:r>
          </a:p>
          <a:p>
            <a:pPr marL="355600" lvl="3" algn="just">
              <a:lnSpc>
                <a:spcPct val="80000"/>
              </a:lnSpc>
              <a:spcBef>
                <a:spcPct val="20000"/>
              </a:spcBef>
              <a:buClr>
                <a:srgbClr val="315C89"/>
              </a:buClr>
            </a:pPr>
            <a:r>
              <a:rPr lang="cs-CZ" sz="2000" dirty="0">
                <a:solidFill>
                  <a:prstClr val="black"/>
                </a:solidFill>
                <a:latin typeface="Calibri"/>
                <a:cs typeface="Arial" charset="0"/>
              </a:rPr>
              <a:t> </a:t>
            </a:r>
            <a:r>
              <a:rPr lang="cs-CZ" sz="2000" dirty="0" smtClean="0">
                <a:solidFill>
                  <a:prstClr val="black"/>
                </a:solidFill>
                <a:latin typeface="Calibri"/>
                <a:cs typeface="Arial" charset="0"/>
              </a:rPr>
              <a:t>   </a:t>
            </a:r>
          </a:p>
          <a:p>
            <a:pPr marL="355600" lvl="3" algn="ctr">
              <a:lnSpc>
                <a:spcPct val="80000"/>
              </a:lnSpc>
              <a:spcBef>
                <a:spcPct val="20000"/>
              </a:spcBef>
              <a:buClr>
                <a:srgbClr val="315C89"/>
              </a:buClr>
            </a:pPr>
            <a:r>
              <a:rPr lang="cs-CZ" sz="2000" b="1" dirty="0" smtClean="0">
                <a:solidFill>
                  <a:srgbClr val="315C89"/>
                </a:solidFill>
                <a:latin typeface="Calibri"/>
                <a:cs typeface="Arial" charset="0"/>
              </a:rPr>
              <a:t>Pozitivní změny = celospolečenský přínos dotací</a:t>
            </a:r>
            <a:endParaRPr lang="cs-CZ" sz="2000" b="1" dirty="0">
              <a:solidFill>
                <a:srgbClr val="315C89"/>
              </a:solidFill>
              <a:latin typeface="Calibri"/>
              <a:cs typeface="Arial" charset="0"/>
            </a:endParaRPr>
          </a:p>
        </p:txBody>
      </p:sp>
      <p:sp>
        <p:nvSpPr>
          <p:cNvPr id="21" name="Rectangle 4"/>
          <p:cNvSpPr>
            <a:spLocks noChangeArrowheads="1"/>
          </p:cNvSpPr>
          <p:nvPr/>
        </p:nvSpPr>
        <p:spPr bwMode="auto">
          <a:xfrm>
            <a:off x="271962" y="115285"/>
            <a:ext cx="8629650" cy="144462"/>
          </a:xfrm>
          <a:prstGeom prst="rect">
            <a:avLst/>
          </a:prstGeom>
          <a:solidFill>
            <a:srgbClr val="F1B310"/>
          </a:solidFill>
          <a:ln w="9525">
            <a:noFill/>
            <a:miter lim="800000"/>
            <a:headEnd/>
            <a:tailEnd/>
          </a:ln>
        </p:spPr>
        <p:txBody>
          <a:bodyPr/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cs-CZ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22" name="Rectangle 5"/>
          <p:cNvSpPr>
            <a:spLocks noChangeArrowheads="1"/>
          </p:cNvSpPr>
          <p:nvPr/>
        </p:nvSpPr>
        <p:spPr bwMode="auto">
          <a:xfrm>
            <a:off x="273550" y="310547"/>
            <a:ext cx="8628062" cy="107950"/>
          </a:xfrm>
          <a:prstGeom prst="rect">
            <a:avLst/>
          </a:prstGeom>
          <a:solidFill>
            <a:srgbClr val="F7EEC5"/>
          </a:solidFill>
          <a:ln w="9525">
            <a:noFill/>
            <a:miter lim="800000"/>
            <a:headEnd/>
            <a:tailEnd/>
          </a:ln>
        </p:spPr>
        <p:txBody>
          <a:bodyPr/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cs-CZ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23" name="Rectangle 6"/>
          <p:cNvSpPr>
            <a:spLocks noChangeArrowheads="1"/>
          </p:cNvSpPr>
          <p:nvPr/>
        </p:nvSpPr>
        <p:spPr bwMode="auto">
          <a:xfrm>
            <a:off x="273550" y="310547"/>
            <a:ext cx="4302125" cy="107950"/>
          </a:xfrm>
          <a:prstGeom prst="rect">
            <a:avLst/>
          </a:prstGeom>
          <a:solidFill>
            <a:srgbClr val="C76F16"/>
          </a:solidFill>
          <a:ln w="9525">
            <a:noFill/>
            <a:miter lim="800000"/>
            <a:headEnd/>
            <a:tailEnd/>
          </a:ln>
        </p:spPr>
        <p:txBody>
          <a:bodyPr/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cs-CZ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24" name="Rectangle 8"/>
          <p:cNvSpPr>
            <a:spLocks noChangeArrowheads="1"/>
          </p:cNvSpPr>
          <p:nvPr/>
        </p:nvSpPr>
        <p:spPr bwMode="auto">
          <a:xfrm>
            <a:off x="368397" y="6323012"/>
            <a:ext cx="8629650" cy="107950"/>
          </a:xfrm>
          <a:prstGeom prst="rect">
            <a:avLst/>
          </a:prstGeom>
          <a:solidFill>
            <a:srgbClr val="F1B310"/>
          </a:solidFill>
          <a:ln w="9525">
            <a:noFill/>
            <a:miter lim="800000"/>
            <a:headEnd/>
            <a:tailEnd/>
          </a:ln>
        </p:spPr>
        <p:txBody>
          <a:bodyPr/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cs-CZ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368397" y="6465887"/>
            <a:ext cx="8629650" cy="250825"/>
          </a:xfrm>
          <a:prstGeom prst="rect">
            <a:avLst/>
          </a:prstGeom>
          <a:solidFill>
            <a:srgbClr val="315C89"/>
          </a:solidFill>
          <a:ln w="9525">
            <a:noFill/>
            <a:miter lim="800000"/>
            <a:headEnd/>
            <a:tailEnd/>
          </a:ln>
        </p:spPr>
        <p:txBody>
          <a:bodyPr lIns="54000" tIns="36000" rIns="54000" bIns="0"/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</a:pPr>
            <a:r>
              <a:rPr lang="cs-CZ" sz="1100" b="1" dirty="0">
                <a:solidFill>
                  <a:prstClr val="white"/>
                </a:solidFill>
              </a:rPr>
              <a:t>www.asistencnicentrum.cz</a:t>
            </a:r>
            <a:r>
              <a:rPr lang="cs-CZ" sz="1100" i="1" dirty="0">
                <a:solidFill>
                  <a:prstClr val="white"/>
                </a:solidFill>
              </a:rPr>
              <a:t>   </a:t>
            </a:r>
          </a:p>
        </p:txBody>
      </p:sp>
      <p:sp>
        <p:nvSpPr>
          <p:cNvPr id="26" name="Zástupný symbol pro číslo snímku 9"/>
          <p:cNvSpPr>
            <a:spLocks noGrp="1"/>
          </p:cNvSpPr>
          <p:nvPr/>
        </p:nvSpPr>
        <p:spPr bwMode="auto">
          <a:xfrm>
            <a:off x="6707284" y="6392862"/>
            <a:ext cx="2133600" cy="3651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cs-CZ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264537A-0531-4EF4-9E11-99A61353FF82}" type="slidenum">
              <a:rPr lang="cs-CZ" smtClean="0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cs-CZ" dirty="0" smtClean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7206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427714" y="728106"/>
            <a:ext cx="8229600" cy="5152097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150000"/>
              </a:lnSpc>
              <a:defRPr/>
            </a:pPr>
            <a:endParaRPr lang="cs-CZ" b="1" dirty="0">
              <a:solidFill>
                <a:srgbClr val="1F497D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311529" y="548680"/>
            <a:ext cx="8229600" cy="1224136"/>
          </a:xfrm>
          <a:prstGeom prst="rect">
            <a:avLst/>
          </a:prstGeom>
        </p:spPr>
        <p:txBody>
          <a:bodyPr/>
          <a:lstStyle/>
          <a:p>
            <a:pPr>
              <a:spcAft>
                <a:spcPts val="1200"/>
              </a:spcAft>
              <a:defRPr/>
            </a:pPr>
            <a:r>
              <a:rPr lang="cs-CZ" sz="2400" b="1" dirty="0">
                <a:solidFill>
                  <a:srgbClr val="315C89"/>
                </a:solidFill>
                <a:latin typeface="Calibri"/>
                <a:cs typeface="Arial" charset="0"/>
              </a:rPr>
              <a:t>Jak nepřijít o dotaci?</a:t>
            </a:r>
          </a:p>
          <a:p>
            <a:pPr>
              <a:spcAft>
                <a:spcPts val="1200"/>
              </a:spcAft>
              <a:defRPr/>
            </a:pPr>
            <a:r>
              <a:rPr lang="pl-PL" sz="2200" b="1" dirty="0">
                <a:solidFill>
                  <a:srgbClr val="315C89"/>
                </a:solidFill>
                <a:latin typeface="Calibri"/>
                <a:cs typeface="Arial" charset="0"/>
              </a:rPr>
              <a:t>P</a:t>
            </a:r>
            <a:r>
              <a:rPr lang="pl-PL" sz="2200" b="1" dirty="0" smtClean="0">
                <a:solidFill>
                  <a:srgbClr val="315C89"/>
                </a:solidFill>
                <a:latin typeface="Calibri"/>
                <a:cs typeface="Arial" charset="0"/>
              </a:rPr>
              <a:t>ředkladatel projektu musí zvážit </a:t>
            </a:r>
            <a:r>
              <a:rPr lang="pl-PL" sz="2200" b="1" dirty="0">
                <a:solidFill>
                  <a:srgbClr val="315C89"/>
                </a:solidFill>
                <a:latin typeface="Calibri"/>
                <a:cs typeface="Arial" charset="0"/>
              </a:rPr>
              <a:t>řadu otázek </a:t>
            </a:r>
            <a:endParaRPr lang="pl-PL" sz="2200" b="1" dirty="0" smtClean="0">
              <a:solidFill>
                <a:srgbClr val="315C89"/>
              </a:solidFill>
              <a:latin typeface="Calibri"/>
              <a:cs typeface="Arial" charset="0"/>
            </a:endParaRPr>
          </a:p>
          <a:p>
            <a:pPr>
              <a:spcAft>
                <a:spcPts val="1200"/>
              </a:spcAft>
              <a:defRPr/>
            </a:pPr>
            <a:endParaRPr lang="pl-PL" sz="2400" b="1" dirty="0" smtClean="0">
              <a:solidFill>
                <a:srgbClr val="315C89"/>
              </a:solidFill>
              <a:latin typeface="Calibri"/>
              <a:cs typeface="Arial" charset="0"/>
            </a:endParaRPr>
          </a:p>
          <a:p>
            <a:pPr>
              <a:spcAft>
                <a:spcPts val="1200"/>
              </a:spcAft>
              <a:defRPr/>
            </a:pPr>
            <a:endParaRPr lang="cs-CZ" sz="2400" b="1" dirty="0" smtClean="0">
              <a:solidFill>
                <a:srgbClr val="315C89"/>
              </a:solidFill>
              <a:latin typeface="Calibri"/>
              <a:cs typeface="Arial" charset="0"/>
            </a:endParaRPr>
          </a:p>
          <a:p>
            <a:pPr>
              <a:spcAft>
                <a:spcPts val="1200"/>
              </a:spcAft>
              <a:defRPr/>
            </a:pPr>
            <a:endParaRPr lang="cs-CZ" sz="2400" b="1" dirty="0">
              <a:solidFill>
                <a:srgbClr val="315C89"/>
              </a:solidFill>
              <a:latin typeface="Calibri"/>
              <a:cs typeface="Arial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440403" y="1772816"/>
            <a:ext cx="7971852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28650" lvl="3" indent="-273050" algn="just">
              <a:lnSpc>
                <a:spcPct val="80000"/>
              </a:lnSpc>
              <a:spcBef>
                <a:spcPct val="20000"/>
              </a:spcBef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sz="2000" dirty="0" smtClean="0">
                <a:solidFill>
                  <a:prstClr val="black"/>
                </a:solidFill>
                <a:latin typeface="Calibri"/>
                <a:cs typeface="Arial" charset="0"/>
              </a:rPr>
              <a:t>Finanční </a:t>
            </a:r>
            <a:r>
              <a:rPr lang="cs-CZ" sz="2000" dirty="0">
                <a:solidFill>
                  <a:prstClr val="black"/>
                </a:solidFill>
                <a:latin typeface="Calibri"/>
                <a:cs typeface="Arial" charset="0"/>
              </a:rPr>
              <a:t>kapacity </a:t>
            </a:r>
            <a:r>
              <a:rPr lang="cs-CZ" sz="2000" dirty="0" smtClean="0">
                <a:solidFill>
                  <a:prstClr val="black"/>
                </a:solidFill>
                <a:latin typeface="Calibri"/>
                <a:cs typeface="Arial" charset="0"/>
              </a:rPr>
              <a:t>- potřeba </a:t>
            </a:r>
            <a:r>
              <a:rPr lang="cs-CZ" sz="2000" dirty="0">
                <a:solidFill>
                  <a:prstClr val="black"/>
                </a:solidFill>
                <a:latin typeface="Calibri"/>
                <a:cs typeface="Arial" charset="0"/>
              </a:rPr>
              <a:t>zajištění dostatečných finančních </a:t>
            </a:r>
            <a:r>
              <a:rPr lang="cs-CZ" sz="2000" dirty="0" smtClean="0">
                <a:solidFill>
                  <a:prstClr val="black"/>
                </a:solidFill>
                <a:latin typeface="Calibri"/>
                <a:cs typeface="Arial" charset="0"/>
              </a:rPr>
              <a:t>zdrojů.</a:t>
            </a:r>
          </a:p>
          <a:p>
            <a:pPr marL="355600" lvl="3" algn="just">
              <a:lnSpc>
                <a:spcPct val="80000"/>
              </a:lnSpc>
              <a:spcBef>
                <a:spcPct val="20000"/>
              </a:spcBef>
              <a:buClr>
                <a:srgbClr val="315C89"/>
              </a:buClr>
            </a:pPr>
            <a:endParaRPr lang="cs-CZ" sz="2000" dirty="0">
              <a:solidFill>
                <a:prstClr val="black"/>
              </a:solidFill>
              <a:latin typeface="Calibri"/>
              <a:cs typeface="Arial" charset="0"/>
            </a:endParaRPr>
          </a:p>
          <a:p>
            <a:pPr marL="628650" lvl="3" indent="-273050" algn="just">
              <a:lnSpc>
                <a:spcPct val="80000"/>
              </a:lnSpc>
              <a:spcBef>
                <a:spcPct val="20000"/>
              </a:spcBef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sz="2000" dirty="0" smtClean="0">
                <a:solidFill>
                  <a:prstClr val="black"/>
                </a:solidFill>
                <a:latin typeface="Calibri"/>
                <a:cs typeface="Arial" charset="0"/>
              </a:rPr>
              <a:t>Personální </a:t>
            </a:r>
            <a:r>
              <a:rPr lang="cs-CZ" sz="2000" dirty="0">
                <a:solidFill>
                  <a:prstClr val="black"/>
                </a:solidFill>
                <a:latin typeface="Calibri"/>
                <a:cs typeface="Arial" charset="0"/>
              </a:rPr>
              <a:t>kapacity - </a:t>
            </a:r>
            <a:r>
              <a:rPr lang="cs-CZ" sz="2000" dirty="0" smtClean="0">
                <a:solidFill>
                  <a:prstClr val="black"/>
                </a:solidFill>
                <a:latin typeface="Calibri"/>
                <a:cs typeface="Arial" charset="0"/>
              </a:rPr>
              <a:t>realizace projektu x běžná kapacita organizace.</a:t>
            </a:r>
            <a:endParaRPr lang="cs-CZ" sz="2000" dirty="0">
              <a:solidFill>
                <a:prstClr val="black"/>
              </a:solidFill>
              <a:latin typeface="Calibri"/>
              <a:cs typeface="Arial" charset="0"/>
            </a:endParaRPr>
          </a:p>
          <a:p>
            <a:pPr marL="628650" lvl="3" indent="-273050" algn="just">
              <a:lnSpc>
                <a:spcPct val="80000"/>
              </a:lnSpc>
              <a:spcBef>
                <a:spcPct val="20000"/>
              </a:spcBef>
              <a:buClr>
                <a:srgbClr val="315C89"/>
              </a:buClr>
              <a:buFont typeface="Wingdings" panose="05000000000000000000" pitchFamily="2" charset="2"/>
              <a:buChar char="ð"/>
            </a:pPr>
            <a:endParaRPr lang="cs-CZ" sz="2000" dirty="0">
              <a:solidFill>
                <a:prstClr val="black"/>
              </a:solidFill>
              <a:latin typeface="Calibri"/>
              <a:cs typeface="Arial" charset="0"/>
            </a:endParaRPr>
          </a:p>
          <a:p>
            <a:pPr marL="628650" lvl="3" indent="-273050" algn="just">
              <a:lnSpc>
                <a:spcPct val="80000"/>
              </a:lnSpc>
              <a:spcBef>
                <a:spcPct val="20000"/>
              </a:spcBef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sz="2000" dirty="0">
                <a:solidFill>
                  <a:prstClr val="black"/>
                </a:solidFill>
                <a:latin typeface="Calibri"/>
                <a:cs typeface="Arial" charset="0"/>
              </a:rPr>
              <a:t> </a:t>
            </a:r>
            <a:r>
              <a:rPr lang="cs-CZ" sz="2000" dirty="0" smtClean="0">
                <a:solidFill>
                  <a:prstClr val="black"/>
                </a:solidFill>
                <a:latin typeface="Calibri"/>
                <a:cs typeface="Arial" charset="0"/>
              </a:rPr>
              <a:t>Čas </a:t>
            </a:r>
            <a:r>
              <a:rPr lang="cs-CZ" sz="2000" dirty="0">
                <a:solidFill>
                  <a:prstClr val="black"/>
                </a:solidFill>
                <a:latin typeface="Calibri"/>
                <a:cs typeface="Arial" charset="0"/>
              </a:rPr>
              <a:t>– vymezené cíle x dostupné zdroje x disponibilní </a:t>
            </a:r>
            <a:r>
              <a:rPr lang="cs-CZ" sz="2000" dirty="0" smtClean="0">
                <a:solidFill>
                  <a:prstClr val="black"/>
                </a:solidFill>
                <a:latin typeface="Calibri"/>
                <a:cs typeface="Arial" charset="0"/>
              </a:rPr>
              <a:t>čas.</a:t>
            </a:r>
            <a:endParaRPr lang="cs-CZ" sz="2000" dirty="0">
              <a:solidFill>
                <a:prstClr val="black"/>
              </a:solidFill>
              <a:latin typeface="Calibri"/>
              <a:cs typeface="Arial" charset="0"/>
            </a:endParaRPr>
          </a:p>
          <a:p>
            <a:pPr marL="628650" lvl="3" indent="-273050" algn="just">
              <a:lnSpc>
                <a:spcPct val="80000"/>
              </a:lnSpc>
              <a:spcBef>
                <a:spcPct val="20000"/>
              </a:spcBef>
              <a:buClr>
                <a:srgbClr val="315C89"/>
              </a:buClr>
              <a:buFont typeface="Wingdings" panose="05000000000000000000" pitchFamily="2" charset="2"/>
              <a:buChar char="ð"/>
            </a:pPr>
            <a:endParaRPr lang="cs-CZ" sz="2000" dirty="0">
              <a:solidFill>
                <a:prstClr val="black"/>
              </a:solidFill>
              <a:latin typeface="Calibri"/>
              <a:cs typeface="Arial" charset="0"/>
            </a:endParaRPr>
          </a:p>
          <a:p>
            <a:pPr marL="628650" lvl="3" indent="-273050" algn="just">
              <a:lnSpc>
                <a:spcPct val="80000"/>
              </a:lnSpc>
              <a:spcBef>
                <a:spcPct val="20000"/>
              </a:spcBef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sz="2000" dirty="0" smtClean="0">
                <a:solidFill>
                  <a:prstClr val="black"/>
                </a:solidFill>
                <a:latin typeface="Calibri"/>
                <a:cs typeface="Arial" charset="0"/>
              </a:rPr>
              <a:t>Vybavení.</a:t>
            </a:r>
          </a:p>
          <a:p>
            <a:pPr marL="355600" lvl="3" algn="just">
              <a:lnSpc>
                <a:spcPct val="80000"/>
              </a:lnSpc>
              <a:spcBef>
                <a:spcPct val="20000"/>
              </a:spcBef>
              <a:buClr>
                <a:srgbClr val="315C89"/>
              </a:buClr>
            </a:pPr>
            <a:endParaRPr lang="cs-CZ" sz="2000" dirty="0">
              <a:solidFill>
                <a:prstClr val="black"/>
              </a:solidFill>
              <a:latin typeface="Calibri"/>
              <a:cs typeface="Arial" charset="0"/>
            </a:endParaRPr>
          </a:p>
          <a:p>
            <a:pPr marL="628650" lvl="3" indent="-273050" algn="just">
              <a:lnSpc>
                <a:spcPct val="80000"/>
              </a:lnSpc>
              <a:spcBef>
                <a:spcPct val="20000"/>
              </a:spcBef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sz="2000" dirty="0" smtClean="0">
                <a:solidFill>
                  <a:prstClr val="black"/>
                </a:solidFill>
                <a:latin typeface="Calibri"/>
                <a:cs typeface="Arial" charset="0"/>
              </a:rPr>
              <a:t>Sledované </a:t>
            </a:r>
            <a:r>
              <a:rPr lang="cs-CZ" sz="2000" dirty="0">
                <a:solidFill>
                  <a:prstClr val="black"/>
                </a:solidFill>
                <a:latin typeface="Calibri"/>
                <a:cs typeface="Arial" charset="0"/>
              </a:rPr>
              <a:t>výstupy - Rozpočet x cíle projektu x harmonogram </a:t>
            </a:r>
            <a:r>
              <a:rPr lang="cs-CZ" sz="2000" dirty="0" smtClean="0">
                <a:solidFill>
                  <a:prstClr val="black"/>
                </a:solidFill>
                <a:latin typeface="Calibri"/>
                <a:cs typeface="Arial" charset="0"/>
              </a:rPr>
              <a:t>projektu.</a:t>
            </a:r>
          </a:p>
          <a:p>
            <a:pPr marL="355600" lvl="3" algn="just">
              <a:lnSpc>
                <a:spcPct val="80000"/>
              </a:lnSpc>
              <a:spcBef>
                <a:spcPct val="20000"/>
              </a:spcBef>
              <a:buClr>
                <a:srgbClr val="315C89"/>
              </a:buClr>
            </a:pPr>
            <a:endParaRPr lang="cs-CZ" sz="2000" dirty="0" smtClean="0">
              <a:solidFill>
                <a:prstClr val="black"/>
              </a:solidFill>
              <a:latin typeface="Calibri"/>
              <a:cs typeface="Arial" charset="0"/>
            </a:endParaRPr>
          </a:p>
          <a:p>
            <a:pPr marL="628650" lvl="3" indent="-273050" algn="just">
              <a:lnSpc>
                <a:spcPct val="80000"/>
              </a:lnSpc>
              <a:spcBef>
                <a:spcPct val="20000"/>
              </a:spcBef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sz="2000" dirty="0" smtClean="0">
                <a:solidFill>
                  <a:prstClr val="black"/>
                </a:solidFill>
                <a:latin typeface="Calibri"/>
                <a:cs typeface="Arial" charset="0"/>
              </a:rPr>
              <a:t>Pravidlo SMART.</a:t>
            </a:r>
            <a:endParaRPr lang="cs-CZ" sz="2000" dirty="0">
              <a:solidFill>
                <a:prstClr val="black"/>
              </a:solidFill>
              <a:latin typeface="Calibri"/>
              <a:cs typeface="Arial" charset="0"/>
            </a:endParaRPr>
          </a:p>
        </p:txBody>
      </p:sp>
      <p:sp>
        <p:nvSpPr>
          <p:cNvPr id="21" name="Rectangle 4"/>
          <p:cNvSpPr>
            <a:spLocks noChangeArrowheads="1"/>
          </p:cNvSpPr>
          <p:nvPr/>
        </p:nvSpPr>
        <p:spPr bwMode="auto">
          <a:xfrm>
            <a:off x="271962" y="115285"/>
            <a:ext cx="8629650" cy="144462"/>
          </a:xfrm>
          <a:prstGeom prst="rect">
            <a:avLst/>
          </a:prstGeom>
          <a:solidFill>
            <a:srgbClr val="F1B310"/>
          </a:solidFill>
          <a:ln w="9525">
            <a:noFill/>
            <a:miter lim="800000"/>
            <a:headEnd/>
            <a:tailEnd/>
          </a:ln>
        </p:spPr>
        <p:txBody>
          <a:bodyPr/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cs-CZ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22" name="Rectangle 5"/>
          <p:cNvSpPr>
            <a:spLocks noChangeArrowheads="1"/>
          </p:cNvSpPr>
          <p:nvPr/>
        </p:nvSpPr>
        <p:spPr bwMode="auto">
          <a:xfrm>
            <a:off x="273550" y="310547"/>
            <a:ext cx="8628062" cy="107950"/>
          </a:xfrm>
          <a:prstGeom prst="rect">
            <a:avLst/>
          </a:prstGeom>
          <a:solidFill>
            <a:srgbClr val="F7EEC5"/>
          </a:solidFill>
          <a:ln w="9525">
            <a:noFill/>
            <a:miter lim="800000"/>
            <a:headEnd/>
            <a:tailEnd/>
          </a:ln>
        </p:spPr>
        <p:txBody>
          <a:bodyPr/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cs-CZ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23" name="Rectangle 6"/>
          <p:cNvSpPr>
            <a:spLocks noChangeArrowheads="1"/>
          </p:cNvSpPr>
          <p:nvPr/>
        </p:nvSpPr>
        <p:spPr bwMode="auto">
          <a:xfrm>
            <a:off x="273550" y="310547"/>
            <a:ext cx="4302125" cy="107950"/>
          </a:xfrm>
          <a:prstGeom prst="rect">
            <a:avLst/>
          </a:prstGeom>
          <a:solidFill>
            <a:srgbClr val="C76F16"/>
          </a:solidFill>
          <a:ln w="9525">
            <a:noFill/>
            <a:miter lim="800000"/>
            <a:headEnd/>
            <a:tailEnd/>
          </a:ln>
        </p:spPr>
        <p:txBody>
          <a:bodyPr/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cs-CZ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24" name="Rectangle 8"/>
          <p:cNvSpPr>
            <a:spLocks noChangeArrowheads="1"/>
          </p:cNvSpPr>
          <p:nvPr/>
        </p:nvSpPr>
        <p:spPr bwMode="auto">
          <a:xfrm>
            <a:off x="368397" y="6323012"/>
            <a:ext cx="8629650" cy="107950"/>
          </a:xfrm>
          <a:prstGeom prst="rect">
            <a:avLst/>
          </a:prstGeom>
          <a:solidFill>
            <a:srgbClr val="F1B310"/>
          </a:solidFill>
          <a:ln w="9525">
            <a:noFill/>
            <a:miter lim="800000"/>
            <a:headEnd/>
            <a:tailEnd/>
          </a:ln>
        </p:spPr>
        <p:txBody>
          <a:bodyPr/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cs-CZ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368397" y="6465887"/>
            <a:ext cx="8629650" cy="250825"/>
          </a:xfrm>
          <a:prstGeom prst="rect">
            <a:avLst/>
          </a:prstGeom>
          <a:solidFill>
            <a:srgbClr val="315C89"/>
          </a:solidFill>
          <a:ln w="9525">
            <a:noFill/>
            <a:miter lim="800000"/>
            <a:headEnd/>
            <a:tailEnd/>
          </a:ln>
        </p:spPr>
        <p:txBody>
          <a:bodyPr lIns="54000" tIns="36000" rIns="54000" bIns="0"/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</a:pPr>
            <a:r>
              <a:rPr lang="cs-CZ" sz="1100" b="1" dirty="0">
                <a:solidFill>
                  <a:prstClr val="white"/>
                </a:solidFill>
              </a:rPr>
              <a:t>www.asistencnicentrum.cz</a:t>
            </a:r>
            <a:r>
              <a:rPr lang="cs-CZ" sz="1100" i="1" dirty="0">
                <a:solidFill>
                  <a:prstClr val="white"/>
                </a:solidFill>
              </a:rPr>
              <a:t>   </a:t>
            </a:r>
          </a:p>
        </p:txBody>
      </p:sp>
      <p:sp>
        <p:nvSpPr>
          <p:cNvPr id="26" name="Zástupný symbol pro číslo snímku 9"/>
          <p:cNvSpPr>
            <a:spLocks noGrp="1"/>
          </p:cNvSpPr>
          <p:nvPr/>
        </p:nvSpPr>
        <p:spPr bwMode="auto">
          <a:xfrm>
            <a:off x="6707284" y="6392862"/>
            <a:ext cx="2133600" cy="3651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cs-CZ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264537A-0531-4EF4-9E11-99A61353FF82}" type="slidenum">
              <a:rPr lang="cs-CZ" smtClean="0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cs-CZ" dirty="0" smtClean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2488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Zástupný symbol pro číslo snímku 9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0BE4FC6-7926-4FEA-8814-B1F15D23EE3A}" type="slidenum">
              <a:rPr lang="cs-CZ" smtClean="0">
                <a:solidFill>
                  <a:prstClr val="white"/>
                </a:solidFill>
                <a:latin typeface="Arial" pitchFamily="34" charset="0"/>
              </a:rPr>
              <a:pPr/>
              <a:t>5</a:t>
            </a:fld>
            <a:endParaRPr lang="cs-CZ" dirty="0" smtClean="0">
              <a:solidFill>
                <a:prstClr val="white"/>
              </a:solidFill>
              <a:latin typeface="Arial" pitchFamily="34" charset="0"/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427714" y="728106"/>
            <a:ext cx="8229600" cy="5152097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150000"/>
              </a:lnSpc>
              <a:defRPr/>
            </a:pPr>
            <a:endParaRPr lang="cs-CZ" b="1" dirty="0">
              <a:solidFill>
                <a:srgbClr val="1F497D"/>
              </a:solidFill>
              <a:cs typeface="Arial" pitchFamily="34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325867" y="620688"/>
            <a:ext cx="8229600" cy="86421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cs-CZ" sz="2400" b="1" dirty="0">
                <a:solidFill>
                  <a:srgbClr val="315C89"/>
                </a:solidFill>
                <a:latin typeface="Calibri"/>
                <a:cs typeface="Arial" charset="0"/>
              </a:rPr>
              <a:t>Jak nepřijít o dotaci? </a:t>
            </a:r>
            <a:endParaRPr lang="cs-CZ" sz="2400" b="1" dirty="0" smtClean="0">
              <a:solidFill>
                <a:srgbClr val="315C89"/>
              </a:solidFill>
              <a:latin typeface="Calibri"/>
              <a:cs typeface="Arial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899592" y="1501093"/>
            <a:ext cx="7071455" cy="1193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6675" lvl="1" indent="-268288" algn="just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altLang="cs-CZ" dirty="0" smtClean="0">
                <a:solidFill>
                  <a:prstClr val="black"/>
                </a:solidFill>
                <a:latin typeface="Calibri"/>
                <a:cs typeface="Arial" charset="0"/>
                <a:sym typeface="Wingdings" panose="05000000000000000000" pitchFamily="2" charset="2"/>
              </a:rPr>
              <a:t>Dotace přidělena na základě </a:t>
            </a:r>
            <a:r>
              <a:rPr lang="cs-CZ" altLang="cs-CZ" sz="2400" b="1" dirty="0">
                <a:solidFill>
                  <a:srgbClr val="315C89"/>
                </a:solidFill>
                <a:latin typeface="Calibri"/>
                <a:cs typeface="Arial" charset="0"/>
                <a:sym typeface="Wingdings" panose="05000000000000000000" pitchFamily="2" charset="2"/>
              </a:rPr>
              <a:t>Veřejnoprávní </a:t>
            </a:r>
            <a:r>
              <a:rPr lang="cs-CZ" altLang="cs-CZ" sz="2400" b="1" dirty="0" smtClean="0">
                <a:solidFill>
                  <a:srgbClr val="315C89"/>
                </a:solidFill>
                <a:latin typeface="Calibri"/>
                <a:cs typeface="Arial" charset="0"/>
                <a:sym typeface="Wingdings" panose="05000000000000000000" pitchFamily="2" charset="2"/>
              </a:rPr>
              <a:t>smlouvy.</a:t>
            </a:r>
            <a:endParaRPr lang="cs-CZ" altLang="cs-CZ" dirty="0">
              <a:solidFill>
                <a:prstClr val="black"/>
              </a:solidFill>
              <a:latin typeface="Calibri"/>
              <a:cs typeface="Arial" charset="0"/>
              <a:sym typeface="Wingdings" panose="05000000000000000000" pitchFamily="2" charset="2"/>
            </a:endParaRPr>
          </a:p>
          <a:p>
            <a:pPr marL="66675" lvl="1" indent="-268288" algn="just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altLang="cs-CZ" dirty="0" smtClean="0">
                <a:solidFill>
                  <a:prstClr val="black"/>
                </a:solidFill>
                <a:latin typeface="Calibri"/>
                <a:cs typeface="Arial" charset="0"/>
                <a:sym typeface="Wingdings" panose="05000000000000000000" pitchFamily="2" charset="2"/>
              </a:rPr>
              <a:t>Dotace přidělena na základě </a:t>
            </a:r>
            <a:r>
              <a:rPr lang="cs-CZ" altLang="cs-CZ" sz="2400" b="1" dirty="0" smtClean="0">
                <a:solidFill>
                  <a:srgbClr val="315C89"/>
                </a:solidFill>
                <a:latin typeface="Calibri"/>
                <a:cs typeface="Arial" charset="0"/>
                <a:sym typeface="Wingdings" panose="05000000000000000000" pitchFamily="2" charset="2"/>
              </a:rPr>
              <a:t>Rozhodnutí.</a:t>
            </a:r>
            <a:endParaRPr lang="cs-CZ" altLang="cs-CZ" dirty="0" smtClean="0">
              <a:solidFill>
                <a:srgbClr val="000000"/>
              </a:solidFill>
              <a:latin typeface="Calibri"/>
              <a:cs typeface="Arial" charset="0"/>
            </a:endParaRPr>
          </a:p>
          <a:p>
            <a:pPr marL="730250" lvl="2" indent="-273050" algn="just">
              <a:lnSpc>
                <a:spcPct val="80000"/>
              </a:lnSpc>
              <a:spcBef>
                <a:spcPct val="20000"/>
              </a:spcBef>
              <a:buClr>
                <a:srgbClr val="315C89"/>
              </a:buClr>
              <a:buFont typeface="Wingdings" pitchFamily="2" charset="2"/>
              <a:buChar char="§"/>
            </a:pPr>
            <a:endParaRPr lang="cs-CZ" altLang="cs-CZ" dirty="0" smtClean="0">
              <a:solidFill>
                <a:srgbClr val="000000"/>
              </a:solidFill>
              <a:latin typeface="Calibri"/>
              <a:cs typeface="Arial" charset="0"/>
            </a:endParaRPr>
          </a:p>
        </p:txBody>
      </p:sp>
      <p:sp>
        <p:nvSpPr>
          <p:cNvPr id="16" name="Zástupný symbol pro číslo snímku 9"/>
          <p:cNvSpPr>
            <a:spLocks noGrp="1"/>
          </p:cNvSpPr>
          <p:nvPr/>
        </p:nvSpPr>
        <p:spPr bwMode="auto">
          <a:xfrm>
            <a:off x="6616215" y="6534150"/>
            <a:ext cx="2133600" cy="3651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cs-CZ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264537A-0531-4EF4-9E11-99A61353FF82}" type="slidenum">
              <a:rPr lang="cs-CZ" smtClean="0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cs-CZ" dirty="0" smtClean="0">
              <a:solidFill>
                <a:prstClr val="white"/>
              </a:solidFill>
            </a:endParaRPr>
          </a:p>
        </p:txBody>
      </p:sp>
      <p:sp>
        <p:nvSpPr>
          <p:cNvPr id="18" name="Rectangle 8"/>
          <p:cNvSpPr>
            <a:spLocks noChangeArrowheads="1"/>
          </p:cNvSpPr>
          <p:nvPr/>
        </p:nvSpPr>
        <p:spPr bwMode="auto">
          <a:xfrm>
            <a:off x="368397" y="6323012"/>
            <a:ext cx="8629650" cy="107950"/>
          </a:xfrm>
          <a:prstGeom prst="rect">
            <a:avLst/>
          </a:prstGeom>
          <a:solidFill>
            <a:srgbClr val="F1B310"/>
          </a:solidFill>
          <a:ln w="9525">
            <a:noFill/>
            <a:miter lim="800000"/>
            <a:headEnd/>
            <a:tailEnd/>
          </a:ln>
        </p:spPr>
        <p:txBody>
          <a:bodyPr/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cs-CZ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368397" y="6465887"/>
            <a:ext cx="8629650" cy="250825"/>
          </a:xfrm>
          <a:prstGeom prst="rect">
            <a:avLst/>
          </a:prstGeom>
          <a:solidFill>
            <a:srgbClr val="315C89"/>
          </a:solidFill>
          <a:ln w="9525">
            <a:noFill/>
            <a:miter lim="800000"/>
            <a:headEnd/>
            <a:tailEnd/>
          </a:ln>
        </p:spPr>
        <p:txBody>
          <a:bodyPr lIns="54000" tIns="36000" rIns="54000" bIns="0"/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</a:pPr>
            <a:r>
              <a:rPr lang="cs-CZ" sz="1100" b="1" dirty="0">
                <a:solidFill>
                  <a:prstClr val="white"/>
                </a:solidFill>
              </a:rPr>
              <a:t>www.asistencnicentrum.cz</a:t>
            </a:r>
            <a:r>
              <a:rPr lang="cs-CZ" sz="1100" i="1" dirty="0">
                <a:solidFill>
                  <a:prstClr val="white"/>
                </a:solidFill>
              </a:rPr>
              <a:t>   </a:t>
            </a:r>
          </a:p>
        </p:txBody>
      </p:sp>
      <p:sp>
        <p:nvSpPr>
          <p:cNvPr id="20" name="Zástupný symbol pro číslo snímku 9"/>
          <p:cNvSpPr>
            <a:spLocks noGrp="1"/>
          </p:cNvSpPr>
          <p:nvPr/>
        </p:nvSpPr>
        <p:spPr bwMode="auto">
          <a:xfrm>
            <a:off x="6707284" y="6392862"/>
            <a:ext cx="2133600" cy="3651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cs-CZ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264537A-0531-4EF4-9E11-99A61353FF82}" type="slidenum">
              <a:rPr lang="cs-CZ" smtClean="0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cs-CZ" dirty="0" smtClean="0">
              <a:solidFill>
                <a:prstClr val="white"/>
              </a:solidFill>
            </a:endParaRPr>
          </a:p>
        </p:txBody>
      </p:sp>
      <p:pic>
        <p:nvPicPr>
          <p:cNvPr id="21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62934" y="5697537"/>
            <a:ext cx="1522413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Rectangle 4"/>
          <p:cNvSpPr>
            <a:spLocks noChangeArrowheads="1"/>
          </p:cNvSpPr>
          <p:nvPr/>
        </p:nvSpPr>
        <p:spPr bwMode="auto">
          <a:xfrm>
            <a:off x="271962" y="115285"/>
            <a:ext cx="8629650" cy="144462"/>
          </a:xfrm>
          <a:prstGeom prst="rect">
            <a:avLst/>
          </a:prstGeom>
          <a:solidFill>
            <a:srgbClr val="F1B310"/>
          </a:solidFill>
          <a:ln w="9525">
            <a:noFill/>
            <a:miter lim="800000"/>
            <a:headEnd/>
            <a:tailEnd/>
          </a:ln>
        </p:spPr>
        <p:txBody>
          <a:bodyPr/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cs-CZ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auto">
          <a:xfrm>
            <a:off x="273550" y="310547"/>
            <a:ext cx="8628062" cy="107950"/>
          </a:xfrm>
          <a:prstGeom prst="rect">
            <a:avLst/>
          </a:prstGeom>
          <a:solidFill>
            <a:srgbClr val="F7EEC5"/>
          </a:solidFill>
          <a:ln w="9525">
            <a:noFill/>
            <a:miter lim="800000"/>
            <a:headEnd/>
            <a:tailEnd/>
          </a:ln>
        </p:spPr>
        <p:txBody>
          <a:bodyPr/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cs-CZ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24" name="Rectangle 6"/>
          <p:cNvSpPr>
            <a:spLocks noChangeArrowheads="1"/>
          </p:cNvSpPr>
          <p:nvPr/>
        </p:nvSpPr>
        <p:spPr bwMode="auto">
          <a:xfrm>
            <a:off x="273550" y="310547"/>
            <a:ext cx="4302125" cy="107950"/>
          </a:xfrm>
          <a:prstGeom prst="rect">
            <a:avLst/>
          </a:prstGeom>
          <a:solidFill>
            <a:srgbClr val="C76F16"/>
          </a:solidFill>
          <a:ln w="9525">
            <a:noFill/>
            <a:miter lim="800000"/>
            <a:headEnd/>
            <a:tailEnd/>
          </a:ln>
        </p:spPr>
        <p:txBody>
          <a:bodyPr/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cs-CZ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724107" y="2509959"/>
            <a:ext cx="59831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cs-CZ" b="1" dirty="0" smtClean="0">
                <a:solidFill>
                  <a:srgbClr val="315C89"/>
                </a:solidFill>
                <a:latin typeface="Calibri"/>
                <a:cs typeface="Arial" charset="0"/>
              </a:rPr>
              <a:t>Poradenství poskytovatele dotace v době realizace  projektu:</a:t>
            </a:r>
            <a:endParaRPr lang="cs-CZ" b="1" dirty="0">
              <a:solidFill>
                <a:srgbClr val="315C89"/>
              </a:solidFill>
              <a:latin typeface="Calibri"/>
              <a:cs typeface="Arial" charset="0"/>
            </a:endParaRPr>
          </a:p>
        </p:txBody>
      </p:sp>
      <p:sp>
        <p:nvSpPr>
          <p:cNvPr id="15" name="Obdélník 14"/>
          <p:cNvSpPr/>
          <p:nvPr/>
        </p:nvSpPr>
        <p:spPr>
          <a:xfrm>
            <a:off x="621249" y="1131761"/>
            <a:ext cx="25516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cs-CZ" b="1" dirty="0">
                <a:solidFill>
                  <a:srgbClr val="315C89"/>
                </a:solidFill>
                <a:latin typeface="Calibri"/>
                <a:cs typeface="Arial" charset="0"/>
              </a:rPr>
              <a:t>Způsob přidělení </a:t>
            </a:r>
            <a:r>
              <a:rPr lang="cs-CZ" b="1" dirty="0" smtClean="0">
                <a:solidFill>
                  <a:srgbClr val="315C89"/>
                </a:solidFill>
                <a:latin typeface="Calibri"/>
                <a:cs typeface="Arial" charset="0"/>
              </a:rPr>
              <a:t>dotace:</a:t>
            </a:r>
            <a:endParaRPr lang="cs-CZ" b="1" dirty="0">
              <a:solidFill>
                <a:srgbClr val="315C89"/>
              </a:solidFill>
              <a:latin typeface="Calibri"/>
              <a:cs typeface="Arial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784289" y="3068960"/>
            <a:ext cx="7439851" cy="26591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6675" lvl="1" indent="-268288" algn="just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altLang="cs-CZ" dirty="0" smtClean="0">
                <a:solidFill>
                  <a:prstClr val="black"/>
                </a:solidFill>
                <a:latin typeface="Calibri"/>
                <a:cs typeface="Arial" charset="0"/>
                <a:sym typeface="Wingdings" panose="05000000000000000000" pitchFamily="2" charset="2"/>
              </a:rPr>
              <a:t>Nekonkrétní odpovědi.</a:t>
            </a:r>
          </a:p>
          <a:p>
            <a:pPr marL="66675" lvl="1" indent="-268288" algn="just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altLang="cs-CZ" dirty="0" smtClean="0">
                <a:solidFill>
                  <a:prstClr val="black"/>
                </a:solidFill>
                <a:latin typeface="Calibri"/>
                <a:cs typeface="Arial" charset="0"/>
                <a:sym typeface="Wingdings" panose="05000000000000000000" pitchFamily="2" charset="2"/>
              </a:rPr>
              <a:t>Vykopírované odstavce z příruček.</a:t>
            </a:r>
          </a:p>
          <a:p>
            <a:pPr marL="66675" lvl="1" indent="-268288" algn="just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altLang="cs-CZ" dirty="0" smtClean="0">
                <a:solidFill>
                  <a:prstClr val="black"/>
                </a:solidFill>
                <a:latin typeface="Calibri"/>
                <a:cs typeface="Arial" charset="0"/>
                <a:sym typeface="Wingdings" panose="05000000000000000000" pitchFamily="2" charset="2"/>
              </a:rPr>
              <a:t>Formulace : „dle mého názoru…“</a:t>
            </a:r>
          </a:p>
          <a:p>
            <a:pPr marL="66675" lvl="1" indent="-268288" algn="just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altLang="cs-CZ" dirty="0" smtClean="0">
                <a:solidFill>
                  <a:prstClr val="black"/>
                </a:solidFill>
                <a:latin typeface="Calibri"/>
                <a:cs typeface="Arial" charset="0"/>
                <a:sym typeface="Wingdings" panose="05000000000000000000" pitchFamily="2" charset="2"/>
              </a:rPr>
              <a:t>Nedostatečná odborná podpora realizátorům projektů, ačkoliv je   čerpána  tzv. technická pomoc.</a:t>
            </a:r>
          </a:p>
          <a:p>
            <a:pPr marL="66675" lvl="1" indent="-268288" algn="just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altLang="cs-CZ" dirty="0" smtClean="0">
                <a:solidFill>
                  <a:prstClr val="black"/>
                </a:solidFill>
                <a:latin typeface="Calibri"/>
                <a:cs typeface="Arial" charset="0"/>
                <a:sym typeface="Wingdings" panose="05000000000000000000" pitchFamily="2" charset="2"/>
              </a:rPr>
              <a:t>Ze strany poskytovatelů dotací  chybí skutečné odborné vedení a podpora.</a:t>
            </a:r>
          </a:p>
          <a:p>
            <a:pPr marL="66675" lvl="1" indent="-268288" algn="just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altLang="cs-CZ" dirty="0" smtClean="0">
                <a:solidFill>
                  <a:prstClr val="black"/>
                </a:solidFill>
                <a:latin typeface="Calibri"/>
                <a:cs typeface="Arial" charset="0"/>
                <a:sym typeface="Wingdings" panose="05000000000000000000" pitchFamily="2" charset="2"/>
              </a:rPr>
              <a:t>Nemožnost se dovolat opravy rozhodnutí Regionální rady /nadřízený orgán.</a:t>
            </a:r>
          </a:p>
          <a:p>
            <a:pPr marL="66675" lvl="1" indent="-268288" algn="just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altLang="cs-CZ" dirty="0" smtClean="0">
                <a:solidFill>
                  <a:prstClr val="black"/>
                </a:solidFill>
                <a:latin typeface="Calibri"/>
                <a:cs typeface="Arial" charset="0"/>
                <a:sym typeface="Wingdings" panose="05000000000000000000" pitchFamily="2" charset="2"/>
              </a:rPr>
              <a:t>Mnoho úprav a metodik.</a:t>
            </a:r>
            <a:endParaRPr lang="cs-CZ" altLang="cs-CZ" dirty="0">
              <a:solidFill>
                <a:srgbClr val="000000"/>
              </a:solidFill>
              <a:latin typeface="Calibri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0285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Zástupný symbol pro číslo snímku 9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0BE4FC6-7926-4FEA-8814-B1F15D23EE3A}" type="slidenum">
              <a:rPr lang="cs-CZ" smtClean="0">
                <a:solidFill>
                  <a:prstClr val="white"/>
                </a:solidFill>
              </a:rPr>
              <a:pPr/>
              <a:t>6</a:t>
            </a:fld>
            <a:endParaRPr lang="cs-CZ" dirty="0" smtClean="0">
              <a:solidFill>
                <a:prstClr val="white"/>
              </a:solidFill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427714" y="728106"/>
            <a:ext cx="8229600" cy="5152097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150000"/>
              </a:lnSpc>
              <a:defRPr/>
            </a:pPr>
            <a:endParaRPr lang="cs-CZ" b="1" dirty="0">
              <a:solidFill>
                <a:srgbClr val="1F497D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324152" y="435035"/>
            <a:ext cx="8402462" cy="797807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cs-CZ" sz="2800" b="1" dirty="0" smtClean="0">
                <a:solidFill>
                  <a:srgbClr val="315C89"/>
                </a:solidFill>
                <a:latin typeface="Calibri"/>
                <a:cs typeface="Arial" charset="0"/>
              </a:rPr>
              <a:t>Rizikové aspekty v realizaci projektu s vazbou na sankce</a:t>
            </a:r>
            <a:endParaRPr lang="cs-CZ" sz="2800" b="1" dirty="0">
              <a:solidFill>
                <a:srgbClr val="315C89"/>
              </a:solidFill>
              <a:latin typeface="Calibri"/>
              <a:cs typeface="Arial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461079" y="980728"/>
            <a:ext cx="7612580" cy="48905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6675" lvl="1" indent="-268288" algn="just">
              <a:lnSpc>
                <a:spcPct val="15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altLang="cs-CZ" dirty="0" smtClean="0">
                <a:solidFill>
                  <a:prstClr val="black"/>
                </a:solidFill>
                <a:latin typeface="Calibri"/>
                <a:cs typeface="Arial" charset="0"/>
              </a:rPr>
              <a:t>Vliv délka schvalovací procesu na realizaci projektu.</a:t>
            </a:r>
          </a:p>
          <a:p>
            <a:pPr marL="66675" lvl="1" indent="-268288" algn="just">
              <a:lnSpc>
                <a:spcPct val="15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altLang="cs-CZ" dirty="0" smtClean="0">
                <a:solidFill>
                  <a:prstClr val="black"/>
                </a:solidFill>
                <a:latin typeface="Calibri"/>
                <a:cs typeface="Arial" charset="0"/>
              </a:rPr>
              <a:t>Nenaplnění monitorovacích indikátorů, nesplnění cílů projektu.</a:t>
            </a:r>
          </a:p>
          <a:p>
            <a:pPr marL="66675" lvl="1" indent="-268288" algn="just">
              <a:lnSpc>
                <a:spcPct val="15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altLang="cs-CZ" dirty="0" smtClean="0">
                <a:solidFill>
                  <a:prstClr val="black"/>
                </a:solidFill>
                <a:latin typeface="Calibri"/>
                <a:cs typeface="Arial" charset="0"/>
              </a:rPr>
              <a:t>Opožděné plnění harmonogramu projektu.</a:t>
            </a:r>
          </a:p>
          <a:p>
            <a:pPr marL="66675" lvl="1" indent="-268288" algn="just">
              <a:lnSpc>
                <a:spcPct val="15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altLang="cs-CZ" dirty="0" smtClean="0">
                <a:solidFill>
                  <a:prstClr val="black"/>
                </a:solidFill>
                <a:latin typeface="Calibri"/>
                <a:cs typeface="Arial" charset="0"/>
              </a:rPr>
              <a:t>Chyby v zadávacích řízeních.</a:t>
            </a:r>
          </a:p>
          <a:p>
            <a:pPr marL="66675" lvl="1" indent="-268288" algn="just">
              <a:lnSpc>
                <a:spcPct val="15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altLang="cs-CZ" dirty="0" smtClean="0">
                <a:solidFill>
                  <a:prstClr val="black"/>
                </a:solidFill>
                <a:latin typeface="Calibri"/>
                <a:cs typeface="Arial" charset="0"/>
              </a:rPr>
              <a:t>Chyby při vedení účetnictví.</a:t>
            </a:r>
          </a:p>
          <a:p>
            <a:pPr marL="66675" lvl="1" indent="-268288" algn="just">
              <a:lnSpc>
                <a:spcPct val="15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altLang="cs-CZ" dirty="0" smtClean="0">
                <a:solidFill>
                  <a:prstClr val="black"/>
                </a:solidFill>
                <a:latin typeface="Calibri"/>
                <a:cs typeface="Arial" charset="0"/>
              </a:rPr>
              <a:t>Chybná či nedostatečná publicita projektu.</a:t>
            </a:r>
          </a:p>
          <a:p>
            <a:pPr marL="66675" lvl="1" indent="-268288" algn="just">
              <a:lnSpc>
                <a:spcPct val="15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altLang="cs-CZ" dirty="0" smtClean="0">
                <a:solidFill>
                  <a:prstClr val="black"/>
                </a:solidFill>
                <a:latin typeface="Calibri"/>
                <a:cs typeface="Arial" charset="0"/>
              </a:rPr>
              <a:t>Nedostatečná archivace projektu.</a:t>
            </a:r>
          </a:p>
          <a:p>
            <a:pPr marL="66675" lvl="1" indent="-268288" algn="just">
              <a:lnSpc>
                <a:spcPct val="15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altLang="cs-CZ" dirty="0" smtClean="0">
                <a:solidFill>
                  <a:prstClr val="black"/>
                </a:solidFill>
                <a:latin typeface="Calibri"/>
                <a:cs typeface="Arial" charset="0"/>
              </a:rPr>
              <a:t>Nezajištění udržitelnosti projektu.</a:t>
            </a:r>
          </a:p>
          <a:p>
            <a:pPr marL="66675" lvl="1" indent="-268288" algn="just">
              <a:lnSpc>
                <a:spcPct val="15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altLang="cs-CZ" dirty="0" smtClean="0">
                <a:solidFill>
                  <a:prstClr val="black"/>
                </a:solidFill>
                <a:latin typeface="Calibri"/>
                <a:cs typeface="Arial" charset="0"/>
              </a:rPr>
              <a:t>Další formální nedostatky, speciality každého dotačního titulu.</a:t>
            </a:r>
          </a:p>
        </p:txBody>
      </p:sp>
      <p:sp>
        <p:nvSpPr>
          <p:cNvPr id="24" name="Rectangle 4"/>
          <p:cNvSpPr>
            <a:spLocks noChangeArrowheads="1"/>
          </p:cNvSpPr>
          <p:nvPr/>
        </p:nvSpPr>
        <p:spPr bwMode="auto">
          <a:xfrm>
            <a:off x="271962" y="115285"/>
            <a:ext cx="8629650" cy="144462"/>
          </a:xfrm>
          <a:prstGeom prst="rect">
            <a:avLst/>
          </a:prstGeom>
          <a:solidFill>
            <a:srgbClr val="F1B310"/>
          </a:solidFill>
          <a:ln w="9525">
            <a:noFill/>
            <a:miter lim="800000"/>
            <a:headEnd/>
            <a:tailEnd/>
          </a:ln>
        </p:spPr>
        <p:txBody>
          <a:bodyPr/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cs-CZ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273550" y="310547"/>
            <a:ext cx="8628062" cy="107950"/>
          </a:xfrm>
          <a:prstGeom prst="rect">
            <a:avLst/>
          </a:prstGeom>
          <a:solidFill>
            <a:srgbClr val="F7EEC5"/>
          </a:solidFill>
          <a:ln w="9525">
            <a:noFill/>
            <a:miter lim="800000"/>
            <a:headEnd/>
            <a:tailEnd/>
          </a:ln>
        </p:spPr>
        <p:txBody>
          <a:bodyPr/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cs-CZ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26" name="Rectangle 6"/>
          <p:cNvSpPr>
            <a:spLocks noChangeArrowheads="1"/>
          </p:cNvSpPr>
          <p:nvPr/>
        </p:nvSpPr>
        <p:spPr bwMode="auto">
          <a:xfrm>
            <a:off x="273550" y="310547"/>
            <a:ext cx="4302125" cy="107950"/>
          </a:xfrm>
          <a:prstGeom prst="rect">
            <a:avLst/>
          </a:prstGeom>
          <a:solidFill>
            <a:srgbClr val="C76F16"/>
          </a:solidFill>
          <a:ln w="9525">
            <a:noFill/>
            <a:miter lim="800000"/>
            <a:headEnd/>
            <a:tailEnd/>
          </a:ln>
        </p:spPr>
        <p:txBody>
          <a:bodyPr/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cs-CZ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27" name="Rectangle 8"/>
          <p:cNvSpPr>
            <a:spLocks noChangeArrowheads="1"/>
          </p:cNvSpPr>
          <p:nvPr/>
        </p:nvSpPr>
        <p:spPr bwMode="auto">
          <a:xfrm>
            <a:off x="368397" y="6323012"/>
            <a:ext cx="8629650" cy="107950"/>
          </a:xfrm>
          <a:prstGeom prst="rect">
            <a:avLst/>
          </a:prstGeom>
          <a:solidFill>
            <a:srgbClr val="F1B310"/>
          </a:solidFill>
          <a:ln w="9525">
            <a:noFill/>
            <a:miter lim="800000"/>
            <a:headEnd/>
            <a:tailEnd/>
          </a:ln>
        </p:spPr>
        <p:txBody>
          <a:bodyPr/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cs-CZ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28" name="Text Box 9"/>
          <p:cNvSpPr txBox="1">
            <a:spLocks noChangeArrowheads="1"/>
          </p:cNvSpPr>
          <p:nvPr/>
        </p:nvSpPr>
        <p:spPr bwMode="auto">
          <a:xfrm>
            <a:off x="368397" y="6465887"/>
            <a:ext cx="8629650" cy="250825"/>
          </a:xfrm>
          <a:prstGeom prst="rect">
            <a:avLst/>
          </a:prstGeom>
          <a:solidFill>
            <a:srgbClr val="315C89"/>
          </a:solidFill>
          <a:ln w="9525">
            <a:noFill/>
            <a:miter lim="800000"/>
            <a:headEnd/>
            <a:tailEnd/>
          </a:ln>
        </p:spPr>
        <p:txBody>
          <a:bodyPr lIns="54000" tIns="36000" rIns="54000" bIns="0"/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</a:pPr>
            <a:r>
              <a:rPr lang="cs-CZ" sz="1100" b="1" dirty="0">
                <a:solidFill>
                  <a:prstClr val="white"/>
                </a:solidFill>
              </a:rPr>
              <a:t>www.asistencnicentrum.cz</a:t>
            </a:r>
            <a:r>
              <a:rPr lang="cs-CZ" sz="1100" i="1" dirty="0">
                <a:solidFill>
                  <a:prstClr val="white"/>
                </a:solidFill>
              </a:rPr>
              <a:t>   </a:t>
            </a:r>
          </a:p>
        </p:txBody>
      </p:sp>
      <p:sp>
        <p:nvSpPr>
          <p:cNvPr id="29" name="Zástupný symbol pro číslo snímku 9"/>
          <p:cNvSpPr>
            <a:spLocks noGrp="1"/>
          </p:cNvSpPr>
          <p:nvPr/>
        </p:nvSpPr>
        <p:spPr bwMode="auto">
          <a:xfrm>
            <a:off x="6707284" y="6392862"/>
            <a:ext cx="2133600" cy="3651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cs-CZ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264537A-0531-4EF4-9E11-99A61353FF82}" type="slidenum">
              <a:rPr lang="cs-CZ" smtClean="0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cs-CZ" dirty="0" smtClean="0">
              <a:solidFill>
                <a:prstClr val="white"/>
              </a:solidFill>
            </a:endParaRPr>
          </a:p>
        </p:txBody>
      </p:sp>
      <p:pic>
        <p:nvPicPr>
          <p:cNvPr id="30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62934" y="5697537"/>
            <a:ext cx="1522413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39541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427714" y="728106"/>
            <a:ext cx="8229600" cy="5152097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150000"/>
              </a:lnSpc>
              <a:defRPr/>
            </a:pPr>
            <a:endParaRPr lang="cs-CZ" b="1" dirty="0">
              <a:solidFill>
                <a:srgbClr val="1F497D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457200" y="364522"/>
            <a:ext cx="8229600" cy="428625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cs-CZ" sz="2400" b="1" dirty="0" smtClean="0">
                <a:solidFill>
                  <a:srgbClr val="315C89"/>
                </a:solidFill>
                <a:latin typeface="Calibri"/>
                <a:cs typeface="Arial" charset="0"/>
              </a:rPr>
              <a:t>Příjemce dotace a „jeho“ veřejné zakázky</a:t>
            </a:r>
            <a:endParaRPr lang="cs-CZ" sz="2400" b="1" dirty="0">
              <a:solidFill>
                <a:srgbClr val="315C89"/>
              </a:solidFill>
              <a:latin typeface="Calibri"/>
              <a:cs typeface="Arial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202437" y="833175"/>
            <a:ext cx="8629650" cy="5216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6675" lvl="1" indent="-268288" algn="just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altLang="cs-CZ" sz="1500" b="1" u="sng" dirty="0" smtClean="0">
                <a:solidFill>
                  <a:prstClr val="black"/>
                </a:solidFill>
                <a:latin typeface="Calibri"/>
                <a:cs typeface="Arial" charset="0"/>
              </a:rPr>
              <a:t>Status zadavatele:</a:t>
            </a:r>
          </a:p>
          <a:p>
            <a:pPr marL="981075" lvl="3" indent="-268288" algn="just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altLang="cs-CZ" sz="1500" b="1" dirty="0" smtClean="0">
                <a:solidFill>
                  <a:prstClr val="black"/>
                </a:solidFill>
                <a:latin typeface="Calibri"/>
                <a:cs typeface="Arial" charset="0"/>
              </a:rPr>
              <a:t>Veřejný zadavatel: </a:t>
            </a:r>
            <a:r>
              <a:rPr lang="cs-CZ" altLang="cs-CZ" sz="1500" dirty="0" smtClean="0">
                <a:solidFill>
                  <a:prstClr val="black"/>
                </a:solidFill>
                <a:latin typeface="Calibri"/>
                <a:cs typeface="Arial" charset="0"/>
              </a:rPr>
              <a:t>Obce, kraje, státní organizace a další subjekty vymezené zákonem (§ 2 ZVZ).</a:t>
            </a:r>
          </a:p>
          <a:p>
            <a:pPr marL="981075" lvl="3" indent="-268288" algn="just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altLang="cs-CZ" sz="1500" b="1" dirty="0" smtClean="0">
                <a:solidFill>
                  <a:prstClr val="black"/>
                </a:solidFill>
                <a:latin typeface="Calibri"/>
                <a:cs typeface="Arial" charset="0"/>
              </a:rPr>
              <a:t>Dotovaný zadavatel: </a:t>
            </a:r>
            <a:r>
              <a:rPr lang="cs-CZ" sz="1500" dirty="0" smtClean="0">
                <a:solidFill>
                  <a:prstClr val="black"/>
                </a:solidFill>
                <a:latin typeface="Calibri"/>
                <a:cs typeface="Arial" charset="0"/>
              </a:rPr>
              <a:t>M</a:t>
            </a:r>
            <a:r>
              <a:rPr lang="cs-CZ" sz="1500" dirty="0" smtClean="0">
                <a:solidFill>
                  <a:prstClr val="black"/>
                </a:solidFill>
                <a:latin typeface="Calibri"/>
              </a:rPr>
              <a:t>íra </a:t>
            </a:r>
            <a:r>
              <a:rPr lang="cs-CZ" sz="1500" dirty="0">
                <a:solidFill>
                  <a:prstClr val="black"/>
                </a:solidFill>
                <a:latin typeface="Calibri"/>
              </a:rPr>
              <a:t>dotace (veřejných prostředků určených na úhradu zadávané zakázky) činí více než 50 </a:t>
            </a:r>
            <a:r>
              <a:rPr lang="cs-CZ" sz="1500" dirty="0" smtClean="0">
                <a:solidFill>
                  <a:prstClr val="black"/>
                </a:solidFill>
                <a:latin typeface="Calibri"/>
              </a:rPr>
              <a:t>%.</a:t>
            </a:r>
          </a:p>
          <a:p>
            <a:pPr marL="981075" lvl="3" indent="-268288" algn="just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sz="1500" b="1" dirty="0" smtClean="0">
                <a:solidFill>
                  <a:prstClr val="black"/>
                </a:solidFill>
                <a:latin typeface="Calibri"/>
              </a:rPr>
              <a:t>„Nedotovaný zadavatel“</a:t>
            </a:r>
            <a:r>
              <a:rPr lang="cs-CZ" sz="1500" dirty="0" smtClean="0">
                <a:solidFill>
                  <a:prstClr val="black"/>
                </a:solidFill>
                <a:latin typeface="Calibri"/>
              </a:rPr>
              <a:t>: </a:t>
            </a:r>
            <a:r>
              <a:rPr lang="cs-CZ" sz="1500" dirty="0">
                <a:solidFill>
                  <a:prstClr val="black"/>
                </a:solidFill>
                <a:latin typeface="Calibri"/>
                <a:cs typeface="Arial" charset="0"/>
              </a:rPr>
              <a:t>M</a:t>
            </a:r>
            <a:r>
              <a:rPr lang="cs-CZ" sz="1500" dirty="0">
                <a:solidFill>
                  <a:prstClr val="black"/>
                </a:solidFill>
                <a:latin typeface="Calibri"/>
              </a:rPr>
              <a:t>íra dotace </a:t>
            </a:r>
            <a:r>
              <a:rPr lang="cs-CZ" sz="1500" dirty="0" smtClean="0">
                <a:solidFill>
                  <a:prstClr val="black"/>
                </a:solidFill>
                <a:latin typeface="Calibri"/>
              </a:rPr>
              <a:t>činí 50 % a méně ze způsobilých nákladů.</a:t>
            </a:r>
          </a:p>
          <a:p>
            <a:pPr marL="66675" lvl="1" indent="-268288" algn="just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sz="1500" b="1" u="sng" dirty="0" smtClean="0">
                <a:solidFill>
                  <a:prstClr val="black"/>
                </a:solidFill>
                <a:latin typeface="Calibri"/>
                <a:cs typeface="Arial" charset="0"/>
              </a:rPr>
              <a:t>H</a:t>
            </a:r>
            <a:r>
              <a:rPr lang="cs-CZ" sz="1500" b="1" u="sng" dirty="0" smtClean="0">
                <a:solidFill>
                  <a:prstClr val="black"/>
                </a:solidFill>
                <a:latin typeface="Calibri"/>
              </a:rPr>
              <a:t>odnota zakázky</a:t>
            </a:r>
            <a:r>
              <a:rPr lang="cs-CZ" sz="1500" b="1" u="sng" dirty="0">
                <a:solidFill>
                  <a:prstClr val="black"/>
                </a:solidFill>
                <a:latin typeface="Calibri"/>
              </a:rPr>
              <a:t>:</a:t>
            </a:r>
          </a:p>
          <a:p>
            <a:pPr marL="981075" lvl="3" indent="-268288" algn="just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sz="1500" dirty="0" smtClean="0">
                <a:solidFill>
                  <a:prstClr val="black"/>
                </a:solidFill>
                <a:latin typeface="Calibri"/>
              </a:rPr>
              <a:t>0 – 2 (dodávky a služby) / 6 (stavební práce) mil. Kč bez DPH = zakázka malého rozsahu.</a:t>
            </a:r>
            <a:endParaRPr lang="cs-CZ" sz="1500" dirty="0">
              <a:solidFill>
                <a:prstClr val="black"/>
              </a:solidFill>
              <a:latin typeface="Calibri"/>
            </a:endParaRPr>
          </a:p>
          <a:p>
            <a:pPr marL="981075" lvl="3" indent="-268288" algn="just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sz="1500" dirty="0" smtClean="0">
                <a:solidFill>
                  <a:prstClr val="black"/>
                </a:solidFill>
                <a:latin typeface="Calibri"/>
              </a:rPr>
              <a:t>Více = zakázky zadávané v režimu zákona o veřejných zakázkách (137/2006 Sb.).</a:t>
            </a:r>
          </a:p>
          <a:p>
            <a:pPr marL="981075" lvl="3" indent="-268288" algn="just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endParaRPr lang="cs-CZ" sz="1500" dirty="0" smtClean="0">
              <a:solidFill>
                <a:prstClr val="black"/>
              </a:solidFill>
              <a:latin typeface="Calibri"/>
            </a:endParaRPr>
          </a:p>
          <a:p>
            <a:pPr marL="66675" lvl="1" indent="-268288" algn="just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sz="1600" b="1" u="sng" dirty="0" smtClean="0">
                <a:solidFill>
                  <a:srgbClr val="FF0000"/>
                </a:solidFill>
                <a:latin typeface="Calibri"/>
              </a:rPr>
              <a:t>Pravidla operačního programu (příručka, metodické dopisy, metodiky apod.):</a:t>
            </a:r>
            <a:endParaRPr lang="cs-CZ" sz="1600" b="1" u="sng" dirty="0">
              <a:solidFill>
                <a:srgbClr val="FF0000"/>
              </a:solidFill>
              <a:latin typeface="Calibri"/>
            </a:endParaRPr>
          </a:p>
          <a:p>
            <a:pPr marL="981075" lvl="3" indent="-268288" algn="just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sz="1500" dirty="0" smtClean="0">
                <a:solidFill>
                  <a:prstClr val="black"/>
                </a:solidFill>
                <a:latin typeface="Calibri"/>
              </a:rPr>
              <a:t>Pravidla operačního programu stanovují komplexní úpravu zadávání zakázek malého rozsahu pro veřejné a dotované zadavatele  + specifické požadavky na zadávání zakázek podléhajících režimu zákona + pravidla pro zadávání  zakázek jakékoliv hodnoty pro „nedotované zadavatele“.</a:t>
            </a:r>
          </a:p>
          <a:p>
            <a:pPr marL="66675" lvl="1" indent="-268288" algn="just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sz="1500" b="1" u="sng" dirty="0" smtClean="0">
                <a:solidFill>
                  <a:prstClr val="black"/>
                </a:solidFill>
                <a:latin typeface="Calibri"/>
              </a:rPr>
              <a:t>Zákon o veřejných zakázkách a prováděcí předpisy:</a:t>
            </a:r>
            <a:endParaRPr lang="cs-CZ" sz="1500" b="1" u="sng" dirty="0">
              <a:solidFill>
                <a:prstClr val="black"/>
              </a:solidFill>
              <a:latin typeface="Calibri"/>
            </a:endParaRPr>
          </a:p>
          <a:p>
            <a:pPr marL="981075" lvl="3" indent="-268288" algn="just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sz="1500" dirty="0" smtClean="0">
                <a:solidFill>
                  <a:prstClr val="black"/>
                </a:solidFill>
                <a:latin typeface="Calibri"/>
              </a:rPr>
              <a:t>Upravuje komplexně zadávání zakázek podléhajících režimu zákona + omezeně zadávání zakázek malého rozsahu (základní zásady + uveřejňování smlouvy nad 500 tisíc Kč bez DPH).</a:t>
            </a:r>
            <a:endParaRPr lang="cs-CZ" sz="1500" dirty="0">
              <a:solidFill>
                <a:prstClr val="black"/>
              </a:solidFill>
              <a:latin typeface="Calibri"/>
            </a:endParaRPr>
          </a:p>
          <a:p>
            <a:pPr marL="66675" lvl="1" indent="-268288" algn="just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sz="1500" b="1" u="sng" dirty="0" smtClean="0">
                <a:solidFill>
                  <a:prstClr val="black"/>
                </a:solidFill>
                <a:latin typeface="Calibri"/>
              </a:rPr>
              <a:t>Interní směrnice:</a:t>
            </a:r>
            <a:endParaRPr lang="cs-CZ" sz="1500" b="1" u="sng" dirty="0">
              <a:solidFill>
                <a:prstClr val="black"/>
              </a:solidFill>
              <a:latin typeface="Calibri"/>
            </a:endParaRPr>
          </a:p>
          <a:p>
            <a:pPr marL="981075" lvl="3" indent="-268288" algn="just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sz="1500" dirty="0" smtClean="0">
                <a:solidFill>
                  <a:srgbClr val="000000"/>
                </a:solidFill>
                <a:latin typeface="Calibri"/>
                <a:cs typeface="Arial" charset="0"/>
              </a:rPr>
              <a:t>Nutno dodržet též veškeré požadavky stanovené případnou interní zadávací směrnicí/směrnicí zřizovatele.</a:t>
            </a:r>
            <a:endParaRPr lang="cs-CZ" dirty="0">
              <a:solidFill>
                <a:srgbClr val="000000"/>
              </a:solidFill>
              <a:latin typeface="Calibri"/>
              <a:cs typeface="Arial" charset="0"/>
            </a:endParaRPr>
          </a:p>
        </p:txBody>
      </p:sp>
      <p:sp>
        <p:nvSpPr>
          <p:cNvPr id="21" name="Rectangle 4"/>
          <p:cNvSpPr>
            <a:spLocks noChangeArrowheads="1"/>
          </p:cNvSpPr>
          <p:nvPr/>
        </p:nvSpPr>
        <p:spPr bwMode="auto">
          <a:xfrm>
            <a:off x="271962" y="115285"/>
            <a:ext cx="8629650" cy="144462"/>
          </a:xfrm>
          <a:prstGeom prst="rect">
            <a:avLst/>
          </a:prstGeom>
          <a:solidFill>
            <a:srgbClr val="F1B310"/>
          </a:solidFill>
          <a:ln w="9525">
            <a:noFill/>
            <a:miter lim="800000"/>
            <a:headEnd/>
            <a:tailEnd/>
          </a:ln>
        </p:spPr>
        <p:txBody>
          <a:bodyPr/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cs-CZ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22" name="Rectangle 5"/>
          <p:cNvSpPr>
            <a:spLocks noChangeArrowheads="1"/>
          </p:cNvSpPr>
          <p:nvPr/>
        </p:nvSpPr>
        <p:spPr bwMode="auto">
          <a:xfrm>
            <a:off x="273550" y="310547"/>
            <a:ext cx="8628062" cy="107950"/>
          </a:xfrm>
          <a:prstGeom prst="rect">
            <a:avLst/>
          </a:prstGeom>
          <a:solidFill>
            <a:srgbClr val="F7EEC5"/>
          </a:solidFill>
          <a:ln w="9525">
            <a:noFill/>
            <a:miter lim="800000"/>
            <a:headEnd/>
            <a:tailEnd/>
          </a:ln>
        </p:spPr>
        <p:txBody>
          <a:bodyPr/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cs-CZ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23" name="Rectangle 6"/>
          <p:cNvSpPr>
            <a:spLocks noChangeArrowheads="1"/>
          </p:cNvSpPr>
          <p:nvPr/>
        </p:nvSpPr>
        <p:spPr bwMode="auto">
          <a:xfrm>
            <a:off x="273550" y="310547"/>
            <a:ext cx="4302125" cy="107950"/>
          </a:xfrm>
          <a:prstGeom prst="rect">
            <a:avLst/>
          </a:prstGeom>
          <a:solidFill>
            <a:srgbClr val="C76F16"/>
          </a:solidFill>
          <a:ln w="9525">
            <a:noFill/>
            <a:miter lim="800000"/>
            <a:headEnd/>
            <a:tailEnd/>
          </a:ln>
        </p:spPr>
        <p:txBody>
          <a:bodyPr/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cs-CZ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24" name="Rectangle 8"/>
          <p:cNvSpPr>
            <a:spLocks noChangeArrowheads="1"/>
          </p:cNvSpPr>
          <p:nvPr/>
        </p:nvSpPr>
        <p:spPr bwMode="auto">
          <a:xfrm>
            <a:off x="368397" y="6323012"/>
            <a:ext cx="8629650" cy="107950"/>
          </a:xfrm>
          <a:prstGeom prst="rect">
            <a:avLst/>
          </a:prstGeom>
          <a:solidFill>
            <a:srgbClr val="F1B310"/>
          </a:solidFill>
          <a:ln w="9525">
            <a:noFill/>
            <a:miter lim="800000"/>
            <a:headEnd/>
            <a:tailEnd/>
          </a:ln>
        </p:spPr>
        <p:txBody>
          <a:bodyPr/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cs-CZ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368397" y="6465887"/>
            <a:ext cx="8629650" cy="250825"/>
          </a:xfrm>
          <a:prstGeom prst="rect">
            <a:avLst/>
          </a:prstGeom>
          <a:solidFill>
            <a:srgbClr val="315C89"/>
          </a:solidFill>
          <a:ln w="9525">
            <a:noFill/>
            <a:miter lim="800000"/>
            <a:headEnd/>
            <a:tailEnd/>
          </a:ln>
        </p:spPr>
        <p:txBody>
          <a:bodyPr lIns="54000" tIns="36000" rIns="54000" bIns="0"/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</a:pPr>
            <a:r>
              <a:rPr lang="cs-CZ" sz="1100" b="1" dirty="0">
                <a:solidFill>
                  <a:prstClr val="white"/>
                </a:solidFill>
              </a:rPr>
              <a:t>www.asistencnicentrum.cz</a:t>
            </a:r>
            <a:r>
              <a:rPr lang="cs-CZ" sz="1100" i="1" dirty="0">
                <a:solidFill>
                  <a:prstClr val="white"/>
                </a:solidFill>
              </a:rPr>
              <a:t>   </a:t>
            </a:r>
          </a:p>
        </p:txBody>
      </p:sp>
      <p:sp>
        <p:nvSpPr>
          <p:cNvPr id="26" name="Zástupný symbol pro číslo snímku 9"/>
          <p:cNvSpPr>
            <a:spLocks noGrp="1"/>
          </p:cNvSpPr>
          <p:nvPr/>
        </p:nvSpPr>
        <p:spPr bwMode="auto">
          <a:xfrm>
            <a:off x="6707284" y="6392862"/>
            <a:ext cx="2133600" cy="3651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cs-CZ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264537A-0531-4EF4-9E11-99A61353FF82}" type="slidenum">
              <a:rPr lang="cs-CZ" smtClean="0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cs-CZ" dirty="0" smtClean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7996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427714" y="728106"/>
            <a:ext cx="8229600" cy="5152097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150000"/>
              </a:lnSpc>
              <a:defRPr/>
            </a:pPr>
            <a:endParaRPr lang="cs-CZ" b="1" dirty="0">
              <a:solidFill>
                <a:srgbClr val="1F497D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368397" y="513793"/>
            <a:ext cx="8229600" cy="898983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cs-CZ" sz="2400" b="1" dirty="0" smtClean="0">
                <a:solidFill>
                  <a:srgbClr val="315C89"/>
                </a:solidFill>
                <a:latin typeface="Calibri"/>
                <a:cs typeface="Arial" charset="0"/>
              </a:rPr>
              <a:t>Doplňující příručky, metodiky a metodické dopisy </a:t>
            </a:r>
            <a:br>
              <a:rPr lang="cs-CZ" sz="2400" b="1" dirty="0" smtClean="0">
                <a:solidFill>
                  <a:srgbClr val="315C89"/>
                </a:solidFill>
                <a:latin typeface="Calibri"/>
                <a:cs typeface="Arial" charset="0"/>
              </a:rPr>
            </a:br>
            <a:r>
              <a:rPr lang="cs-CZ" sz="2400" b="1" dirty="0" smtClean="0">
                <a:solidFill>
                  <a:srgbClr val="315C89"/>
                </a:solidFill>
                <a:latin typeface="Calibri"/>
                <a:cs typeface="Arial" charset="0"/>
              </a:rPr>
              <a:t>x není toho příliš na jednoho příjemce?</a:t>
            </a:r>
            <a:endParaRPr lang="cs-CZ" sz="2400" b="1" dirty="0">
              <a:solidFill>
                <a:srgbClr val="315C89"/>
              </a:solidFill>
              <a:latin typeface="Calibri"/>
              <a:cs typeface="Arial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259574" y="1412776"/>
            <a:ext cx="8629650" cy="42350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81075" lvl="3" indent="-268288" algn="just">
              <a:lnSpc>
                <a:spcPct val="150000"/>
              </a:lnSpc>
              <a:spcBef>
                <a:spcPct val="20000"/>
              </a:spcBef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altLang="cs-CZ" sz="1600" dirty="0" smtClean="0">
                <a:solidFill>
                  <a:prstClr val="black"/>
                </a:solidFill>
                <a:latin typeface="Calibri"/>
                <a:cs typeface="Arial" charset="0"/>
              </a:rPr>
              <a:t>Příručku obvykle doplňují metodické dopisy, metodiky, další pokyny.</a:t>
            </a:r>
          </a:p>
          <a:p>
            <a:pPr marL="981075" lvl="3" indent="-268288" algn="just">
              <a:lnSpc>
                <a:spcPct val="150000"/>
              </a:lnSpc>
              <a:spcBef>
                <a:spcPct val="20000"/>
              </a:spcBef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altLang="cs-CZ" sz="1600" dirty="0" smtClean="0">
                <a:solidFill>
                  <a:prstClr val="black"/>
                </a:solidFill>
                <a:latin typeface="Calibri"/>
                <a:cs typeface="Arial" charset="0"/>
              </a:rPr>
              <a:t>Okruh závazných předpisů vymezuje také smlouva/rozhodnutí o poskytnutí dotace. </a:t>
            </a:r>
            <a:endParaRPr lang="cs-CZ" altLang="cs-CZ" sz="1600" dirty="0">
              <a:solidFill>
                <a:prstClr val="black"/>
              </a:solidFill>
              <a:latin typeface="Calibri"/>
              <a:cs typeface="Arial" charset="0"/>
            </a:endParaRPr>
          </a:p>
          <a:p>
            <a:pPr marL="981075" lvl="3" indent="-268288" algn="just">
              <a:lnSpc>
                <a:spcPct val="150000"/>
              </a:lnSpc>
              <a:spcBef>
                <a:spcPct val="20000"/>
              </a:spcBef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altLang="cs-CZ" sz="1600" dirty="0" smtClean="0">
                <a:solidFill>
                  <a:prstClr val="black"/>
                </a:solidFill>
                <a:latin typeface="Calibri"/>
                <a:cs typeface="Arial" charset="0"/>
              </a:rPr>
              <a:t>V nynějším programovém období jsou pro každou výzvu samostatné „Příručky“ s možností odchylné úpravy zadávání veřejných zakázek.</a:t>
            </a:r>
          </a:p>
          <a:p>
            <a:pPr marL="981075" lvl="3" indent="-268288" algn="just">
              <a:lnSpc>
                <a:spcPct val="150000"/>
              </a:lnSpc>
              <a:spcBef>
                <a:spcPct val="20000"/>
              </a:spcBef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altLang="cs-CZ" sz="1600" dirty="0">
                <a:solidFill>
                  <a:prstClr val="black"/>
                </a:solidFill>
                <a:latin typeface="Calibri"/>
                <a:cs typeface="Arial" charset="0"/>
              </a:rPr>
              <a:t>Nutné splnit též podmínky vyplývající z případné interní </a:t>
            </a:r>
            <a:r>
              <a:rPr lang="cs-CZ" altLang="cs-CZ" sz="1600" dirty="0" smtClean="0">
                <a:solidFill>
                  <a:prstClr val="black"/>
                </a:solidFill>
                <a:latin typeface="Calibri"/>
                <a:cs typeface="Arial" charset="0"/>
              </a:rPr>
              <a:t>směrnice příjemce dotace.</a:t>
            </a:r>
            <a:endParaRPr lang="cs-CZ" altLang="cs-CZ" sz="1600" dirty="0">
              <a:solidFill>
                <a:prstClr val="black"/>
              </a:solidFill>
              <a:latin typeface="Calibri"/>
              <a:cs typeface="Arial" charset="0"/>
            </a:endParaRPr>
          </a:p>
          <a:p>
            <a:pPr marL="981075" lvl="3" indent="-268288" algn="just">
              <a:lnSpc>
                <a:spcPct val="150000"/>
              </a:lnSpc>
              <a:spcBef>
                <a:spcPct val="20000"/>
              </a:spcBef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altLang="cs-CZ" sz="1600" dirty="0" smtClean="0">
                <a:solidFill>
                  <a:prstClr val="black"/>
                </a:solidFill>
                <a:latin typeface="Calibri"/>
                <a:cs typeface="Arial" charset="0"/>
              </a:rPr>
              <a:t>Každý z 10-ti operačních programů má prakticky vlastní pravidla pro zadávání zakázek </a:t>
            </a:r>
            <a:r>
              <a:rPr lang="cs-CZ" altLang="cs-CZ" sz="1600" dirty="0">
                <a:solidFill>
                  <a:prstClr val="black"/>
                </a:solidFill>
                <a:latin typeface="Calibri"/>
                <a:cs typeface="Arial" charset="0"/>
              </a:rPr>
              <a:t>(</a:t>
            </a:r>
            <a:r>
              <a:rPr lang="cs-CZ" altLang="cs-CZ" sz="1600" dirty="0" smtClean="0">
                <a:solidFill>
                  <a:prstClr val="black"/>
                </a:solidFill>
                <a:latin typeface="Calibri"/>
                <a:cs typeface="Arial" charset="0"/>
              </a:rPr>
              <a:t>zcela zásadní odchylky)! </a:t>
            </a:r>
            <a:r>
              <a:rPr lang="cs-CZ" altLang="cs-CZ" sz="1600" dirty="0" smtClean="0">
                <a:solidFill>
                  <a:srgbClr val="FF0000"/>
                </a:solidFill>
                <a:latin typeface="Calibri"/>
                <a:cs typeface="Arial" charset="0"/>
              </a:rPr>
              <a:t>Viz tabulka „Přehled VZMR“. </a:t>
            </a:r>
          </a:p>
          <a:p>
            <a:pPr marL="981075" lvl="3" indent="-268288" algn="just">
              <a:lnSpc>
                <a:spcPct val="150000"/>
              </a:lnSpc>
              <a:spcBef>
                <a:spcPct val="20000"/>
              </a:spcBef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altLang="cs-CZ" sz="1600" dirty="0" smtClean="0">
                <a:solidFill>
                  <a:srgbClr val="FF0000"/>
                </a:solidFill>
                <a:latin typeface="Calibri"/>
                <a:cs typeface="Arial" charset="0"/>
              </a:rPr>
              <a:t>Doporučení: </a:t>
            </a:r>
            <a:r>
              <a:rPr lang="cs-CZ" altLang="cs-CZ" sz="1600" dirty="0" smtClean="0">
                <a:latin typeface="Calibri"/>
                <a:cs typeface="Arial" charset="0"/>
              </a:rPr>
              <a:t>Jedna </a:t>
            </a:r>
            <a:r>
              <a:rPr lang="cs-CZ" altLang="cs-CZ" sz="1600" dirty="0">
                <a:latin typeface="Calibri"/>
                <a:cs typeface="Arial" charset="0"/>
              </a:rPr>
              <a:t>příručka pro všechny </a:t>
            </a:r>
            <a:r>
              <a:rPr lang="cs-CZ" altLang="cs-CZ" sz="1600" dirty="0" smtClean="0">
                <a:latin typeface="Calibri"/>
                <a:cs typeface="Arial" charset="0"/>
              </a:rPr>
              <a:t>programy</a:t>
            </a:r>
            <a:r>
              <a:rPr lang="cs-CZ" altLang="cs-CZ" sz="1600" dirty="0" smtClean="0">
                <a:solidFill>
                  <a:prstClr val="black"/>
                </a:solidFill>
                <a:latin typeface="Calibri"/>
                <a:cs typeface="Arial" charset="0"/>
              </a:rPr>
              <a:t>: </a:t>
            </a:r>
            <a:r>
              <a:rPr lang="cs-CZ" altLang="cs-CZ" sz="1600" dirty="0" smtClean="0">
                <a:solidFill>
                  <a:srgbClr val="FF0000"/>
                </a:solidFill>
                <a:latin typeface="Calibri"/>
                <a:cs typeface="Arial" charset="0"/>
              </a:rPr>
              <a:t>„Metodický pokyn pro oblast zadávání zakázek pro programové období 2014 – 2020“. </a:t>
            </a:r>
          </a:p>
          <a:p>
            <a:pPr marL="712787" lvl="3" algn="just">
              <a:lnSpc>
                <a:spcPct val="150000"/>
              </a:lnSpc>
              <a:spcBef>
                <a:spcPct val="20000"/>
              </a:spcBef>
              <a:buClr>
                <a:srgbClr val="315C89"/>
              </a:buClr>
            </a:pPr>
            <a:r>
              <a:rPr lang="cs-CZ" altLang="cs-CZ" sz="2000" b="1" dirty="0" smtClean="0">
                <a:solidFill>
                  <a:srgbClr val="315C89"/>
                </a:solidFill>
                <a:latin typeface="Calibri"/>
                <a:cs typeface="Arial" charset="0"/>
              </a:rPr>
              <a:t>Příliš </a:t>
            </a:r>
            <a:r>
              <a:rPr lang="cs-CZ" altLang="cs-CZ" sz="2000" b="1" dirty="0">
                <a:solidFill>
                  <a:srgbClr val="315C89"/>
                </a:solidFill>
                <a:latin typeface="Calibri"/>
                <a:cs typeface="Arial" charset="0"/>
              </a:rPr>
              <a:t>mnoho informací x zátěž na </a:t>
            </a:r>
            <a:r>
              <a:rPr lang="cs-CZ" altLang="cs-CZ" sz="2000" b="1" dirty="0" smtClean="0">
                <a:solidFill>
                  <a:srgbClr val="315C89"/>
                </a:solidFill>
                <a:latin typeface="Calibri"/>
                <a:cs typeface="Arial" charset="0"/>
              </a:rPr>
              <a:t>realizátory projektů </a:t>
            </a:r>
            <a:r>
              <a:rPr lang="cs-CZ" altLang="cs-CZ" sz="2000" b="1" dirty="0">
                <a:solidFill>
                  <a:srgbClr val="315C89"/>
                </a:solidFill>
                <a:latin typeface="Calibri"/>
                <a:cs typeface="Arial" charset="0"/>
              </a:rPr>
              <a:t>x </a:t>
            </a:r>
            <a:r>
              <a:rPr lang="cs-CZ" altLang="cs-CZ" sz="2000" b="1" dirty="0" smtClean="0">
                <a:solidFill>
                  <a:srgbClr val="315C89"/>
                </a:solidFill>
                <a:latin typeface="Calibri"/>
                <a:cs typeface="Arial" charset="0"/>
              </a:rPr>
              <a:t>zvýšené </a:t>
            </a:r>
            <a:r>
              <a:rPr lang="cs-CZ" altLang="cs-CZ" sz="2000" b="1" dirty="0">
                <a:solidFill>
                  <a:srgbClr val="315C89"/>
                </a:solidFill>
                <a:latin typeface="Calibri"/>
                <a:cs typeface="Arial" charset="0"/>
              </a:rPr>
              <a:t>náklady </a:t>
            </a:r>
          </a:p>
        </p:txBody>
      </p:sp>
      <p:sp>
        <p:nvSpPr>
          <p:cNvPr id="19" name="Zástupný symbol pro číslo snímku 9"/>
          <p:cNvSpPr>
            <a:spLocks noGrp="1"/>
          </p:cNvSpPr>
          <p:nvPr/>
        </p:nvSpPr>
        <p:spPr bwMode="auto">
          <a:xfrm>
            <a:off x="6597307" y="6459483"/>
            <a:ext cx="2133600" cy="3651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cs-CZ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264537A-0531-4EF4-9E11-99A61353FF82}" type="slidenum">
              <a:rPr lang="cs-CZ" smtClean="0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cs-CZ" dirty="0" smtClean="0">
              <a:solidFill>
                <a:prstClr val="white"/>
              </a:solidFill>
            </a:endParaRPr>
          </a:p>
        </p:txBody>
      </p:sp>
      <p:sp>
        <p:nvSpPr>
          <p:cNvPr id="21" name="Rectangle 4"/>
          <p:cNvSpPr>
            <a:spLocks noChangeArrowheads="1"/>
          </p:cNvSpPr>
          <p:nvPr/>
        </p:nvSpPr>
        <p:spPr bwMode="auto">
          <a:xfrm>
            <a:off x="271962" y="115285"/>
            <a:ext cx="8629650" cy="144462"/>
          </a:xfrm>
          <a:prstGeom prst="rect">
            <a:avLst/>
          </a:prstGeom>
          <a:solidFill>
            <a:srgbClr val="F1B310"/>
          </a:solidFill>
          <a:ln w="9525">
            <a:noFill/>
            <a:miter lim="800000"/>
            <a:headEnd/>
            <a:tailEnd/>
          </a:ln>
        </p:spPr>
        <p:txBody>
          <a:bodyPr/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cs-CZ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22" name="Rectangle 5"/>
          <p:cNvSpPr>
            <a:spLocks noChangeArrowheads="1"/>
          </p:cNvSpPr>
          <p:nvPr/>
        </p:nvSpPr>
        <p:spPr bwMode="auto">
          <a:xfrm>
            <a:off x="273550" y="310547"/>
            <a:ext cx="8628062" cy="107950"/>
          </a:xfrm>
          <a:prstGeom prst="rect">
            <a:avLst/>
          </a:prstGeom>
          <a:solidFill>
            <a:srgbClr val="F7EEC5"/>
          </a:solidFill>
          <a:ln w="9525">
            <a:noFill/>
            <a:miter lim="800000"/>
            <a:headEnd/>
            <a:tailEnd/>
          </a:ln>
        </p:spPr>
        <p:txBody>
          <a:bodyPr/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cs-CZ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23" name="Rectangle 6"/>
          <p:cNvSpPr>
            <a:spLocks noChangeArrowheads="1"/>
          </p:cNvSpPr>
          <p:nvPr/>
        </p:nvSpPr>
        <p:spPr bwMode="auto">
          <a:xfrm>
            <a:off x="273550" y="310547"/>
            <a:ext cx="4302125" cy="107950"/>
          </a:xfrm>
          <a:prstGeom prst="rect">
            <a:avLst/>
          </a:prstGeom>
          <a:solidFill>
            <a:srgbClr val="C76F16"/>
          </a:solidFill>
          <a:ln w="9525">
            <a:noFill/>
            <a:miter lim="800000"/>
            <a:headEnd/>
            <a:tailEnd/>
          </a:ln>
        </p:spPr>
        <p:txBody>
          <a:bodyPr/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cs-CZ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24" name="Rectangle 8"/>
          <p:cNvSpPr>
            <a:spLocks noChangeArrowheads="1"/>
          </p:cNvSpPr>
          <p:nvPr/>
        </p:nvSpPr>
        <p:spPr bwMode="auto">
          <a:xfrm>
            <a:off x="368397" y="6323012"/>
            <a:ext cx="8629650" cy="107950"/>
          </a:xfrm>
          <a:prstGeom prst="rect">
            <a:avLst/>
          </a:prstGeom>
          <a:solidFill>
            <a:srgbClr val="F1B310"/>
          </a:solidFill>
          <a:ln w="9525">
            <a:noFill/>
            <a:miter lim="800000"/>
            <a:headEnd/>
            <a:tailEnd/>
          </a:ln>
        </p:spPr>
        <p:txBody>
          <a:bodyPr/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cs-CZ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368397" y="6465887"/>
            <a:ext cx="8629650" cy="250825"/>
          </a:xfrm>
          <a:prstGeom prst="rect">
            <a:avLst/>
          </a:prstGeom>
          <a:solidFill>
            <a:srgbClr val="315C89"/>
          </a:solidFill>
          <a:ln w="9525">
            <a:noFill/>
            <a:miter lim="800000"/>
            <a:headEnd/>
            <a:tailEnd/>
          </a:ln>
        </p:spPr>
        <p:txBody>
          <a:bodyPr lIns="54000" tIns="36000" rIns="54000" bIns="0"/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</a:pPr>
            <a:r>
              <a:rPr lang="cs-CZ" sz="1100" b="1" dirty="0">
                <a:solidFill>
                  <a:prstClr val="white"/>
                </a:solidFill>
              </a:rPr>
              <a:t>www.asistencnicentrum.cz</a:t>
            </a:r>
            <a:r>
              <a:rPr lang="cs-CZ" sz="1100" i="1" dirty="0">
                <a:solidFill>
                  <a:prstClr val="white"/>
                </a:solidFill>
              </a:rPr>
              <a:t>   </a:t>
            </a:r>
          </a:p>
        </p:txBody>
      </p:sp>
      <p:sp>
        <p:nvSpPr>
          <p:cNvPr id="26" name="Zástupný symbol pro číslo snímku 9"/>
          <p:cNvSpPr>
            <a:spLocks noGrp="1"/>
          </p:cNvSpPr>
          <p:nvPr/>
        </p:nvSpPr>
        <p:spPr bwMode="auto">
          <a:xfrm>
            <a:off x="6707284" y="6392862"/>
            <a:ext cx="2133600" cy="3651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cs-CZ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264537A-0531-4EF4-9E11-99A61353FF82}" type="slidenum">
              <a:rPr lang="cs-CZ" smtClean="0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cs-CZ" dirty="0" smtClean="0">
              <a:solidFill>
                <a:prstClr val="white"/>
              </a:solidFill>
            </a:endParaRPr>
          </a:p>
        </p:txBody>
      </p:sp>
      <p:pic>
        <p:nvPicPr>
          <p:cNvPr id="27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62934" y="5697537"/>
            <a:ext cx="1522413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88608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427714" y="728106"/>
            <a:ext cx="8229600" cy="5152097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150000"/>
              </a:lnSpc>
              <a:defRPr/>
            </a:pPr>
            <a:endParaRPr lang="cs-CZ" b="1" dirty="0">
              <a:solidFill>
                <a:schemeClr val="tx2"/>
              </a:solidFill>
              <a:cs typeface="Arial" pitchFamily="34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374552" y="618862"/>
            <a:ext cx="8229600" cy="428625"/>
          </a:xfrm>
          <a:prstGeom prst="rect">
            <a:avLst/>
          </a:prstGeom>
        </p:spPr>
        <p:txBody>
          <a:bodyPr/>
          <a:lstStyle/>
          <a:p>
            <a:pPr algn="ctr">
              <a:buFontTx/>
              <a:buNone/>
              <a:defRPr/>
            </a:pPr>
            <a:r>
              <a:rPr lang="cs-CZ" sz="2400" b="1" dirty="0" smtClean="0">
                <a:solidFill>
                  <a:srgbClr val="315C89"/>
                </a:solidFill>
                <a:latin typeface="+mn-lt"/>
                <a:cs typeface="Arial" charset="0"/>
              </a:rPr>
              <a:t>Kdo může přijít na kontrolu projektu</a:t>
            </a:r>
          </a:p>
          <a:p>
            <a:pPr algn="ctr">
              <a:buFontTx/>
              <a:buNone/>
              <a:defRPr/>
            </a:pPr>
            <a:endParaRPr lang="cs-CZ" sz="2400" b="1" dirty="0">
              <a:solidFill>
                <a:srgbClr val="315C89"/>
              </a:solidFill>
              <a:latin typeface="+mn-lt"/>
              <a:cs typeface="Arial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273550" y="1554444"/>
            <a:ext cx="8629650" cy="450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5587" lvl="2" algn="just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</a:pPr>
            <a:r>
              <a:rPr lang="cs-CZ" altLang="cs-CZ" dirty="0" smtClean="0">
                <a:solidFill>
                  <a:prstClr val="black"/>
                </a:solidFill>
                <a:latin typeface="+mn-lt"/>
                <a:cs typeface="Arial" charset="0"/>
                <a:sym typeface="Wingdings" panose="05000000000000000000" pitchFamily="2" charset="2"/>
              </a:rPr>
              <a:t>Pravomoc ke kontrole má více než 10 různých subjektů:</a:t>
            </a:r>
          </a:p>
          <a:p>
            <a:pPr marL="981075" lvl="3" indent="-268288" algn="just">
              <a:lnSpc>
                <a:spcPct val="15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altLang="cs-CZ" dirty="0" smtClean="0">
                <a:solidFill>
                  <a:prstClr val="black"/>
                </a:solidFill>
                <a:latin typeface="+mn-lt"/>
                <a:cs typeface="Arial" charset="0"/>
                <a:sym typeface="Wingdings" panose="05000000000000000000" pitchFamily="2" charset="2"/>
              </a:rPr>
              <a:t>Poskytovatel podpory a nadřízený orgán.</a:t>
            </a:r>
            <a:endParaRPr lang="cs-CZ" altLang="cs-CZ" dirty="0">
              <a:solidFill>
                <a:prstClr val="black"/>
              </a:solidFill>
              <a:latin typeface="+mn-lt"/>
              <a:cs typeface="Arial" charset="0"/>
              <a:sym typeface="Wingdings" panose="05000000000000000000" pitchFamily="2" charset="2"/>
            </a:endParaRPr>
          </a:p>
          <a:p>
            <a:pPr marL="981075" lvl="3" indent="-268288" algn="just">
              <a:lnSpc>
                <a:spcPct val="15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altLang="cs-CZ" dirty="0" smtClean="0">
                <a:solidFill>
                  <a:prstClr val="black"/>
                </a:solidFill>
                <a:latin typeface="+mn-lt"/>
                <a:cs typeface="Arial" charset="0"/>
                <a:sym typeface="Wingdings" panose="05000000000000000000" pitchFamily="2" charset="2"/>
              </a:rPr>
              <a:t>Finanční úřad/Ministerstvo financí.</a:t>
            </a:r>
          </a:p>
          <a:p>
            <a:pPr marL="981075" lvl="3" indent="-268288" algn="just">
              <a:lnSpc>
                <a:spcPct val="15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altLang="cs-CZ" dirty="0" smtClean="0">
                <a:solidFill>
                  <a:prstClr val="black"/>
                </a:solidFill>
                <a:latin typeface="+mn-lt"/>
                <a:cs typeface="Arial" charset="0"/>
                <a:sym typeface="Wingdings" panose="05000000000000000000" pitchFamily="2" charset="2"/>
              </a:rPr>
              <a:t>Evropský účetní dvůr.</a:t>
            </a:r>
          </a:p>
          <a:p>
            <a:pPr marL="981075" lvl="3" indent="-268288" algn="just">
              <a:lnSpc>
                <a:spcPct val="15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altLang="cs-CZ" dirty="0" smtClean="0">
                <a:solidFill>
                  <a:prstClr val="black"/>
                </a:solidFill>
                <a:latin typeface="+mn-lt"/>
                <a:cs typeface="Arial" charset="0"/>
                <a:sym typeface="Wingdings" panose="05000000000000000000" pitchFamily="2" charset="2"/>
              </a:rPr>
              <a:t>Evropská komise.</a:t>
            </a:r>
          </a:p>
          <a:p>
            <a:pPr marL="981075" lvl="3" indent="-268288" algn="just">
              <a:lnSpc>
                <a:spcPct val="15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altLang="cs-CZ" dirty="0" smtClean="0">
                <a:solidFill>
                  <a:prstClr val="black"/>
                </a:solidFill>
                <a:latin typeface="+mn-lt"/>
                <a:cs typeface="Arial" charset="0"/>
                <a:sym typeface="Wingdings" panose="05000000000000000000" pitchFamily="2" charset="2"/>
              </a:rPr>
              <a:t>Úřad na ochranu hospodářské soutěže.</a:t>
            </a:r>
          </a:p>
          <a:p>
            <a:pPr marL="981075" lvl="3" indent="-268288" algn="just">
              <a:lnSpc>
                <a:spcPct val="15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altLang="cs-CZ" dirty="0" smtClean="0">
                <a:solidFill>
                  <a:prstClr val="black"/>
                </a:solidFill>
                <a:latin typeface="+mn-lt"/>
                <a:cs typeface="Arial" charset="0"/>
                <a:sym typeface="Wingdings" panose="05000000000000000000" pitchFamily="2" charset="2"/>
              </a:rPr>
              <a:t>Nejvyšší kontrolní úřad.</a:t>
            </a:r>
          </a:p>
          <a:p>
            <a:pPr marL="981075" lvl="3" indent="-268288" algn="just">
              <a:lnSpc>
                <a:spcPct val="15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  <a:buFont typeface="Wingdings" panose="05000000000000000000" pitchFamily="2" charset="2"/>
              <a:buChar char="ð"/>
            </a:pPr>
            <a:r>
              <a:rPr lang="cs-CZ" altLang="cs-CZ" dirty="0" smtClean="0">
                <a:solidFill>
                  <a:prstClr val="black"/>
                </a:solidFill>
                <a:latin typeface="+mn-lt"/>
                <a:cs typeface="Arial" charset="0"/>
                <a:sym typeface="Wingdings" panose="05000000000000000000" pitchFamily="2" charset="2"/>
              </a:rPr>
              <a:t>OČTŘ, OLAF (Evropský úřad pro boj proti podvodům).</a:t>
            </a:r>
            <a:endParaRPr lang="cs-CZ" altLang="cs-CZ" dirty="0">
              <a:solidFill>
                <a:prstClr val="black"/>
              </a:solidFill>
              <a:latin typeface="+mn-lt"/>
              <a:cs typeface="Arial" charset="0"/>
              <a:sym typeface="Wingdings" panose="05000000000000000000" pitchFamily="2" charset="2"/>
            </a:endParaRPr>
          </a:p>
          <a:p>
            <a:pPr marL="255587" lvl="2" algn="ctr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rgbClr val="315C89"/>
              </a:buClr>
            </a:pPr>
            <a:endParaRPr lang="cs-CZ" altLang="cs-CZ" dirty="0" smtClean="0">
              <a:latin typeface="+mn-lt"/>
              <a:cs typeface="Arial" charset="0"/>
            </a:endParaRPr>
          </a:p>
        </p:txBody>
      </p:sp>
      <p:sp>
        <p:nvSpPr>
          <p:cNvPr id="18" name="Rectangle 8"/>
          <p:cNvSpPr>
            <a:spLocks noChangeArrowheads="1"/>
          </p:cNvSpPr>
          <p:nvPr/>
        </p:nvSpPr>
        <p:spPr bwMode="auto">
          <a:xfrm>
            <a:off x="417082" y="6374469"/>
            <a:ext cx="8629650" cy="107950"/>
          </a:xfrm>
          <a:prstGeom prst="rect">
            <a:avLst/>
          </a:prstGeom>
          <a:solidFill>
            <a:srgbClr val="F1B310"/>
          </a:solidFill>
          <a:ln w="9525">
            <a:noFill/>
            <a:miter lim="800000"/>
            <a:headEnd/>
            <a:tailEnd/>
          </a:ln>
        </p:spPr>
        <p:txBody>
          <a:bodyPr/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cs-CZ" dirty="0">
              <a:latin typeface="Calibri" pitchFamily="34" charset="0"/>
            </a:endParaRPr>
          </a:p>
        </p:txBody>
      </p:sp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417082" y="6517344"/>
            <a:ext cx="8629650" cy="250825"/>
          </a:xfrm>
          <a:prstGeom prst="rect">
            <a:avLst/>
          </a:prstGeom>
          <a:solidFill>
            <a:srgbClr val="315C89"/>
          </a:solidFill>
          <a:ln w="9525">
            <a:noFill/>
            <a:miter lim="800000"/>
            <a:headEnd/>
            <a:tailEnd/>
          </a:ln>
        </p:spPr>
        <p:txBody>
          <a:bodyPr lIns="54000" tIns="36000" rIns="54000" bIns="0"/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</a:pPr>
            <a:r>
              <a:rPr lang="cs-CZ" sz="1100" b="1" dirty="0">
                <a:solidFill>
                  <a:schemeClr val="bg1"/>
                </a:solidFill>
              </a:rPr>
              <a:t>www.asistencnicentrum.cz</a:t>
            </a:r>
            <a:r>
              <a:rPr lang="cs-CZ" sz="1100" i="1" dirty="0">
                <a:solidFill>
                  <a:schemeClr val="bg1"/>
                </a:solidFill>
              </a:rPr>
              <a:t>   </a:t>
            </a:r>
          </a:p>
        </p:txBody>
      </p:sp>
      <p:sp>
        <p:nvSpPr>
          <p:cNvPr id="20" name="Zástupný symbol pro číslo snímku 9"/>
          <p:cNvSpPr>
            <a:spLocks noGrp="1"/>
          </p:cNvSpPr>
          <p:nvPr/>
        </p:nvSpPr>
        <p:spPr bwMode="auto">
          <a:xfrm>
            <a:off x="6755969" y="6444319"/>
            <a:ext cx="2133600" cy="3651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cs-CZ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264537A-0531-4EF4-9E11-99A61353FF82}" type="slidenum">
              <a:rPr lang="cs-CZ" smtClean="0">
                <a:solidFill>
                  <a:schemeClr val="bg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cs-CZ" dirty="0" smtClean="0">
              <a:solidFill>
                <a:schemeClr val="bg1"/>
              </a:solidFill>
            </a:endParaRPr>
          </a:p>
        </p:txBody>
      </p:sp>
      <p:pic>
        <p:nvPicPr>
          <p:cNvPr id="21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11619" y="5748994"/>
            <a:ext cx="1522413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Rectangle 4"/>
          <p:cNvSpPr>
            <a:spLocks noChangeArrowheads="1"/>
          </p:cNvSpPr>
          <p:nvPr/>
        </p:nvSpPr>
        <p:spPr bwMode="auto">
          <a:xfrm>
            <a:off x="271962" y="115285"/>
            <a:ext cx="8629650" cy="144462"/>
          </a:xfrm>
          <a:prstGeom prst="rect">
            <a:avLst/>
          </a:prstGeom>
          <a:solidFill>
            <a:srgbClr val="F1B310"/>
          </a:solidFill>
          <a:ln w="9525">
            <a:noFill/>
            <a:miter lim="800000"/>
            <a:headEnd/>
            <a:tailEnd/>
          </a:ln>
        </p:spPr>
        <p:txBody>
          <a:bodyPr/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cs-CZ" dirty="0">
              <a:latin typeface="Calibri" pitchFamily="34" charset="0"/>
            </a:endParaRP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auto">
          <a:xfrm>
            <a:off x="273550" y="310547"/>
            <a:ext cx="8628062" cy="107950"/>
          </a:xfrm>
          <a:prstGeom prst="rect">
            <a:avLst/>
          </a:prstGeom>
          <a:solidFill>
            <a:srgbClr val="F7EEC5"/>
          </a:solidFill>
          <a:ln w="9525">
            <a:noFill/>
            <a:miter lim="800000"/>
            <a:headEnd/>
            <a:tailEnd/>
          </a:ln>
        </p:spPr>
        <p:txBody>
          <a:bodyPr/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cs-CZ" dirty="0">
              <a:latin typeface="Calibri" pitchFamily="34" charset="0"/>
            </a:endParaRPr>
          </a:p>
        </p:txBody>
      </p:sp>
      <p:sp>
        <p:nvSpPr>
          <p:cNvPr id="24" name="Rectangle 6"/>
          <p:cNvSpPr>
            <a:spLocks noChangeArrowheads="1"/>
          </p:cNvSpPr>
          <p:nvPr/>
        </p:nvSpPr>
        <p:spPr bwMode="auto">
          <a:xfrm>
            <a:off x="273550" y="310547"/>
            <a:ext cx="4302125" cy="107950"/>
          </a:xfrm>
          <a:prstGeom prst="rect">
            <a:avLst/>
          </a:prstGeom>
          <a:solidFill>
            <a:srgbClr val="C76F16"/>
          </a:solidFill>
          <a:ln w="9525">
            <a:noFill/>
            <a:miter lim="800000"/>
            <a:headEnd/>
            <a:tailEnd/>
          </a:ln>
        </p:spPr>
        <p:txBody>
          <a:bodyPr/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cs-CZ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6204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9302</TotalTime>
  <Words>1082</Words>
  <Application>Microsoft Office PowerPoint</Application>
  <PresentationFormat>Předvádění na obrazovce (4:3)</PresentationFormat>
  <Paragraphs>232</Paragraphs>
  <Slides>14</Slides>
  <Notes>14</Notes>
  <HiddenSlides>0</HiddenSlides>
  <MMClips>0</MMClips>
  <ScaleCrop>false</ScaleCrop>
  <HeadingPairs>
    <vt:vector size="4" baseType="variant">
      <vt:variant>
        <vt:lpstr>Motiv</vt:lpstr>
      </vt:variant>
      <vt:variant>
        <vt:i4>4</vt:i4>
      </vt:variant>
      <vt:variant>
        <vt:lpstr>Nadpisy snímků</vt:lpstr>
      </vt:variant>
      <vt:variant>
        <vt:i4>14</vt:i4>
      </vt:variant>
    </vt:vector>
  </HeadingPairs>
  <TitlesOfParts>
    <vt:vector size="18" baseType="lpstr">
      <vt:lpstr>Motiv sady Office</vt:lpstr>
      <vt:lpstr>Motiv systému Office</vt:lpstr>
      <vt:lpstr>1_Motiv systému Office</vt:lpstr>
      <vt:lpstr>2_Motiv systému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Kollar</dc:creator>
  <cp:lastModifiedBy>malikova</cp:lastModifiedBy>
  <cp:revision>836</cp:revision>
  <dcterms:created xsi:type="dcterms:W3CDTF">2008-02-25T19:15:15Z</dcterms:created>
  <dcterms:modified xsi:type="dcterms:W3CDTF">2015-11-19T13:58:26Z</dcterms:modified>
</cp:coreProperties>
</file>