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4" r:id="rId2"/>
    <p:sldMasterId id="2147483718" r:id="rId3"/>
    <p:sldMasterId id="2147483730" r:id="rId4"/>
    <p:sldMasterId id="2147483742" r:id="rId5"/>
    <p:sldMasterId id="2147483754" r:id="rId6"/>
    <p:sldMasterId id="2147483766" r:id="rId7"/>
    <p:sldMasterId id="2147483778" r:id="rId8"/>
    <p:sldMasterId id="2147483790" r:id="rId9"/>
  </p:sldMasterIdLst>
  <p:notesMasterIdLst>
    <p:notesMasterId r:id="rId43"/>
  </p:notesMasterIdLst>
  <p:handoutMasterIdLst>
    <p:handoutMasterId r:id="rId44"/>
  </p:handoutMasterIdLst>
  <p:sldIdLst>
    <p:sldId id="259" r:id="rId10"/>
    <p:sldId id="257" r:id="rId11"/>
    <p:sldId id="302" r:id="rId12"/>
    <p:sldId id="261" r:id="rId13"/>
    <p:sldId id="263" r:id="rId14"/>
    <p:sldId id="265" r:id="rId15"/>
    <p:sldId id="280" r:id="rId16"/>
    <p:sldId id="281" r:id="rId17"/>
    <p:sldId id="282" r:id="rId18"/>
    <p:sldId id="287" r:id="rId19"/>
    <p:sldId id="283" r:id="rId20"/>
    <p:sldId id="284" r:id="rId21"/>
    <p:sldId id="288" r:id="rId22"/>
    <p:sldId id="289" r:id="rId23"/>
    <p:sldId id="266" r:id="rId24"/>
    <p:sldId id="277" r:id="rId25"/>
    <p:sldId id="279" r:id="rId26"/>
    <p:sldId id="304" r:id="rId27"/>
    <p:sldId id="286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3" r:id="rId39"/>
    <p:sldId id="300" r:id="rId40"/>
    <p:sldId id="301" r:id="rId41"/>
    <p:sldId id="305" r:id="rId42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94718" autoAdjust="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46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slide" Target="slides/slide33.xml"/><Relationship Id="rId4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viewProps" Target="viewProps.xml"/><Relationship Id="rId20" Type="http://schemas.openxmlformats.org/officeDocument/2006/relationships/slide" Target="slides/slide11.xml"/><Relationship Id="rId41" Type="http://schemas.openxmlformats.org/officeDocument/2006/relationships/slide" Target="slides/slide3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AC5AF8-CEDA-40B9-B156-3776E81CEE40}" type="datetimeFigureOut">
              <a:rPr lang="cs-CZ"/>
              <a:pPr>
                <a:defRPr/>
              </a:pPr>
              <a:t>16.4.2015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7F7B70-D0D2-4089-9A6F-84E8977772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130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9FB8D0-7ECC-4C01-B9EF-EC33647749D0}" type="datetimeFigureOut">
              <a:rPr lang="cs-CZ"/>
              <a:pPr>
                <a:defRPr/>
              </a:pPr>
              <a:t>16.4.2015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14E2F8-E949-4F0B-8B71-0810EE0E9A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7951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50913" y="715963"/>
            <a:ext cx="4964112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>
              <a:latin typeface="Arial" charset="0"/>
            </a:endParaRPr>
          </a:p>
        </p:txBody>
      </p:sp>
      <p:sp>
        <p:nvSpPr>
          <p:cNvPr id="40963" name="Zástupný symbol pro číslo snímku 1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156A58-D1E1-4D8F-91C3-946E1141E496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4301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7395A5-DC5A-4B01-B610-65C694819BD6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4301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769B80-66FA-4014-B128-8E40CA562326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cs-CZ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4505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F8054C-FE00-4CA2-B170-AD0A933CA922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cs-CZ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4915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EAE902-DE0D-42E4-89FE-352D27351655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cs-CZ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493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325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A8BB7C-3E59-4D95-9698-767C83B8C4A8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cs-CZ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5529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3209B5-70C5-4550-9612-E295FF31F39D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cs-CZ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7373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6A1283-9B81-41CB-B1E7-9C5B96863CE3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cs-CZ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4638" y="908050"/>
            <a:ext cx="2051050" cy="51879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68313" y="908050"/>
            <a:ext cx="6003925" cy="51879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8313" y="2133600"/>
            <a:ext cx="4027487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27488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4638" y="908050"/>
            <a:ext cx="2051050" cy="51879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68313" y="908050"/>
            <a:ext cx="6003925" cy="51879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8313" y="2133600"/>
            <a:ext cx="4027487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27488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4638" y="908050"/>
            <a:ext cx="2051050" cy="518795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68313" y="908050"/>
            <a:ext cx="6003925" cy="51879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8313" y="2133600"/>
            <a:ext cx="4027487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27488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8313" y="2133600"/>
            <a:ext cx="4027487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27488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4638" y="908050"/>
            <a:ext cx="2051050" cy="518795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68313" y="908050"/>
            <a:ext cx="6003925" cy="51879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737C0-E456-47EE-B59B-4AD3A83DA3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88E71-65B1-4C8C-894B-38D4CF95B9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325A2-611E-4167-9884-9E0F0F3076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9645A-7716-4F55-8DFD-6A4CCDF032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32640-684B-430D-8B44-044FDA68E5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504BA-B35F-4AAE-8051-A41EC6B91C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F105A-5DFE-4FAA-A44A-80BE6053FA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4F10-0547-4487-AFAD-E0F51F9978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9FDFC-3FDB-423E-9CA5-F4DBA3DC28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55401-85CB-4C10-B83F-2C83BA9148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64F36-76C5-41E2-B5A7-166FE23155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8313" y="2133600"/>
            <a:ext cx="4027487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27488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4638" y="908050"/>
            <a:ext cx="2051050" cy="518795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68313" y="908050"/>
            <a:ext cx="6003925" cy="51879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CA8A5-FBC4-40BC-8273-F8060D1794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69854-1DC5-478E-BC90-5AE6B91689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553C7-B612-4AB0-9DB6-C36A10C8ED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9A8AA-65A4-4F43-8795-27136E070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30BC1-2E8E-4119-9590-DEF25A458A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B6A84-245E-4903-B8EE-709377927C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7980E-DE8D-4992-835B-8D52992142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3B8F1-98EB-4753-8007-B7602F1F33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B4E1E-53B9-49E4-AB4C-8FDE9B4236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B20A0-6455-400F-AA82-3512363464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B2AA-A1BD-4265-B312-5CF327E97A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8313" y="2133600"/>
            <a:ext cx="4027487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27488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4638" y="908050"/>
            <a:ext cx="2051050" cy="518795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68313" y="908050"/>
            <a:ext cx="6003925" cy="51879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BE81D-B0ED-4E60-A9A5-F740851162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A88D1-BFA6-47FB-8EFB-1FF9BD6126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46C25-3D24-428D-A3A4-364C9D1112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131BB-4792-42F8-9DCB-50535564D4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0744C-ADEC-4B05-9BFB-368D91B7C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9307D-529A-428E-AFC6-9A61B16A01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E006-6F91-4EE7-B583-3E0012D05F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E9151-7B73-4283-963D-03452F4940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6EA8B-2D05-44F2-A4E3-0F549C7FCD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FE748-C5E3-4A58-9FB2-B92796C5A7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1DC28-4776-4445-B1C1-A6A9266168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 userDrawn="1"/>
        </p:nvSpPr>
        <p:spPr bwMode="auto">
          <a:xfrm flipV="1">
            <a:off x="0" y="1916113"/>
            <a:ext cx="3419475" cy="36512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9683" name="Rectangle 3"/>
          <p:cNvSpPr>
            <a:spLocks noChangeArrowheads="1"/>
          </p:cNvSpPr>
          <p:nvPr userDrawn="1"/>
        </p:nvSpPr>
        <p:spPr bwMode="auto">
          <a:xfrm flipV="1">
            <a:off x="3419475" y="1916113"/>
            <a:ext cx="2232025" cy="36512"/>
          </a:xfrm>
          <a:prstGeom prst="rect">
            <a:avLst/>
          </a:prstGeom>
          <a:solidFill>
            <a:srgbClr val="6699CC"/>
          </a:solidFill>
          <a:ln w="9525">
            <a:solidFill>
              <a:srgbClr val="66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9684" name="Rectangle 4"/>
          <p:cNvSpPr>
            <a:spLocks noChangeArrowheads="1"/>
          </p:cNvSpPr>
          <p:nvPr userDrawn="1"/>
        </p:nvSpPr>
        <p:spPr bwMode="auto">
          <a:xfrm flipV="1">
            <a:off x="5651500" y="1916113"/>
            <a:ext cx="1584325" cy="36512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96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908050"/>
            <a:ext cx="820737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133600"/>
            <a:ext cx="820737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endParaRPr lang="cs-CZ" altLang="cs-CZ" smtClean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52400" y="76200"/>
            <a:ext cx="8839200" cy="4270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b="1">
                <a:solidFill>
                  <a:srgbClr val="FFFFFF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rgbClr val="FFFFFF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rgbClr val="FFFFFF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rgbClr val="FFFFFF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rgbClr val="FFFFFF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cs-CZ" sz="2200" smtClean="0">
                <a:solidFill>
                  <a:srgbClr val="000000"/>
                </a:solidFill>
                <a:cs typeface="+mn-cs"/>
              </a:rPr>
              <a:t>			</a:t>
            </a:r>
          </a:p>
        </p:txBody>
      </p:sp>
      <p:sp>
        <p:nvSpPr>
          <p:cNvPr id="199706" name="Line 26"/>
          <p:cNvSpPr>
            <a:spLocks noChangeShapeType="1"/>
          </p:cNvSpPr>
          <p:nvPr userDrawn="1"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033" name="Picture 30" descr="top_01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-36513" y="-26988"/>
            <a:ext cx="4772026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31" descr="top_0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4643438" y="-26988"/>
            <a:ext cx="4498975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0" r:id="rId2"/>
    <p:sldLayoutId id="2147483799" r:id="rId3"/>
    <p:sldLayoutId id="2147483798" r:id="rId4"/>
    <p:sldLayoutId id="2147483797" r:id="rId5"/>
    <p:sldLayoutId id="2147483796" r:id="rId6"/>
    <p:sldLayoutId id="2147483795" r:id="rId7"/>
    <p:sldLayoutId id="2147483794" r:id="rId8"/>
    <p:sldLayoutId id="2147483793" r:id="rId9"/>
    <p:sldLayoutId id="2147483792" r:id="rId10"/>
    <p:sldLayoutId id="2147483791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 userDrawn="1"/>
        </p:nvSpPr>
        <p:spPr bwMode="auto">
          <a:xfrm flipV="1">
            <a:off x="0" y="1916113"/>
            <a:ext cx="3419475" cy="36512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9683" name="Rectangle 3"/>
          <p:cNvSpPr>
            <a:spLocks noChangeArrowheads="1"/>
          </p:cNvSpPr>
          <p:nvPr userDrawn="1"/>
        </p:nvSpPr>
        <p:spPr bwMode="auto">
          <a:xfrm flipV="1">
            <a:off x="3419475" y="1916113"/>
            <a:ext cx="2232025" cy="36512"/>
          </a:xfrm>
          <a:prstGeom prst="rect">
            <a:avLst/>
          </a:prstGeom>
          <a:solidFill>
            <a:srgbClr val="6699CC"/>
          </a:solidFill>
          <a:ln w="9525">
            <a:solidFill>
              <a:srgbClr val="66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9684" name="Rectangle 4"/>
          <p:cNvSpPr>
            <a:spLocks noChangeArrowheads="1"/>
          </p:cNvSpPr>
          <p:nvPr userDrawn="1"/>
        </p:nvSpPr>
        <p:spPr bwMode="auto">
          <a:xfrm flipV="1">
            <a:off x="5651500" y="1916113"/>
            <a:ext cx="1584325" cy="36512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996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908050"/>
            <a:ext cx="820737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133600"/>
            <a:ext cx="820737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endParaRPr lang="cs-CZ" altLang="cs-CZ" smtClean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52400" y="76200"/>
            <a:ext cx="8839200" cy="4270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b="1">
                <a:solidFill>
                  <a:srgbClr val="FFFFFF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rgbClr val="FFFFFF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rgbClr val="FFFFFF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rgbClr val="FFFFFF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rgbClr val="FFFFFF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cs-CZ" sz="2200" smtClean="0">
                <a:solidFill>
                  <a:srgbClr val="000000"/>
                </a:solidFill>
                <a:cs typeface="+mn-cs"/>
              </a:rPr>
              <a:t>			</a:t>
            </a:r>
          </a:p>
        </p:txBody>
      </p:sp>
      <p:sp>
        <p:nvSpPr>
          <p:cNvPr id="199706" name="Line 26"/>
          <p:cNvSpPr>
            <a:spLocks noChangeShapeType="1"/>
          </p:cNvSpPr>
          <p:nvPr userDrawn="1"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3321" name="Picture 30" descr="top_01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-36513" y="-26988"/>
            <a:ext cx="4772026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31" descr="top_02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4643438" y="-26988"/>
            <a:ext cx="4498975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1" r:id="rId2"/>
    <p:sldLayoutId id="2147483810" r:id="rId3"/>
    <p:sldLayoutId id="2147483809" r:id="rId4"/>
    <p:sldLayoutId id="2147483808" r:id="rId5"/>
    <p:sldLayoutId id="2147483807" r:id="rId6"/>
    <p:sldLayoutId id="2147483806" r:id="rId7"/>
    <p:sldLayoutId id="2147483805" r:id="rId8"/>
    <p:sldLayoutId id="2147483804" r:id="rId9"/>
    <p:sldLayoutId id="2147483803" r:id="rId10"/>
    <p:sldLayoutId id="2147483802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908050"/>
            <a:ext cx="820737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560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133600"/>
            <a:ext cx="820737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endParaRPr lang="cs-CZ" altLang="cs-CZ" smtClean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52400" y="76200"/>
            <a:ext cx="8839200" cy="4270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b="1">
                <a:solidFill>
                  <a:srgbClr val="FFFFFF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rgbClr val="FFFFFF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rgbClr val="FFFFFF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rgbClr val="FFFFFF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rgbClr val="FFFFFF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cs-CZ" sz="2200" smtClean="0">
                <a:solidFill>
                  <a:schemeClr val="tx1"/>
                </a:solidFill>
              </a:rPr>
              <a:t>			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76275" y="71438"/>
            <a:ext cx="2166938" cy="585787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>
              <a:defRPr/>
            </a:pPr>
            <a:r>
              <a:rPr lang="cs-CZ" sz="1600" b="1" dirty="0">
                <a:solidFill>
                  <a:schemeClr val="accent2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Ministerstvo financí</a:t>
            </a:r>
          </a:p>
          <a:p>
            <a:pPr>
              <a:defRPr/>
            </a:pPr>
            <a:r>
              <a:rPr lang="cs-CZ" sz="1600" b="1" dirty="0">
                <a:solidFill>
                  <a:schemeClr val="bg2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České republiky</a:t>
            </a:r>
          </a:p>
        </p:txBody>
      </p:sp>
      <p:pic>
        <p:nvPicPr>
          <p:cNvPr id="25606" name="Obrázek 11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1438" y="71438"/>
            <a:ext cx="577850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>
            <a:spLocks noChangeArrowheads="1"/>
          </p:cNvSpPr>
          <p:nvPr userDrawn="1"/>
        </p:nvSpPr>
        <p:spPr bwMode="auto">
          <a:xfrm flipV="1">
            <a:off x="0" y="1916113"/>
            <a:ext cx="3419475" cy="36512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 flipV="1">
            <a:off x="3419475" y="1916113"/>
            <a:ext cx="2232025" cy="36512"/>
          </a:xfrm>
          <a:prstGeom prst="rect">
            <a:avLst/>
          </a:prstGeom>
          <a:solidFill>
            <a:srgbClr val="6699CC"/>
          </a:solidFill>
          <a:ln w="9525">
            <a:solidFill>
              <a:srgbClr val="66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 flipV="1">
            <a:off x="5651500" y="1916113"/>
            <a:ext cx="1584325" cy="36512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" name="Line 26"/>
          <p:cNvSpPr>
            <a:spLocks noChangeShapeType="1"/>
          </p:cNvSpPr>
          <p:nvPr userDrawn="1"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cs-CZ" b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25611" name="Picture 30" descr="top_01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-36513" y="-26988"/>
            <a:ext cx="4772026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2" name="Picture 31" descr="top_02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4643438" y="-26988"/>
            <a:ext cx="4498975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2" r:id="rId2"/>
    <p:sldLayoutId id="2147483821" r:id="rId3"/>
    <p:sldLayoutId id="2147483820" r:id="rId4"/>
    <p:sldLayoutId id="2147483819" r:id="rId5"/>
    <p:sldLayoutId id="2147483818" r:id="rId6"/>
    <p:sldLayoutId id="2147483817" r:id="rId7"/>
    <p:sldLayoutId id="2147483816" r:id="rId8"/>
    <p:sldLayoutId id="2147483815" r:id="rId9"/>
    <p:sldLayoutId id="2147483814" r:id="rId10"/>
    <p:sldLayoutId id="2147483813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 flipV="1">
            <a:off x="0" y="1916113"/>
            <a:ext cx="3419475" cy="36512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683" name="Rectangle 3"/>
          <p:cNvSpPr>
            <a:spLocks noChangeArrowheads="1"/>
          </p:cNvSpPr>
          <p:nvPr/>
        </p:nvSpPr>
        <p:spPr bwMode="auto">
          <a:xfrm flipV="1">
            <a:off x="3419475" y="1916113"/>
            <a:ext cx="2232025" cy="36512"/>
          </a:xfrm>
          <a:prstGeom prst="rect">
            <a:avLst/>
          </a:prstGeom>
          <a:solidFill>
            <a:srgbClr val="6699CC"/>
          </a:solidFill>
          <a:ln w="9525">
            <a:solidFill>
              <a:srgbClr val="66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 flipV="1">
            <a:off x="5651500" y="1916113"/>
            <a:ext cx="1584325" cy="36512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6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908050"/>
            <a:ext cx="820737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133600"/>
            <a:ext cx="820737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endParaRPr lang="cs-CZ" altLang="cs-CZ" smtClean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52400" y="76200"/>
            <a:ext cx="8839200" cy="4270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b="1">
                <a:solidFill>
                  <a:srgbClr val="FFFFFF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rgbClr val="FFFFFF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rgbClr val="FFFFFF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rgbClr val="FFFFFF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rgbClr val="FFFFFF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cs-CZ" sz="2200" smtClean="0">
                <a:solidFill>
                  <a:schemeClr val="tx1"/>
                </a:solidFill>
              </a:rPr>
              <a:t>			</a:t>
            </a:r>
          </a:p>
        </p:txBody>
      </p:sp>
      <p:sp>
        <p:nvSpPr>
          <p:cNvPr id="199706" name="Line 26"/>
          <p:cNvSpPr>
            <a:spLocks noChangeShapeType="1"/>
          </p:cNvSpPr>
          <p:nvPr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7897" name="Picture 30" descr="top_0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36513" y="-26988"/>
            <a:ext cx="4772026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8" name="Picture 31" descr="top_0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643438" y="-26988"/>
            <a:ext cx="4498975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ovéPole 10"/>
          <p:cNvSpPr txBox="1"/>
          <p:nvPr/>
        </p:nvSpPr>
        <p:spPr>
          <a:xfrm>
            <a:off x="676275" y="71438"/>
            <a:ext cx="2166938" cy="585787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>
              <a:defRPr/>
            </a:pPr>
            <a:r>
              <a:rPr lang="cs-CZ" sz="1600" b="1" dirty="0">
                <a:solidFill>
                  <a:schemeClr val="accent2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Ministerstvo financí</a:t>
            </a:r>
          </a:p>
          <a:p>
            <a:pPr>
              <a:defRPr/>
            </a:pPr>
            <a:r>
              <a:rPr lang="cs-CZ" sz="1600" b="1" dirty="0">
                <a:solidFill>
                  <a:schemeClr val="bg2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České republiky</a:t>
            </a:r>
          </a:p>
        </p:txBody>
      </p:sp>
      <p:pic>
        <p:nvPicPr>
          <p:cNvPr id="37900" name="Obrázek 11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1438" y="71438"/>
            <a:ext cx="577850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3" r:id="rId2"/>
    <p:sldLayoutId id="2147483832" r:id="rId3"/>
    <p:sldLayoutId id="2147483831" r:id="rId4"/>
    <p:sldLayoutId id="2147483830" r:id="rId5"/>
    <p:sldLayoutId id="2147483829" r:id="rId6"/>
    <p:sldLayoutId id="2147483828" r:id="rId7"/>
    <p:sldLayoutId id="2147483827" r:id="rId8"/>
    <p:sldLayoutId id="2147483826" r:id="rId9"/>
    <p:sldLayoutId id="2147483825" r:id="rId10"/>
    <p:sldLayoutId id="2147483824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5017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8720EF1-F5E0-4157-A066-2C3889FB74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4" r:id="rId2"/>
    <p:sldLayoutId id="2147483843" r:id="rId3"/>
    <p:sldLayoutId id="2147483842" r:id="rId4"/>
    <p:sldLayoutId id="2147483841" r:id="rId5"/>
    <p:sldLayoutId id="2147483840" r:id="rId6"/>
    <p:sldLayoutId id="2147483839" r:id="rId7"/>
    <p:sldLayoutId id="2147483838" r:id="rId8"/>
    <p:sldLayoutId id="2147483837" r:id="rId9"/>
    <p:sldLayoutId id="2147483836" r:id="rId10"/>
    <p:sldLayoutId id="2147483835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 flipV="1">
            <a:off x="0" y="1916113"/>
            <a:ext cx="3419475" cy="36512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683" name="Rectangle 3"/>
          <p:cNvSpPr>
            <a:spLocks noChangeArrowheads="1"/>
          </p:cNvSpPr>
          <p:nvPr/>
        </p:nvSpPr>
        <p:spPr bwMode="auto">
          <a:xfrm flipV="1">
            <a:off x="3419475" y="1916113"/>
            <a:ext cx="2232025" cy="36512"/>
          </a:xfrm>
          <a:prstGeom prst="rect">
            <a:avLst/>
          </a:prstGeom>
          <a:solidFill>
            <a:srgbClr val="6699CC"/>
          </a:solidFill>
          <a:ln w="9525">
            <a:solidFill>
              <a:srgbClr val="66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 flipV="1">
            <a:off x="5651500" y="1916113"/>
            <a:ext cx="1584325" cy="36512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6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908050"/>
            <a:ext cx="820737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133600"/>
            <a:ext cx="820737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endParaRPr lang="cs-CZ" altLang="cs-CZ" smtClean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52400" y="76200"/>
            <a:ext cx="8839200" cy="4270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b="1">
                <a:solidFill>
                  <a:srgbClr val="FFFFFF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rgbClr val="FFFFFF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rgbClr val="FFFFFF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rgbClr val="FFFFFF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rgbClr val="FFFFFF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cs-CZ" sz="2200" smtClean="0">
                <a:solidFill>
                  <a:schemeClr val="tx1"/>
                </a:solidFill>
              </a:rPr>
              <a:t>			</a:t>
            </a:r>
          </a:p>
        </p:txBody>
      </p:sp>
      <p:sp>
        <p:nvSpPr>
          <p:cNvPr id="199706" name="Line 26"/>
          <p:cNvSpPr>
            <a:spLocks noChangeShapeType="1"/>
          </p:cNvSpPr>
          <p:nvPr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2473" name="Picture 30" descr="top_0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36513" y="-26988"/>
            <a:ext cx="4772026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4" name="Picture 31" descr="top_0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643438" y="-26988"/>
            <a:ext cx="4498975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ovéPole 10"/>
          <p:cNvSpPr txBox="1"/>
          <p:nvPr/>
        </p:nvSpPr>
        <p:spPr>
          <a:xfrm>
            <a:off x="676275" y="71438"/>
            <a:ext cx="2166938" cy="585787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>
              <a:defRPr/>
            </a:pPr>
            <a:r>
              <a:rPr lang="cs-CZ" sz="1600" b="1" dirty="0">
                <a:solidFill>
                  <a:schemeClr val="accent2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Ministerstvo financí</a:t>
            </a:r>
          </a:p>
          <a:p>
            <a:pPr>
              <a:defRPr/>
            </a:pPr>
            <a:r>
              <a:rPr lang="cs-CZ" sz="1600" b="1" dirty="0">
                <a:solidFill>
                  <a:schemeClr val="bg2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České republiky</a:t>
            </a:r>
          </a:p>
        </p:txBody>
      </p:sp>
      <p:pic>
        <p:nvPicPr>
          <p:cNvPr id="62476" name="Obrázek 11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1438" y="71438"/>
            <a:ext cx="577850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5" r:id="rId2"/>
    <p:sldLayoutId id="2147483854" r:id="rId3"/>
    <p:sldLayoutId id="2147483853" r:id="rId4"/>
    <p:sldLayoutId id="2147483852" r:id="rId5"/>
    <p:sldLayoutId id="2147483851" r:id="rId6"/>
    <p:sldLayoutId id="2147483850" r:id="rId7"/>
    <p:sldLayoutId id="2147483849" r:id="rId8"/>
    <p:sldLayoutId id="2147483848" r:id="rId9"/>
    <p:sldLayoutId id="2147483847" r:id="rId10"/>
    <p:sldLayoutId id="2147483846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7475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FD4B579-6C2A-40F6-831E-60A659B357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6" r:id="rId2"/>
    <p:sldLayoutId id="2147483865" r:id="rId3"/>
    <p:sldLayoutId id="2147483864" r:id="rId4"/>
    <p:sldLayoutId id="2147483863" r:id="rId5"/>
    <p:sldLayoutId id="2147483862" r:id="rId6"/>
    <p:sldLayoutId id="2147483861" r:id="rId7"/>
    <p:sldLayoutId id="2147483860" r:id="rId8"/>
    <p:sldLayoutId id="2147483859" r:id="rId9"/>
    <p:sldLayoutId id="2147483858" r:id="rId10"/>
    <p:sldLayoutId id="2147483857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 flipV="1">
            <a:off x="0" y="1916113"/>
            <a:ext cx="3419475" cy="36512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683" name="Rectangle 3"/>
          <p:cNvSpPr>
            <a:spLocks noChangeArrowheads="1"/>
          </p:cNvSpPr>
          <p:nvPr/>
        </p:nvSpPr>
        <p:spPr bwMode="auto">
          <a:xfrm flipV="1">
            <a:off x="3419475" y="1916113"/>
            <a:ext cx="2232025" cy="36512"/>
          </a:xfrm>
          <a:prstGeom prst="rect">
            <a:avLst/>
          </a:prstGeom>
          <a:solidFill>
            <a:srgbClr val="6699CC"/>
          </a:solidFill>
          <a:ln w="9525">
            <a:solidFill>
              <a:srgbClr val="66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 flipV="1">
            <a:off x="5651500" y="1916113"/>
            <a:ext cx="1584325" cy="36512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96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908050"/>
            <a:ext cx="820737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133600"/>
            <a:ext cx="820737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endParaRPr lang="cs-CZ" altLang="cs-CZ" smtClean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52400" y="76200"/>
            <a:ext cx="8839200" cy="4270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 b="1">
                <a:solidFill>
                  <a:srgbClr val="FFFFFF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rgbClr val="FFFFFF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rgbClr val="FFFFFF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rgbClr val="FFFFFF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rgbClr val="FFFFFF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FFFF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cs-CZ" sz="2200" smtClean="0">
                <a:solidFill>
                  <a:schemeClr val="tx1"/>
                </a:solidFill>
              </a:rPr>
              <a:t>			</a:t>
            </a:r>
          </a:p>
        </p:txBody>
      </p:sp>
      <p:sp>
        <p:nvSpPr>
          <p:cNvPr id="199706" name="Line 26"/>
          <p:cNvSpPr>
            <a:spLocks noChangeShapeType="1"/>
          </p:cNvSpPr>
          <p:nvPr/>
        </p:nvSpPr>
        <p:spPr bwMode="auto">
          <a:xfrm>
            <a:off x="0" y="6553200"/>
            <a:ext cx="91440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7049" name="Picture 30" descr="top_0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36513" y="-26988"/>
            <a:ext cx="4772026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7050" name="Picture 31" descr="top_0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643438" y="-26988"/>
            <a:ext cx="4498975" cy="99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ovéPole 10"/>
          <p:cNvSpPr txBox="1"/>
          <p:nvPr/>
        </p:nvSpPr>
        <p:spPr>
          <a:xfrm>
            <a:off x="676275" y="71438"/>
            <a:ext cx="2166938" cy="585787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>
              <a:defRPr/>
            </a:pPr>
            <a:r>
              <a:rPr lang="cs-CZ" sz="1600" b="1" dirty="0">
                <a:solidFill>
                  <a:schemeClr val="accent2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Ministerstvo financí</a:t>
            </a:r>
          </a:p>
          <a:p>
            <a:pPr>
              <a:defRPr/>
            </a:pPr>
            <a:r>
              <a:rPr lang="cs-CZ" sz="1600" b="1" dirty="0">
                <a:solidFill>
                  <a:schemeClr val="bg2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České republiky</a:t>
            </a:r>
          </a:p>
        </p:txBody>
      </p:sp>
      <p:pic>
        <p:nvPicPr>
          <p:cNvPr id="87052" name="Obrázek 11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1438" y="71438"/>
            <a:ext cx="577850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7" r:id="rId2"/>
    <p:sldLayoutId id="2147483876" r:id="rId3"/>
    <p:sldLayoutId id="2147483875" r:id="rId4"/>
    <p:sldLayoutId id="2147483874" r:id="rId5"/>
    <p:sldLayoutId id="2147483873" r:id="rId6"/>
    <p:sldLayoutId id="2147483872" r:id="rId7"/>
    <p:sldLayoutId id="2147483871" r:id="rId8"/>
    <p:sldLayoutId id="2147483870" r:id="rId9"/>
    <p:sldLayoutId id="2147483869" r:id="rId10"/>
    <p:sldLayoutId id="2147483868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9933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FA5A6B6-3E5A-4AD1-A60F-5920B0FBFF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88" r:id="rId2"/>
    <p:sldLayoutId id="2147483887" r:id="rId3"/>
    <p:sldLayoutId id="2147483886" r:id="rId4"/>
    <p:sldLayoutId id="2147483885" r:id="rId5"/>
    <p:sldLayoutId id="2147483884" r:id="rId6"/>
    <p:sldLayoutId id="2147483883" r:id="rId7"/>
    <p:sldLayoutId id="2147483882" r:id="rId8"/>
    <p:sldLayoutId id="2147483881" r:id="rId9"/>
    <p:sldLayoutId id="2147483880" r:id="rId10"/>
    <p:sldLayoutId id="214748387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4213" y="2060575"/>
            <a:ext cx="7772400" cy="2736850"/>
          </a:xfrm>
        </p:spPr>
        <p:txBody>
          <a:bodyPr/>
          <a:lstStyle/>
          <a:p>
            <a:pPr eaLnBrk="1" hangingPunct="1"/>
            <a:r>
              <a:rPr lang="cs-CZ" sz="3200" dirty="0" smtClean="0">
                <a:solidFill>
                  <a:schemeClr val="tx1"/>
                </a:solidFill>
                <a:effectLst/>
              </a:rPr>
              <a:t>Zásadní změny </a:t>
            </a:r>
            <a:br>
              <a:rPr lang="cs-CZ" sz="3200" dirty="0" smtClean="0">
                <a:solidFill>
                  <a:schemeClr val="tx1"/>
                </a:solidFill>
                <a:effectLst/>
              </a:rPr>
            </a:br>
            <a:r>
              <a:rPr lang="cs-CZ" sz="3200" dirty="0" smtClean="0">
                <a:solidFill>
                  <a:schemeClr val="tx1"/>
                </a:solidFill>
                <a:effectLst/>
              </a:rPr>
              <a:t>provedené v zákoně č. 250/2000 Sb. </a:t>
            </a:r>
            <a:br>
              <a:rPr lang="cs-CZ" sz="3200" dirty="0" smtClean="0">
                <a:solidFill>
                  <a:schemeClr val="tx1"/>
                </a:solidFill>
                <a:effectLst/>
              </a:rPr>
            </a:br>
            <a:r>
              <a:rPr lang="cs-CZ" sz="3200" dirty="0" smtClean="0">
                <a:solidFill>
                  <a:schemeClr val="tx1"/>
                </a:solidFill>
                <a:effectLst/>
              </a:rPr>
              <a:t>zákonem č. </a:t>
            </a:r>
            <a:r>
              <a:rPr lang="cs-CZ" sz="3200" dirty="0" smtClean="0">
                <a:solidFill>
                  <a:schemeClr val="tx1"/>
                </a:solidFill>
                <a:effectLst/>
              </a:rPr>
              <a:t>24/2015 </a:t>
            </a:r>
            <a:r>
              <a:rPr lang="cs-CZ" sz="3200" dirty="0" smtClean="0">
                <a:solidFill>
                  <a:schemeClr val="tx1"/>
                </a:solidFill>
                <a:effectLst/>
              </a:rPr>
              <a:t>Sb</a:t>
            </a:r>
            <a:r>
              <a:rPr lang="cs-CZ" sz="3200" dirty="0" smtClean="0">
                <a:solidFill>
                  <a:schemeClr val="tx1"/>
                </a:solidFill>
                <a:effectLst/>
              </a:rPr>
              <a:t>.</a:t>
            </a:r>
            <a:br>
              <a:rPr lang="cs-CZ" sz="3200" dirty="0" smtClean="0">
                <a:solidFill>
                  <a:schemeClr val="tx1"/>
                </a:solidFill>
                <a:effectLst/>
              </a:rPr>
            </a:br>
            <a:r>
              <a:rPr lang="cs-CZ" sz="2000" dirty="0" smtClean="0">
                <a:solidFill>
                  <a:srgbClr val="FF0000"/>
                </a:solidFill>
                <a:effectLst/>
              </a:rPr>
              <a:t>komentář dle semináře </a:t>
            </a:r>
            <a:r>
              <a:rPr lang="cs-CZ" sz="2000" dirty="0" err="1" smtClean="0">
                <a:solidFill>
                  <a:srgbClr val="FF0000"/>
                </a:solidFill>
                <a:effectLst/>
              </a:rPr>
              <a:t>Mgr.Ludmila</a:t>
            </a:r>
            <a:r>
              <a:rPr lang="cs-CZ" sz="2000" dirty="0" smtClean="0">
                <a:solidFill>
                  <a:srgbClr val="FF0000"/>
                </a:solidFill>
                <a:effectLst/>
              </a:rPr>
              <a:t> Němcová </a:t>
            </a:r>
            <a:br>
              <a:rPr lang="cs-CZ" sz="2000" dirty="0" smtClean="0">
                <a:solidFill>
                  <a:srgbClr val="FF0000"/>
                </a:solidFill>
                <a:effectLst/>
              </a:rPr>
            </a:br>
            <a:r>
              <a:rPr lang="cs-CZ" sz="2000" dirty="0" smtClean="0">
                <a:solidFill>
                  <a:srgbClr val="FF0000"/>
                </a:solidFill>
                <a:effectLst/>
              </a:rPr>
              <a:t> Kancelář SMO ČR</a:t>
            </a:r>
            <a:endParaRPr lang="en-US" sz="2000" dirty="0" smtClean="0">
              <a:solidFill>
                <a:srgbClr val="FF0000"/>
              </a:solidFill>
              <a:effectLst/>
            </a:endParaRPr>
          </a:p>
        </p:txBody>
      </p:sp>
      <p:sp>
        <p:nvSpPr>
          <p:cNvPr id="113666" name="Rectangle 12"/>
          <p:cNvSpPr txBox="1">
            <a:spLocks noChangeArrowheads="1"/>
          </p:cNvSpPr>
          <p:nvPr/>
        </p:nvSpPr>
        <p:spPr bwMode="auto">
          <a:xfrm>
            <a:off x="836613" y="4902200"/>
            <a:ext cx="7772400" cy="155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2000"/>
              <a:t>Ministerstvo financí</a:t>
            </a:r>
          </a:p>
          <a:p>
            <a:pPr algn="ctr"/>
            <a:r>
              <a:rPr lang="cs-CZ" sz="2000"/>
              <a:t>odbor Financování územních rozpočtů a programové financování</a:t>
            </a:r>
          </a:p>
          <a:p>
            <a:pPr algn="ctr"/>
            <a:r>
              <a:rPr lang="cs-CZ" sz="2000"/>
              <a:t>duben 2015</a:t>
            </a:r>
            <a:endParaRPr lang="en-US" sz="20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</a:rPr>
              <a:t>Informace o zamítnutí žádosti o poskytnutí dotace / NFV</a:t>
            </a:r>
          </a:p>
        </p:txBody>
      </p:sp>
      <p:sp>
        <p:nvSpPr>
          <p:cNvPr id="1290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dirty="0" smtClean="0"/>
              <a:t> </a:t>
            </a:r>
            <a:r>
              <a:rPr lang="cs-CZ" sz="2000" dirty="0" smtClean="0"/>
              <a:t>V případě nevyhovění žádosti sdělí poskytovatel bez </a:t>
            </a:r>
          </a:p>
          <a:p>
            <a:pPr eaLnBrk="1" hangingPunct="1">
              <a:buFontTx/>
              <a:buNone/>
            </a:pPr>
            <a:r>
              <a:rPr lang="cs-CZ" sz="2000" dirty="0" smtClean="0"/>
              <a:t> zbytečného odkladu žadateli, že:</a:t>
            </a:r>
          </a:p>
          <a:p>
            <a:pPr eaLnBrk="1" hangingPunct="1">
              <a:buFontTx/>
              <a:buChar char="-"/>
            </a:pPr>
            <a:r>
              <a:rPr lang="cs-CZ" sz="2000" dirty="0" smtClean="0"/>
              <a:t>žádosti </a:t>
            </a:r>
            <a:r>
              <a:rPr lang="cs-CZ" sz="2000" dirty="0" smtClean="0"/>
              <a:t>nebylo vyhověno  a</a:t>
            </a:r>
          </a:p>
          <a:p>
            <a:pPr eaLnBrk="1" hangingPunct="1">
              <a:buFontTx/>
              <a:buChar char="-"/>
            </a:pPr>
            <a:r>
              <a:rPr lang="cs-CZ" sz="2000" dirty="0" smtClean="0"/>
              <a:t>důvod </a:t>
            </a:r>
            <a:r>
              <a:rPr lang="cs-CZ" sz="2000" dirty="0" smtClean="0"/>
              <a:t>nevyhovění</a:t>
            </a:r>
          </a:p>
          <a:p>
            <a:pPr marL="0" indent="0" eaLnBrk="1" hangingPunct="1">
              <a:buNone/>
            </a:pPr>
            <a:r>
              <a:rPr lang="cs-CZ" sz="2000" dirty="0" smtClean="0">
                <a:solidFill>
                  <a:srgbClr val="FF3300"/>
                </a:solidFill>
              </a:rPr>
              <a:t>MF doporučuje použít § 154 správního řádu – obsah + odůvodnění, postupuje se dále podle části I, a části IV. Byť není poučení o odvolání, lze se proti sdělení odvolat, nicméně odvolací orgán bude posuzovat pouze formální – procesní stránku, nikoliv věcnou – tedy fakt neposkytnutí dotace.</a:t>
            </a:r>
          </a:p>
          <a:p>
            <a:pPr marL="0" indent="0" eaLnBrk="1" hangingPunct="1">
              <a:buNone/>
            </a:pPr>
            <a:r>
              <a:rPr lang="cs-CZ" sz="2000" dirty="0" smtClean="0">
                <a:solidFill>
                  <a:srgbClr val="FF3300"/>
                </a:solidFill>
              </a:rPr>
              <a:t>Pokud bylo vyhověno z části – vyhověno  bylo a nemusí se sdělovat důvody krácení dotace.</a:t>
            </a:r>
            <a:endParaRPr lang="cs-CZ" sz="2000" dirty="0" smtClean="0">
              <a:solidFill>
                <a:srgbClr val="FF3300"/>
              </a:solidFill>
            </a:endParaRPr>
          </a:p>
        </p:txBody>
      </p:sp>
      <p:sp>
        <p:nvSpPr>
          <p:cNvPr id="129027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80DD5F1A-E0F4-4092-ABCF-8D3F2847C2F1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10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</a:rPr>
              <a:t>Smlouva o poskytnutí dotace / NFV</a:t>
            </a:r>
            <a:br>
              <a:rPr lang="cs-CZ" sz="3200" dirty="0" smtClean="0">
                <a:solidFill>
                  <a:schemeClr val="tx1"/>
                </a:solidFill>
              </a:rPr>
            </a:br>
            <a:r>
              <a:rPr lang="cs-CZ" sz="3200" i="1" dirty="0" smtClean="0">
                <a:solidFill>
                  <a:schemeClr val="tx1"/>
                </a:solidFill>
              </a:rPr>
              <a:t>- náležitosti smlouvy</a:t>
            </a:r>
          </a:p>
        </p:txBody>
      </p:sp>
      <p:sp>
        <p:nvSpPr>
          <p:cNvPr id="130050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89138"/>
            <a:ext cx="8207375" cy="4535487"/>
          </a:xfrm>
        </p:spPr>
        <p:txBody>
          <a:bodyPr/>
          <a:lstStyle/>
          <a:p>
            <a:pPr marL="495300" indent="-495300" algn="just" eaLnBrk="1" hangingPunct="1"/>
            <a:r>
              <a:rPr lang="cs-CZ" altLang="zh-CN" sz="2000" i="1" dirty="0" smtClean="0"/>
              <a:t>název, sídlo a IČ poskytovatele </a:t>
            </a:r>
            <a:r>
              <a:rPr lang="cs-CZ" altLang="zh-CN" sz="2000" dirty="0" smtClean="0"/>
              <a:t>dotace nebo NFV,</a:t>
            </a:r>
          </a:p>
          <a:p>
            <a:pPr marL="495300" indent="-495300" algn="just" eaLnBrk="1" hangingPunct="1"/>
            <a:r>
              <a:rPr lang="cs-CZ" altLang="zh-CN" sz="2000" i="1" dirty="0" smtClean="0"/>
              <a:t>identifikaci žadatele </a:t>
            </a:r>
            <a:r>
              <a:rPr lang="cs-CZ" altLang="zh-CN" sz="2000" dirty="0" smtClean="0"/>
              <a:t>(</a:t>
            </a:r>
            <a:r>
              <a:rPr lang="cs-CZ" altLang="zh-CN" sz="2000" dirty="0" smtClean="0">
                <a:solidFill>
                  <a:schemeClr val="accent2"/>
                </a:solidFill>
              </a:rPr>
              <a:t>u fyzické osoby:</a:t>
            </a:r>
            <a:r>
              <a:rPr lang="cs-CZ" altLang="zh-CN" sz="2000" dirty="0" smtClean="0"/>
              <a:t> jméno a příjmení, datum narození,  adresa bydliště a je-li podnikatelem IČ,  pokud bylo přiděleno; </a:t>
            </a:r>
            <a:r>
              <a:rPr lang="cs-CZ" altLang="zh-CN" sz="2000" dirty="0" smtClean="0">
                <a:solidFill>
                  <a:schemeClr val="accent2"/>
                </a:solidFill>
              </a:rPr>
              <a:t>u právnické osoby:</a:t>
            </a:r>
            <a:r>
              <a:rPr lang="cs-CZ" altLang="zh-CN" sz="2000" dirty="0" smtClean="0"/>
              <a:t> název, popřípadě obchodní firmu, sídlo a  IČ, pokud bylo přiděleno),</a:t>
            </a:r>
          </a:p>
          <a:p>
            <a:pPr marL="495300" indent="-495300" algn="just" eaLnBrk="1" hangingPunct="1"/>
            <a:r>
              <a:rPr lang="cs-CZ" altLang="zh-CN" sz="2000" i="1" dirty="0" smtClean="0"/>
              <a:t>číslo bankovního účtu </a:t>
            </a:r>
            <a:r>
              <a:rPr lang="cs-CZ" altLang="zh-CN" sz="2000" dirty="0" smtClean="0"/>
              <a:t>poskytovatele a příjemce dotace nebo NFV ,  </a:t>
            </a:r>
            <a:r>
              <a:rPr lang="cs-CZ" altLang="zh-CN" sz="2000" i="1" dirty="0" smtClean="0"/>
              <a:t>nebo způsob, jakým budou prostředky poskytnuty</a:t>
            </a:r>
            <a:r>
              <a:rPr lang="cs-CZ" altLang="zh-CN" sz="2000" dirty="0" smtClean="0">
                <a:solidFill>
                  <a:srgbClr val="FF3300"/>
                </a:solidFill>
              </a:rPr>
              <a:t>,</a:t>
            </a:r>
          </a:p>
          <a:p>
            <a:pPr marL="495300" indent="-495300" algn="just" eaLnBrk="1" hangingPunct="1"/>
            <a:r>
              <a:rPr lang="cs-CZ" altLang="zh-CN" sz="2000" i="1" dirty="0" smtClean="0"/>
              <a:t>poskytovanou částku nebo částku, do jejíž výše může být dotace nebo NFV poskytnuta;</a:t>
            </a:r>
            <a:r>
              <a:rPr lang="cs-CZ" altLang="zh-CN" sz="2000" dirty="0" smtClean="0">
                <a:solidFill>
                  <a:srgbClr val="FF3300"/>
                </a:solidFill>
              </a:rPr>
              <a:t> </a:t>
            </a:r>
            <a:r>
              <a:rPr lang="cs-CZ" altLang="zh-CN" sz="2000" dirty="0" smtClean="0">
                <a:solidFill>
                  <a:schemeClr val="accent2"/>
                </a:solidFill>
              </a:rPr>
              <a:t>pokud jsou součástí dotace nebo NFV</a:t>
            </a:r>
            <a:r>
              <a:rPr lang="cs-CZ" altLang="zh-CN" sz="2000" dirty="0" smtClean="0"/>
              <a:t>  peněžní prostředky kryté ze SR, ze státního fondu nebo z NF, výši takových peněžních prostředků a zdroj jejich krytí; </a:t>
            </a:r>
            <a:r>
              <a:rPr lang="cs-CZ" altLang="zh-CN" sz="2000" dirty="0" smtClean="0">
                <a:solidFill>
                  <a:schemeClr val="accent2"/>
                </a:solidFill>
              </a:rPr>
              <a:t>u dotace, která není poskytována jednorázově,</a:t>
            </a:r>
            <a:r>
              <a:rPr lang="cs-CZ" altLang="zh-CN" sz="2000" dirty="0" smtClean="0"/>
              <a:t> výši jednotlivých částek nebo způsob jejich stanovení a termíny jejich poskytnutí</a:t>
            </a:r>
          </a:p>
          <a:p>
            <a:pPr marL="495300" indent="-495300" algn="just" eaLnBrk="1" hangingPunct="1"/>
            <a:r>
              <a:rPr lang="cs-CZ" altLang="zh-CN" sz="2000" i="1" dirty="0" smtClean="0"/>
              <a:t>účel,</a:t>
            </a:r>
            <a:r>
              <a:rPr lang="cs-CZ" altLang="zh-CN" sz="2000" dirty="0" smtClean="0"/>
              <a:t> na který jsou poskytované peněžní prostředky určeny</a:t>
            </a:r>
          </a:p>
        </p:txBody>
      </p:sp>
      <p:sp>
        <p:nvSpPr>
          <p:cNvPr id="130051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B13A0D39-7715-4735-AFF9-CE536A2B1C69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11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>
                <a:solidFill>
                  <a:schemeClr val="tx1"/>
                </a:solidFill>
              </a:rPr>
              <a:t>Smlouva o poskytnutí dotace / </a:t>
            </a:r>
            <a:r>
              <a:rPr lang="cs-CZ" sz="3200" dirty="0" smtClean="0">
                <a:solidFill>
                  <a:schemeClr val="tx1"/>
                </a:solidFill>
              </a:rPr>
              <a:t>NFV</a:t>
            </a:r>
            <a:br>
              <a:rPr lang="cs-CZ" sz="3200" dirty="0" smtClean="0">
                <a:solidFill>
                  <a:schemeClr val="tx1"/>
                </a:solidFill>
              </a:rPr>
            </a:br>
            <a:r>
              <a:rPr lang="cs-CZ" sz="3200" i="1" dirty="0" smtClean="0">
                <a:solidFill>
                  <a:schemeClr val="tx1"/>
                </a:solidFill>
              </a:rPr>
              <a:t>- náležitosti smlouvy</a:t>
            </a:r>
            <a:endParaRPr lang="cs-CZ" sz="3200" dirty="0" smtClean="0"/>
          </a:p>
        </p:txBody>
      </p:sp>
      <p:sp>
        <p:nvSpPr>
          <p:cNvPr id="56322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89138"/>
            <a:ext cx="8207375" cy="446405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zh-CN" sz="2000" i="1" dirty="0" smtClean="0"/>
              <a:t>dobu, v níž má být stanoveného účelu dosaženo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zh-CN" sz="2000" i="1" dirty="0" smtClean="0"/>
              <a:t>u NFV lhůty pro navrácení </a:t>
            </a:r>
            <a:r>
              <a:rPr lang="cs-CZ" altLang="zh-CN" sz="2000" dirty="0" smtClean="0"/>
              <a:t>poskytnutých peněžních prostředků </a:t>
            </a:r>
            <a:r>
              <a:rPr lang="cs-CZ" altLang="zh-CN" sz="2000" dirty="0" smtClean="0">
                <a:solidFill>
                  <a:srgbClr val="FF3300"/>
                </a:solidFill>
              </a:rPr>
              <a:t>a </a:t>
            </a:r>
            <a:r>
              <a:rPr lang="cs-CZ" altLang="zh-CN" sz="2000" i="1" dirty="0" smtClean="0"/>
              <a:t>výši jednotlivých splátek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zh-CN" sz="2000" i="1" dirty="0" smtClean="0"/>
              <a:t>podmínky,</a:t>
            </a:r>
            <a:r>
              <a:rPr lang="cs-CZ" altLang="zh-CN" sz="2000" dirty="0" smtClean="0"/>
              <a:t> které je příjemce povinen při použití peněžních prostředků </a:t>
            </a:r>
            <a:r>
              <a:rPr lang="cs-CZ" altLang="zh-CN" sz="2000" dirty="0" smtClean="0"/>
              <a:t>splnit </a:t>
            </a:r>
            <a:r>
              <a:rPr lang="cs-CZ" altLang="zh-CN" sz="2000" dirty="0" smtClean="0">
                <a:solidFill>
                  <a:srgbClr val="FF3300"/>
                </a:solidFill>
              </a:rPr>
              <a:t>(přímo použité finanční prostředky)</a:t>
            </a:r>
            <a:endParaRPr lang="cs-CZ" altLang="zh-CN" sz="2000" dirty="0" smtClean="0">
              <a:solidFill>
                <a:srgbClr val="FF3300"/>
              </a:solidFill>
            </a:endParaRP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zh-CN" sz="2000" i="1" dirty="0"/>
              <a:t>případně další podmínky související s účelem</a:t>
            </a:r>
            <a:r>
              <a:rPr lang="cs-CZ" altLang="zh-CN" sz="2000" dirty="0"/>
              <a:t>, na který byly peněžní prostředky poskytnuty, které je příjemce povinen </a:t>
            </a:r>
            <a:r>
              <a:rPr lang="cs-CZ" altLang="zh-CN" sz="2000" dirty="0" smtClean="0"/>
              <a:t>dodržet </a:t>
            </a:r>
            <a:r>
              <a:rPr lang="cs-CZ" altLang="zh-CN" sz="2000" dirty="0" smtClean="0">
                <a:solidFill>
                  <a:srgbClr val="FF3300"/>
                </a:solidFill>
              </a:rPr>
              <a:t>(nedají se vyjádřit výší prostředků např. povinnost publikace, dodržení lhůt atd.)</a:t>
            </a:r>
            <a:endParaRPr lang="cs-CZ" altLang="zh-CN" sz="2000" dirty="0">
              <a:solidFill>
                <a:srgbClr val="FF3300"/>
              </a:solidFill>
            </a:endParaRP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zh-CN" sz="2000" i="1" dirty="0" smtClean="0"/>
              <a:t>dobu </a:t>
            </a:r>
            <a:r>
              <a:rPr lang="cs-CZ" altLang="zh-CN" sz="2000" i="1" dirty="0"/>
              <a:t>pro předložení finančního vypořádání </a:t>
            </a:r>
            <a:r>
              <a:rPr lang="cs-CZ" altLang="zh-CN" sz="2000" dirty="0"/>
              <a:t>dotace nebo NFV a číslo účtu, na který mají být nepoužité peněžní prostředky nebo NFV vráceny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zh-CN" sz="2000" dirty="0" smtClean="0"/>
              <a:t>je-li </a:t>
            </a:r>
            <a:r>
              <a:rPr lang="cs-CZ" altLang="zh-CN" sz="2000" dirty="0"/>
              <a:t>příjemcem dotace nebo návratné finanční výpomoci právnická osoba, </a:t>
            </a:r>
            <a:r>
              <a:rPr lang="cs-CZ" altLang="zh-CN" sz="2000" i="1" dirty="0"/>
              <a:t>povinnosti příjemce v případě přeměny nebo zrušení právnické osoby s </a:t>
            </a:r>
            <a:r>
              <a:rPr lang="cs-CZ" altLang="zh-CN" sz="2000" i="1" dirty="0" smtClean="0"/>
              <a:t>likvidací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zh-CN" sz="2000" i="1" dirty="0"/>
              <a:t>den podpisu </a:t>
            </a:r>
            <a:r>
              <a:rPr lang="cs-CZ" altLang="zh-CN" sz="2000" dirty="0"/>
              <a:t>smlouvy smluvními stranami a jejich </a:t>
            </a:r>
            <a:r>
              <a:rPr lang="cs-CZ" altLang="zh-CN" sz="2000" dirty="0" smtClean="0"/>
              <a:t>podpisy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1200"/>
              </a:spcBef>
              <a:buFontTx/>
              <a:buNone/>
              <a:defRPr/>
            </a:pPr>
            <a:endParaRPr lang="cs-CZ" altLang="zh-CN" sz="2000" dirty="0">
              <a:solidFill>
                <a:srgbClr val="FF3300"/>
              </a:solidFill>
            </a:endParaRPr>
          </a:p>
        </p:txBody>
      </p:sp>
      <p:sp>
        <p:nvSpPr>
          <p:cNvPr id="131075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AB4668D9-C091-4ED0-AFC4-079F0F02337E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12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>
                <a:solidFill>
                  <a:schemeClr val="tx1"/>
                </a:solidFill>
              </a:rPr>
              <a:t>Smlouva o poskytnutí dotace / </a:t>
            </a:r>
            <a:r>
              <a:rPr lang="cs-CZ" sz="3200" dirty="0" smtClean="0">
                <a:solidFill>
                  <a:schemeClr val="tx1"/>
                </a:solidFill>
              </a:rPr>
              <a:t>NFV</a:t>
            </a:r>
            <a:br>
              <a:rPr lang="cs-CZ" sz="3200" dirty="0" smtClean="0">
                <a:solidFill>
                  <a:schemeClr val="tx1"/>
                </a:solidFill>
              </a:rPr>
            </a:br>
            <a:r>
              <a:rPr lang="cs-CZ" sz="3200" i="1" dirty="0" smtClean="0">
                <a:solidFill>
                  <a:schemeClr val="tx1"/>
                </a:solidFill>
              </a:rPr>
              <a:t>- nižší odvody za porušení </a:t>
            </a:r>
            <a:r>
              <a:rPr lang="cs-CZ" sz="3200" i="1" dirty="0" err="1" smtClean="0">
                <a:solidFill>
                  <a:schemeClr val="tx1"/>
                </a:solidFill>
              </a:rPr>
              <a:t>rozp</a:t>
            </a:r>
            <a:r>
              <a:rPr lang="cs-CZ" sz="3200" i="1" dirty="0" smtClean="0">
                <a:solidFill>
                  <a:schemeClr val="tx1"/>
                </a:solidFill>
              </a:rPr>
              <a:t>. kázně</a:t>
            </a:r>
            <a:endParaRPr lang="cs-CZ" sz="3200" i="1" dirty="0" smtClean="0"/>
          </a:p>
        </p:txBody>
      </p:sp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cs-CZ" altLang="zh-CN" sz="2000" dirty="0" smtClean="0"/>
              <a:t>možnost z </a:t>
            </a:r>
            <a:r>
              <a:rPr lang="cs-CZ" altLang="zh-CN" sz="2000" i="1" dirty="0" smtClean="0"/>
              <a:t>dalších podmínek </a:t>
            </a:r>
            <a:r>
              <a:rPr lang="cs-CZ" altLang="zh-CN" sz="2000" dirty="0" smtClean="0"/>
              <a:t>souvisejících  s účelem, na který byly peněžní prostředky poskytnuty </a:t>
            </a:r>
            <a:r>
              <a:rPr lang="cs-CZ" altLang="zh-CN" sz="2000" b="1" i="1" dirty="0" smtClean="0"/>
              <a:t>vymezit podmínky, za které se uloží odvod za porušení rozpočtové kázně nižší</a:t>
            </a:r>
            <a:r>
              <a:rPr lang="cs-CZ" altLang="zh-CN" sz="2000" dirty="0" smtClean="0"/>
              <a:t>, než odpovídá výši neoprávněně použitých nebo zadržených peněžních prostředků. 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zh-CN" sz="2000" b="1" dirty="0" smtClean="0">
                <a:solidFill>
                  <a:srgbClr val="FF3300"/>
                </a:solidFill>
              </a:rPr>
              <a:t>Jde např. o již zmiňované nedodržení lhůt  nebo povinnost publikace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zh-CN" sz="2000" b="1" dirty="0" smtClean="0"/>
              <a:t>nižší </a:t>
            </a:r>
            <a:r>
              <a:rPr lang="cs-CZ" altLang="zh-CN" sz="2000" b="1" dirty="0" smtClean="0"/>
              <a:t>odvod lze stanovit:</a:t>
            </a:r>
          </a:p>
          <a:p>
            <a:pPr lvl="1"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zh-CN" sz="2000" dirty="0" smtClean="0">
                <a:solidFill>
                  <a:schemeClr val="accent2"/>
                </a:solidFill>
              </a:rPr>
              <a:t>pevnou částkou</a:t>
            </a:r>
            <a:endParaRPr lang="cs-CZ" altLang="zh-CN" sz="2000" dirty="0" smtClean="0"/>
          </a:p>
          <a:p>
            <a:pPr lvl="1"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zh-CN" sz="2000" dirty="0" smtClean="0">
                <a:solidFill>
                  <a:schemeClr val="accent2"/>
                </a:solidFill>
              </a:rPr>
              <a:t>procentem</a:t>
            </a:r>
            <a:r>
              <a:rPr lang="cs-CZ" altLang="zh-CN" sz="2000" dirty="0" smtClean="0"/>
              <a:t> z poskytnutých prostředků, v souvislosti s jejichž</a:t>
            </a:r>
            <a:r>
              <a:rPr lang="cs-CZ" altLang="zh-CN" sz="2000" i="1" dirty="0" smtClean="0"/>
              <a:t> </a:t>
            </a:r>
            <a:r>
              <a:rPr lang="cs-CZ" altLang="zh-CN" sz="2000" dirty="0" smtClean="0"/>
              <a:t>použitím došlo k porušení rozpočtové kázně, nebo</a:t>
            </a:r>
          </a:p>
          <a:p>
            <a:pPr lvl="1"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zh-CN" sz="2000" dirty="0" smtClean="0">
                <a:solidFill>
                  <a:schemeClr val="accent2"/>
                </a:solidFill>
              </a:rPr>
              <a:t>procentním rozmezím</a:t>
            </a:r>
            <a:r>
              <a:rPr lang="cs-CZ" altLang="zh-CN" sz="2000" dirty="0" smtClean="0"/>
              <a:t> z poskytnutých prostředků, v souvislosti s jejichž</a:t>
            </a:r>
            <a:r>
              <a:rPr lang="cs-CZ" altLang="zh-CN" sz="2000" i="1" dirty="0" smtClean="0"/>
              <a:t> </a:t>
            </a:r>
            <a:r>
              <a:rPr lang="cs-CZ" altLang="zh-CN" sz="2000" dirty="0" smtClean="0"/>
              <a:t>použitím došlo k porušení rozpočtové kázně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cs-CZ" altLang="zh-CN" sz="18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cs-CZ" altLang="zh-CN" sz="18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zh-CN" sz="900" b="1" dirty="0" smtClean="0"/>
              <a:t> </a:t>
            </a:r>
            <a:endParaRPr lang="cs-CZ" sz="900" b="1" dirty="0" smtClean="0"/>
          </a:p>
        </p:txBody>
      </p:sp>
      <p:sp>
        <p:nvSpPr>
          <p:cNvPr id="132099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7E75A086-B377-408D-A7E8-0134DC4F3CE6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13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>
                <a:solidFill>
                  <a:schemeClr val="tx1"/>
                </a:solidFill>
              </a:rPr>
              <a:t>Smlouva o poskytnutí dotace / </a:t>
            </a:r>
            <a:r>
              <a:rPr lang="cs-CZ" sz="3200" dirty="0" smtClean="0">
                <a:solidFill>
                  <a:schemeClr val="tx1"/>
                </a:solidFill>
              </a:rPr>
              <a:t>NFV</a:t>
            </a:r>
            <a:br>
              <a:rPr lang="cs-CZ" sz="3200" dirty="0" smtClean="0">
                <a:solidFill>
                  <a:schemeClr val="tx1"/>
                </a:solidFill>
              </a:rPr>
            </a:br>
            <a:r>
              <a:rPr lang="cs-CZ" sz="3200" dirty="0" smtClean="0">
                <a:solidFill>
                  <a:schemeClr val="tx1"/>
                </a:solidFill>
              </a:rPr>
              <a:t>- </a:t>
            </a:r>
            <a:r>
              <a:rPr lang="cs-CZ" sz="3200" i="1" dirty="0" smtClean="0">
                <a:solidFill>
                  <a:schemeClr val="tx1"/>
                </a:solidFill>
              </a:rPr>
              <a:t>paušální výdaje</a:t>
            </a:r>
            <a:endParaRPr lang="cs-CZ" sz="3200" dirty="0" smtClean="0"/>
          </a:p>
        </p:txBody>
      </p:sp>
      <p:sp>
        <p:nvSpPr>
          <p:cNvPr id="1331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zh-CN" sz="2000" smtClean="0"/>
              <a:t>Ve veřejnoprávní smlouvě</a:t>
            </a:r>
            <a:r>
              <a:rPr lang="cs-CZ" altLang="zh-CN" sz="2000" b="1" smtClean="0"/>
              <a:t> </a:t>
            </a:r>
            <a:r>
              <a:rPr lang="cs-CZ" altLang="zh-CN" sz="2000" b="1" smtClean="0">
                <a:solidFill>
                  <a:srgbClr val="FF3300"/>
                </a:solidFill>
              </a:rPr>
              <a:t>o poskytnutí dotace</a:t>
            </a:r>
            <a:r>
              <a:rPr lang="cs-CZ" altLang="zh-CN" sz="2000" b="1" smtClean="0"/>
              <a:t> </a:t>
            </a:r>
            <a:r>
              <a:rPr lang="cs-CZ" altLang="zh-CN" sz="2000" b="1" smtClean="0">
                <a:solidFill>
                  <a:schemeClr val="accent2"/>
                </a:solidFill>
              </a:rPr>
              <a:t>může </a:t>
            </a:r>
            <a:r>
              <a:rPr lang="cs-CZ" altLang="zh-CN" sz="2000" smtClean="0">
                <a:solidFill>
                  <a:srgbClr val="FF3300"/>
                </a:solidFill>
              </a:rPr>
              <a:t>poskytovatel stanovit výdaje nebo náklady</a:t>
            </a:r>
            <a:r>
              <a:rPr lang="cs-CZ" altLang="zh-CN" sz="2000" smtClean="0"/>
              <a:t>, které budou vyúčtovány paušální částkou.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cs-CZ" altLang="zh-CN" sz="200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zh-CN" sz="2000" smtClean="0">
                <a:solidFill>
                  <a:schemeClr val="accent2"/>
                </a:solidFill>
              </a:rPr>
              <a:t>Paušální výdaje nebo náklady se stanoví: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cs-CZ" altLang="zh-CN" sz="2000" smtClean="0">
              <a:solidFill>
                <a:schemeClr val="accent2"/>
              </a:solidFill>
            </a:endParaRPr>
          </a:p>
          <a:p>
            <a:pPr marL="0" indent="0" algn="just" eaLnBrk="1" hangingPunct="1">
              <a:lnSpc>
                <a:spcPct val="90000"/>
              </a:lnSpc>
            </a:pPr>
            <a:r>
              <a:rPr lang="cs-CZ" altLang="zh-CN" sz="2000" b="1" smtClean="0"/>
              <a:t> procentem </a:t>
            </a:r>
            <a:r>
              <a:rPr lang="cs-CZ" altLang="zh-CN" sz="2000" smtClean="0"/>
              <a:t>ze skutečně vynaložených a prokázaných, poskytovatelem stanovených výdajů nebo nákladů,</a:t>
            </a:r>
          </a:p>
          <a:p>
            <a:pPr marL="0" indent="0" algn="just" eaLnBrk="1" hangingPunct="1">
              <a:lnSpc>
                <a:spcPct val="90000"/>
              </a:lnSpc>
            </a:pPr>
            <a:r>
              <a:rPr lang="cs-CZ" altLang="zh-CN" sz="2000" smtClean="0"/>
              <a:t> na základě poskytovatelem stanovených </a:t>
            </a:r>
            <a:r>
              <a:rPr lang="cs-CZ" altLang="zh-CN" sz="2000" b="1" smtClean="0"/>
              <a:t>jednotkových nákladů, </a:t>
            </a:r>
            <a:r>
              <a:rPr lang="cs-CZ" altLang="zh-CN" sz="2000" smtClean="0"/>
              <a:t>nebo</a:t>
            </a:r>
          </a:p>
          <a:p>
            <a:pPr marL="0" indent="0" algn="just" eaLnBrk="1" hangingPunct="1">
              <a:lnSpc>
                <a:spcPct val="90000"/>
              </a:lnSpc>
            </a:pPr>
            <a:r>
              <a:rPr lang="cs-CZ" altLang="zh-CN" sz="2000" smtClean="0"/>
              <a:t> jako </a:t>
            </a:r>
            <a:r>
              <a:rPr lang="cs-CZ" altLang="zh-CN" sz="2000" b="1" smtClean="0"/>
              <a:t>pevná částka </a:t>
            </a:r>
            <a:r>
              <a:rPr lang="cs-CZ" altLang="zh-CN" sz="2000" smtClean="0"/>
              <a:t>pokrývající veškeré výdaje  nebo  náklady nebo jejich část.</a:t>
            </a:r>
            <a:endParaRPr lang="cs-CZ" sz="2000" smtClean="0"/>
          </a:p>
        </p:txBody>
      </p:sp>
      <p:sp>
        <p:nvSpPr>
          <p:cNvPr id="133123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F9084245-87DB-40FA-9EC2-0EE64CEE3854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14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569325" cy="1008063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zh-CN" sz="3200" dirty="0">
                <a:solidFill>
                  <a:schemeClr val="tx1"/>
                </a:solidFill>
              </a:rPr>
              <a:t>Program pro poskytování dotací nebo NFV</a:t>
            </a:r>
          </a:p>
        </p:txBody>
      </p:sp>
      <p:sp>
        <p:nvSpPr>
          <p:cNvPr id="134146" name="Zástupný symbol pro obsah 2"/>
          <p:cNvSpPr>
            <a:spLocks noGrp="1"/>
          </p:cNvSpPr>
          <p:nvPr>
            <p:ph idx="1"/>
          </p:nvPr>
        </p:nvSpPr>
        <p:spPr>
          <a:xfrm>
            <a:off x="179388" y="2133600"/>
            <a:ext cx="8785225" cy="39624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cs-CZ" altLang="zh-CN" sz="2000" b="1" dirty="0" smtClean="0">
                <a:solidFill>
                  <a:srgbClr val="FF3300"/>
                </a:solidFill>
              </a:rPr>
              <a:t>    </a:t>
            </a:r>
          </a:p>
          <a:p>
            <a:pPr algn="just" eaLnBrk="1" hangingPunct="1">
              <a:buFontTx/>
              <a:buNone/>
            </a:pPr>
            <a:r>
              <a:rPr lang="cs-CZ" altLang="zh-CN" sz="2000" b="1" dirty="0" smtClean="0">
                <a:solidFill>
                  <a:srgbClr val="FF3300"/>
                </a:solidFill>
              </a:rPr>
              <a:t>     </a:t>
            </a:r>
            <a:r>
              <a:rPr lang="cs-CZ" altLang="zh-CN" sz="2000" b="1" i="1" dirty="0" smtClean="0"/>
              <a:t>Povinnost poskytovatele  zveřejnit program na úřední desce způsobem umožňujícím dálkový přístup </a:t>
            </a:r>
            <a:r>
              <a:rPr lang="cs-CZ" altLang="zh-CN" sz="2000" b="1" dirty="0" smtClean="0"/>
              <a:t>nejpozději 30 dnů před počátkem lhůty pro podávání žádostí </a:t>
            </a:r>
            <a:r>
              <a:rPr lang="cs-CZ" altLang="zh-CN" sz="2000" dirty="0" smtClean="0"/>
              <a:t>(svazek obcí na úředních deskách členských obcí způsobem umožňujícím dálkový přístup).</a:t>
            </a:r>
            <a:r>
              <a:rPr lang="cs-CZ" altLang="zh-CN" sz="2000" b="1" dirty="0" smtClean="0"/>
              <a:t> Program se zveřejňuje nejméně po dobu 90 dnů ode dne zveřejnění</a:t>
            </a:r>
            <a:r>
              <a:rPr lang="cs-CZ" altLang="zh-CN" b="1" dirty="0" smtClean="0"/>
              <a:t>.</a:t>
            </a:r>
          </a:p>
          <a:p>
            <a:pPr algn="just" eaLnBrk="1" hangingPunct="1">
              <a:buFontTx/>
              <a:buNone/>
            </a:pPr>
            <a:endParaRPr lang="cs-CZ" altLang="zh-CN" b="1" dirty="0" smtClean="0"/>
          </a:p>
          <a:p>
            <a:pPr algn="just" eaLnBrk="1" hangingPunct="1">
              <a:buFontTx/>
              <a:buNone/>
            </a:pPr>
            <a:r>
              <a:rPr lang="cs-CZ" altLang="zh-CN" b="1" dirty="0" smtClean="0"/>
              <a:t>    </a:t>
            </a:r>
            <a:r>
              <a:rPr lang="cs-CZ" altLang="zh-CN" sz="2400" b="1" dirty="0" smtClean="0">
                <a:solidFill>
                  <a:srgbClr val="FF3300"/>
                </a:solidFill>
              </a:rPr>
              <a:t>Nezveřejnění = správní </a:t>
            </a:r>
            <a:r>
              <a:rPr lang="cs-CZ" altLang="zh-CN" sz="2400" b="1" dirty="0" smtClean="0">
                <a:solidFill>
                  <a:srgbClr val="FF3300"/>
                </a:solidFill>
              </a:rPr>
              <a:t>delikt – pokuta až 1.000 000 Kč</a:t>
            </a:r>
            <a:endParaRPr lang="cs-CZ" altLang="zh-CN" sz="2400" b="1" dirty="0" smtClean="0">
              <a:solidFill>
                <a:srgbClr val="FF3300"/>
              </a:solidFill>
            </a:endParaRPr>
          </a:p>
          <a:p>
            <a:pPr algn="just" eaLnBrk="1" hangingPunct="1">
              <a:buFontTx/>
              <a:buNone/>
            </a:pPr>
            <a:r>
              <a:rPr lang="cs-CZ" altLang="zh-CN" sz="2400" dirty="0" smtClean="0">
                <a:solidFill>
                  <a:srgbClr val="FF3300"/>
                </a:solidFill>
              </a:rPr>
              <a:t>Podmínkou je, že ÚSC takový dotační program vůbec má.</a:t>
            </a:r>
            <a:endParaRPr lang="cs-CZ" altLang="zh-CN" sz="2400" dirty="0" smtClean="0">
              <a:solidFill>
                <a:srgbClr val="FF3300"/>
              </a:solidFill>
            </a:endParaRPr>
          </a:p>
        </p:txBody>
      </p:sp>
      <p:sp>
        <p:nvSpPr>
          <p:cNvPr id="134147" name="TextovéPole 5"/>
          <p:cNvSpPr txBox="1">
            <a:spLocks noChangeArrowheads="1"/>
          </p:cNvSpPr>
          <p:nvPr/>
        </p:nvSpPr>
        <p:spPr bwMode="auto">
          <a:xfrm>
            <a:off x="5797550" y="6567488"/>
            <a:ext cx="3311525" cy="2460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8E4701D9-217D-4C8B-8D83-FA7A4DF613E8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15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1008063"/>
          </a:xfrm>
        </p:spPr>
        <p:txBody>
          <a:bodyPr/>
          <a:lstStyle/>
          <a:p>
            <a:pPr>
              <a:defRPr/>
            </a:pPr>
            <a:r>
              <a:rPr lang="cs-CZ" altLang="zh-CN" sz="3200" dirty="0">
                <a:solidFill>
                  <a:schemeClr val="tx1"/>
                </a:solidFill>
              </a:rPr>
              <a:t>Program pro poskytování dotací nebo NFV</a:t>
            </a:r>
            <a:endParaRPr lang="cs-CZ" sz="3200" dirty="0" smtClean="0"/>
          </a:p>
        </p:txBody>
      </p:sp>
      <p:sp>
        <p:nvSpPr>
          <p:cNvPr id="136194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989138"/>
            <a:ext cx="8928100" cy="409416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35000"/>
              </a:spcBef>
              <a:buFontTx/>
              <a:buNone/>
            </a:pPr>
            <a:endParaRPr lang="cs-CZ" sz="1400" b="1" u="sng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35000"/>
              </a:spcBef>
              <a:buFontTx/>
              <a:buNone/>
            </a:pPr>
            <a:endParaRPr lang="cs-CZ" sz="1400" b="1" u="sng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spcBef>
                <a:spcPct val="35000"/>
              </a:spcBef>
              <a:buFontTx/>
              <a:buNone/>
            </a:pPr>
            <a:endParaRPr lang="cs-CZ" sz="1400" b="1" u="sng" smtClean="0">
              <a:solidFill>
                <a:srgbClr val="000000"/>
              </a:solidFill>
            </a:endParaRPr>
          </a:p>
        </p:txBody>
      </p:sp>
      <p:sp>
        <p:nvSpPr>
          <p:cNvPr id="136195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88E09887-49EC-4CAC-9387-6AF4C0AA13E8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16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  <p:sp>
        <p:nvSpPr>
          <p:cNvPr id="136196" name="TextovéPole 2"/>
          <p:cNvSpPr txBox="1">
            <a:spLocks noChangeArrowheads="1"/>
          </p:cNvSpPr>
          <p:nvPr/>
        </p:nvSpPr>
        <p:spPr bwMode="auto">
          <a:xfrm>
            <a:off x="190500" y="2001838"/>
            <a:ext cx="8569325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cs-CZ" sz="1600" b="1" i="1">
                <a:solidFill>
                  <a:srgbClr val="FF3300"/>
                </a:solidFill>
              </a:rPr>
              <a:t>Příklad:</a:t>
            </a:r>
            <a:r>
              <a:rPr lang="cs-CZ" sz="1600" i="1">
                <a:solidFill>
                  <a:srgbClr val="000000"/>
                </a:solidFill>
              </a:rPr>
              <a:t> Pro </a:t>
            </a:r>
            <a:r>
              <a:rPr lang="cs-CZ" sz="1600" i="1" u="sng">
                <a:solidFill>
                  <a:schemeClr val="accent2"/>
                </a:solidFill>
              </a:rPr>
              <a:t>podávání žádostí</a:t>
            </a:r>
            <a:r>
              <a:rPr lang="cs-CZ" sz="1600" i="1" u="sng">
                <a:solidFill>
                  <a:srgbClr val="00B050"/>
                </a:solidFill>
              </a:rPr>
              <a:t> </a:t>
            </a:r>
            <a:r>
              <a:rPr lang="cs-CZ" sz="1600" i="1">
                <a:solidFill>
                  <a:srgbClr val="000000"/>
                </a:solidFill>
              </a:rPr>
              <a:t>poskytovatel stanoví lhůtu od 1. 5. 2015 do 30. 5. 2015.</a:t>
            </a:r>
          </a:p>
          <a:p>
            <a:pPr algn="just">
              <a:spcAft>
                <a:spcPts val="600"/>
              </a:spcAft>
            </a:pPr>
            <a:r>
              <a:rPr lang="cs-CZ" sz="1600" i="1">
                <a:solidFill>
                  <a:srgbClr val="000000"/>
                </a:solidFill>
              </a:rPr>
              <a:t>Program bude zveřejněn 30 dnů před 1. 5. 2015, tedy 1. 4. 2015. </a:t>
            </a:r>
          </a:p>
          <a:p>
            <a:pPr algn="just"/>
            <a:r>
              <a:rPr lang="cs-CZ" sz="1600" i="1">
                <a:solidFill>
                  <a:srgbClr val="000000"/>
                </a:solidFill>
              </a:rPr>
              <a:t>Program bude </a:t>
            </a:r>
            <a:r>
              <a:rPr lang="cs-CZ" sz="1600" i="1" u="sng">
                <a:solidFill>
                  <a:schemeClr val="accent2"/>
                </a:solidFill>
              </a:rPr>
              <a:t>zveřejněn</a:t>
            </a:r>
            <a:r>
              <a:rPr lang="cs-CZ" sz="1600" i="1">
                <a:solidFill>
                  <a:schemeClr val="accent2"/>
                </a:solidFill>
              </a:rPr>
              <a:t> </a:t>
            </a:r>
            <a:r>
              <a:rPr lang="cs-CZ" sz="1600" i="1">
                <a:solidFill>
                  <a:srgbClr val="000000"/>
                </a:solidFill>
              </a:rPr>
              <a:t>nejméně  po dobu 90 dnů, tato doba začne běžet ode dne </a:t>
            </a:r>
          </a:p>
          <a:p>
            <a:pPr algn="just"/>
            <a:r>
              <a:rPr lang="cs-CZ" sz="1600" i="1">
                <a:solidFill>
                  <a:srgbClr val="000000"/>
                </a:solidFill>
              </a:rPr>
              <a:t>zveřejnění programu, tedy 1.4. 2015 a uplyne k 29.6. 2015</a:t>
            </a:r>
            <a:r>
              <a:rPr lang="cs-CZ" i="1">
                <a:solidFill>
                  <a:srgbClr val="000000"/>
                </a:solidFill>
              </a:rPr>
              <a:t>.</a:t>
            </a:r>
            <a:endParaRPr lang="cs-CZ" b="1" i="1">
              <a:solidFill>
                <a:srgbClr val="000000"/>
              </a:solidFill>
            </a:endParaRPr>
          </a:p>
        </p:txBody>
      </p:sp>
      <p:sp>
        <p:nvSpPr>
          <p:cNvPr id="33" name="Šipka doprava 32"/>
          <p:cNvSpPr/>
          <p:nvPr/>
        </p:nvSpPr>
        <p:spPr>
          <a:xfrm>
            <a:off x="962025" y="3716338"/>
            <a:ext cx="6481763" cy="2016125"/>
          </a:xfrm>
          <a:prstGeom prst="rightArrow">
            <a:avLst>
              <a:gd name="adj1" fmla="val 68531"/>
              <a:gd name="adj2" fmla="val 50000"/>
            </a:avLst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kern="0" dirty="0">
              <a:solidFill>
                <a:schemeClr val="bg1"/>
              </a:solidFill>
              <a:latin typeface="Calibri"/>
              <a:cs typeface="+mn-cs"/>
            </a:endParaRPr>
          </a:p>
        </p:txBody>
      </p:sp>
      <p:cxnSp>
        <p:nvCxnSpPr>
          <p:cNvPr id="136198" name="Přímá spojnice 33"/>
          <p:cNvCxnSpPr>
            <a:cxnSpLocks noChangeShapeType="1"/>
          </p:cNvCxnSpPr>
          <p:nvPr/>
        </p:nvCxnSpPr>
        <p:spPr bwMode="auto">
          <a:xfrm>
            <a:off x="5283200" y="3933825"/>
            <a:ext cx="0" cy="2232025"/>
          </a:xfrm>
          <a:prstGeom prst="line">
            <a:avLst/>
          </a:prstGeom>
          <a:noFill/>
          <a:ln w="57150" algn="ctr">
            <a:solidFill>
              <a:srgbClr val="E46C0A"/>
            </a:solidFill>
            <a:round/>
            <a:headEnd/>
            <a:tailEnd/>
          </a:ln>
        </p:spPr>
      </p:cxnSp>
      <p:cxnSp>
        <p:nvCxnSpPr>
          <p:cNvPr id="136199" name="Přímá spojnice 34"/>
          <p:cNvCxnSpPr>
            <a:cxnSpLocks noChangeShapeType="1"/>
          </p:cNvCxnSpPr>
          <p:nvPr/>
        </p:nvCxnSpPr>
        <p:spPr bwMode="auto">
          <a:xfrm>
            <a:off x="3122613" y="3933825"/>
            <a:ext cx="0" cy="2232025"/>
          </a:xfrm>
          <a:prstGeom prst="line">
            <a:avLst/>
          </a:prstGeom>
          <a:noFill/>
          <a:ln w="57150" algn="ctr">
            <a:solidFill>
              <a:srgbClr val="00B050"/>
            </a:solidFill>
            <a:round/>
            <a:headEnd/>
            <a:tailEnd/>
          </a:ln>
        </p:spPr>
      </p:cxnSp>
      <p:cxnSp>
        <p:nvCxnSpPr>
          <p:cNvPr id="136200" name="Přímá spojnice 35"/>
          <p:cNvCxnSpPr>
            <a:cxnSpLocks noChangeShapeType="1"/>
          </p:cNvCxnSpPr>
          <p:nvPr/>
        </p:nvCxnSpPr>
        <p:spPr bwMode="auto">
          <a:xfrm>
            <a:off x="7443788" y="4076700"/>
            <a:ext cx="0" cy="2089150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36201" name="TextovéPole 36"/>
          <p:cNvSpPr txBox="1">
            <a:spLocks noChangeArrowheads="1"/>
          </p:cNvSpPr>
          <p:nvPr/>
        </p:nvSpPr>
        <p:spPr bwMode="auto">
          <a:xfrm>
            <a:off x="1627188" y="6146800"/>
            <a:ext cx="1651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 dirty="0">
                <a:solidFill>
                  <a:srgbClr val="00B050"/>
                </a:solidFill>
                <a:latin typeface="Calibri" pitchFamily="34" charset="0"/>
              </a:rPr>
              <a:t>MINIMÁLNĚ 30</a:t>
            </a:r>
          </a:p>
        </p:txBody>
      </p:sp>
      <p:sp>
        <p:nvSpPr>
          <p:cNvPr id="136202" name="Obdélník 37"/>
          <p:cNvSpPr>
            <a:spLocks noChangeArrowheads="1"/>
          </p:cNvSpPr>
          <p:nvPr/>
        </p:nvSpPr>
        <p:spPr bwMode="auto">
          <a:xfrm>
            <a:off x="5073650" y="6165850"/>
            <a:ext cx="419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E46C0A"/>
                </a:solidFill>
                <a:latin typeface="Calibri" pitchFamily="34" charset="0"/>
              </a:rPr>
              <a:t>60</a:t>
            </a:r>
            <a:endParaRPr lang="cs-CZ">
              <a:solidFill>
                <a:srgbClr val="E46C0A"/>
              </a:solidFill>
              <a:latin typeface="Calibri" pitchFamily="34" charset="0"/>
            </a:endParaRPr>
          </a:p>
        </p:txBody>
      </p:sp>
      <p:sp>
        <p:nvSpPr>
          <p:cNvPr id="136203" name="Obdélník 38"/>
          <p:cNvSpPr>
            <a:spLocks noChangeArrowheads="1"/>
          </p:cNvSpPr>
          <p:nvPr/>
        </p:nvSpPr>
        <p:spPr bwMode="auto">
          <a:xfrm>
            <a:off x="6010275" y="6146800"/>
            <a:ext cx="1651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FF0000"/>
                </a:solidFill>
                <a:latin typeface="Calibri" pitchFamily="34" charset="0"/>
              </a:rPr>
              <a:t>MINIMÁLNĚ 90</a:t>
            </a:r>
            <a:endParaRPr lang="cs-CZ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0" name="Šipka doprava 39"/>
          <p:cNvSpPr/>
          <p:nvPr/>
        </p:nvSpPr>
        <p:spPr>
          <a:xfrm>
            <a:off x="3122613" y="4221163"/>
            <a:ext cx="2160587" cy="1231900"/>
          </a:xfrm>
          <a:prstGeom prst="rightArrow">
            <a:avLst>
              <a:gd name="adj1" fmla="val 61245"/>
              <a:gd name="adj2" fmla="val 50000"/>
            </a:avLst>
          </a:prstGeom>
          <a:solidFill>
            <a:sysClr val="window" lastClr="FFFFFF"/>
          </a:solidFill>
          <a:ln w="25400" cap="flat" cmpd="sng" algn="ctr">
            <a:solidFill>
              <a:srgbClr val="00B050"/>
            </a:solidFill>
            <a:prstDash val="sysDash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300" b="1" kern="0" dirty="0">
                <a:solidFill>
                  <a:schemeClr val="accent1">
                    <a:lumMod val="50000"/>
                  </a:schemeClr>
                </a:solidFill>
                <a:latin typeface="Calibri"/>
                <a:cs typeface="+mn-cs"/>
              </a:rPr>
              <a:t>LHŮTA PRO PODÁVÁNÍ ŽÁDOSTÍ STANOVENÁ POSKYTOVATELEM</a:t>
            </a:r>
          </a:p>
        </p:txBody>
      </p:sp>
      <p:sp>
        <p:nvSpPr>
          <p:cNvPr id="136205" name="Obdélník 43"/>
          <p:cNvSpPr>
            <a:spLocks noChangeArrowheads="1"/>
          </p:cNvSpPr>
          <p:nvPr/>
        </p:nvSpPr>
        <p:spPr bwMode="auto">
          <a:xfrm>
            <a:off x="2771775" y="3514725"/>
            <a:ext cx="1082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00B050"/>
                </a:solidFill>
              </a:rPr>
              <a:t>1.5.2015</a:t>
            </a:r>
            <a:endParaRPr lang="cs-CZ"/>
          </a:p>
        </p:txBody>
      </p:sp>
      <p:sp>
        <p:nvSpPr>
          <p:cNvPr id="136206" name="Obdélník 45"/>
          <p:cNvSpPr>
            <a:spLocks noChangeArrowheads="1"/>
          </p:cNvSpPr>
          <p:nvPr/>
        </p:nvSpPr>
        <p:spPr bwMode="auto">
          <a:xfrm>
            <a:off x="935038" y="3532188"/>
            <a:ext cx="1082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0070C0"/>
                </a:solidFill>
              </a:rPr>
              <a:t>1.4.2015</a:t>
            </a:r>
            <a:endParaRPr lang="cs-CZ">
              <a:solidFill>
                <a:srgbClr val="0070C0"/>
              </a:solidFill>
            </a:endParaRPr>
          </a:p>
        </p:txBody>
      </p:sp>
      <p:sp>
        <p:nvSpPr>
          <p:cNvPr id="136207" name="Obdélník 46"/>
          <p:cNvSpPr>
            <a:spLocks noChangeArrowheads="1"/>
          </p:cNvSpPr>
          <p:nvPr/>
        </p:nvSpPr>
        <p:spPr bwMode="auto">
          <a:xfrm>
            <a:off x="4719638" y="3514725"/>
            <a:ext cx="11255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E46C0A"/>
                </a:solidFill>
                <a:latin typeface="Calibri" pitchFamily="34" charset="0"/>
              </a:rPr>
              <a:t>30.5.2015</a:t>
            </a:r>
          </a:p>
        </p:txBody>
      </p:sp>
      <p:sp>
        <p:nvSpPr>
          <p:cNvPr id="136208" name="Obdélník 47"/>
          <p:cNvSpPr>
            <a:spLocks noChangeArrowheads="1"/>
          </p:cNvSpPr>
          <p:nvPr/>
        </p:nvSpPr>
        <p:spPr bwMode="auto">
          <a:xfrm>
            <a:off x="6846888" y="3476625"/>
            <a:ext cx="1211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FF0000"/>
                </a:solidFill>
              </a:rPr>
              <a:t>29.6.2015</a:t>
            </a:r>
            <a:endParaRPr lang="cs-CZ">
              <a:solidFill>
                <a:srgbClr val="FF0000"/>
              </a:solidFill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1020763" y="4060825"/>
            <a:ext cx="656907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spc="440" dirty="0">
                <a:solidFill>
                  <a:schemeClr val="bg1"/>
                </a:solidFill>
                <a:latin typeface="+mn-lt"/>
                <a:cs typeface="+mn-cs"/>
              </a:rPr>
              <a:t>ZVEŘEJNĚNÍ ……………………………………</a:t>
            </a:r>
          </a:p>
        </p:txBody>
      </p:sp>
      <p:cxnSp>
        <p:nvCxnSpPr>
          <p:cNvPr id="50" name="Přímá spojnice 49"/>
          <p:cNvCxnSpPr/>
          <p:nvPr/>
        </p:nvCxnSpPr>
        <p:spPr>
          <a:xfrm>
            <a:off x="962025" y="3228975"/>
            <a:ext cx="0" cy="2881313"/>
          </a:xfrm>
          <a:prstGeom prst="line">
            <a:avLst/>
          </a:prstGeom>
          <a:ln w="381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211" name="Obdélník 48"/>
          <p:cNvSpPr>
            <a:spLocks noChangeArrowheads="1"/>
          </p:cNvSpPr>
          <p:nvPr/>
        </p:nvSpPr>
        <p:spPr bwMode="auto">
          <a:xfrm>
            <a:off x="741363" y="6151563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0070C0"/>
                </a:solidFill>
              </a:rPr>
              <a:t>0</a:t>
            </a:r>
            <a:endParaRPr lang="cs-CZ">
              <a:solidFill>
                <a:srgbClr val="0070C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08050"/>
            <a:ext cx="8496300" cy="1008063"/>
          </a:xfrm>
        </p:spPr>
        <p:txBody>
          <a:bodyPr/>
          <a:lstStyle/>
          <a:p>
            <a:pPr eaLnBrk="1" hangingPunct="1">
              <a:defRPr/>
            </a:pPr>
            <a:r>
              <a:rPr lang="cs-CZ" altLang="zh-CN" sz="3200" dirty="0">
                <a:solidFill>
                  <a:schemeClr val="tx1"/>
                </a:solidFill>
              </a:rPr>
              <a:t>Program pro poskytování dotací nebo NFV</a:t>
            </a:r>
            <a:endParaRPr lang="cs-CZ" sz="3200" dirty="0" smtClean="0"/>
          </a:p>
        </p:txBody>
      </p:sp>
      <p:sp>
        <p:nvSpPr>
          <p:cNvPr id="138242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07375" cy="43910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zh-CN" sz="2000" b="1" dirty="0" smtClean="0"/>
              <a:t>Program obsahuje alespoň: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zh-CN" sz="2000" b="1" dirty="0" smtClean="0"/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altLang="zh-CN" sz="2000" b="1" i="1" dirty="0" smtClean="0"/>
              <a:t>účel</a:t>
            </a:r>
            <a:r>
              <a:rPr lang="cs-CZ" altLang="zh-CN" sz="2000" dirty="0" smtClean="0"/>
              <a:t>, na který mohou být peněžní prostředky poskytnuty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altLang="zh-CN" sz="2000" b="1" i="1" dirty="0" smtClean="0"/>
              <a:t>důvody podpory</a:t>
            </a:r>
            <a:r>
              <a:rPr lang="cs-CZ" altLang="zh-CN" sz="2000" i="1" dirty="0" smtClean="0"/>
              <a:t> </a:t>
            </a:r>
            <a:r>
              <a:rPr lang="cs-CZ" altLang="zh-CN" sz="2000" dirty="0" smtClean="0"/>
              <a:t>stanoveného účelu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altLang="zh-CN" sz="2000" b="1" i="1" dirty="0" smtClean="0"/>
              <a:t>předpokládaný celkový objem peněžních prostředků</a:t>
            </a:r>
            <a:r>
              <a:rPr lang="cs-CZ" altLang="zh-CN" sz="2000" i="1" dirty="0" smtClean="0"/>
              <a:t> </a:t>
            </a:r>
            <a:r>
              <a:rPr lang="cs-CZ" altLang="zh-CN" sz="2000" dirty="0" smtClean="0"/>
              <a:t>vyčleněných v rozpočtu na podporu stanoveného účelu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altLang="zh-CN" sz="2000" b="1" i="1" dirty="0" smtClean="0"/>
              <a:t>maximální výši dotace nebo NFV</a:t>
            </a:r>
            <a:r>
              <a:rPr lang="cs-CZ" altLang="zh-CN" sz="2000" dirty="0" smtClean="0"/>
              <a:t>  v jednotlivém případě, nebo kritéria pro stanovení výše dotace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altLang="zh-CN" sz="2000" b="1" i="1" dirty="0" smtClean="0"/>
              <a:t>okruh způsobilých </a:t>
            </a:r>
            <a:r>
              <a:rPr lang="cs-CZ" altLang="zh-CN" sz="2000" b="1" i="1" dirty="0" smtClean="0"/>
              <a:t>žadatelů </a:t>
            </a:r>
            <a:r>
              <a:rPr lang="cs-CZ" altLang="zh-CN" sz="2000" dirty="0" smtClean="0">
                <a:solidFill>
                  <a:srgbClr val="FF3300"/>
                </a:solidFill>
              </a:rPr>
              <a:t>(např. jen se sídlem v ÚSC)</a:t>
            </a:r>
            <a:endParaRPr lang="cs-CZ" altLang="zh-CN" sz="2000" dirty="0" smtClean="0">
              <a:solidFill>
                <a:srgbClr val="FF3300"/>
              </a:solidFill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altLang="zh-CN" sz="2000" b="1" i="1" dirty="0" smtClean="0"/>
              <a:t>lhůtu pro podání žádosti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altLang="zh-CN" sz="2000" b="1" i="1" dirty="0" smtClean="0"/>
              <a:t>kritéria pro hodnocení</a:t>
            </a:r>
            <a:r>
              <a:rPr lang="cs-CZ" altLang="zh-CN" sz="2000" i="1" dirty="0" smtClean="0"/>
              <a:t> </a:t>
            </a:r>
            <a:r>
              <a:rPr lang="cs-CZ" altLang="zh-CN" sz="2000" dirty="0" smtClean="0"/>
              <a:t>žádosti </a:t>
            </a:r>
            <a:r>
              <a:rPr lang="cs-CZ" altLang="zh-CN" sz="2000" dirty="0" smtClean="0">
                <a:solidFill>
                  <a:srgbClr val="FF3300"/>
                </a:solidFill>
              </a:rPr>
              <a:t>(např. dotace v předchozích letech ano/ne)</a:t>
            </a:r>
            <a:endParaRPr lang="cs-CZ" altLang="zh-CN" sz="2000" dirty="0" smtClean="0">
              <a:solidFill>
                <a:srgbClr val="FF3300"/>
              </a:solidFill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altLang="zh-CN" sz="2000" b="1" i="1" dirty="0" smtClean="0"/>
              <a:t>lhůtu pro rozhodnutí</a:t>
            </a:r>
            <a:r>
              <a:rPr lang="cs-CZ" altLang="zh-CN" sz="2000" b="1" dirty="0" smtClean="0">
                <a:solidFill>
                  <a:srgbClr val="FF3300"/>
                </a:solidFill>
              </a:rPr>
              <a:t> </a:t>
            </a:r>
            <a:r>
              <a:rPr lang="cs-CZ" altLang="zh-CN" sz="2000" dirty="0" smtClean="0"/>
              <a:t>o žádosti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altLang="zh-CN" sz="2000" b="1" i="1" dirty="0" smtClean="0"/>
              <a:t>podmínky pro poskytnutí</a:t>
            </a:r>
            <a:r>
              <a:rPr lang="cs-CZ" altLang="zh-CN" sz="2000" i="1" dirty="0" smtClean="0"/>
              <a:t> </a:t>
            </a:r>
            <a:r>
              <a:rPr lang="cs-CZ" altLang="zh-CN" sz="2000" dirty="0" smtClean="0"/>
              <a:t>dotace nebo NFV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altLang="zh-CN" sz="2000" b="1" i="1" dirty="0" smtClean="0"/>
              <a:t>vzor žádosti</a:t>
            </a:r>
            <a:r>
              <a:rPr lang="cs-CZ" altLang="zh-CN" sz="2000" dirty="0" smtClean="0"/>
              <a:t>, případně obsah jejích příloh</a:t>
            </a:r>
            <a:endParaRPr lang="cs-CZ" sz="2000" dirty="0" smtClean="0"/>
          </a:p>
        </p:txBody>
      </p:sp>
      <p:sp>
        <p:nvSpPr>
          <p:cNvPr id="138243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A3850E5E-07FA-4E84-9880-49B3686643B1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17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rgbClr val="FF3300"/>
                </a:solidFill>
              </a:rPr>
              <a:t>Dotační program – komentář LN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FF3300"/>
                </a:solidFill>
              </a:rPr>
              <a:t>Pokud byl schválen před účinností novely zákona </a:t>
            </a:r>
            <a:br>
              <a:rPr lang="cs-CZ" sz="2400" dirty="0" smtClean="0">
                <a:solidFill>
                  <a:srgbClr val="FF3300"/>
                </a:solidFill>
              </a:rPr>
            </a:br>
            <a:r>
              <a:rPr lang="cs-CZ" sz="2400" dirty="0" smtClean="0">
                <a:solidFill>
                  <a:srgbClr val="FF3300"/>
                </a:solidFill>
              </a:rPr>
              <a:t>č. 250/2000 Sb., </a:t>
            </a:r>
            <a:r>
              <a:rPr lang="cs-CZ" sz="2400" u="sng" dirty="0" smtClean="0">
                <a:solidFill>
                  <a:srgbClr val="FF3300"/>
                </a:solidFill>
              </a:rPr>
              <a:t>může</a:t>
            </a:r>
            <a:r>
              <a:rPr lang="cs-CZ" sz="2400" dirty="0" smtClean="0">
                <a:solidFill>
                  <a:srgbClr val="FF3300"/>
                </a:solidFill>
              </a:rPr>
              <a:t> být doplněn o náležitosti § 10c odst. 2.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FF3300"/>
                </a:solidFill>
              </a:rPr>
              <a:t>Aktualizace dlouhodobého dotačního programu </a:t>
            </a:r>
            <a:r>
              <a:rPr lang="cs-CZ" sz="2400" u="sng" dirty="0" smtClean="0">
                <a:solidFill>
                  <a:srgbClr val="FF3300"/>
                </a:solidFill>
              </a:rPr>
              <a:t>musí </a:t>
            </a:r>
            <a:r>
              <a:rPr lang="cs-CZ" sz="2400" dirty="0" smtClean="0">
                <a:solidFill>
                  <a:srgbClr val="FF3300"/>
                </a:solidFill>
              </a:rPr>
              <a:t>již odpovídat § 10c odst. 2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rgbClr val="FF3300"/>
                </a:solidFill>
              </a:rPr>
              <a:t> </a:t>
            </a:r>
            <a:endParaRPr lang="cs-CZ" sz="2400" dirty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rgbClr val="FF3300"/>
                </a:solidFill>
              </a:rPr>
              <a:t>Pokud žádost nesplňuje podmínky, poskytovatel </a:t>
            </a:r>
            <a:r>
              <a:rPr lang="cs-CZ" sz="2400" u="sng" dirty="0" smtClean="0">
                <a:solidFill>
                  <a:srgbClr val="FF3300"/>
                </a:solidFill>
              </a:rPr>
              <a:t>může,</a:t>
            </a:r>
            <a:r>
              <a:rPr lang="cs-CZ" sz="2400" dirty="0" smtClean="0">
                <a:solidFill>
                  <a:srgbClr val="FF3300"/>
                </a:solidFill>
              </a:rPr>
              <a:t> ale </a:t>
            </a:r>
            <a:r>
              <a:rPr lang="cs-CZ" sz="2400" u="sng" dirty="0" smtClean="0">
                <a:solidFill>
                  <a:srgbClr val="FF3300"/>
                </a:solidFill>
              </a:rPr>
              <a:t>nemusí </a:t>
            </a:r>
            <a:r>
              <a:rPr lang="cs-CZ" sz="2400" dirty="0" smtClean="0">
                <a:solidFill>
                  <a:srgbClr val="FF3300"/>
                </a:solidFill>
              </a:rPr>
              <a:t>vyzvat k doplnění.</a:t>
            </a:r>
            <a:endParaRPr lang="cs-CZ" sz="24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730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95300" indent="-495300" eaLnBrk="1" hangingPunct="1">
              <a:lnSpc>
                <a:spcPct val="90000"/>
              </a:lnSpc>
              <a:defRPr/>
            </a:pPr>
            <a:r>
              <a:rPr lang="cs-CZ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Zveřejnění veřejnoprávní smlouvy o poskytnutí dotace nebo NFV</a:t>
            </a:r>
          </a:p>
        </p:txBody>
      </p:sp>
      <p:sp>
        <p:nvSpPr>
          <p:cNvPr id="1392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95300" indent="-495300" algn="just" eaLnBrk="1" hangingPunct="1">
              <a:lnSpc>
                <a:spcPct val="90000"/>
              </a:lnSpc>
              <a:buFontTx/>
              <a:buNone/>
            </a:pPr>
            <a:r>
              <a:rPr lang="cs-CZ" sz="2000" b="1" smtClean="0"/>
              <a:t>Zveřejňuje se veřejnoprávní smlouva:</a:t>
            </a:r>
          </a:p>
          <a:p>
            <a:pPr marL="495300" indent="-495300" algn="just" eaLnBrk="1" hangingPunct="1">
              <a:lnSpc>
                <a:spcPct val="90000"/>
              </a:lnSpc>
              <a:buFontTx/>
              <a:buNone/>
            </a:pPr>
            <a:endParaRPr lang="cs-CZ" sz="2000" b="1" smtClean="0"/>
          </a:p>
          <a:p>
            <a:pPr marL="495300" indent="-495300" algn="just" eaLnBrk="1" hangingPunct="1">
              <a:lnSpc>
                <a:spcPct val="90000"/>
              </a:lnSpc>
              <a:buFontTx/>
              <a:buChar char="-"/>
            </a:pPr>
            <a:r>
              <a:rPr lang="cs-CZ" sz="2000" smtClean="0"/>
              <a:t>uzavřená od 1. 7. 2015, kterou je poskytována dotace nebo NFV nad 50 000 Kč,</a:t>
            </a:r>
          </a:p>
          <a:p>
            <a:pPr marL="495300" indent="-495300" algn="just" eaLnBrk="1" hangingPunct="1">
              <a:lnSpc>
                <a:spcPct val="90000"/>
              </a:lnSpc>
              <a:buFontTx/>
              <a:buNone/>
            </a:pPr>
            <a:endParaRPr lang="cs-CZ" sz="2000" smtClean="0"/>
          </a:p>
          <a:p>
            <a:pPr marL="495300" indent="-495300" algn="just" eaLnBrk="1" hangingPunct="1">
              <a:lnSpc>
                <a:spcPct val="90000"/>
              </a:lnSpc>
              <a:buFontTx/>
              <a:buChar char="-"/>
            </a:pPr>
            <a:r>
              <a:rPr lang="cs-CZ" sz="2000" smtClean="0"/>
              <a:t>uzavřená od 1. 7. 2015, kterou je poskytována dotace nebo NFV do 50 000,- Kč a dodatky k ní, pokud jimi byla poskytovaná dotace nebo NFV zvýšena nad 50 000,- Kč.</a:t>
            </a:r>
          </a:p>
          <a:p>
            <a:pPr marL="495300" indent="-495300" algn="just" eaLnBrk="1" hangingPunct="1">
              <a:lnSpc>
                <a:spcPct val="90000"/>
              </a:lnSpc>
              <a:buFontTx/>
              <a:buNone/>
            </a:pPr>
            <a:endParaRPr lang="cs-CZ" sz="2000" b="1" smtClean="0"/>
          </a:p>
          <a:p>
            <a:pPr marL="495300" indent="-495300" eaLnBrk="1" hangingPunct="1">
              <a:lnSpc>
                <a:spcPct val="90000"/>
              </a:lnSpc>
              <a:buFontTx/>
              <a:buChar char="-"/>
            </a:pPr>
            <a:endParaRPr lang="cs-CZ" b="1" smtClean="0"/>
          </a:p>
        </p:txBody>
      </p:sp>
      <p:sp>
        <p:nvSpPr>
          <p:cNvPr id="139267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48B433DE-1B04-4B7D-A17D-052AD08E62C0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19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cap="all" dirty="0">
                <a:solidFill>
                  <a:schemeClr val="tx2">
                    <a:lumMod val="65000"/>
                    <a:lumOff val="35000"/>
                  </a:schemeClr>
                </a:solidFill>
                <a:effectLst/>
              </a:rPr>
              <a:t>OSNOVA PREZENTACE</a:t>
            </a:r>
            <a:endParaRPr lang="cs-CZ" dirty="0"/>
          </a:p>
        </p:txBody>
      </p:sp>
      <p:sp>
        <p:nvSpPr>
          <p:cNvPr id="11571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sz="2800" smtClean="0">
              <a:solidFill>
                <a:srgbClr val="000000"/>
              </a:solidFill>
            </a:endParaRPr>
          </a:p>
          <a:p>
            <a:pPr eaLnBrk="1" hangingPunct="1"/>
            <a:r>
              <a:rPr lang="cs-CZ" sz="2800" smtClean="0">
                <a:solidFill>
                  <a:srgbClr val="000000"/>
                </a:solidFill>
              </a:rPr>
              <a:t>Dotace a návratná finanční výpomoc (§ 10a až 10d)</a:t>
            </a:r>
          </a:p>
          <a:p>
            <a:pPr eaLnBrk="1" hangingPunct="1"/>
            <a:r>
              <a:rPr lang="cs-CZ" sz="2800" smtClean="0">
                <a:solidFill>
                  <a:srgbClr val="000000"/>
                </a:solidFill>
              </a:rPr>
              <a:t>Změny rozpočtu (§ 16)</a:t>
            </a:r>
          </a:p>
          <a:p>
            <a:pPr eaLnBrk="1" hangingPunct="1"/>
            <a:r>
              <a:rPr lang="cs-CZ" sz="2800" smtClean="0">
                <a:solidFill>
                  <a:srgbClr val="000000"/>
                </a:solidFill>
              </a:rPr>
              <a:t>Porušení rozpočtové kázně (§ 22)</a:t>
            </a:r>
          </a:p>
          <a:p>
            <a:pPr eaLnBrk="1" hangingPunct="1"/>
            <a:r>
              <a:rPr lang="cs-CZ" sz="2800" smtClean="0">
                <a:solidFill>
                  <a:srgbClr val="000000"/>
                </a:solidFill>
              </a:rPr>
              <a:t>Hospodaření příspěvkové organizace (28)</a:t>
            </a:r>
          </a:p>
          <a:p>
            <a:pPr eaLnBrk="1" hangingPunct="1"/>
            <a:endParaRPr lang="cs-CZ" sz="2800" smtClean="0">
              <a:solidFill>
                <a:srgbClr val="000000"/>
              </a:solidFill>
            </a:endParaRPr>
          </a:p>
        </p:txBody>
      </p:sp>
      <p:sp>
        <p:nvSpPr>
          <p:cNvPr id="115715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FBB9332E-1FC0-4649-961E-B10152B4EFBF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2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95300" indent="-495300" eaLnBrk="1" hangingPunct="1">
              <a:lnSpc>
                <a:spcPct val="90000"/>
              </a:lnSpc>
              <a:defRPr/>
            </a:pPr>
            <a:r>
              <a:rPr lang="cs-CZ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Zveřejnění veřejnoprávní smlouvy o poskytnutí dotace nebo NFV</a:t>
            </a:r>
          </a:p>
        </p:txBody>
      </p:sp>
      <p:sp>
        <p:nvSpPr>
          <p:cNvPr id="140290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07375" cy="424815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Počátek a místo zveřejnění:</a:t>
            </a:r>
            <a:r>
              <a:rPr lang="cs-CZ" sz="2000" dirty="0" smtClean="0">
                <a:solidFill>
                  <a:schemeClr val="accent2"/>
                </a:solidFill>
              </a:rPr>
              <a:t>  </a:t>
            </a:r>
            <a:endParaRPr lang="cs-CZ" sz="2000" dirty="0" smtClean="0"/>
          </a:p>
          <a:p>
            <a:pPr algn="just" eaLnBrk="1" hangingPunct="1">
              <a:buFontTx/>
              <a:buChar char="-"/>
            </a:pPr>
            <a:r>
              <a:rPr lang="cs-CZ" sz="2000" dirty="0" smtClean="0"/>
              <a:t>do 30 dnů ode dne uzavření smlouvy nebo jejího dodatku</a:t>
            </a:r>
          </a:p>
          <a:p>
            <a:pPr algn="just" eaLnBrk="1" hangingPunct="1">
              <a:buFontTx/>
              <a:buChar char="-"/>
            </a:pPr>
            <a:r>
              <a:rPr lang="cs-CZ" sz="2000" dirty="0" smtClean="0"/>
              <a:t>na úřední desce poskytovatele (svazek obcí na úředních deskách členských obcí) způsobem umožňujícím dálkový </a:t>
            </a:r>
            <a:r>
              <a:rPr lang="cs-CZ" sz="2000" dirty="0" smtClean="0"/>
              <a:t>přístup</a:t>
            </a:r>
            <a:r>
              <a:rPr lang="cs-CZ" sz="2000" dirty="0"/>
              <a:t> </a:t>
            </a:r>
            <a:r>
              <a:rPr lang="cs-CZ" sz="2000" dirty="0" smtClean="0">
                <a:solidFill>
                  <a:srgbClr val="FF3300"/>
                </a:solidFill>
              </a:rPr>
              <a:t>(myšlena je jen elektronická deska, na pevné lze zveřejnit např. jen odkaz)</a:t>
            </a:r>
            <a:endParaRPr lang="cs-CZ" sz="2000" b="1" dirty="0" smtClean="0">
              <a:solidFill>
                <a:srgbClr val="FF3300"/>
              </a:solidFill>
            </a:endParaRPr>
          </a:p>
          <a:p>
            <a:pPr algn="just" eaLnBrk="1" hangingPunct="1">
              <a:buFontTx/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Doba zveřejnění:</a:t>
            </a:r>
          </a:p>
          <a:p>
            <a:pPr algn="just" eaLnBrk="1" hangingPunct="1">
              <a:buFontTx/>
              <a:buChar char="-"/>
            </a:pPr>
            <a:r>
              <a:rPr lang="cs-CZ" sz="2000" dirty="0" smtClean="0"/>
              <a:t>nejméně 3 roky ode dne zveřejnění</a:t>
            </a:r>
          </a:p>
          <a:p>
            <a:pPr algn="ctr" eaLnBrk="1" hangingPunct="1">
              <a:buFontTx/>
              <a:buNone/>
            </a:pPr>
            <a:r>
              <a:rPr lang="cs-CZ" sz="2000" b="1" dirty="0" smtClean="0">
                <a:solidFill>
                  <a:srgbClr val="FF3300"/>
                </a:solidFill>
              </a:rPr>
              <a:t>Nezveřejnění = správní delikt</a:t>
            </a:r>
          </a:p>
          <a:p>
            <a:pPr algn="just" eaLnBrk="1" hangingPunct="1">
              <a:buFontTx/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Vyloučení ze zveřejnění:</a:t>
            </a:r>
          </a:p>
          <a:p>
            <a:pPr algn="just" eaLnBrk="1" hangingPunct="1">
              <a:buFontTx/>
              <a:buChar char="-"/>
            </a:pPr>
            <a:r>
              <a:rPr lang="cs-CZ" sz="2000" dirty="0" smtClean="0"/>
              <a:t>informace podle zvláštního právního předpisu vyloučené ze zveřejnění,</a:t>
            </a:r>
          </a:p>
          <a:p>
            <a:pPr algn="just" eaLnBrk="1" hangingPunct="1">
              <a:buFontTx/>
              <a:buChar char="-"/>
            </a:pPr>
            <a:r>
              <a:rPr lang="cs-CZ" sz="2000" dirty="0" smtClean="0"/>
              <a:t>údaje vyloučené ze zveřejnění přímo použitelným  předpisem EU. </a:t>
            </a:r>
          </a:p>
          <a:p>
            <a:pPr algn="just" eaLnBrk="1" hangingPunct="1">
              <a:buFontTx/>
              <a:buNone/>
            </a:pPr>
            <a:endParaRPr lang="cs-CZ" sz="2000" dirty="0" smtClean="0"/>
          </a:p>
          <a:p>
            <a:pPr eaLnBrk="1" hangingPunct="1"/>
            <a:endParaRPr lang="cs-CZ" sz="2000" dirty="0" smtClean="0"/>
          </a:p>
        </p:txBody>
      </p:sp>
      <p:sp>
        <p:nvSpPr>
          <p:cNvPr id="140291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E7209017-92C1-49E1-AD69-E33B4787810B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20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Spory z právních poměrů při poskytnutí dotace nebo NFV</a:t>
            </a:r>
            <a:endParaRPr lang="cs-CZ" sz="3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13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cs-CZ" sz="2000" b="1" dirty="0" smtClean="0"/>
              <a:t>Rozhoduje v režimu správního řádu :</a:t>
            </a:r>
          </a:p>
          <a:p>
            <a:pPr algn="just" eaLnBrk="1" hangingPunct="1">
              <a:spcAft>
                <a:spcPts val="1200"/>
              </a:spcAft>
              <a:buFontTx/>
              <a:buNone/>
            </a:pPr>
            <a:r>
              <a:rPr lang="cs-CZ" sz="2000" i="1" dirty="0" smtClean="0"/>
              <a:t>(pozor: od 1.1.2015 zpoplatnění návrhu na sporné </a:t>
            </a:r>
            <a:r>
              <a:rPr lang="cs-CZ" sz="2000" i="1" dirty="0" smtClean="0"/>
              <a:t>řízení – </a:t>
            </a:r>
            <a:r>
              <a:rPr lang="cs-CZ" sz="2000" i="1" dirty="0" smtClean="0">
                <a:solidFill>
                  <a:srgbClr val="FF3300"/>
                </a:solidFill>
              </a:rPr>
              <a:t>do 20 000 Kč = 1000 Kč, nad 20 000 Kč = 5 % max. 1 mil. Kč – nepřipouští se osvobození od správního poplatku</a:t>
            </a:r>
            <a:r>
              <a:rPr lang="cs-CZ" sz="2000" i="1" dirty="0" smtClean="0"/>
              <a:t>)</a:t>
            </a:r>
            <a:endParaRPr lang="cs-CZ" sz="2000" i="1" dirty="0" smtClean="0"/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cs-CZ" sz="2000" b="1" dirty="0" smtClean="0"/>
              <a:t>MF -</a:t>
            </a:r>
            <a:r>
              <a:rPr lang="cs-CZ" sz="2000" dirty="0" smtClean="0"/>
              <a:t>  v případě, že je smluvní stranou (poskytovatelem) kraj, svazek obcí, jehož členem je </a:t>
            </a:r>
            <a:r>
              <a:rPr lang="cs-CZ" sz="2000" dirty="0" err="1" smtClean="0"/>
              <a:t>hl.m</a:t>
            </a:r>
            <a:r>
              <a:rPr lang="cs-CZ" sz="2000" dirty="0" smtClean="0"/>
              <a:t>. Praha, nebo RRRS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cs-CZ" sz="2000" b="1" dirty="0" smtClean="0"/>
              <a:t>Krajský úřad </a:t>
            </a:r>
            <a:r>
              <a:rPr lang="cs-CZ" sz="2000" b="1" i="1" dirty="0" smtClean="0"/>
              <a:t>(v přenesené působnosti)</a:t>
            </a:r>
            <a:r>
              <a:rPr lang="cs-CZ" sz="2000" b="1" dirty="0" smtClean="0"/>
              <a:t> - </a:t>
            </a:r>
            <a:r>
              <a:rPr lang="cs-CZ" sz="2000" dirty="0" smtClean="0"/>
              <a:t>v případě, že je smluvní stranou (poskytovatelem) obec nebo svazek obcí, jehož členem není </a:t>
            </a:r>
            <a:r>
              <a:rPr lang="cs-CZ" sz="2000" dirty="0" err="1" smtClean="0"/>
              <a:t>hl.m</a:t>
            </a:r>
            <a:r>
              <a:rPr lang="cs-CZ" sz="2000" dirty="0" smtClean="0"/>
              <a:t>. Praha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  <a:buFontTx/>
              <a:buChar char="-"/>
            </a:pPr>
            <a:r>
              <a:rPr lang="cs-CZ" sz="2000" b="1" dirty="0" smtClean="0"/>
              <a:t>Magistrát </a:t>
            </a:r>
            <a:r>
              <a:rPr lang="cs-CZ" sz="2000" b="1" dirty="0" err="1" smtClean="0"/>
              <a:t>hl.m</a:t>
            </a:r>
            <a:r>
              <a:rPr lang="cs-CZ" sz="2000" b="1" dirty="0" smtClean="0"/>
              <a:t>. Prahy </a:t>
            </a:r>
            <a:r>
              <a:rPr lang="cs-CZ" sz="2000" b="1" i="1" dirty="0" smtClean="0"/>
              <a:t>(v přenesené působnosti)</a:t>
            </a:r>
            <a:r>
              <a:rPr lang="cs-CZ" sz="2000" b="1" dirty="0" smtClean="0"/>
              <a:t> - </a:t>
            </a:r>
            <a:r>
              <a:rPr lang="cs-CZ" sz="2000" dirty="0" smtClean="0"/>
              <a:t>v případě, že je smluvní stranou (poskytovatelem) městská část </a:t>
            </a:r>
            <a:r>
              <a:rPr lang="cs-CZ" sz="2000" dirty="0" err="1" smtClean="0"/>
              <a:t>hl.m</a:t>
            </a:r>
            <a:r>
              <a:rPr lang="cs-CZ" sz="2000" dirty="0" smtClean="0"/>
              <a:t>. Prahy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Proti rozhodnutí nelze podat odvolání nebo rozklad.</a:t>
            </a:r>
          </a:p>
        </p:txBody>
      </p:sp>
      <p:sp>
        <p:nvSpPr>
          <p:cNvPr id="141315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8160AC3D-5D2C-4882-B0C2-CFC008D8900F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21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smtClean="0">
                <a:solidFill>
                  <a:schemeClr val="tx1"/>
                </a:solidFill>
              </a:rPr>
              <a:t>Změny rozpočtu (§ 16)</a:t>
            </a:r>
          </a:p>
        </p:txBody>
      </p:sp>
      <p:sp>
        <p:nvSpPr>
          <p:cNvPr id="142338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060575"/>
            <a:ext cx="8207375" cy="43926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Schválený rozpočet lze změnit z důvodu: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sz="2000" dirty="0" smtClean="0"/>
              <a:t>organizační změny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sz="2000" dirty="0" smtClean="0"/>
              <a:t>metodické změny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sz="2000" dirty="0" smtClean="0"/>
              <a:t>věcné </a:t>
            </a:r>
            <a:r>
              <a:rPr lang="cs-CZ" sz="1800" dirty="0" smtClean="0"/>
              <a:t>změny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dirty="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000" b="1" dirty="0" smtClean="0"/>
              <a:t>Změna rozpočtu se provádí povinně rozpočtovým opatřením před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000" b="1" dirty="0" smtClean="0"/>
              <a:t>provedením rozpočtově nezajištěného výdaje.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cs-CZ" sz="1800" b="1" dirty="0" smtClean="0">
              <a:solidFill>
                <a:srgbClr val="FF3300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1800" b="1" dirty="0" smtClean="0">
                <a:solidFill>
                  <a:schemeClr val="accent2"/>
                </a:solidFill>
              </a:rPr>
              <a:t>Po provedení rozpočtově nezajištěného výdaje jen: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cs-CZ" sz="2000" dirty="0" smtClean="0"/>
              <a:t>při živelní nebo jiné pohromě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cs-CZ" sz="2000" dirty="0" smtClean="0"/>
              <a:t>při plnění povinnosti z pravomocného rozhodnutí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cs-CZ" sz="2000" dirty="0" smtClean="0"/>
              <a:t>při obdržení dotace před koncem kalendářního roku nebo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cs-CZ" sz="2000" dirty="0" smtClean="0"/>
              <a:t>pokud se jedná o prostředky poskytované prostřednictvím rozpočtu zřizovatele jeho PO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endParaRPr lang="cs-CZ" sz="1800" dirty="0" smtClean="0"/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endParaRPr lang="cs-CZ" sz="1800" b="1" dirty="0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cs-CZ" sz="1600" b="1" dirty="0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cs-CZ" sz="1600" b="1" dirty="0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cs-CZ" sz="1600" b="1" dirty="0" smtClean="0">
              <a:solidFill>
                <a:srgbClr val="FF3300"/>
              </a:solidFill>
            </a:endParaRPr>
          </a:p>
        </p:txBody>
      </p:sp>
      <p:sp>
        <p:nvSpPr>
          <p:cNvPr id="142339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9A7FF40B-918B-43B9-BE03-F1571E693F5E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22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rozpočtové kázně</a:t>
            </a:r>
          </a:p>
        </p:txBody>
      </p:sp>
      <p:sp>
        <p:nvSpPr>
          <p:cNvPr id="1433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Neoprávněné použití nebo zadržení prostředků poskytnutých </a:t>
            </a:r>
            <a:r>
              <a:rPr lang="cs-CZ" sz="2000" b="1" i="1" dirty="0" smtClean="0"/>
              <a:t>jako dotace nebo NFV</a:t>
            </a:r>
            <a:r>
              <a:rPr lang="cs-CZ" sz="2000" b="1" dirty="0" smtClean="0">
                <a:solidFill>
                  <a:schemeClr val="accent2"/>
                </a:solidFill>
              </a:rPr>
              <a:t> z rozpočtu</a:t>
            </a:r>
            <a:r>
              <a:rPr lang="cs-CZ" sz="2000" dirty="0" smtClean="0"/>
              <a:t> </a:t>
            </a:r>
            <a:r>
              <a:rPr lang="cs-CZ" sz="2000" b="1" dirty="0" smtClean="0"/>
              <a:t>ÚSC, městské části </a:t>
            </a:r>
            <a:r>
              <a:rPr lang="cs-CZ" sz="2000" b="1" dirty="0" err="1" smtClean="0"/>
              <a:t>hl.m</a:t>
            </a:r>
            <a:r>
              <a:rPr lang="cs-CZ" sz="2000" b="1" dirty="0" smtClean="0"/>
              <a:t>. Prahy, RRRS nebo svazku obcí.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lang="cs-CZ" sz="2000" b="1" dirty="0" smtClean="0">
              <a:solidFill>
                <a:schemeClr val="accent2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Neoprávněné použití peněžních prostředků: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lang="cs-CZ" sz="2000" b="1" dirty="0" smtClean="0">
              <a:solidFill>
                <a:schemeClr val="accent2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AutoNum type="arabicParenR"/>
            </a:pPr>
            <a:r>
              <a:rPr lang="cs-CZ" sz="2000" b="1" dirty="0" smtClean="0"/>
              <a:t>„faktické“ použití, </a:t>
            </a:r>
            <a:r>
              <a:rPr lang="cs-CZ" sz="2000" dirty="0" smtClean="0"/>
              <a:t>kterým byla porušena povinnost stanovená právním předpisem, přímo použitelným předpisem EU, veřejnoprávní smlouvou nebo zvl. právním předpisem. </a:t>
            </a:r>
            <a:r>
              <a:rPr lang="cs-CZ" sz="2000" b="1" dirty="0" smtClean="0">
                <a:solidFill>
                  <a:schemeClr val="accent2"/>
                </a:solidFill>
              </a:rPr>
              <a:t>Porušení rozpočtové kázně</a:t>
            </a:r>
            <a:r>
              <a:rPr lang="cs-CZ" sz="2000" dirty="0" smtClean="0">
                <a:solidFill>
                  <a:schemeClr val="accent2"/>
                </a:solidFill>
              </a:rPr>
              <a:t> vzniká: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cs-CZ" sz="2000" dirty="0" smtClean="0"/>
              <a:t>       - dnem faktického použití </a:t>
            </a:r>
            <a:r>
              <a:rPr lang="cs-CZ" sz="2000" dirty="0" smtClean="0">
                <a:solidFill>
                  <a:schemeClr val="accent2"/>
                </a:solidFill>
              </a:rPr>
              <a:t>(dotace ex ante)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lang="cs-CZ" sz="2000" dirty="0" smtClean="0"/>
              <a:t>       - dnem připsání peněžních prostředků na účet </a:t>
            </a:r>
            <a:r>
              <a:rPr lang="cs-CZ" sz="2000" dirty="0" smtClean="0">
                <a:solidFill>
                  <a:schemeClr val="accent2"/>
                </a:solidFill>
              </a:rPr>
              <a:t>(dotace ex post)</a:t>
            </a:r>
          </a:p>
          <a:p>
            <a:pPr marL="0" indent="0" algn="just" eaLnBrk="1" hangingPunct="1">
              <a:lnSpc>
                <a:spcPct val="80000"/>
              </a:lnSpc>
              <a:spcBef>
                <a:spcPts val="1200"/>
              </a:spcBef>
              <a:buFontTx/>
              <a:buAutoNum type="arabicParenR" startAt="2"/>
            </a:pPr>
            <a:endParaRPr lang="cs-CZ" sz="2000" dirty="0" smtClean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lang="cs-CZ" sz="2000" dirty="0" smtClean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lang="cs-CZ" sz="2000" dirty="0" smtClean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lang="cs-CZ" sz="2000" b="1" dirty="0" smtClean="0">
              <a:solidFill>
                <a:schemeClr val="accent2"/>
              </a:solidFill>
            </a:endParaRPr>
          </a:p>
        </p:txBody>
      </p:sp>
      <p:sp>
        <p:nvSpPr>
          <p:cNvPr id="143363" name="TextovéPole 5"/>
          <p:cNvSpPr txBox="1">
            <a:spLocks noChangeArrowheads="1"/>
          </p:cNvSpPr>
          <p:nvPr/>
        </p:nvSpPr>
        <p:spPr bwMode="auto">
          <a:xfrm>
            <a:off x="5832475" y="6611938"/>
            <a:ext cx="3311525" cy="2460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538C870D-AE32-4B2E-A18B-B53CC03F3D66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23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rozpočtové kázně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spcBef>
                <a:spcPts val="1200"/>
              </a:spcBef>
              <a:buFontTx/>
              <a:buAutoNum type="arabicParenR" startAt="2"/>
              <a:defRPr/>
            </a:pPr>
            <a:r>
              <a:rPr lang="cs-CZ" altLang="en-US" sz="2000" b="1" dirty="0" smtClean="0"/>
              <a:t>„nefinanční“ použití (právní fikce)</a:t>
            </a:r>
            <a:r>
              <a:rPr lang="cs-CZ" altLang="en-US" sz="2000" dirty="0" smtClean="0"/>
              <a:t> - porušení povinnosti (podmínky), kterou nelze peněžně vyjádřit</a:t>
            </a:r>
            <a:r>
              <a:rPr lang="cs-CZ" sz="2000" dirty="0" smtClean="0"/>
              <a:t> (</a:t>
            </a:r>
            <a:r>
              <a:rPr lang="cs-CZ" sz="2000" dirty="0" smtClean="0">
                <a:solidFill>
                  <a:schemeClr val="accent2"/>
                </a:solidFill>
              </a:rPr>
              <a:t>u dotací</a:t>
            </a:r>
            <a:r>
              <a:rPr lang="cs-CZ" altLang="en-US" sz="2000" dirty="0" smtClean="0">
                <a:solidFill>
                  <a:schemeClr val="accent2"/>
                </a:solidFill>
              </a:rPr>
              <a:t> poskytnutých ex-ante i  ex-post) – </a:t>
            </a:r>
            <a:r>
              <a:rPr lang="cs-CZ" altLang="en-US" sz="2000" i="1" dirty="0" smtClean="0"/>
              <a:t>např. dodržení lhůt</a:t>
            </a:r>
            <a:r>
              <a:rPr lang="cs-CZ" altLang="en-US" sz="2000" dirty="0" smtClean="0"/>
              <a:t>.</a:t>
            </a:r>
          </a:p>
          <a:p>
            <a:pPr marL="357188" indent="0" algn="just" eaLnBrk="1" hangingPunct="1">
              <a:lnSpc>
                <a:spcPct val="80000"/>
              </a:lnSpc>
              <a:spcBef>
                <a:spcPts val="1200"/>
              </a:spcBef>
              <a:buFontTx/>
              <a:buNone/>
              <a:defRPr/>
            </a:pPr>
            <a:r>
              <a:rPr lang="cs-CZ" altLang="en-US" sz="2000" b="1" dirty="0" smtClean="0">
                <a:solidFill>
                  <a:schemeClr val="accent2"/>
                </a:solidFill>
              </a:rPr>
              <a:t>Porušení rozpočtové kázně vzniká:</a:t>
            </a:r>
            <a:endParaRPr lang="cs-CZ" sz="2000" dirty="0" smtClean="0">
              <a:solidFill>
                <a:schemeClr val="accent2"/>
              </a:solidFill>
            </a:endParaRPr>
          </a:p>
          <a:p>
            <a:pPr lvl="1"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en-US" sz="2000" dirty="0" smtClean="0"/>
              <a:t>dnem kdy došlo k porušení povinnosti -  </a:t>
            </a:r>
            <a:r>
              <a:rPr lang="cs-CZ" altLang="en-US" sz="2000" dirty="0" smtClean="0">
                <a:solidFill>
                  <a:schemeClr val="accent2"/>
                </a:solidFill>
              </a:rPr>
              <a:t>u dotací ex ante</a:t>
            </a:r>
          </a:p>
          <a:p>
            <a:pPr lvl="1" algn="just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cs-CZ" altLang="en-US" sz="2000" dirty="0" smtClean="0"/>
              <a:t>dnem připsání peněžních prostředků na účet </a:t>
            </a:r>
            <a:r>
              <a:rPr lang="cs-CZ" altLang="en-US" sz="2000" dirty="0" smtClean="0">
                <a:solidFill>
                  <a:schemeClr val="accent2"/>
                </a:solidFill>
              </a:rPr>
              <a:t>– u dotací ex-post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  <a:buFontTx/>
              <a:buNone/>
              <a:defRPr/>
            </a:pPr>
            <a:endParaRPr lang="cs-CZ" altLang="en-US" sz="2000" dirty="0" smtClean="0">
              <a:solidFill>
                <a:schemeClr val="accent2"/>
              </a:solidFill>
            </a:endParaRP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  <a:buFontTx/>
              <a:buNone/>
              <a:defRPr/>
            </a:pPr>
            <a:r>
              <a:rPr lang="cs-CZ" altLang="en-US" sz="2000" dirty="0" smtClean="0">
                <a:solidFill>
                  <a:schemeClr val="accent2"/>
                </a:solidFill>
              </a:rPr>
              <a:t>  </a:t>
            </a:r>
            <a:r>
              <a:rPr lang="cs-CZ" altLang="en-US" sz="2000" b="1" dirty="0" smtClean="0"/>
              <a:t>3) neprokáže-li příjemce použití poskytnutých prostředků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  <a:buFontTx/>
              <a:buNone/>
              <a:defRPr/>
            </a:pPr>
            <a:endParaRPr lang="cs-CZ" sz="700" dirty="0" smtClean="0">
              <a:solidFill>
                <a:schemeClr val="accent2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000" dirty="0" smtClean="0">
                <a:solidFill>
                  <a:schemeClr val="accent2"/>
                </a:solidFill>
              </a:rPr>
              <a:t>Zadržení peněžních prostředků =</a:t>
            </a:r>
            <a:r>
              <a:rPr lang="cs-CZ" sz="2000" dirty="0" smtClean="0"/>
              <a:t> porušení povinnosti vrátit poskytnuté prostředků ve stanoveném </a:t>
            </a:r>
            <a:r>
              <a:rPr lang="cs-CZ" sz="2000" dirty="0" smtClean="0"/>
              <a:t>termínu </a:t>
            </a:r>
            <a:r>
              <a:rPr lang="cs-CZ" sz="2000" dirty="0" smtClean="0">
                <a:solidFill>
                  <a:srgbClr val="FF3300"/>
                </a:solidFill>
              </a:rPr>
              <a:t>(zadržení nastává následujícím dnem po uplynutí lhůty)</a:t>
            </a:r>
            <a:endParaRPr lang="cs-CZ" sz="2000" dirty="0" smtClean="0">
              <a:solidFill>
                <a:srgbClr val="FF3300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endParaRPr lang="cs-CZ" sz="2000" dirty="0" smtClean="0"/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endParaRPr lang="cs-CZ" sz="700" dirty="0" smtClean="0">
              <a:solidFill>
                <a:schemeClr val="accent2"/>
              </a:solidFill>
            </a:endParaRPr>
          </a:p>
        </p:txBody>
      </p:sp>
      <p:sp>
        <p:nvSpPr>
          <p:cNvPr id="144387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FC1B2084-AC38-4025-BC78-4765F4C0575A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24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908050"/>
            <a:ext cx="8640762" cy="1008063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Výše odvodu za porušení rozpočtové kázně</a:t>
            </a:r>
          </a:p>
        </p:txBody>
      </p:sp>
      <p:sp>
        <p:nvSpPr>
          <p:cNvPr id="145410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07375" cy="4464050"/>
          </a:xfrm>
        </p:spPr>
        <p:txBody>
          <a:bodyPr/>
          <a:lstStyle/>
          <a:p>
            <a:pPr algn="just" eaLnBrk="1" hangingPunct="1">
              <a:buFontTx/>
              <a:buChar char="-"/>
            </a:pPr>
            <a:r>
              <a:rPr lang="cs-CZ" sz="2000" dirty="0" smtClean="0"/>
              <a:t>u </a:t>
            </a:r>
            <a:r>
              <a:rPr lang="cs-CZ" sz="2000" b="1" dirty="0" smtClean="0"/>
              <a:t>„faktického“ použití peněžních prostředků,  neprokázání jejich použití a u zadržení</a:t>
            </a:r>
            <a:r>
              <a:rPr lang="cs-CZ" sz="2000" b="1" dirty="0" smtClean="0">
                <a:solidFill>
                  <a:srgbClr val="FF3300"/>
                </a:solidFill>
              </a:rPr>
              <a:t> </a:t>
            </a:r>
            <a:r>
              <a:rPr lang="cs-CZ" sz="2000" dirty="0" smtClean="0"/>
              <a:t>=  </a:t>
            </a:r>
            <a:r>
              <a:rPr lang="cs-CZ" sz="2000" dirty="0" smtClean="0"/>
              <a:t>výši </a:t>
            </a:r>
            <a:r>
              <a:rPr lang="cs-CZ" sz="2000" dirty="0" smtClean="0"/>
              <a:t>neoprávněně použitých nebo zadržených prostředků.</a:t>
            </a:r>
          </a:p>
          <a:p>
            <a:pPr algn="just" eaLnBrk="1" hangingPunct="1">
              <a:buFontTx/>
              <a:buNone/>
            </a:pPr>
            <a:r>
              <a:rPr lang="cs-CZ" sz="2000" dirty="0" smtClean="0">
                <a:solidFill>
                  <a:schemeClr val="accent2"/>
                </a:solidFill>
              </a:rPr>
              <a:t>     </a:t>
            </a:r>
            <a:r>
              <a:rPr lang="cs-CZ" sz="2000" b="1" dirty="0" smtClean="0"/>
              <a:t>Odvody </a:t>
            </a:r>
            <a:r>
              <a:rPr lang="cs-CZ" sz="2000" dirty="0" smtClean="0"/>
              <a:t>u téže dotace nebo NFV </a:t>
            </a:r>
            <a:r>
              <a:rPr lang="cs-CZ" sz="2000" b="1" dirty="0" smtClean="0"/>
              <a:t>se sčítají</a:t>
            </a:r>
            <a:r>
              <a:rPr lang="cs-CZ" sz="2000" dirty="0" smtClean="0"/>
              <a:t>, </a:t>
            </a:r>
            <a:r>
              <a:rPr lang="cs-CZ" sz="2000" dirty="0" smtClean="0">
                <a:solidFill>
                  <a:schemeClr val="accent2"/>
                </a:solidFill>
              </a:rPr>
              <a:t>s výjimkou odvodů za porušení pravidel pro zadávání veřejných zakázek.</a:t>
            </a:r>
          </a:p>
          <a:p>
            <a:pPr algn="just" eaLnBrk="1" hangingPunct="1">
              <a:buFontTx/>
              <a:buNone/>
            </a:pPr>
            <a:r>
              <a:rPr lang="cs-CZ" sz="2000" dirty="0" smtClean="0">
                <a:solidFill>
                  <a:schemeClr val="accent2"/>
                </a:solidFill>
              </a:rPr>
              <a:t>     </a:t>
            </a:r>
            <a:r>
              <a:rPr lang="cs-CZ" sz="2000" dirty="0" smtClean="0"/>
              <a:t>Při porušení pravidel pro zadávání veřejných zakázek</a:t>
            </a:r>
            <a:r>
              <a:rPr lang="cs-CZ" sz="2000" dirty="0" smtClean="0">
                <a:solidFill>
                  <a:schemeClr val="accent2"/>
                </a:solidFill>
              </a:rPr>
              <a:t> se uloží odvod ve výši nejzávažnějšího porušení těchto pravidel, pokud veřejnoprávní smlouva nestanoví jinak.</a:t>
            </a:r>
          </a:p>
          <a:p>
            <a:pPr algn="just" eaLnBrk="1" hangingPunct="1">
              <a:spcAft>
                <a:spcPts val="600"/>
              </a:spcAft>
              <a:buFontTx/>
              <a:buChar char="-"/>
            </a:pPr>
            <a:r>
              <a:rPr lang="cs-CZ" sz="2000" dirty="0" smtClean="0"/>
              <a:t>u</a:t>
            </a:r>
            <a:r>
              <a:rPr lang="cs-CZ" sz="2000" b="1" dirty="0" smtClean="0"/>
              <a:t> „nefinančního“ použití peněžních prostředků</a:t>
            </a:r>
            <a:r>
              <a:rPr lang="cs-CZ" sz="2000" dirty="0" smtClean="0"/>
              <a:t> = výši poskytnutých peněžních prostředků, nestanoví-li veřejnoprávní smlouva odvod nižší.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000" b="1" dirty="0" smtClean="0"/>
              <a:t>Odvody</a:t>
            </a:r>
            <a:r>
              <a:rPr lang="cs-CZ" sz="2000" dirty="0" smtClean="0"/>
              <a:t> za porušení méně závažných povinností </a:t>
            </a:r>
            <a:r>
              <a:rPr lang="cs-CZ" sz="2000" b="1" dirty="0" smtClean="0"/>
              <a:t>se sčítají, </a:t>
            </a:r>
            <a:endParaRPr lang="cs-CZ" sz="2000" b="1" dirty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000" dirty="0" smtClean="0"/>
              <a:t>nestanoví-li veřejnoprávní smlouva jinak.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cs-CZ" sz="2000" dirty="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cs-CZ" sz="2000" dirty="0" smtClean="0"/>
          </a:p>
          <a:p>
            <a:pPr eaLnBrk="1" hangingPunct="1">
              <a:lnSpc>
                <a:spcPct val="80000"/>
              </a:lnSpc>
            </a:pPr>
            <a:endParaRPr lang="cs-CZ" sz="2000" dirty="0" smtClean="0"/>
          </a:p>
        </p:txBody>
      </p:sp>
      <p:sp>
        <p:nvSpPr>
          <p:cNvPr id="145411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8C154CEE-857A-45E2-ABA4-FC00349666A9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25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08050"/>
            <a:ext cx="8642350" cy="1008063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Výše odvodu za porušení rozpočtové kázně</a:t>
            </a:r>
            <a:endParaRPr lang="cs-CZ" sz="3200" dirty="0" smtClean="0">
              <a:effectLst/>
            </a:endParaRPr>
          </a:p>
        </p:txBody>
      </p:sp>
      <p:sp>
        <p:nvSpPr>
          <p:cNvPr id="146434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89138"/>
            <a:ext cx="8280400" cy="4608512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cs-CZ" sz="2000" dirty="0" smtClean="0">
                <a:solidFill>
                  <a:schemeClr val="accent2"/>
                </a:solidFill>
              </a:rPr>
              <a:t>Odvody</a:t>
            </a:r>
            <a:r>
              <a:rPr lang="cs-CZ" sz="2000" dirty="0" smtClean="0"/>
              <a:t> za porušení rozpočtové kázně </a:t>
            </a:r>
            <a:r>
              <a:rPr lang="cs-CZ" sz="2000" i="1" dirty="0" smtClean="0"/>
              <a:t>lze uložit pouze do výše peněžních prostředků poskytnutých ke dni porušení rozpočtové kázně.</a:t>
            </a:r>
          </a:p>
          <a:p>
            <a:pPr marL="0" indent="0" algn="just" eaLnBrk="1" hangingPunct="1">
              <a:buFontTx/>
              <a:buNone/>
            </a:pPr>
            <a:endParaRPr lang="cs-CZ" sz="2000" dirty="0" smtClean="0">
              <a:solidFill>
                <a:srgbClr val="FF3300"/>
              </a:solidFill>
            </a:endParaRPr>
          </a:p>
          <a:p>
            <a:pPr marL="0" indent="0" algn="just" eaLnBrk="1" hangingPunct="1">
              <a:buFontTx/>
              <a:buNone/>
            </a:pPr>
            <a:r>
              <a:rPr lang="cs-CZ" sz="2000" b="1" dirty="0" smtClean="0"/>
              <a:t>Neuloží se odvod, pokud </a:t>
            </a:r>
            <a:r>
              <a:rPr lang="cs-CZ" sz="2000" dirty="0" smtClean="0"/>
              <a:t>jeho celková výše za všechna porušení rozpočtové kázně  při použití téže dotace nebo NFV </a:t>
            </a:r>
            <a:r>
              <a:rPr lang="cs-CZ" sz="2000" b="1" dirty="0" smtClean="0"/>
              <a:t>nepřesáhne 1000 Kč.</a:t>
            </a:r>
          </a:p>
          <a:p>
            <a:pPr marL="0" indent="0" algn="just" eaLnBrk="1" hangingPunct="1">
              <a:buFontTx/>
              <a:buNone/>
            </a:pPr>
            <a:endParaRPr lang="cs-CZ" sz="2000" b="1" dirty="0" smtClean="0">
              <a:solidFill>
                <a:srgbClr val="FF3300"/>
              </a:solidFill>
            </a:endParaRPr>
          </a:p>
          <a:p>
            <a:pPr marL="0" indent="0" algn="just" eaLnBrk="1" hangingPunct="1">
              <a:buFontTx/>
              <a:buNone/>
            </a:pPr>
            <a:r>
              <a:rPr lang="cs-CZ" sz="2000" dirty="0" smtClean="0">
                <a:solidFill>
                  <a:schemeClr val="accent2"/>
                </a:solidFill>
              </a:rPr>
              <a:t>Při podezření na porušení rozpočtové kázně</a:t>
            </a:r>
            <a:r>
              <a:rPr lang="cs-CZ" sz="2000" dirty="0" smtClean="0"/>
              <a:t> </a:t>
            </a:r>
            <a:r>
              <a:rPr lang="cs-CZ" sz="2000" i="1" dirty="0" smtClean="0"/>
              <a:t>může poskytovatel  pozastavit poskytování peněžních prostředků až do výše předpokládaného odvodu.</a:t>
            </a:r>
            <a:r>
              <a:rPr lang="cs-CZ" sz="2000" dirty="0" smtClean="0"/>
              <a:t> Pokud bude uložen odvod, v rozhodnutí se uvede, že bude odvedena pouze částka ve výši rozdílu mezi uloženým odvodem a neposkytnutými peněžními prostředky. Pokud odvod uložen nebude, poskytovatel poskytne pozastavené peněžní prostředky příjemci.</a:t>
            </a:r>
          </a:p>
        </p:txBody>
      </p:sp>
      <p:sp>
        <p:nvSpPr>
          <p:cNvPr id="146435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7176AB71-323F-4FE1-8EBF-FB472B67B783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26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rozpočtové kázně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cs-CZ" sz="2400" b="1" dirty="0" smtClean="0">
                <a:solidFill>
                  <a:schemeClr val="accent2"/>
                </a:solidFill>
              </a:rPr>
              <a:t>Opatření k nápravě</a:t>
            </a:r>
            <a:endParaRPr lang="cs-CZ" sz="2000" b="1" dirty="0" smtClean="0">
              <a:solidFill>
                <a:schemeClr val="accent2"/>
              </a:solidFill>
            </a:endParaRPr>
          </a:p>
          <a:p>
            <a:pPr marL="0" indent="0" algn="just" eaLnBrk="1" hangingPunct="1">
              <a:spcAft>
                <a:spcPts val="600"/>
              </a:spcAft>
              <a:buFontTx/>
              <a:buNone/>
              <a:defRPr/>
            </a:pPr>
            <a:r>
              <a:rPr lang="cs-CZ" sz="2000" dirty="0" smtClean="0"/>
              <a:t>Domnívá-li se poskytovatel na základě kontrolního zjištění, že </a:t>
            </a:r>
            <a:r>
              <a:rPr lang="cs-CZ" sz="2000" dirty="0" smtClean="0">
                <a:solidFill>
                  <a:schemeClr val="accent2"/>
                </a:solidFill>
              </a:rPr>
              <a:t>příjemce porušil </a:t>
            </a:r>
            <a:r>
              <a:rPr lang="cs-CZ" sz="2000" b="1" dirty="0" smtClean="0">
                <a:solidFill>
                  <a:schemeClr val="accent2"/>
                </a:solidFill>
              </a:rPr>
              <a:t>méně závažnou podmínku, </a:t>
            </a:r>
            <a:r>
              <a:rPr lang="cs-CZ" sz="2000" dirty="0" smtClean="0">
                <a:solidFill>
                  <a:schemeClr val="accent2"/>
                </a:solidFill>
              </a:rPr>
              <a:t>za níž byla dotace poskytnuta, </a:t>
            </a:r>
            <a:r>
              <a:rPr lang="cs-CZ" sz="2000" b="1" dirty="0" smtClean="0">
                <a:solidFill>
                  <a:schemeClr val="accent2"/>
                </a:solidFill>
              </a:rPr>
              <a:t>u které je stanoven nižší odvod, </a:t>
            </a:r>
            <a:r>
              <a:rPr lang="cs-CZ" sz="2000" dirty="0" smtClean="0">
                <a:solidFill>
                  <a:schemeClr val="accent2"/>
                </a:solidFill>
              </a:rPr>
              <a:t>a jejíž povaha </a:t>
            </a:r>
            <a:r>
              <a:rPr lang="cs-CZ" sz="2000" b="1" dirty="0" smtClean="0">
                <a:solidFill>
                  <a:schemeClr val="accent2"/>
                </a:solidFill>
              </a:rPr>
              <a:t>umožňuje nápravu v náhradní lhůtě, </a:t>
            </a:r>
            <a:r>
              <a:rPr lang="cs-CZ" sz="2000" dirty="0" smtClean="0">
                <a:solidFill>
                  <a:schemeClr val="accent2"/>
                </a:solidFill>
              </a:rPr>
              <a:t>písemně vyzve příjemce k provedení opatření k nápravě.</a:t>
            </a:r>
          </a:p>
          <a:p>
            <a:pPr marL="0" indent="0" algn="just" eaLnBrk="1" hangingPunct="1">
              <a:spcAft>
                <a:spcPts val="600"/>
              </a:spcAft>
              <a:buFontTx/>
              <a:buNone/>
              <a:defRPr/>
            </a:pPr>
            <a:r>
              <a:rPr lang="cs-CZ" sz="2000" b="1" dirty="0" smtClean="0"/>
              <a:t>Pokud příjemce provede opatření k nápravě, nedochází k porušení rozpočtové kázně.</a:t>
            </a:r>
          </a:p>
          <a:p>
            <a:pPr marL="0" indent="0" algn="just" eaLnBrk="1" hangingPunct="1">
              <a:spcAft>
                <a:spcPts val="600"/>
              </a:spcAft>
              <a:buFontTx/>
              <a:buNone/>
              <a:defRPr/>
            </a:pPr>
            <a:r>
              <a:rPr lang="cs-CZ" sz="2000" b="1" dirty="0" smtClean="0">
                <a:solidFill>
                  <a:schemeClr val="accent2"/>
                </a:solidFill>
              </a:rPr>
              <a:t>Výzva </a:t>
            </a:r>
            <a:r>
              <a:rPr lang="cs-CZ" sz="2000" dirty="0" smtClean="0">
                <a:solidFill>
                  <a:schemeClr val="accent2"/>
                </a:solidFill>
              </a:rPr>
              <a:t>k provedení opatření k nápravě </a:t>
            </a:r>
            <a:r>
              <a:rPr lang="cs-CZ" sz="2000" b="1" dirty="0" smtClean="0">
                <a:solidFill>
                  <a:schemeClr val="accent2"/>
                </a:solidFill>
              </a:rPr>
              <a:t>není pro příjemce závazná.</a:t>
            </a:r>
          </a:p>
          <a:p>
            <a:pPr eaLnBrk="1" hangingPunct="1">
              <a:buFontTx/>
              <a:buNone/>
              <a:defRPr/>
            </a:pPr>
            <a:r>
              <a:rPr lang="cs-CZ" sz="2000" dirty="0" smtClean="0">
                <a:solidFill>
                  <a:schemeClr val="accent2"/>
                </a:solidFill>
              </a:rPr>
              <a:t> </a:t>
            </a:r>
          </a:p>
          <a:p>
            <a:pPr eaLnBrk="1" hangingPunct="1">
              <a:buFontTx/>
              <a:buNone/>
              <a:defRPr/>
            </a:pPr>
            <a:endParaRPr lang="cs-CZ" sz="2000" dirty="0" smtClean="0">
              <a:solidFill>
                <a:schemeClr val="accent2"/>
              </a:solidFill>
            </a:endParaRPr>
          </a:p>
          <a:p>
            <a:pPr algn="just" eaLnBrk="1" hangingPunct="1">
              <a:buFontTx/>
              <a:buNone/>
              <a:defRPr/>
            </a:pPr>
            <a:endParaRPr lang="cs-CZ" sz="2000" dirty="0" smtClean="0"/>
          </a:p>
        </p:txBody>
      </p:sp>
      <p:sp>
        <p:nvSpPr>
          <p:cNvPr id="147459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ED153A48-4C96-48DA-B34F-7E5D3831D02F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27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rozpočtové kázně</a:t>
            </a:r>
          </a:p>
        </p:txBody>
      </p:sp>
      <p:sp>
        <p:nvSpPr>
          <p:cNvPr id="74754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07375" cy="43910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cs-CZ" sz="1700" dirty="0" smtClean="0"/>
              <a:t>   </a:t>
            </a:r>
            <a:r>
              <a:rPr lang="cs-CZ" sz="2400" b="1" dirty="0" smtClean="0">
                <a:solidFill>
                  <a:schemeClr val="accent2"/>
                </a:solidFill>
              </a:rPr>
              <a:t>Výzva k vrácení dotace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1700" dirty="0" smtClean="0"/>
              <a:t>    </a:t>
            </a:r>
            <a:endParaRPr lang="cs-CZ" sz="2000" dirty="0" smtClean="0"/>
          </a:p>
          <a:p>
            <a:pPr marL="0" indent="0" algn="just" eaLnBrk="1" hangingPunct="1">
              <a:buFontTx/>
              <a:buNone/>
              <a:defRPr/>
            </a:pPr>
            <a:r>
              <a:rPr lang="cs-CZ" sz="2000" dirty="0" smtClean="0"/>
              <a:t>Zjistí-li poskytovatel kontrolou, že </a:t>
            </a:r>
            <a:r>
              <a:rPr lang="cs-CZ" sz="2000" b="1" dirty="0" smtClean="0">
                <a:solidFill>
                  <a:schemeClr val="accent2"/>
                </a:solidFill>
              </a:rPr>
              <a:t>příjemce porušil povinnost </a:t>
            </a:r>
            <a:r>
              <a:rPr lang="cs-CZ" sz="2000" dirty="0" smtClean="0">
                <a:solidFill>
                  <a:schemeClr val="accent2"/>
                </a:solidFill>
              </a:rPr>
              <a:t>stanovenou právním předpisem, která souvisí s účelem, na který byly peněžní prostředky poskytnuty, nedodržel účel dotace nebo podmínku, za které byla dotace poskytnuta,</a:t>
            </a:r>
            <a:r>
              <a:rPr lang="cs-CZ" sz="2000" dirty="0" smtClean="0"/>
              <a:t> </a:t>
            </a:r>
            <a:r>
              <a:rPr lang="cs-CZ" sz="2000" dirty="0" smtClean="0">
                <a:solidFill>
                  <a:schemeClr val="accent2"/>
                </a:solidFill>
              </a:rPr>
              <a:t>u níž nelze vyzvat k provedení opatření k nápravě,</a:t>
            </a:r>
            <a:r>
              <a:rPr lang="cs-CZ" sz="2000" dirty="0" smtClean="0">
                <a:solidFill>
                  <a:srgbClr val="FF3300"/>
                </a:solidFill>
              </a:rPr>
              <a:t> </a:t>
            </a:r>
            <a:r>
              <a:rPr lang="cs-CZ" sz="2000" b="1" i="1" dirty="0" smtClean="0"/>
              <a:t>písemně vyzve příjemce k vrácení </a:t>
            </a:r>
            <a:r>
              <a:rPr lang="cs-CZ" sz="2000" i="1" dirty="0" smtClean="0"/>
              <a:t>dotace nebo její části ve stanovené lhůtě. 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cs-CZ" sz="2000" dirty="0" smtClean="0">
                <a:solidFill>
                  <a:srgbClr val="FF3300"/>
                </a:solidFill>
              </a:rPr>
              <a:t>     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cs-CZ" sz="2000" dirty="0" smtClean="0"/>
              <a:t>V rozsahu v jakém příjemce vrátil dotaci nebo její část, nedošlo k porušení rozpočtové kázně.</a:t>
            </a:r>
          </a:p>
          <a:p>
            <a:pPr marL="0" indent="0" algn="just" eaLnBrk="1" hangingPunct="1">
              <a:buFontTx/>
              <a:buNone/>
              <a:defRPr/>
            </a:pPr>
            <a:endParaRPr lang="cs-CZ" sz="2000" dirty="0" smtClean="0">
              <a:solidFill>
                <a:srgbClr val="FF3300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cs-CZ" sz="2000" b="1" dirty="0" smtClean="0">
                <a:solidFill>
                  <a:schemeClr val="accent2"/>
                </a:solidFill>
              </a:rPr>
              <a:t>Výzva </a:t>
            </a:r>
            <a:r>
              <a:rPr lang="cs-CZ" sz="2000" dirty="0" smtClean="0">
                <a:solidFill>
                  <a:schemeClr val="accent2"/>
                </a:solidFill>
              </a:rPr>
              <a:t>k vrácení dotace nebo její části </a:t>
            </a:r>
            <a:r>
              <a:rPr lang="cs-CZ" sz="2000" b="1" dirty="0" smtClean="0">
                <a:solidFill>
                  <a:schemeClr val="accent2"/>
                </a:solidFill>
              </a:rPr>
              <a:t>není pro příjemce závazná.</a:t>
            </a:r>
          </a:p>
        </p:txBody>
      </p:sp>
      <p:sp>
        <p:nvSpPr>
          <p:cNvPr id="148483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71F464BB-3105-4D42-B34D-D8EC0F9699D8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28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rozpočtové kázně</a:t>
            </a:r>
            <a:br>
              <a:rPr lang="cs-CZ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2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penále za prodlení s odvodem</a:t>
            </a:r>
          </a:p>
        </p:txBody>
      </p:sp>
      <p:sp>
        <p:nvSpPr>
          <p:cNvPr id="149506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07375" cy="4391025"/>
          </a:xfrm>
        </p:spPr>
        <p:txBody>
          <a:bodyPr/>
          <a:lstStyle/>
          <a:p>
            <a:pPr algn="just" eaLnBrk="1" hangingPunct="1">
              <a:spcAft>
                <a:spcPts val="600"/>
              </a:spcAft>
              <a:buFontTx/>
              <a:buNone/>
            </a:pPr>
            <a:r>
              <a:rPr lang="cs-CZ" sz="2000" b="1" dirty="0" smtClean="0"/>
              <a:t>Výše penále = </a:t>
            </a:r>
            <a:r>
              <a:rPr lang="cs-CZ" sz="2000" b="1" dirty="0" smtClean="0">
                <a:solidFill>
                  <a:schemeClr val="accent2"/>
                </a:solidFill>
              </a:rPr>
              <a:t>1 </a:t>
            </a:r>
            <a:r>
              <a:rPr lang="cs-CZ" sz="2000" b="1" dirty="0" smtClean="0"/>
              <a:t>promile </a:t>
            </a:r>
            <a:r>
              <a:rPr lang="cs-CZ" sz="2000" dirty="0" smtClean="0"/>
              <a:t>z částky odvodu za každý den prodlení s   odvodem nejvýše do výše odvodu. Penále, které v jednotlivých případech nepřesáhne 1 000 Kč, se neuloží.</a:t>
            </a:r>
          </a:p>
          <a:p>
            <a:pPr algn="just" eaLnBrk="1" hangingPunct="1">
              <a:buFontTx/>
              <a:buNone/>
            </a:pPr>
            <a:r>
              <a:rPr lang="cs-CZ" sz="2000" dirty="0" smtClean="0"/>
              <a:t>Počítání penále </a:t>
            </a:r>
          </a:p>
          <a:p>
            <a:pPr algn="just" eaLnBrk="1" hangingPunct="1">
              <a:buFontTx/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     Obecně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dirty="0" smtClean="0"/>
              <a:t>ode dne následujícího po dni, kdy došlo k porušení rozpočtové kázně </a:t>
            </a:r>
            <a:r>
              <a:rPr lang="en-US" sz="2000" dirty="0" smtClean="0">
                <a:solidFill>
                  <a:schemeClr val="accent2"/>
                </a:solidFill>
                <a:cs typeface="Arial" charset="0"/>
              </a:rPr>
              <a:t>[</a:t>
            </a:r>
            <a:r>
              <a:rPr lang="cs-CZ" sz="2000" dirty="0" smtClean="0">
                <a:solidFill>
                  <a:schemeClr val="accent2"/>
                </a:solidFill>
              </a:rPr>
              <a:t>§ 22 odst. 2 úvodní </a:t>
            </a:r>
            <a:r>
              <a:rPr lang="cs-CZ" sz="2000" dirty="0" err="1" smtClean="0">
                <a:solidFill>
                  <a:schemeClr val="accent2"/>
                </a:solidFill>
              </a:rPr>
              <a:t>ust</a:t>
            </a:r>
            <a:r>
              <a:rPr lang="cs-CZ" sz="2000" dirty="0" smtClean="0">
                <a:solidFill>
                  <a:schemeClr val="accent2"/>
                </a:solidFill>
              </a:rPr>
              <a:t>.,  písm. a) a c) a odst. 3 </a:t>
            </a:r>
            <a:r>
              <a:rPr lang="en-US" sz="2000" dirty="0" smtClean="0">
                <a:solidFill>
                  <a:schemeClr val="accent2"/>
                </a:solidFill>
                <a:cs typeface="Arial" charset="0"/>
              </a:rPr>
              <a:t>]</a:t>
            </a:r>
            <a:r>
              <a:rPr lang="cs-CZ" sz="2000" dirty="0" smtClean="0"/>
              <a:t>.</a:t>
            </a:r>
          </a:p>
          <a:p>
            <a:pPr algn="just" eaLnBrk="1" hangingPunct="1">
              <a:buFontTx/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U dotací ex post („právní fikce“) § 22 odst. 2 písm. b)</a:t>
            </a:r>
            <a:r>
              <a:rPr lang="cs-CZ" sz="2000" dirty="0" smtClean="0">
                <a:solidFill>
                  <a:schemeClr val="accent2"/>
                </a:solidFill>
              </a:rPr>
              <a:t> – </a:t>
            </a:r>
            <a:r>
              <a:rPr lang="cs-CZ" sz="2000" dirty="0" smtClean="0"/>
              <a:t>porušení povinnosti,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altLang="en-US" sz="2000" dirty="0" smtClean="0"/>
              <a:t>která souvisí s účelem na které byly peněžní prostředky poskytnuty, stanovené </a:t>
            </a:r>
            <a:r>
              <a:rPr lang="cs-CZ" sz="2000" dirty="0" smtClean="0"/>
              <a:t>právním předpisem, přímo použitelným předpisem EU, veřejnoprávní smlouvou nebo zvl. právním předpisem </a:t>
            </a:r>
            <a:r>
              <a:rPr lang="cs-CZ" sz="2000" i="1" dirty="0" smtClean="0"/>
              <a:t>ke kterému došlo před připsáním peněz na účet a které v den připsání peněz trvá</a:t>
            </a:r>
            <a:r>
              <a:rPr lang="cs-CZ" sz="2000" dirty="0" smtClean="0"/>
              <a:t> - </a:t>
            </a:r>
            <a:r>
              <a:rPr lang="cs-CZ" sz="2000" b="1" dirty="0" smtClean="0">
                <a:solidFill>
                  <a:schemeClr val="accent2"/>
                </a:solidFill>
              </a:rPr>
              <a:t>ode dne následujícího po dni, do kterého měl být podle platebního výměru uhrazen odvod.</a:t>
            </a:r>
          </a:p>
          <a:p>
            <a:pPr algn="just" eaLnBrk="1" hangingPunct="1">
              <a:buFontTx/>
              <a:buNone/>
            </a:pPr>
            <a:endParaRPr lang="cs-CZ" sz="2000" b="1" dirty="0" smtClean="0">
              <a:solidFill>
                <a:schemeClr val="accent2"/>
              </a:solidFill>
            </a:endParaRPr>
          </a:p>
          <a:p>
            <a:pPr algn="just" eaLnBrk="1" hangingPunct="1">
              <a:buFontTx/>
              <a:buNone/>
            </a:pPr>
            <a:r>
              <a:rPr lang="cs-CZ" sz="2000" dirty="0" smtClean="0"/>
              <a:t> </a:t>
            </a:r>
          </a:p>
        </p:txBody>
      </p:sp>
      <p:sp>
        <p:nvSpPr>
          <p:cNvPr id="149507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E1B441AE-BE22-4BE0-8DB0-F0F6F1750C44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29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 eaLnBrk="1" hangingPunct="1">
              <a:buFontTx/>
              <a:buNone/>
            </a:pPr>
            <a:r>
              <a:rPr lang="cs-CZ" sz="2800" b="1" dirty="0" smtClean="0"/>
              <a:t>Dotace a návratná finanční </a:t>
            </a:r>
            <a:r>
              <a:rPr lang="cs-CZ" sz="2800" b="1" dirty="0" smtClean="0"/>
              <a:t>výpomoc</a:t>
            </a:r>
          </a:p>
          <a:p>
            <a:pPr marL="0" indent="0" algn="ctr" eaLnBrk="1" hangingPunct="1">
              <a:buFontTx/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Účelem bylo sjednocení postupů, nikoliv zavádění zcela nových institutů</a:t>
            </a:r>
            <a:endParaRPr lang="cs-CZ" sz="2000" b="1" dirty="0" smtClean="0">
              <a:solidFill>
                <a:srgbClr val="FF0000"/>
              </a:solidFill>
            </a:endParaRPr>
          </a:p>
        </p:txBody>
      </p:sp>
      <p:sp>
        <p:nvSpPr>
          <p:cNvPr id="117762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EB9DDD3F-EBDC-4DC7-88BC-7D97F8491CB6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3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smtClean="0">
                <a:solidFill>
                  <a:schemeClr val="tx1"/>
                </a:solidFill>
                <a:effectLst/>
              </a:rPr>
              <a:t>Příklad penále podle § 22 odst. 2 písm.b)</a:t>
            </a:r>
          </a:p>
        </p:txBody>
      </p:sp>
      <p:sp>
        <p:nvSpPr>
          <p:cNvPr id="150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07375" cy="3383632"/>
          </a:xfrm>
        </p:spPr>
        <p:txBody>
          <a:bodyPr/>
          <a:lstStyle/>
          <a:p>
            <a:pPr>
              <a:buFontTx/>
              <a:buNone/>
            </a:pPr>
            <a:r>
              <a:rPr lang="cs-CZ" dirty="0" smtClean="0">
                <a:solidFill>
                  <a:schemeClr val="bg1"/>
                </a:solidFill>
              </a:rPr>
              <a:t>e m</a:t>
            </a:r>
            <a:endParaRPr lang="cs-CZ" dirty="0" smtClean="0">
              <a:solidFill>
                <a:schemeClr val="bg1"/>
              </a:solidFill>
            </a:endParaRPr>
          </a:p>
        </p:txBody>
      </p:sp>
      <p:sp>
        <p:nvSpPr>
          <p:cNvPr id="150531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A167726C-1195-4DC7-94AB-CA74CC76EA56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30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  <p:sp>
        <p:nvSpPr>
          <p:cNvPr id="150532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fld id="{7A4C6C47-09C8-4151-A5D7-93332A81957C}" type="slidenum">
              <a:rPr lang="cs-CZ" altLang="cs-CZ" sz="1000" b="1">
                <a:solidFill>
                  <a:srgbClr val="000000"/>
                </a:solidFill>
              </a:rPr>
              <a:pPr algn="r"/>
              <a:t>30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 bwMode="auto">
          <a:xfrm>
            <a:off x="971550" y="4868863"/>
            <a:ext cx="2776538" cy="17462"/>
          </a:xfrm>
          <a:prstGeom prst="line">
            <a:avLst/>
          </a:prstGeom>
          <a:ln w="762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 bwMode="auto">
          <a:xfrm>
            <a:off x="3819525" y="4878388"/>
            <a:ext cx="3024188" cy="6350"/>
          </a:xfrm>
          <a:prstGeom prst="line">
            <a:avLst/>
          </a:prstGeom>
          <a:ln w="76200">
            <a:prstDash val="sysDot"/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 bwMode="auto">
          <a:xfrm>
            <a:off x="6843713" y="4884738"/>
            <a:ext cx="2159000" cy="0"/>
          </a:xfrm>
          <a:prstGeom prst="line">
            <a:avLst/>
          </a:prstGeom>
          <a:ln w="762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 bwMode="auto">
          <a:xfrm>
            <a:off x="971550" y="4149725"/>
            <a:ext cx="0" cy="712788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 bwMode="auto">
          <a:xfrm>
            <a:off x="3748088" y="4173538"/>
            <a:ext cx="0" cy="712787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 bwMode="auto">
          <a:xfrm>
            <a:off x="6862763" y="4165600"/>
            <a:ext cx="0" cy="712788"/>
          </a:xfrm>
          <a:prstGeom prst="line">
            <a:avLst/>
          </a:prstGeom>
          <a:ln w="76200">
            <a:solidFill>
              <a:srgbClr val="FF00FF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0539" name="TextovéPole 18"/>
          <p:cNvSpPr txBox="1">
            <a:spLocks noChangeArrowheads="1"/>
          </p:cNvSpPr>
          <p:nvPr/>
        </p:nvSpPr>
        <p:spPr bwMode="auto">
          <a:xfrm>
            <a:off x="2946400" y="3779838"/>
            <a:ext cx="185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150540" name="TextovéPole 19"/>
          <p:cNvSpPr txBox="1">
            <a:spLocks noChangeArrowheads="1"/>
          </p:cNvSpPr>
          <p:nvPr/>
        </p:nvSpPr>
        <p:spPr bwMode="auto">
          <a:xfrm>
            <a:off x="473075" y="3787775"/>
            <a:ext cx="9826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/>
              <a:t>1.3.2014</a:t>
            </a:r>
            <a:endParaRPr lang="cs-CZ"/>
          </a:p>
        </p:txBody>
      </p:sp>
      <p:sp>
        <p:nvSpPr>
          <p:cNvPr id="150541" name="TextovéPole 20"/>
          <p:cNvSpPr txBox="1">
            <a:spLocks noChangeArrowheads="1"/>
          </p:cNvSpPr>
          <p:nvPr/>
        </p:nvSpPr>
        <p:spPr bwMode="auto">
          <a:xfrm>
            <a:off x="3214688" y="3803650"/>
            <a:ext cx="12112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/>
              <a:t>15.10.2014</a:t>
            </a:r>
          </a:p>
        </p:txBody>
      </p:sp>
      <p:sp>
        <p:nvSpPr>
          <p:cNvPr id="150542" name="TextovéPole 21"/>
          <p:cNvSpPr txBox="1">
            <a:spLocks noChangeArrowheads="1"/>
          </p:cNvSpPr>
          <p:nvPr/>
        </p:nvSpPr>
        <p:spPr bwMode="auto">
          <a:xfrm>
            <a:off x="5186363" y="3825875"/>
            <a:ext cx="9826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/>
              <a:t>3.1.2015</a:t>
            </a:r>
          </a:p>
        </p:txBody>
      </p:sp>
      <p:sp>
        <p:nvSpPr>
          <p:cNvPr id="150543" name="TextovéPole 22"/>
          <p:cNvSpPr txBox="1">
            <a:spLocks noChangeArrowheads="1"/>
          </p:cNvSpPr>
          <p:nvPr/>
        </p:nvSpPr>
        <p:spPr bwMode="auto">
          <a:xfrm>
            <a:off x="6627813" y="3803650"/>
            <a:ext cx="9842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/>
              <a:t>4.1.2015</a:t>
            </a:r>
          </a:p>
        </p:txBody>
      </p:sp>
      <p:sp>
        <p:nvSpPr>
          <p:cNvPr id="150544" name="TextovéPole 23"/>
          <p:cNvSpPr txBox="1">
            <a:spLocks noChangeArrowheads="1"/>
          </p:cNvSpPr>
          <p:nvPr/>
        </p:nvSpPr>
        <p:spPr bwMode="auto">
          <a:xfrm>
            <a:off x="292100" y="2465388"/>
            <a:ext cx="11636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1600"/>
              <a:t>porušení</a:t>
            </a:r>
          </a:p>
          <a:p>
            <a:pPr algn="ctr"/>
            <a:r>
              <a:rPr lang="cs-CZ" sz="1600"/>
              <a:t> povinnosti</a:t>
            </a:r>
          </a:p>
          <a:p>
            <a:pPr algn="ctr"/>
            <a:r>
              <a:rPr lang="cs-CZ" sz="1600"/>
              <a:t>den</a:t>
            </a:r>
          </a:p>
        </p:txBody>
      </p:sp>
      <p:sp>
        <p:nvSpPr>
          <p:cNvPr id="150545" name="TextovéPole 24"/>
          <p:cNvSpPr txBox="1">
            <a:spLocks noChangeArrowheads="1"/>
          </p:cNvSpPr>
          <p:nvPr/>
        </p:nvSpPr>
        <p:spPr bwMode="auto">
          <a:xfrm>
            <a:off x="2982913" y="2481263"/>
            <a:ext cx="15303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1600"/>
              <a:t>připsání peněz</a:t>
            </a:r>
          </a:p>
          <a:p>
            <a:pPr algn="ctr"/>
            <a:r>
              <a:rPr lang="cs-CZ" sz="1600"/>
              <a:t> na  účet</a:t>
            </a:r>
          </a:p>
          <a:p>
            <a:pPr algn="ctr"/>
            <a:r>
              <a:rPr lang="cs-CZ" sz="1600"/>
              <a:t> den</a:t>
            </a:r>
          </a:p>
        </p:txBody>
      </p:sp>
      <p:sp>
        <p:nvSpPr>
          <p:cNvPr id="150546" name="TextovéPole 25"/>
          <p:cNvSpPr txBox="1">
            <a:spLocks noChangeArrowheads="1"/>
          </p:cNvSpPr>
          <p:nvPr/>
        </p:nvSpPr>
        <p:spPr bwMode="auto">
          <a:xfrm>
            <a:off x="5167313" y="2481263"/>
            <a:ext cx="10064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1600"/>
              <a:t>PVO: </a:t>
            </a:r>
          </a:p>
          <a:p>
            <a:pPr algn="ctr"/>
            <a:r>
              <a:rPr lang="cs-CZ" sz="1600"/>
              <a:t>splatnost</a:t>
            </a:r>
          </a:p>
          <a:p>
            <a:pPr algn="ctr"/>
            <a:r>
              <a:rPr lang="cs-CZ" sz="1600"/>
              <a:t>den</a:t>
            </a:r>
          </a:p>
        </p:txBody>
      </p:sp>
      <p:sp>
        <p:nvSpPr>
          <p:cNvPr id="150547" name="TextovéPole 26"/>
          <p:cNvSpPr txBox="1">
            <a:spLocks noChangeArrowheads="1"/>
          </p:cNvSpPr>
          <p:nvPr/>
        </p:nvSpPr>
        <p:spPr bwMode="auto">
          <a:xfrm>
            <a:off x="6350000" y="2481263"/>
            <a:ext cx="16541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cs-CZ" sz="1600"/>
              <a:t>penále</a:t>
            </a:r>
          </a:p>
          <a:p>
            <a:pPr algn="ctr"/>
            <a:r>
              <a:rPr lang="cs-CZ" sz="1600"/>
              <a:t>1 promile denně</a:t>
            </a:r>
          </a:p>
          <a:p>
            <a:pPr algn="ctr"/>
            <a:r>
              <a:rPr lang="cs-CZ" sz="1600"/>
              <a:t>den</a:t>
            </a:r>
          </a:p>
        </p:txBody>
      </p:sp>
      <p:sp>
        <p:nvSpPr>
          <p:cNvPr id="150548" name="TextovéPole 17"/>
          <p:cNvSpPr txBox="1">
            <a:spLocks noChangeArrowheads="1"/>
          </p:cNvSpPr>
          <p:nvPr/>
        </p:nvSpPr>
        <p:spPr bwMode="auto">
          <a:xfrm>
            <a:off x="1114425" y="5045075"/>
            <a:ext cx="25796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1600" b="1" dirty="0">
                <a:solidFill>
                  <a:srgbClr val="FF0000"/>
                </a:solidFill>
              </a:rPr>
              <a:t>porušení povinnosti trvá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>
                <a:solidFill>
                  <a:schemeClr val="tx1"/>
                </a:solidFill>
              </a:rPr>
              <a:t>Prominutí odvodu nebo penále</a:t>
            </a:r>
          </a:p>
        </p:txBody>
      </p:sp>
      <p:sp>
        <p:nvSpPr>
          <p:cNvPr id="1515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cs-CZ" sz="2400" b="1" dirty="0" smtClean="0">
              <a:solidFill>
                <a:schemeClr val="accent2"/>
              </a:solidFill>
            </a:endParaRPr>
          </a:p>
          <a:p>
            <a:pPr algn="just" eaLnBrk="1" hangingPunct="1">
              <a:buFontTx/>
              <a:buNone/>
            </a:pPr>
            <a:r>
              <a:rPr lang="cs-CZ" sz="2400" b="1" dirty="0" smtClean="0">
                <a:solidFill>
                  <a:schemeClr val="accent2"/>
                </a:solidFill>
              </a:rPr>
              <a:t>    </a:t>
            </a:r>
            <a:r>
              <a:rPr lang="cs-CZ" sz="2000" dirty="0" smtClean="0"/>
              <a:t>Odvod nebo penále, nebo jejich část,  může </a:t>
            </a:r>
            <a:r>
              <a:rPr lang="cs-CZ" sz="2000" b="1" dirty="0" smtClean="0"/>
              <a:t>z důvodů hodných zvl. zřetele </a:t>
            </a:r>
            <a:r>
              <a:rPr lang="cs-CZ" sz="2000" dirty="0" smtClean="0"/>
              <a:t>povolit orgán, který rozhodl o poskytnutí peněžních prostředků na písemnou žádost porušitele,</a:t>
            </a:r>
            <a:r>
              <a:rPr lang="cs-CZ" sz="2000" dirty="0" smtClean="0">
                <a:solidFill>
                  <a:schemeClr val="accent2"/>
                </a:solidFill>
              </a:rPr>
              <a:t> </a:t>
            </a:r>
            <a:r>
              <a:rPr lang="cs-CZ" sz="2000" i="1" dirty="0" smtClean="0"/>
              <a:t>a to stejným způsobem, jakým rozhodl o poskytnutí.</a:t>
            </a:r>
          </a:p>
        </p:txBody>
      </p:sp>
      <p:sp>
        <p:nvSpPr>
          <p:cNvPr id="151555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56CBFE44-43A5-49E7-B135-5A55C336FC07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31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Hospodaření příspěvkové organizace</a:t>
            </a:r>
          </a:p>
        </p:txBody>
      </p:sp>
      <p:sp>
        <p:nvSpPr>
          <p:cNvPr id="152578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80400" cy="3959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b="1" dirty="0" smtClean="0">
                <a:solidFill>
                  <a:schemeClr val="accent2"/>
                </a:solidFill>
              </a:rPr>
              <a:t>§ 28 odst. 6 a 7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i="1" dirty="0" smtClean="0"/>
              <a:t>    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sz="2000" dirty="0" smtClean="0"/>
              <a:t>Úprava provedena </a:t>
            </a:r>
            <a:r>
              <a:rPr lang="cs-CZ" sz="2000" b="1" dirty="0" smtClean="0"/>
              <a:t>z důvodu odstranění pochybností, </a:t>
            </a:r>
            <a:r>
              <a:rPr lang="cs-CZ" sz="2000" dirty="0" smtClean="0"/>
              <a:t>kdy zřizovatel může své příspěvkové organizaci uložit odvod a kdy odvod ukládá vždy. 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sz="2000" b="1" dirty="0" smtClean="0"/>
              <a:t>V odst. 6 </a:t>
            </a:r>
            <a:r>
              <a:rPr lang="cs-CZ" sz="2000" dirty="0" smtClean="0"/>
              <a:t>je upraveno </a:t>
            </a:r>
            <a:r>
              <a:rPr lang="cs-CZ" sz="2000" b="1" dirty="0" smtClean="0"/>
              <a:t>fakultativní</a:t>
            </a:r>
            <a:r>
              <a:rPr lang="cs-CZ" sz="2000" dirty="0" smtClean="0"/>
              <a:t> ukládání odvodu (záleží na zřizovateli zda jej uloží). </a:t>
            </a:r>
            <a:r>
              <a:rPr lang="cs-CZ" sz="2000" dirty="0" smtClean="0">
                <a:solidFill>
                  <a:schemeClr val="accent2"/>
                </a:solidFill>
              </a:rPr>
              <a:t>Pokud zřizovatel odvod uloží a příspěvková organizace jej neprovede = porušení rozpočtové kázně podle odst. 7 písm. f).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cs-CZ" sz="2000" b="1" dirty="0" smtClean="0"/>
              <a:t>V odst. 7</a:t>
            </a:r>
            <a:r>
              <a:rPr lang="cs-CZ" sz="2000" dirty="0" smtClean="0"/>
              <a:t> je upravena </a:t>
            </a:r>
            <a:r>
              <a:rPr lang="cs-CZ" sz="2000" b="1" dirty="0" smtClean="0"/>
              <a:t>povinnost</a:t>
            </a:r>
            <a:r>
              <a:rPr lang="cs-CZ" sz="2000" dirty="0" smtClean="0"/>
              <a:t> uložit odvod za  porušení rozpočtové kázně příspěvkovou organizací. </a:t>
            </a:r>
            <a:r>
              <a:rPr lang="cs-CZ" sz="2000" dirty="0" smtClean="0">
                <a:solidFill>
                  <a:schemeClr val="accent2"/>
                </a:solidFill>
              </a:rPr>
              <a:t>Odvod je zřizovatelem ukládán vždy.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dirty="0" smtClean="0">
              <a:solidFill>
                <a:schemeClr val="accent2"/>
              </a:solidFill>
            </a:endParaRPr>
          </a:p>
        </p:txBody>
      </p:sp>
      <p:sp>
        <p:nvSpPr>
          <p:cNvPr id="152579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fld id="{41B0A7C6-7B84-421F-BD79-D097F6F00BE8}" type="slidenum">
              <a:rPr lang="cs-CZ" altLang="cs-CZ" sz="1000" b="1"/>
              <a:pPr algn="r"/>
              <a:t>32</a:t>
            </a:fld>
            <a:endParaRPr lang="cs-CZ" altLang="cs-CZ" sz="1000" b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>
                <a:solidFill>
                  <a:srgbClr val="FF3300"/>
                </a:solidFill>
                <a:effectLst/>
              </a:rPr>
              <a:t>Komentář LN</a:t>
            </a:r>
            <a:endParaRPr lang="cs-CZ" sz="2800" dirty="0">
              <a:solidFill>
                <a:srgbClr val="FF3300"/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 smtClean="0">
                <a:solidFill>
                  <a:srgbClr val="FF3300"/>
                </a:solidFill>
              </a:rPr>
              <a:t>Nově upraven rezervní fond PO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FF3300"/>
                </a:solidFill>
              </a:rPr>
              <a:t>Řešeny účelově určené dary – prolomení zásady, že  PO neposkytuje dary 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FF3300"/>
                </a:solidFill>
              </a:rPr>
              <a:t>Jde o dary např. ve školství – zajištění obědů pro sociálně slabé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3300"/>
                </a:solidFill>
              </a:rPr>
              <a:t>Fond odměn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FF3300"/>
                </a:solidFill>
              </a:rPr>
              <a:t>Zakotveno vázání platových prostředků  - zřizovatel nebo zákon</a:t>
            </a:r>
          </a:p>
          <a:p>
            <a:pPr marL="0" indent="0">
              <a:buNone/>
            </a:pPr>
            <a:endParaRPr lang="cs-CZ" sz="2000" dirty="0" smtClean="0">
              <a:solidFill>
                <a:srgbClr val="FF33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3300"/>
                </a:solidFill>
              </a:rPr>
              <a:t>Zákon nepředpokládá, že by ÚSC poskytoval dotace své PO, má jít vždy o příspěvek na provoz, investice – bez VPS, bez zveřejnění</a:t>
            </a:r>
            <a:endParaRPr lang="cs-CZ" sz="2000" dirty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53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50875" indent="-495300">
              <a:defRPr/>
            </a:pPr>
            <a:r>
              <a:rPr lang="cs-CZ" altLang="zh-CN" sz="3200" dirty="0">
                <a:solidFill>
                  <a:schemeClr val="tx1"/>
                </a:solidFill>
              </a:rPr>
              <a:t>Definice pojmů (§ 10a odst. 1)</a:t>
            </a:r>
          </a:p>
        </p:txBody>
      </p:sp>
      <p:sp>
        <p:nvSpPr>
          <p:cNvPr id="119810" name="Zástupný symbol pro obsah 2"/>
          <p:cNvSpPr>
            <a:spLocks noGrp="1"/>
          </p:cNvSpPr>
          <p:nvPr>
            <p:ph idx="1"/>
          </p:nvPr>
        </p:nvSpPr>
        <p:spPr>
          <a:xfrm>
            <a:off x="250825" y="1989138"/>
            <a:ext cx="8713788" cy="4392612"/>
          </a:xfrm>
        </p:spPr>
        <p:txBody>
          <a:bodyPr/>
          <a:lstStyle/>
          <a:p>
            <a:pPr marL="876300" lvl="1" indent="-419100" algn="just">
              <a:spcBef>
                <a:spcPts val="1200"/>
              </a:spcBef>
            </a:pPr>
            <a:r>
              <a:rPr lang="cs-CZ" altLang="zh-CN" sz="2000" b="1" dirty="0" smtClean="0">
                <a:solidFill>
                  <a:schemeClr val="accent2"/>
                </a:solidFill>
              </a:rPr>
              <a:t>poskytovatel:</a:t>
            </a:r>
            <a:r>
              <a:rPr lang="cs-CZ" altLang="zh-CN" sz="2000" b="1" dirty="0" smtClean="0"/>
              <a:t> </a:t>
            </a:r>
            <a:r>
              <a:rPr lang="cs-CZ" altLang="zh-CN" sz="2000" dirty="0" smtClean="0"/>
              <a:t>ÚSC,  městská část hlavního města Prahy, DSO nebo </a:t>
            </a:r>
            <a:r>
              <a:rPr lang="cs-CZ" altLang="zh-CN" sz="2000" dirty="0" smtClean="0"/>
              <a:t>RRRS – </a:t>
            </a:r>
            <a:r>
              <a:rPr lang="cs-CZ" altLang="zh-CN" sz="2000" dirty="0" smtClean="0">
                <a:solidFill>
                  <a:srgbClr val="FF3300"/>
                </a:solidFill>
              </a:rPr>
              <a:t>je to vždy ona PO, nikoliv ZO nebo RO</a:t>
            </a:r>
            <a:endParaRPr lang="cs-CZ" altLang="zh-CN" sz="2000" dirty="0" smtClean="0">
              <a:solidFill>
                <a:srgbClr val="FF3300"/>
              </a:solidFill>
            </a:endParaRPr>
          </a:p>
          <a:p>
            <a:pPr marL="876300" lvl="1" indent="-419100" algn="just">
              <a:spcBef>
                <a:spcPts val="1200"/>
              </a:spcBef>
            </a:pPr>
            <a:r>
              <a:rPr lang="cs-CZ" altLang="zh-CN" sz="2000" b="1" dirty="0" smtClean="0">
                <a:solidFill>
                  <a:schemeClr val="accent2"/>
                </a:solidFill>
              </a:rPr>
              <a:t>dotace:</a:t>
            </a:r>
            <a:r>
              <a:rPr lang="cs-CZ" altLang="zh-CN" sz="2000" b="1" dirty="0" smtClean="0"/>
              <a:t> </a:t>
            </a:r>
            <a:r>
              <a:rPr lang="cs-CZ" altLang="zh-CN" sz="2000" dirty="0" smtClean="0"/>
              <a:t>peněžní prostředky </a:t>
            </a:r>
            <a:r>
              <a:rPr lang="cs-CZ" altLang="zh-CN" sz="2000" b="1" dirty="0" smtClean="0"/>
              <a:t>poskytnuté z rozpočtu </a:t>
            </a:r>
            <a:r>
              <a:rPr lang="cs-CZ" altLang="zh-CN" sz="2000" dirty="0" smtClean="0"/>
              <a:t>ÚSC, městské části hlavního města Prahy, DSO nebo RRRS právnické nebo fyzické osobě na stanovený účel, s výjimkou příspěvku podle § 28 odst. 4 a § 31 odst. 1 písm. b</a:t>
            </a:r>
            <a:r>
              <a:rPr lang="cs-CZ" altLang="zh-CN" sz="2000" dirty="0" smtClean="0"/>
              <a:t>) </a:t>
            </a:r>
            <a:r>
              <a:rPr lang="cs-CZ" altLang="zh-CN" sz="2000" b="1" dirty="0" smtClean="0"/>
              <a:t>je zcela na poskytovateli jakou formu poskytování zvolí</a:t>
            </a:r>
            <a:r>
              <a:rPr lang="cs-CZ" altLang="zh-CN" sz="2000" dirty="0" smtClean="0"/>
              <a:t>, zda dotace programové nebo individuální nebo dar </a:t>
            </a:r>
            <a:r>
              <a:rPr lang="cs-CZ" altLang="zh-CN" sz="2000" dirty="0" smtClean="0">
                <a:solidFill>
                  <a:srgbClr val="FF3300"/>
                </a:solidFill>
              </a:rPr>
              <a:t>(u daru nese </a:t>
            </a:r>
            <a:r>
              <a:rPr lang="cs-CZ" altLang="zh-CN" sz="2000" dirty="0">
                <a:solidFill>
                  <a:srgbClr val="FF3300"/>
                </a:solidFill>
              </a:rPr>
              <a:t>příjemce daňovou povinnost FO </a:t>
            </a:r>
            <a:r>
              <a:rPr lang="cs-CZ" altLang="zh-CN" sz="2000" dirty="0" smtClean="0">
                <a:solidFill>
                  <a:srgbClr val="FF3300"/>
                </a:solidFill>
              </a:rPr>
              <a:t>15%/PO 19%)</a:t>
            </a:r>
            <a:endParaRPr lang="cs-CZ" altLang="zh-CN" sz="2000" dirty="0" smtClean="0">
              <a:solidFill>
                <a:srgbClr val="FF3300"/>
              </a:solidFill>
            </a:endParaRPr>
          </a:p>
          <a:p>
            <a:pPr marL="876300" lvl="1" indent="-419100" algn="just">
              <a:spcBef>
                <a:spcPts val="1200"/>
              </a:spcBef>
            </a:pPr>
            <a:r>
              <a:rPr lang="cs-CZ" altLang="zh-CN" sz="2000" b="1" dirty="0" smtClean="0">
                <a:solidFill>
                  <a:schemeClr val="accent2"/>
                </a:solidFill>
              </a:rPr>
              <a:t>návratná finanční výpomoc (NFV)</a:t>
            </a:r>
            <a:r>
              <a:rPr lang="cs-CZ" altLang="zh-CN" sz="2000" b="1" dirty="0" smtClean="0"/>
              <a:t> </a:t>
            </a:r>
            <a:r>
              <a:rPr lang="cs-CZ" altLang="zh-CN" sz="2000" dirty="0" smtClean="0"/>
              <a:t>peněžní prostředky </a:t>
            </a:r>
            <a:r>
              <a:rPr lang="cs-CZ" altLang="zh-CN" sz="2000" b="1" dirty="0" smtClean="0"/>
              <a:t>poskytnuté bezúročně z rozpočtu </a:t>
            </a:r>
            <a:r>
              <a:rPr lang="cs-CZ" altLang="zh-CN" sz="2000" dirty="0" smtClean="0"/>
              <a:t>ÚSC, městské části hlavního města Prahy, DSO nebo RRRS, právnické nebo fyzické osobě </a:t>
            </a:r>
            <a:r>
              <a:rPr lang="cs-CZ" altLang="zh-CN" sz="2000" b="1" dirty="0" smtClean="0"/>
              <a:t>na stanovený účel, </a:t>
            </a:r>
            <a:r>
              <a:rPr lang="cs-CZ" altLang="zh-CN" sz="2000" dirty="0" smtClean="0"/>
              <a:t>které je jejich příjemce povinen vrátit do rozpočtu poskytovatele ve stanovené </a:t>
            </a:r>
            <a:r>
              <a:rPr lang="cs-CZ" altLang="zh-CN" sz="2000" dirty="0" smtClean="0"/>
              <a:t>lhůtě (možná je i zápůjčka)</a:t>
            </a:r>
            <a:endParaRPr lang="cs-CZ" altLang="zh-CN" sz="2000" dirty="0" smtClean="0"/>
          </a:p>
          <a:p>
            <a:pPr marL="876300" lvl="1" indent="-419100">
              <a:buFontTx/>
              <a:buNone/>
            </a:pPr>
            <a:endParaRPr lang="cs-CZ" altLang="zh-CN" dirty="0" smtClean="0"/>
          </a:p>
        </p:txBody>
      </p:sp>
      <p:sp>
        <p:nvSpPr>
          <p:cNvPr id="119811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C845D765-DF10-4EB0-B168-7647C93EB26D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4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zh-CN" sz="3200" dirty="0">
                <a:solidFill>
                  <a:schemeClr val="tx1"/>
                </a:solidFill>
              </a:rPr>
              <a:t>Definice pojmů (§ 10a odst. 1)</a:t>
            </a:r>
            <a:endParaRPr lang="cs-CZ" sz="3200" b="0" dirty="0" smtClean="0">
              <a:solidFill>
                <a:srgbClr val="000000"/>
              </a:solidFill>
              <a:effectLst/>
            </a:endParaRPr>
          </a:p>
        </p:txBody>
      </p:sp>
      <p:sp>
        <p:nvSpPr>
          <p:cNvPr id="121858" name="Zástupný symbol pro obsah 2"/>
          <p:cNvSpPr>
            <a:spLocks noGrp="1"/>
          </p:cNvSpPr>
          <p:nvPr>
            <p:ph idx="1"/>
          </p:nvPr>
        </p:nvSpPr>
        <p:spPr>
          <a:xfrm>
            <a:off x="307975" y="2349500"/>
            <a:ext cx="8512175" cy="3962400"/>
          </a:xfrm>
        </p:spPr>
        <p:txBody>
          <a:bodyPr/>
          <a:lstStyle/>
          <a:p>
            <a:pPr lvl="1" algn="just" eaLnBrk="1" hangingPunct="1">
              <a:spcBef>
                <a:spcPts val="1200"/>
              </a:spcBef>
            </a:pPr>
            <a:r>
              <a:rPr lang="cs-CZ" altLang="zh-CN" b="1" dirty="0" smtClean="0">
                <a:solidFill>
                  <a:schemeClr val="accent2"/>
                </a:solidFill>
              </a:rPr>
              <a:t>finanční vypořádání dotace:</a:t>
            </a:r>
            <a:r>
              <a:rPr lang="cs-CZ" altLang="zh-CN" b="1" dirty="0" smtClean="0"/>
              <a:t> přehled o čerpání a použití </a:t>
            </a:r>
            <a:r>
              <a:rPr lang="cs-CZ" altLang="zh-CN" dirty="0" smtClean="0"/>
              <a:t>poskytnutých peněžních prostředků a o vrácení nepoužitých peněžních prostředků do rozpočtu poskytovatele</a:t>
            </a:r>
          </a:p>
          <a:p>
            <a:pPr lvl="1" algn="just" eaLnBrk="1" hangingPunct="1">
              <a:spcBef>
                <a:spcPts val="1200"/>
              </a:spcBef>
            </a:pPr>
            <a:r>
              <a:rPr lang="cs-CZ" altLang="zh-CN" b="1" dirty="0" smtClean="0">
                <a:solidFill>
                  <a:schemeClr val="accent2"/>
                </a:solidFill>
              </a:rPr>
              <a:t>finanční vypořádání NFV:</a:t>
            </a:r>
            <a:r>
              <a:rPr lang="cs-CZ" altLang="zh-CN" b="1" dirty="0" smtClean="0"/>
              <a:t> přehled o čerpání a použití </a:t>
            </a:r>
            <a:r>
              <a:rPr lang="cs-CZ" altLang="zh-CN" dirty="0" smtClean="0"/>
              <a:t>poskytnutých peněžních prostředků a o jejich vrácení do rozpočtu poskytovatele,</a:t>
            </a:r>
          </a:p>
          <a:p>
            <a:pPr lvl="1" algn="just" eaLnBrk="1" hangingPunct="1">
              <a:spcBef>
                <a:spcPts val="1200"/>
              </a:spcBef>
            </a:pPr>
            <a:r>
              <a:rPr lang="cs-CZ" altLang="zh-CN" b="1" dirty="0" smtClean="0">
                <a:solidFill>
                  <a:schemeClr val="accent2"/>
                </a:solidFill>
              </a:rPr>
              <a:t>program pro poskytování dotací nebo NFV:</a:t>
            </a:r>
            <a:r>
              <a:rPr lang="cs-CZ" altLang="zh-CN" b="1" dirty="0" smtClean="0"/>
              <a:t> </a:t>
            </a:r>
            <a:r>
              <a:rPr lang="cs-CZ" altLang="zh-CN" dirty="0" smtClean="0"/>
              <a:t>souhrn věcných, časových a finančních podmínek podpory </a:t>
            </a:r>
            <a:r>
              <a:rPr lang="cs-CZ" altLang="zh-CN" dirty="0" smtClean="0">
                <a:solidFill>
                  <a:srgbClr val="FF0000"/>
                </a:solidFill>
              </a:rPr>
              <a:t>účelu určeného poskytovatelem</a:t>
            </a:r>
            <a:r>
              <a:rPr lang="cs-CZ" altLang="zh-CN" dirty="0" smtClean="0"/>
              <a:t> v programu </a:t>
            </a:r>
            <a:r>
              <a:rPr lang="cs-CZ" altLang="zh-CN" i="1" dirty="0" smtClean="0"/>
              <a:t>(viz rovněž definice v zákoně č. 218/2000 Sb.)</a:t>
            </a:r>
            <a:endParaRPr lang="cs-CZ" sz="1600" i="1" dirty="0" smtClean="0">
              <a:solidFill>
                <a:srgbClr val="3333CC"/>
              </a:solidFill>
            </a:endParaRPr>
          </a:p>
          <a:p>
            <a:pPr lvl="1" algn="just" eaLnBrk="1" hangingPunct="1"/>
            <a:endParaRPr lang="cs-CZ" altLang="zh-CN" dirty="0" smtClean="0"/>
          </a:p>
        </p:txBody>
      </p:sp>
      <p:sp>
        <p:nvSpPr>
          <p:cNvPr id="121859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fld id="{A5EE887A-BA0B-4CC3-BE22-2BBBD9E29E47}" type="slidenum">
              <a:rPr lang="cs-CZ" altLang="cs-CZ" sz="1000" b="1"/>
              <a:pPr algn="r"/>
              <a:t>5</a:t>
            </a:fld>
            <a:endParaRPr lang="cs-CZ" altLang="cs-CZ" sz="1000" b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</a:rPr>
              <a:t>Typy dotací a NFV (§10a)</a:t>
            </a:r>
          </a:p>
        </p:txBody>
      </p:sp>
      <p:sp>
        <p:nvSpPr>
          <p:cNvPr id="123906" name="Zástupný symbol pro obsah 2"/>
          <p:cNvSpPr>
            <a:spLocks noGrp="1"/>
          </p:cNvSpPr>
          <p:nvPr>
            <p:ph idx="1"/>
          </p:nvPr>
        </p:nvSpPr>
        <p:spPr>
          <a:xfrm>
            <a:off x="468313" y="2133600"/>
            <a:ext cx="8207375" cy="4319588"/>
          </a:xfrm>
        </p:spPr>
        <p:txBody>
          <a:bodyPr/>
          <a:lstStyle/>
          <a:p>
            <a:pPr marL="876300" lvl="1" indent="-419100" eaLnBrk="1" hangingPunct="1">
              <a:buFontTx/>
              <a:buNone/>
            </a:pPr>
            <a:r>
              <a:rPr lang="cs-CZ" altLang="zh-CN" sz="2000" b="1" dirty="0" smtClean="0">
                <a:solidFill>
                  <a:srgbClr val="FF3300"/>
                </a:solidFill>
              </a:rPr>
              <a:t>Dotace a NFV poskytované na účel:</a:t>
            </a:r>
          </a:p>
          <a:p>
            <a:pPr marL="876300" lvl="1" indent="-419100" algn="ctr" eaLnBrk="1" hangingPunct="1">
              <a:buFontTx/>
              <a:buNone/>
            </a:pPr>
            <a:endParaRPr lang="cs-CZ" altLang="zh-CN" sz="2000" b="1" dirty="0" smtClean="0">
              <a:solidFill>
                <a:srgbClr val="FF3300"/>
              </a:solidFill>
            </a:endParaRPr>
          </a:p>
          <a:p>
            <a:pPr marL="876300" lvl="1" indent="-419100" algn="just" eaLnBrk="1" hangingPunct="1">
              <a:buFontTx/>
              <a:buAutoNum type="arabicPeriod"/>
            </a:pPr>
            <a:r>
              <a:rPr lang="cs-CZ" altLang="zh-CN" sz="2000" b="1" dirty="0" smtClean="0">
                <a:solidFill>
                  <a:schemeClr val="accent2"/>
                </a:solidFill>
              </a:rPr>
              <a:t>určený poskytovatelem</a:t>
            </a:r>
            <a:r>
              <a:rPr lang="cs-CZ" altLang="zh-CN" sz="2000" b="1" dirty="0" smtClean="0"/>
              <a:t> </a:t>
            </a:r>
            <a:r>
              <a:rPr lang="cs-CZ" altLang="zh-CN" sz="2000" dirty="0" smtClean="0"/>
              <a:t>v programu (viz § 10c)</a:t>
            </a:r>
          </a:p>
          <a:p>
            <a:pPr marL="876300" lvl="1" indent="-419100" algn="just" eaLnBrk="1" hangingPunct="1">
              <a:buFontTx/>
              <a:buNone/>
            </a:pPr>
            <a:r>
              <a:rPr lang="cs-CZ" altLang="zh-CN" sz="2000" b="1" dirty="0" smtClean="0"/>
              <a:t>	 –  tzv. „programová“ dotace</a:t>
            </a:r>
          </a:p>
          <a:p>
            <a:pPr marL="876300" lvl="1" indent="-419100" algn="just" eaLnBrk="1" hangingPunct="1">
              <a:buFontTx/>
              <a:buAutoNum type="arabicPeriod" startAt="2"/>
            </a:pPr>
            <a:r>
              <a:rPr lang="cs-CZ" altLang="zh-CN" sz="2000" b="1" dirty="0" smtClean="0">
                <a:solidFill>
                  <a:schemeClr val="accent2"/>
                </a:solidFill>
              </a:rPr>
              <a:t>určený žadatelem</a:t>
            </a:r>
            <a:r>
              <a:rPr lang="cs-CZ" altLang="zh-CN" sz="2000" b="1" dirty="0" smtClean="0"/>
              <a:t> </a:t>
            </a:r>
            <a:r>
              <a:rPr lang="cs-CZ" altLang="zh-CN" sz="2000" dirty="0" smtClean="0"/>
              <a:t>v žádosti o poskytnutí dotace/NFV</a:t>
            </a:r>
          </a:p>
          <a:p>
            <a:pPr marL="876300" lvl="1" indent="-419100" algn="just" eaLnBrk="1" hangingPunct="1">
              <a:buFontTx/>
              <a:buNone/>
            </a:pPr>
            <a:r>
              <a:rPr lang="cs-CZ" altLang="zh-CN" sz="2000" dirty="0" smtClean="0"/>
              <a:t>	–</a:t>
            </a:r>
            <a:r>
              <a:rPr lang="cs-CZ" altLang="zh-CN" sz="2000" b="1" dirty="0" smtClean="0"/>
              <a:t> tzv. „individuální“ dotace</a:t>
            </a:r>
          </a:p>
          <a:p>
            <a:pPr marL="457200" lvl="1" indent="0" algn="just" eaLnBrk="1" hangingPunct="1">
              <a:buNone/>
            </a:pPr>
            <a:r>
              <a:rPr lang="cs-CZ" altLang="zh-CN" sz="2000" b="1" dirty="0" smtClean="0">
                <a:solidFill>
                  <a:schemeClr val="accent2"/>
                </a:solidFill>
              </a:rPr>
              <a:t>3. </a:t>
            </a:r>
            <a:r>
              <a:rPr lang="cs-CZ" altLang="zh-CN" sz="2000" b="1" dirty="0" smtClean="0">
                <a:solidFill>
                  <a:schemeClr val="accent2"/>
                </a:solidFill>
              </a:rPr>
              <a:t>stanovený </a:t>
            </a:r>
            <a:r>
              <a:rPr lang="cs-CZ" altLang="zh-CN" sz="2000" b="1" dirty="0" smtClean="0">
                <a:solidFill>
                  <a:schemeClr val="accent2"/>
                </a:solidFill>
              </a:rPr>
              <a:t>zvláštním právním </a:t>
            </a:r>
            <a:r>
              <a:rPr lang="cs-CZ" altLang="zh-CN" sz="2000" b="1" dirty="0" smtClean="0">
                <a:solidFill>
                  <a:schemeClr val="accent2"/>
                </a:solidFill>
              </a:rPr>
              <a:t>předpisem – </a:t>
            </a:r>
            <a:r>
              <a:rPr lang="cs-CZ" altLang="zh-CN" sz="2000" b="1" dirty="0" smtClean="0">
                <a:solidFill>
                  <a:srgbClr val="FF0000"/>
                </a:solidFill>
              </a:rPr>
              <a:t>musí být konkrétně stanoven způsob rozpisu přímo v zákoně – nyní splňuje pouze školský zákon a z. č. 306/1999 Sb. – jde o nárokovou dotaci !!!</a:t>
            </a:r>
            <a:endParaRPr lang="cs-CZ" altLang="zh-CN" sz="2000" b="1" dirty="0" smtClean="0">
              <a:solidFill>
                <a:srgbClr val="FF0000"/>
              </a:solidFill>
            </a:endParaRPr>
          </a:p>
          <a:p>
            <a:pPr marL="876300" lvl="1" indent="-419100" eaLnBrk="1" hangingPunct="1">
              <a:buFontTx/>
              <a:buNone/>
            </a:pPr>
            <a:r>
              <a:rPr lang="cs-CZ" altLang="zh-CN" sz="2000" b="1" dirty="0" smtClean="0"/>
              <a:t>Na </a:t>
            </a:r>
            <a:r>
              <a:rPr lang="cs-CZ" altLang="zh-CN" sz="2000" b="1" dirty="0" smtClean="0"/>
              <a:t>dotaci nebo NFV </a:t>
            </a:r>
            <a:r>
              <a:rPr lang="cs-CZ" altLang="zh-CN" sz="2000" b="1" dirty="0" smtClean="0"/>
              <a:t>jinak není </a:t>
            </a:r>
            <a:r>
              <a:rPr lang="cs-CZ" altLang="zh-CN" sz="2000" b="1" dirty="0" smtClean="0"/>
              <a:t>právní nárok, </a:t>
            </a:r>
            <a:r>
              <a:rPr lang="cs-CZ" altLang="zh-CN" sz="2000" b="1" dirty="0" smtClean="0"/>
              <a:t>nestanoví-li zvláštní právní </a:t>
            </a:r>
            <a:r>
              <a:rPr lang="cs-CZ" altLang="zh-CN" sz="2000" b="1" dirty="0" smtClean="0"/>
              <a:t>předpis jinak</a:t>
            </a:r>
            <a:r>
              <a:rPr lang="cs-CZ" altLang="zh-CN" b="1" dirty="0" smtClean="0"/>
              <a:t>.</a:t>
            </a:r>
          </a:p>
        </p:txBody>
      </p:sp>
      <p:sp>
        <p:nvSpPr>
          <p:cNvPr id="123907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fld id="{750CC4FD-2E4B-4668-AB95-D5B9E39164BD}" type="slidenum">
              <a:rPr lang="cs-CZ" altLang="cs-CZ" sz="1000" b="1"/>
              <a:pPr algn="r"/>
              <a:t>6</a:t>
            </a:fld>
            <a:endParaRPr lang="cs-CZ" altLang="cs-CZ" sz="1000" b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</a:rPr>
              <a:t>Žádost o poskytnutí dotace / NFV</a:t>
            </a:r>
          </a:p>
        </p:txBody>
      </p:sp>
      <p:sp>
        <p:nvSpPr>
          <p:cNvPr id="125954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89138"/>
            <a:ext cx="8207375" cy="4464050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cs-CZ" altLang="zh-CN" sz="2400" b="1" u="sng" dirty="0" smtClean="0"/>
              <a:t>Programovou a individuální</a:t>
            </a:r>
            <a:r>
              <a:rPr lang="cs-CZ" altLang="zh-CN" sz="2400" b="1" dirty="0" smtClean="0"/>
              <a:t> dotaci nebo NFV</a:t>
            </a:r>
            <a:r>
              <a:rPr lang="cs-CZ" altLang="zh-CN" sz="2400" dirty="0" smtClean="0"/>
              <a:t> lze poskytnout </a:t>
            </a:r>
            <a:r>
              <a:rPr lang="cs-CZ" altLang="zh-CN" sz="2400" dirty="0" smtClean="0">
                <a:solidFill>
                  <a:srgbClr val="FF0000"/>
                </a:solidFill>
              </a:rPr>
              <a:t>pouze</a:t>
            </a:r>
            <a:r>
              <a:rPr lang="cs-CZ" altLang="zh-CN" sz="2400" dirty="0" smtClean="0"/>
              <a:t> </a:t>
            </a:r>
            <a:r>
              <a:rPr lang="cs-CZ" altLang="zh-CN" sz="2400" dirty="0" smtClean="0">
                <a:solidFill>
                  <a:schemeClr val="accent2"/>
                </a:solidFill>
              </a:rPr>
              <a:t>na </a:t>
            </a:r>
            <a:r>
              <a:rPr lang="cs-CZ" altLang="zh-CN" sz="2400" dirty="0" smtClean="0">
                <a:solidFill>
                  <a:schemeClr val="accent2"/>
                </a:solidFill>
              </a:rPr>
              <a:t>základě žádosti o její poskytnutí prostřednictvím veřejnoprávní smlouvy.</a:t>
            </a:r>
          </a:p>
          <a:p>
            <a:pPr marL="0" indent="0" algn="just" eaLnBrk="1" hangingPunct="1">
              <a:buFontTx/>
              <a:buNone/>
            </a:pPr>
            <a:r>
              <a:rPr lang="cs-CZ" altLang="zh-CN" sz="2400" dirty="0" smtClean="0"/>
              <a:t>       </a:t>
            </a:r>
          </a:p>
          <a:p>
            <a:pPr marL="0" indent="0" algn="just" eaLnBrk="1" hangingPunct="1">
              <a:buFontTx/>
              <a:buNone/>
            </a:pPr>
            <a:r>
              <a:rPr lang="cs-CZ" altLang="zh-CN" sz="2400" i="1" dirty="0" smtClean="0">
                <a:solidFill>
                  <a:srgbClr val="FF3300"/>
                </a:solidFill>
              </a:rPr>
              <a:t>(pozn.: zřizovatel své PO neposkytuje NFV veřejnoprávní smlouvou) </a:t>
            </a:r>
          </a:p>
          <a:p>
            <a:pPr marL="0" indent="0" algn="just" eaLnBrk="1" hangingPunct="1">
              <a:buFontTx/>
              <a:buNone/>
            </a:pPr>
            <a:r>
              <a:rPr lang="cs-CZ" altLang="zh-CN" sz="2400" dirty="0" smtClean="0">
                <a:solidFill>
                  <a:srgbClr val="FF3300"/>
                </a:solidFill>
              </a:rPr>
              <a:t>       </a:t>
            </a:r>
          </a:p>
          <a:p>
            <a:pPr marL="0" indent="0" algn="just" eaLnBrk="1" hangingPunct="1">
              <a:buFontTx/>
              <a:buNone/>
            </a:pPr>
            <a:r>
              <a:rPr lang="cs-CZ" altLang="zh-CN" sz="2400" b="1" dirty="0" smtClean="0"/>
              <a:t>Dotace nebo NFV </a:t>
            </a:r>
            <a:r>
              <a:rPr lang="cs-CZ" altLang="zh-CN" sz="2400" b="1" u="sng" dirty="0" smtClean="0"/>
              <a:t>na účel  stanovený zvláštním právním předpisem</a:t>
            </a:r>
            <a:r>
              <a:rPr lang="cs-CZ" altLang="zh-CN" sz="2400" b="1" dirty="0" smtClean="0"/>
              <a:t> </a:t>
            </a:r>
            <a:r>
              <a:rPr lang="cs-CZ" altLang="zh-CN" sz="2400" dirty="0" smtClean="0">
                <a:solidFill>
                  <a:schemeClr val="accent2"/>
                </a:solidFill>
              </a:rPr>
              <a:t>se poskytuje</a:t>
            </a:r>
            <a:r>
              <a:rPr lang="cs-CZ" altLang="zh-CN" sz="2400" dirty="0" smtClean="0"/>
              <a:t> </a:t>
            </a:r>
            <a:r>
              <a:rPr lang="cs-CZ" altLang="zh-CN" sz="2400" dirty="0" smtClean="0">
                <a:solidFill>
                  <a:schemeClr val="accent2"/>
                </a:solidFill>
              </a:rPr>
              <a:t>na základě povinnosti vyplývající ze zvláštního právního předpisu a způsobem  v něm stanoveným. </a:t>
            </a:r>
            <a:endParaRPr lang="cs-CZ" sz="2400" dirty="0" smtClean="0">
              <a:solidFill>
                <a:schemeClr val="accent2"/>
              </a:solidFill>
            </a:endParaRPr>
          </a:p>
        </p:txBody>
      </p:sp>
      <p:sp>
        <p:nvSpPr>
          <p:cNvPr id="125955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892D6441-6DB7-412E-9487-4147103FA6FC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7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908050"/>
            <a:ext cx="8713787" cy="1008063"/>
          </a:xfrm>
        </p:spPr>
        <p:txBody>
          <a:bodyPr/>
          <a:lstStyle/>
          <a:p>
            <a:pPr eaLnBrk="1" hangingPunct="1">
              <a:defRPr/>
            </a:pPr>
            <a:r>
              <a:rPr lang="cs-CZ" sz="3200" dirty="0" smtClean="0">
                <a:solidFill>
                  <a:schemeClr val="tx1"/>
                </a:solidFill>
              </a:rPr>
              <a:t>Obsah žádosti o poskytnutí dotace / NFV</a:t>
            </a:r>
          </a:p>
        </p:txBody>
      </p:sp>
      <p:sp>
        <p:nvSpPr>
          <p:cNvPr id="1269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95300" indent="-495300" eaLnBrk="1" hangingPunct="1">
              <a:lnSpc>
                <a:spcPct val="80000"/>
              </a:lnSpc>
              <a:buFontTx/>
              <a:buNone/>
            </a:pPr>
            <a:r>
              <a:rPr lang="cs-CZ" altLang="zh-CN" sz="2000" b="1" dirty="0" smtClean="0">
                <a:solidFill>
                  <a:schemeClr val="accent2"/>
                </a:solidFill>
              </a:rPr>
              <a:t>Žádost obsahuje alespoň:</a:t>
            </a:r>
          </a:p>
          <a:p>
            <a:pPr marL="495300" indent="-495300" eaLnBrk="1" hangingPunct="1">
              <a:lnSpc>
                <a:spcPct val="80000"/>
              </a:lnSpc>
              <a:buFontTx/>
              <a:buNone/>
            </a:pPr>
            <a:r>
              <a:rPr lang="cs-CZ" altLang="zh-CN" sz="2000" b="1" dirty="0" smtClean="0"/>
              <a:t> </a:t>
            </a:r>
          </a:p>
          <a:p>
            <a:pPr marL="495300" indent="-495300" algn="just" eaLnBrk="1" hangingPunct="1">
              <a:lnSpc>
                <a:spcPct val="80000"/>
              </a:lnSpc>
            </a:pPr>
            <a:r>
              <a:rPr lang="cs-CZ" altLang="zh-CN" sz="2000" i="1" dirty="0" smtClean="0"/>
              <a:t>identifikaci žadatele </a:t>
            </a:r>
            <a:r>
              <a:rPr lang="cs-CZ" altLang="zh-CN" sz="2000" dirty="0" smtClean="0"/>
              <a:t>(</a:t>
            </a:r>
            <a:r>
              <a:rPr lang="cs-CZ" altLang="zh-CN" sz="2000" dirty="0" smtClean="0">
                <a:solidFill>
                  <a:schemeClr val="accent2"/>
                </a:solidFill>
              </a:rPr>
              <a:t>u fyzické osoby:</a:t>
            </a:r>
            <a:r>
              <a:rPr lang="cs-CZ" altLang="zh-CN" sz="2000" dirty="0" smtClean="0"/>
              <a:t> jméno a příjmení, datum narození,  adresa bydliště a je-li podnikatelem IČ,  pokud bylo přiděleno; </a:t>
            </a:r>
            <a:r>
              <a:rPr lang="cs-CZ" altLang="zh-CN" sz="2000" dirty="0" smtClean="0">
                <a:solidFill>
                  <a:schemeClr val="accent2"/>
                </a:solidFill>
              </a:rPr>
              <a:t>u právnické osoby:</a:t>
            </a:r>
            <a:r>
              <a:rPr lang="cs-CZ" altLang="zh-CN" sz="2000" dirty="0" smtClean="0"/>
              <a:t> název, popřípadě obchodní firmu, sídlo a  IČ, pokud bylo přiděleno)</a:t>
            </a:r>
          </a:p>
          <a:p>
            <a:pPr marL="495300" indent="-495300" eaLnBrk="1" hangingPunct="1">
              <a:lnSpc>
                <a:spcPct val="80000"/>
              </a:lnSpc>
              <a:buFontTx/>
              <a:buNone/>
            </a:pPr>
            <a:r>
              <a:rPr lang="cs-CZ" altLang="zh-CN" sz="2000" dirty="0" smtClean="0"/>
              <a:t> </a:t>
            </a:r>
          </a:p>
          <a:p>
            <a:pPr marL="495300" indent="-495300" algn="just" eaLnBrk="1" hangingPunct="1">
              <a:lnSpc>
                <a:spcPct val="80000"/>
              </a:lnSpc>
            </a:pPr>
            <a:r>
              <a:rPr lang="cs-CZ" altLang="zh-CN" sz="2000" i="1" dirty="0" smtClean="0"/>
              <a:t>požadovanou částku</a:t>
            </a:r>
          </a:p>
          <a:p>
            <a:pPr marL="495300" indent="-495300" algn="just" eaLnBrk="1" hangingPunct="1">
              <a:lnSpc>
                <a:spcPct val="80000"/>
              </a:lnSpc>
            </a:pPr>
            <a:endParaRPr lang="cs-CZ" altLang="zh-CN" sz="2000" dirty="0" smtClean="0">
              <a:solidFill>
                <a:srgbClr val="FF3300"/>
              </a:solidFill>
            </a:endParaRPr>
          </a:p>
          <a:p>
            <a:pPr marL="495300" indent="-495300" algn="just" eaLnBrk="1" hangingPunct="1">
              <a:lnSpc>
                <a:spcPct val="80000"/>
              </a:lnSpc>
            </a:pPr>
            <a:r>
              <a:rPr lang="cs-CZ" altLang="zh-CN" sz="2000" i="1" dirty="0" smtClean="0"/>
              <a:t>účel</a:t>
            </a:r>
            <a:r>
              <a:rPr lang="cs-CZ" altLang="zh-CN" sz="2000" dirty="0" smtClean="0"/>
              <a:t>, na který žadatel chce dotaci nebo návratnou finanční výpomoc použít</a:t>
            </a:r>
          </a:p>
          <a:p>
            <a:pPr marL="495300" indent="-495300" algn="just" eaLnBrk="1" hangingPunct="1">
              <a:lnSpc>
                <a:spcPct val="80000"/>
              </a:lnSpc>
              <a:buFontTx/>
              <a:buNone/>
            </a:pPr>
            <a:endParaRPr lang="cs-CZ" altLang="zh-CN" sz="2000" dirty="0" smtClean="0"/>
          </a:p>
          <a:p>
            <a:pPr marL="495300" indent="-495300" algn="just" eaLnBrk="1" hangingPunct="1">
              <a:lnSpc>
                <a:spcPct val="80000"/>
              </a:lnSpc>
            </a:pPr>
            <a:r>
              <a:rPr lang="cs-CZ" altLang="zh-CN" sz="2000" i="1" dirty="0" smtClean="0"/>
              <a:t>dobu, v níž má být dosaženo účelu</a:t>
            </a:r>
            <a:r>
              <a:rPr lang="cs-CZ" altLang="zh-CN" sz="2000" dirty="0" smtClean="0"/>
              <a:t>, u NFV lhůty pro navrácení poskytnutých peněžních prostředků a výši jednotlivých splátek</a:t>
            </a:r>
          </a:p>
        </p:txBody>
      </p:sp>
      <p:sp>
        <p:nvSpPr>
          <p:cNvPr id="126979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71E79A7E-D53D-411F-84BE-9439AD67E923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8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dirty="0">
                <a:solidFill>
                  <a:schemeClr val="tx1"/>
                </a:solidFill>
              </a:rPr>
              <a:t>Obsah žádosti o poskytnutí dotace / NFV</a:t>
            </a:r>
            <a:endParaRPr lang="cs-CZ" sz="3200" dirty="0" smtClean="0"/>
          </a:p>
        </p:txBody>
      </p:sp>
      <p:sp>
        <p:nvSpPr>
          <p:cNvPr id="1280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altLang="zh-CN" sz="2000" dirty="0" smtClean="0"/>
          </a:p>
          <a:p>
            <a:pPr eaLnBrk="1" hangingPunct="1">
              <a:lnSpc>
                <a:spcPct val="80000"/>
              </a:lnSpc>
            </a:pPr>
            <a:r>
              <a:rPr lang="cs-CZ" altLang="zh-CN" sz="2000" i="1" dirty="0" smtClean="0"/>
              <a:t>odůvodnění žádosti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zh-CN" sz="2000" dirty="0" smtClean="0">
              <a:solidFill>
                <a:srgbClr val="FF33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zh-CN" sz="2000" i="1" dirty="0" smtClean="0"/>
              <a:t>je-li žadatel právnickou osobou, identifikaci: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zh-CN" sz="2000" dirty="0" smtClean="0"/>
              <a:t>         1. osob zastupujících právnickou osobu s uvedením právního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zh-CN" sz="2000" dirty="0" smtClean="0"/>
              <a:t>             důvodu </a:t>
            </a:r>
            <a:r>
              <a:rPr lang="cs-CZ" altLang="zh-CN" sz="2000" dirty="0" smtClean="0"/>
              <a:t>zastoupení – </a:t>
            </a:r>
            <a:r>
              <a:rPr lang="cs-CZ" altLang="zh-CN" sz="2000" dirty="0" smtClean="0">
                <a:solidFill>
                  <a:srgbClr val="FF0000"/>
                </a:solidFill>
              </a:rPr>
              <a:t>u sportovních </a:t>
            </a:r>
            <a:r>
              <a:rPr lang="cs-CZ" altLang="zh-CN" sz="2000" dirty="0" err="1" smtClean="0">
                <a:solidFill>
                  <a:srgbClr val="FF0000"/>
                </a:solidFill>
              </a:rPr>
              <a:t>org</a:t>
            </a:r>
            <a:r>
              <a:rPr lang="cs-CZ" altLang="zh-CN" sz="2000" dirty="0" smtClean="0">
                <a:solidFill>
                  <a:srgbClr val="FF0000"/>
                </a:solidFill>
              </a:rPr>
              <a:t>. – osoby zastupující podle stanov + přiloží stanovy</a:t>
            </a:r>
            <a:endParaRPr lang="cs-CZ" altLang="zh-CN" sz="20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zh-CN" sz="2000" dirty="0" smtClean="0"/>
              <a:t>         2. osob s podílem v této právnické </a:t>
            </a:r>
            <a:r>
              <a:rPr lang="cs-CZ" altLang="zh-CN" sz="2000" dirty="0" smtClean="0"/>
              <a:t>osobě – </a:t>
            </a:r>
            <a:r>
              <a:rPr lang="cs-CZ" altLang="zh-CN" sz="2000" dirty="0" smtClean="0">
                <a:solidFill>
                  <a:srgbClr val="FF0000"/>
                </a:solidFill>
              </a:rPr>
              <a:t>myšlen je „obchodní“ podíl dle § 31 ZOK (90/2012 Sb.)</a:t>
            </a:r>
            <a:endParaRPr lang="cs-CZ" altLang="zh-CN" sz="20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zh-CN" sz="2000" dirty="0" smtClean="0"/>
              <a:t>         3. osob, v nichž má přímý podíl, a výši tohoto </a:t>
            </a:r>
            <a:r>
              <a:rPr lang="cs-CZ" altLang="zh-CN" sz="2000" dirty="0" smtClean="0"/>
              <a:t>podílu – </a:t>
            </a:r>
            <a:r>
              <a:rPr lang="cs-CZ" altLang="zh-CN" sz="2000" dirty="0" smtClean="0">
                <a:solidFill>
                  <a:srgbClr val="FF0000"/>
                </a:solidFill>
              </a:rPr>
              <a:t>zase jde o „obchodní“ podíl, osoby se žadatelem v přímém obchodním vztahu</a:t>
            </a:r>
            <a:endParaRPr lang="cs-CZ" altLang="zh-CN" sz="20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zh-CN" sz="2000" dirty="0" smtClean="0"/>
          </a:p>
          <a:p>
            <a:pPr eaLnBrk="1" hangingPunct="1">
              <a:lnSpc>
                <a:spcPct val="80000"/>
              </a:lnSpc>
            </a:pPr>
            <a:r>
              <a:rPr lang="cs-CZ" altLang="zh-CN" sz="2000" i="1" dirty="0" smtClean="0"/>
              <a:t>seznam případných příloh žádosti</a:t>
            </a:r>
          </a:p>
          <a:p>
            <a:pPr eaLnBrk="1" hangingPunct="1">
              <a:lnSpc>
                <a:spcPct val="80000"/>
              </a:lnSpc>
            </a:pPr>
            <a:r>
              <a:rPr lang="cs-CZ" altLang="zh-CN" sz="2000" i="1" dirty="0" smtClean="0"/>
              <a:t>den </a:t>
            </a:r>
            <a:r>
              <a:rPr lang="cs-CZ" altLang="zh-CN" sz="2000" i="1" dirty="0" smtClean="0"/>
              <a:t>vyhotovení </a:t>
            </a:r>
            <a:r>
              <a:rPr lang="cs-CZ" altLang="zh-CN" sz="2000" dirty="0" smtClean="0"/>
              <a:t>žádosti a </a:t>
            </a:r>
            <a:r>
              <a:rPr lang="cs-CZ" altLang="zh-CN" sz="2000" i="1" dirty="0" smtClean="0"/>
              <a:t>podpis</a:t>
            </a:r>
            <a:r>
              <a:rPr lang="cs-CZ" altLang="zh-CN" sz="2000" dirty="0" smtClean="0"/>
              <a:t> osoby zastupující žadatele, v případě zastoupení na základě plné moci i plnou moc</a:t>
            </a:r>
            <a:endParaRPr lang="cs-CZ" sz="2000" dirty="0" smtClean="0"/>
          </a:p>
          <a:p>
            <a:pPr eaLnBrk="1" hangingPunct="1">
              <a:lnSpc>
                <a:spcPct val="80000"/>
              </a:lnSpc>
            </a:pPr>
            <a:endParaRPr lang="cs-CZ" sz="2000" dirty="0" smtClean="0"/>
          </a:p>
        </p:txBody>
      </p:sp>
      <p:sp>
        <p:nvSpPr>
          <p:cNvPr id="128003" name="TextovéPole 5"/>
          <p:cNvSpPr txBox="1">
            <a:spLocks noChangeArrowheads="1"/>
          </p:cNvSpPr>
          <p:nvPr/>
        </p:nvSpPr>
        <p:spPr bwMode="auto">
          <a:xfrm>
            <a:off x="5797550" y="6597650"/>
            <a:ext cx="3311525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fld id="{52EDC152-CDAB-49D8-899F-C287FFC0C302}" type="slidenum">
              <a:rPr lang="cs-CZ" altLang="cs-CZ" sz="1000" b="1">
                <a:solidFill>
                  <a:srgbClr val="000000"/>
                </a:solidFill>
              </a:rPr>
              <a:pPr algn="r" eaLnBrk="0" hangingPunct="0"/>
              <a:t>9</a:t>
            </a:fld>
            <a:endParaRPr lang="cs-CZ" altLang="cs-CZ" sz="1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e-Doc">
  <a:themeElements>
    <a:clrScheme name="1_e-Doc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e-Do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e-Doc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-Doc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e-Doc">
  <a:themeElements>
    <a:clrScheme name="1_e-Doc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e-Do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e-Doc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-Doc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FCR1">
  <a:themeElements>
    <a:clrScheme name="1_e-Doc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e-Do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70C0">
            <a:alpha val="60000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76200" prstMaterial="legacyMatte">
          <a:bevelT w="0" h="0" prst="angle"/>
          <a:bevelB w="0" h="0" prst="angle"/>
          <a:extrusionClr>
            <a:srgbClr val="0070C0"/>
          </a:extrusionClr>
        </a:sp3d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e-Doc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-Doc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F">
  <a:themeElements>
    <a:clrScheme name="1_e-Doc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e-Do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e-Doc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-Doc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MF">
  <a:themeElements>
    <a:clrScheme name="1_e-Doc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e-Do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e-Doc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-Doc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3_MF">
  <a:themeElements>
    <a:clrScheme name="1_e-Doc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e-Do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FFCC99"/>
            </a:gs>
            <a:gs pos="100000">
              <a:srgbClr val="FFCC99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scene3d>
          <a:camera prst="legacyObliqueTopRight"/>
          <a:lightRig rig="legacyFlat3" dir="b"/>
        </a:scene3d>
        <a:sp3d extrusionH="887400" prstMaterial="legacyMatte">
          <a:bevelT w="13500" h="13500" prst="angle"/>
          <a:bevelB w="13500" h="13500" prst="angle"/>
          <a:extrusionClr>
            <a:srgbClr val="FFCC99"/>
          </a:extrusionClr>
        </a:sp3d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e-Doc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-Doc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-Do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2_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2177</Words>
  <Application>Microsoft Office PowerPoint</Application>
  <PresentationFormat>Předvádění na obrazovce (4:3)</PresentationFormat>
  <Paragraphs>305</Paragraphs>
  <Slides>33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9</vt:i4>
      </vt:variant>
      <vt:variant>
        <vt:lpstr>Nadpisy snímků</vt:lpstr>
      </vt:variant>
      <vt:variant>
        <vt:i4>33</vt:i4>
      </vt:variant>
    </vt:vector>
  </HeadingPairs>
  <TitlesOfParts>
    <vt:vector size="42" baseType="lpstr">
      <vt:lpstr>2_e-Doc</vt:lpstr>
      <vt:lpstr>3_e-Doc</vt:lpstr>
      <vt:lpstr>MFCR1</vt:lpstr>
      <vt:lpstr>MF</vt:lpstr>
      <vt:lpstr>Vlastní návrh</vt:lpstr>
      <vt:lpstr>2_MF</vt:lpstr>
      <vt:lpstr>1_Vlastní návrh</vt:lpstr>
      <vt:lpstr>3_MF</vt:lpstr>
      <vt:lpstr>2_Vlastní návrh</vt:lpstr>
      <vt:lpstr>Zásadní změny  provedené v zákoně č. 250/2000 Sb.  zákonem č. 24/2015 Sb. komentář dle semináře Mgr.Ludmila Němcová   Kancelář SMO ČR</vt:lpstr>
      <vt:lpstr>OSNOVA PREZENTACE</vt:lpstr>
      <vt:lpstr>Prezentace aplikace PowerPoint</vt:lpstr>
      <vt:lpstr>Definice pojmů (§ 10a odst. 1)</vt:lpstr>
      <vt:lpstr>Definice pojmů (§ 10a odst. 1)</vt:lpstr>
      <vt:lpstr>Typy dotací a NFV (§10a)</vt:lpstr>
      <vt:lpstr>Žádost o poskytnutí dotace / NFV</vt:lpstr>
      <vt:lpstr>Obsah žádosti o poskytnutí dotace / NFV</vt:lpstr>
      <vt:lpstr>Obsah žádosti o poskytnutí dotace / NFV</vt:lpstr>
      <vt:lpstr>Informace o zamítnutí žádosti o poskytnutí dotace / NFV</vt:lpstr>
      <vt:lpstr>Smlouva o poskytnutí dotace / NFV - náležitosti smlouvy</vt:lpstr>
      <vt:lpstr>Smlouva o poskytnutí dotace / NFV - náležitosti smlouvy</vt:lpstr>
      <vt:lpstr>Smlouva o poskytnutí dotace / NFV - nižší odvody za porušení rozp. kázně</vt:lpstr>
      <vt:lpstr>Smlouva o poskytnutí dotace / NFV - paušální výdaje</vt:lpstr>
      <vt:lpstr>Program pro poskytování dotací nebo NFV</vt:lpstr>
      <vt:lpstr>Program pro poskytování dotací nebo NFV</vt:lpstr>
      <vt:lpstr>Program pro poskytování dotací nebo NFV</vt:lpstr>
      <vt:lpstr>Prezentace aplikace PowerPoint</vt:lpstr>
      <vt:lpstr>Zveřejnění veřejnoprávní smlouvy o poskytnutí dotace nebo NFV</vt:lpstr>
      <vt:lpstr>Zveřejnění veřejnoprávní smlouvy o poskytnutí dotace nebo NFV</vt:lpstr>
      <vt:lpstr>Spory z právních poměrů při poskytnutí dotace nebo NFV</vt:lpstr>
      <vt:lpstr>Změny rozpočtu (§ 16)</vt:lpstr>
      <vt:lpstr>Porušení rozpočtové kázně</vt:lpstr>
      <vt:lpstr>Porušení rozpočtové kázně</vt:lpstr>
      <vt:lpstr>Výše odvodu za porušení rozpočtové kázně</vt:lpstr>
      <vt:lpstr>Výše odvodu za porušení rozpočtové kázně</vt:lpstr>
      <vt:lpstr>Porušení rozpočtové kázně</vt:lpstr>
      <vt:lpstr>Porušení rozpočtové kázně</vt:lpstr>
      <vt:lpstr>Porušení rozpočtové kázně - penále za prodlení s odvodem</vt:lpstr>
      <vt:lpstr>Příklad penále podle § 22 odst. 2 písm.b)</vt:lpstr>
      <vt:lpstr>Prominutí odvodu nebo penále</vt:lpstr>
      <vt:lpstr>Hospodaření příspěvkové organizace</vt:lpstr>
      <vt:lpstr>Komentář LN</vt:lpstr>
    </vt:vector>
  </TitlesOfParts>
  <Company>Ministerstvo financí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Porušení rozpočtové kázně</dc:title>
  <dc:creator>Srbová Veronika Ing. (14318)</dc:creator>
  <cp:lastModifiedBy>Němcová Ludmila</cp:lastModifiedBy>
  <cp:revision>233</cp:revision>
  <cp:lastPrinted>2015-01-30T10:00:06Z</cp:lastPrinted>
  <dcterms:created xsi:type="dcterms:W3CDTF">2015-01-29T11:39:59Z</dcterms:created>
  <dcterms:modified xsi:type="dcterms:W3CDTF">2015-04-16T16:00:55Z</dcterms:modified>
</cp:coreProperties>
</file>