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81" r:id="rId2"/>
    <p:sldId id="314" r:id="rId3"/>
    <p:sldId id="327" r:id="rId4"/>
    <p:sldId id="315" r:id="rId5"/>
    <p:sldId id="316" r:id="rId6"/>
    <p:sldId id="317" r:id="rId7"/>
    <p:sldId id="318" r:id="rId8"/>
    <p:sldId id="323" r:id="rId9"/>
    <p:sldId id="322" r:id="rId10"/>
    <p:sldId id="324" r:id="rId11"/>
    <p:sldId id="321" r:id="rId12"/>
    <p:sldId id="320" r:id="rId13"/>
    <p:sldId id="325" r:id="rId14"/>
    <p:sldId id="326" r:id="rId15"/>
    <p:sldId id="259" r:id="rId16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99"/>
    <a:srgbClr val="3366CC"/>
    <a:srgbClr val="F24F00"/>
    <a:srgbClr val="FF9900"/>
    <a:srgbClr val="0066CC"/>
    <a:srgbClr val="CCECFF"/>
    <a:srgbClr val="CCFFCC"/>
    <a:srgbClr val="FFFFCC"/>
    <a:srgbClr val="CCCCFF"/>
    <a:srgbClr val="00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14" autoAdjust="0"/>
    <p:restoredTop sz="87634" autoAdjust="0"/>
  </p:normalViewPr>
  <p:slideViewPr>
    <p:cSldViewPr snapToGrid="0">
      <p:cViewPr varScale="1">
        <p:scale>
          <a:sx n="64" d="100"/>
          <a:sy n="64" d="100"/>
        </p:scale>
        <p:origin x="-153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-2166" y="-96"/>
      </p:cViewPr>
      <p:guideLst>
        <p:guide orient="horz" pos="3126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072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50" tIns="46175" rIns="92350" bIns="46175" numCol="1" anchor="t" anchorCtr="0" compatLnSpc="1">
            <a:prstTxWarp prst="textNoShape">
              <a:avLst/>
            </a:prstTxWarp>
          </a:bodyPr>
          <a:lstStyle>
            <a:lvl1pPr defTabSz="913952" eaLnBrk="0" hangingPunct="0">
              <a:defRPr sz="1200"/>
            </a:lvl1pPr>
          </a:lstStyle>
          <a:p>
            <a:endParaRPr lang="cs-CZ" dirty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002" y="1"/>
            <a:ext cx="2945072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50" tIns="46175" rIns="92350" bIns="46175" numCol="1" anchor="t" anchorCtr="0" compatLnSpc="1">
            <a:prstTxWarp prst="textNoShape">
              <a:avLst/>
            </a:prstTxWarp>
          </a:bodyPr>
          <a:lstStyle>
            <a:lvl1pPr algn="r" defTabSz="913952" eaLnBrk="0" hangingPunct="0">
              <a:defRPr sz="1200"/>
            </a:lvl1pPr>
          </a:lstStyle>
          <a:p>
            <a:endParaRPr lang="cs-CZ" dirty="0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630"/>
            <a:ext cx="2945072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50" tIns="46175" rIns="92350" bIns="46175" numCol="1" anchor="b" anchorCtr="0" compatLnSpc="1">
            <a:prstTxWarp prst="textNoShape">
              <a:avLst/>
            </a:prstTxWarp>
          </a:bodyPr>
          <a:lstStyle>
            <a:lvl1pPr defTabSz="913952" eaLnBrk="0" hangingPunct="0">
              <a:defRPr sz="1200"/>
            </a:lvl1pPr>
          </a:lstStyle>
          <a:p>
            <a:endParaRPr lang="cs-CZ" dirty="0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002" y="9428630"/>
            <a:ext cx="2945072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50" tIns="46175" rIns="92350" bIns="46175" numCol="1" anchor="b" anchorCtr="0" compatLnSpc="1">
            <a:prstTxWarp prst="textNoShape">
              <a:avLst/>
            </a:prstTxWarp>
          </a:bodyPr>
          <a:lstStyle>
            <a:lvl1pPr algn="r" defTabSz="913952" eaLnBrk="0" hangingPunct="0">
              <a:defRPr sz="1200"/>
            </a:lvl1pPr>
          </a:lstStyle>
          <a:p>
            <a:fld id="{7B5528ED-84FE-4E9E-8B44-4549FDDFEF32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86554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072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50" tIns="46175" rIns="92350" bIns="46175" numCol="1" anchor="t" anchorCtr="0" compatLnSpc="1">
            <a:prstTxWarp prst="textNoShape">
              <a:avLst/>
            </a:prstTxWarp>
          </a:bodyPr>
          <a:lstStyle>
            <a:lvl1pPr defTabSz="913952" eaLnBrk="0" hangingPunct="0">
              <a:defRPr sz="1200"/>
            </a:lvl1pPr>
          </a:lstStyle>
          <a:p>
            <a:endParaRPr lang="de-AT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603" y="1"/>
            <a:ext cx="2945072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50" tIns="46175" rIns="92350" bIns="46175" numCol="1" anchor="t" anchorCtr="0" compatLnSpc="1">
            <a:prstTxWarp prst="textNoShape">
              <a:avLst/>
            </a:prstTxWarp>
          </a:bodyPr>
          <a:lstStyle>
            <a:lvl1pPr algn="r" defTabSz="913952" eaLnBrk="0" hangingPunct="0">
              <a:defRPr sz="1200"/>
            </a:lvl1pPr>
          </a:lstStyle>
          <a:p>
            <a:endParaRPr lang="de-AT" dirty="0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931" y="4715113"/>
            <a:ext cx="4985815" cy="4467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50" tIns="46175" rIns="92350" bIns="461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noProof="0" smtClean="0"/>
              <a:t>Klicken Sie, um die Formate des Vorlagentextes zu bearbeiten</a:t>
            </a:r>
          </a:p>
          <a:p>
            <a:pPr lvl="1"/>
            <a:r>
              <a:rPr lang="de-AT" noProof="0" smtClean="0"/>
              <a:t>Zweite Ebene</a:t>
            </a:r>
          </a:p>
          <a:p>
            <a:pPr lvl="2"/>
            <a:r>
              <a:rPr lang="de-AT" noProof="0" smtClean="0"/>
              <a:t>Dritte Ebene</a:t>
            </a:r>
          </a:p>
          <a:p>
            <a:pPr lvl="3"/>
            <a:r>
              <a:rPr lang="de-AT" noProof="0" smtClean="0"/>
              <a:t>Vierte Ebene</a:t>
            </a:r>
          </a:p>
          <a:p>
            <a:pPr lvl="4"/>
            <a:r>
              <a:rPr lang="de-AT" noProof="0" smtClean="0"/>
              <a:t>Fünfte Ebene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226"/>
            <a:ext cx="2945072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50" tIns="46175" rIns="92350" bIns="46175" numCol="1" anchor="b" anchorCtr="0" compatLnSpc="1">
            <a:prstTxWarp prst="textNoShape">
              <a:avLst/>
            </a:prstTxWarp>
          </a:bodyPr>
          <a:lstStyle>
            <a:lvl1pPr defTabSz="913952" eaLnBrk="0" hangingPunct="0">
              <a:defRPr sz="1200"/>
            </a:lvl1pPr>
          </a:lstStyle>
          <a:p>
            <a:endParaRPr lang="de-AT" dirty="0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603" y="9430226"/>
            <a:ext cx="2945072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50" tIns="46175" rIns="92350" bIns="46175" numCol="1" anchor="b" anchorCtr="0" compatLnSpc="1">
            <a:prstTxWarp prst="textNoShape">
              <a:avLst/>
            </a:prstTxWarp>
          </a:bodyPr>
          <a:lstStyle>
            <a:lvl1pPr algn="r" defTabSz="913952" eaLnBrk="0" hangingPunct="0">
              <a:defRPr sz="1200"/>
            </a:lvl1pPr>
          </a:lstStyle>
          <a:p>
            <a:fld id="{1E79AD3C-2E8D-480F-8F85-75FB04687EAA}" type="slidenum">
              <a:rPr lang="de-AT"/>
              <a:pPr/>
              <a:t>‹#›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xmlns="" val="525408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-18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-18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-18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-18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-18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cs-CZ" altLang="cs-CZ" dirty="0" smtClean="0">
              <a:latin typeface="Times New Roman" pitchFamily="18" charset="0"/>
            </a:endParaRPr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0344"/>
            <a:fld id="{70325D79-E571-486A-8BEE-AAC7038B9409}" type="slidenum">
              <a:rPr lang="de-AT" altLang="cs-CZ"/>
              <a:pPr defTabSz="920344"/>
              <a:t>1</a:t>
            </a:fld>
            <a:endParaRPr lang="de-AT" alt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71700" y="2413000"/>
            <a:ext cx="6423025" cy="87947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cs-CZ"/>
              <a:t>NÁZEV PREZENTACE – PRESENTATION NAME</a:t>
            </a:r>
            <a:endParaRPr lang="de-AT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66963" y="4752975"/>
            <a:ext cx="6400800" cy="482600"/>
          </a:xfrm>
        </p:spPr>
        <p:txBody>
          <a:bodyPr lIns="91440"/>
          <a:lstStyle>
            <a:lvl1pPr algn="ctr">
              <a:spcAft>
                <a:spcPct val="0"/>
              </a:spcAft>
              <a:defRPr sz="1600">
                <a:solidFill>
                  <a:schemeClr val="tx1"/>
                </a:solidFill>
              </a:defRPr>
            </a:lvl1pPr>
          </a:lstStyle>
          <a:p>
            <a:r>
              <a:rPr lang="cs-CZ"/>
              <a:t>Další specifikace – Further specifications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 dirty="0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40AC3-2595-468B-BCDC-D19ACE954255}" type="slidenum">
              <a:rPr lang="de-AT"/>
              <a:pPr>
                <a:defRPr/>
              </a:pPr>
              <a:t>‹#›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985000" y="533400"/>
            <a:ext cx="1473200" cy="49069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2562225" y="533400"/>
            <a:ext cx="4270375" cy="49069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 dirty="0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22006-FB27-45B1-8DE9-102DCA95B3A3}" type="slidenum">
              <a:rPr lang="de-AT"/>
              <a:pPr>
                <a:defRPr/>
              </a:pPr>
              <a:t>‹#›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 dirty="0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DEEA9-45C6-47F4-A3EC-13DD9B364EB8}" type="slidenum">
              <a:rPr lang="de-AT"/>
              <a:pPr>
                <a:defRPr/>
              </a:pPr>
              <a:t>‹#›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 dirty="0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E926B-8714-40E6-9AA9-31219A5A194E}" type="slidenum">
              <a:rPr lang="de-AT"/>
              <a:pPr>
                <a:defRPr/>
              </a:pPr>
              <a:t>‹#›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574925" y="1600200"/>
            <a:ext cx="2865438" cy="3840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592763" y="1600200"/>
            <a:ext cx="2865437" cy="3840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 dirty="0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2A5AF-36D1-43F1-9D53-BEBD1C8696D1}" type="slidenum">
              <a:rPr lang="de-AT"/>
              <a:pPr>
                <a:defRPr/>
              </a:pPr>
              <a:t>‹#›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 dirty="0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098A6-6B15-42D7-80FD-19124DDBBE9D}" type="slidenum">
              <a:rPr lang="de-AT"/>
              <a:pPr>
                <a:defRPr/>
              </a:pPr>
              <a:t>‹#›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998895-2F79-433D-A27B-974FB9BDB553}" type="slidenum">
              <a:rPr lang="de-AT"/>
              <a:pPr>
                <a:defRPr/>
              </a:pPr>
              <a:t>‹#›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 dirty="0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C023B0-E42D-4731-80A3-64749CECE0FA}" type="slidenum">
              <a:rPr lang="de-AT"/>
              <a:pPr>
                <a:defRPr/>
              </a:pPr>
              <a:t>‹#›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 dirty="0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65E67-3A30-4ED6-A647-0FBA564C7F2E}" type="slidenum">
              <a:rPr lang="de-AT"/>
              <a:pPr>
                <a:defRPr/>
              </a:pPr>
              <a:t>‹#›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 dirty="0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ECE01-7A82-4233-9645-7E7E0631A190}" type="slidenum">
              <a:rPr lang="de-AT"/>
              <a:pPr>
                <a:defRPr/>
              </a:pPr>
              <a:t>‹#›</a:t>
            </a:fld>
            <a:endParaRPr lang="de-A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62225" y="533400"/>
            <a:ext cx="58959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NADPIS – HEADING</a:t>
            </a:r>
            <a:endParaRPr lang="de-DE" altLang="cs-CZ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74925" y="1600200"/>
            <a:ext cx="5883275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Hlavní text – Main text</a:t>
            </a:r>
          </a:p>
          <a:p>
            <a:pPr lvl="1"/>
            <a:r>
              <a:rPr lang="cs-CZ" altLang="cs-CZ" smtClean="0"/>
              <a:t>2. úroveň – 2nd level</a:t>
            </a:r>
            <a:endParaRPr lang="de-DE" altLang="cs-CZ" smtClean="0"/>
          </a:p>
          <a:p>
            <a:pPr lvl="2"/>
            <a:r>
              <a:rPr lang="cs-CZ" altLang="cs-CZ" smtClean="0"/>
              <a:t>3. úroveň – 3rd level</a:t>
            </a:r>
            <a:endParaRPr lang="de-DE" altLang="cs-CZ" smtClean="0"/>
          </a:p>
          <a:p>
            <a:pPr lvl="3"/>
            <a:r>
              <a:rPr lang="cs-CZ" altLang="cs-CZ" smtClean="0"/>
              <a:t>4. úroveň – 4th level</a:t>
            </a:r>
            <a:endParaRPr lang="de-DE" altLang="cs-CZ" smtClean="0"/>
          </a:p>
          <a:p>
            <a:pPr lvl="0"/>
            <a:endParaRPr lang="de-DE" altLang="cs-CZ" smtClean="0"/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1000" y="64770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 b="1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endParaRPr lang="de-AT" dirty="0"/>
          </a:p>
        </p:txBody>
      </p:sp>
      <p:sp>
        <p:nvSpPr>
          <p:cNvPr id="1041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3400" y="6477000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b="1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E82FE0BA-158B-436F-89C1-EC2CF5B94E51}" type="slidenum">
              <a:rPr lang="de-AT"/>
              <a:pPr>
                <a:defRPr/>
              </a:pPr>
              <a:t>‹#›</a:t>
            </a:fld>
            <a:endParaRPr lang="de-A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3" r:id="rId1"/>
    <p:sldLayoutId id="2147484342" r:id="rId2"/>
    <p:sldLayoutId id="2147484341" r:id="rId3"/>
    <p:sldLayoutId id="2147484340" r:id="rId4"/>
    <p:sldLayoutId id="2147484339" r:id="rId5"/>
    <p:sldLayoutId id="2147484338" r:id="rId6"/>
    <p:sldLayoutId id="2147484337" r:id="rId7"/>
    <p:sldLayoutId id="2147484336" r:id="rId8"/>
    <p:sldLayoutId id="2147484335" r:id="rId9"/>
    <p:sldLayoutId id="2147484334" r:id="rId10"/>
    <p:sldLayoutId id="214748433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66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669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669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669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6699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6699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6699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6699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66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60000"/>
        </a:spcAft>
        <a:buChar char="•"/>
        <a:defRPr sz="2400" b="1">
          <a:solidFill>
            <a:srgbClr val="990033"/>
          </a:solidFill>
          <a:latin typeface="+mn-lt"/>
          <a:ea typeface="+mn-ea"/>
          <a:cs typeface="+mn-cs"/>
        </a:defRPr>
      </a:lvl1pPr>
      <a:lvl2pPr marL="190500" indent="266700" algn="l" rtl="0" eaLnBrk="0" fontAlgn="base" hangingPunct="0">
        <a:spcBef>
          <a:spcPct val="20000"/>
        </a:spcBef>
        <a:spcAft>
          <a:spcPct val="50000"/>
        </a:spcAft>
        <a:buClr>
          <a:srgbClr val="336699"/>
        </a:buClr>
        <a:buChar char="–"/>
        <a:defRPr sz="1600" b="1">
          <a:solidFill>
            <a:schemeClr val="tx1"/>
          </a:solidFill>
          <a:latin typeface="+mn-lt"/>
        </a:defRPr>
      </a:lvl2pPr>
      <a:lvl3pPr marL="571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rgbClr val="336699"/>
          </a:solidFill>
          <a:latin typeface="+mn-lt"/>
        </a:defRPr>
      </a:lvl3pPr>
      <a:lvl4pPr marL="952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1600" b="1">
          <a:solidFill>
            <a:schemeClr val="bg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1CE9101-3CBE-4065-8F7A-32DF25F83C00}" type="slidenum">
              <a:rPr lang="de-AT" smtClean="0"/>
              <a:pPr>
                <a:defRPr/>
              </a:pPr>
              <a:t>1</a:t>
            </a:fld>
            <a:endParaRPr lang="de-AT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005782" y="533399"/>
            <a:ext cx="6961238" cy="5159478"/>
          </a:xfrm>
        </p:spPr>
        <p:txBody>
          <a:bodyPr/>
          <a:lstStyle/>
          <a:p>
            <a:pPr algn="ctr"/>
            <a:r>
              <a:rPr lang="cs-CZ" sz="4000" b="0" dirty="0" smtClean="0"/>
              <a:t>TISKOVÁ KONFERENCE:</a:t>
            </a:r>
            <a:r>
              <a:rPr lang="cs-CZ" sz="4000" dirty="0" smtClean="0"/>
              <a:t/>
            </a:r>
            <a:br>
              <a:rPr lang="cs-CZ" sz="4000" dirty="0" smtClean="0"/>
            </a:br>
            <a:r>
              <a:rPr lang="cs-CZ" sz="4000" dirty="0" smtClean="0"/>
              <a:t/>
            </a:r>
            <a:br>
              <a:rPr lang="cs-CZ" sz="4000" dirty="0" smtClean="0"/>
            </a:br>
            <a:r>
              <a:rPr lang="cs-CZ" sz="4000" dirty="0" smtClean="0"/>
              <a:t>„Vláda a Parlament ČR musí zajistit veřejný pořádek a sociální stabilitu“</a:t>
            </a:r>
            <a:br>
              <a:rPr lang="cs-CZ" sz="4000" dirty="0" smtClean="0"/>
            </a:br>
            <a:r>
              <a:rPr lang="cs-CZ" sz="4000" dirty="0" smtClean="0"/>
              <a:t/>
            </a:r>
            <a:br>
              <a:rPr lang="cs-CZ" sz="4000" dirty="0" smtClean="0"/>
            </a:br>
            <a:r>
              <a:rPr lang="cs-CZ" sz="3000" b="0" dirty="0" smtClean="0"/>
              <a:t/>
            </a:r>
            <a:br>
              <a:rPr lang="cs-CZ" sz="3000" b="0" dirty="0" smtClean="0"/>
            </a:br>
            <a:r>
              <a:rPr lang="cs-CZ" sz="2500" b="0" dirty="0" smtClean="0"/>
              <a:t>Praha, 21. srpna 2014</a:t>
            </a:r>
            <a:br>
              <a:rPr lang="cs-CZ" sz="2500" b="0" dirty="0" smtClean="0"/>
            </a:br>
            <a:r>
              <a:rPr lang="cs-CZ" sz="2500" b="0" dirty="0" smtClean="0"/>
              <a:t>Svaz měst a obcí České republiky</a:t>
            </a:r>
            <a:endParaRPr lang="en-US" sz="25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solidFill>
                  <a:srgbClr val="0070C0"/>
                </a:solidFill>
              </a:rPr>
              <a:t>Čísla a opatření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84DEEA9-45C6-47F4-A3EC-13DD9B364EB8}" type="slidenum">
              <a:rPr lang="de-AT" smtClean="0"/>
              <a:pPr>
                <a:defRPr/>
              </a:pPr>
              <a:t>10</a:t>
            </a:fld>
            <a:endParaRPr lang="de-AT" dirty="0"/>
          </a:p>
        </p:txBody>
      </p:sp>
      <p:sp>
        <p:nvSpPr>
          <p:cNvPr id="11" name="Zástupný symbol pro obsah 2"/>
          <p:cNvSpPr>
            <a:spLocks noGrp="1"/>
          </p:cNvSpPr>
          <p:nvPr>
            <p:ph idx="1"/>
          </p:nvPr>
        </p:nvSpPr>
        <p:spPr>
          <a:xfrm>
            <a:off x="2536722" y="981075"/>
            <a:ext cx="6277077" cy="5048250"/>
          </a:xfrm>
        </p:spPr>
        <p:txBody>
          <a:bodyPr/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sz="2100" dirty="0" smtClean="0">
                <a:solidFill>
                  <a:srgbClr val="FF0000"/>
                </a:solidFill>
              </a:rPr>
              <a:t>2012 -  11 080 krádeží kovových materiálů způsobilo škoda za bezmála 445 milionů Kč 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sz="2100" dirty="0" smtClean="0">
                <a:solidFill>
                  <a:srgbClr val="FF0000"/>
                </a:solidFill>
              </a:rPr>
              <a:t>2013 - 11 786 krádeží způsobilo škoda za  509 milionů Kč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sz="2100" dirty="0" smtClean="0">
                <a:solidFill>
                  <a:srgbClr val="FF0000"/>
                </a:solidFill>
              </a:rPr>
              <a:t>nejvíc dochází ke krádežím v Praze, ve Středočeském, Moravskoslezském, Ústeckém  a Jihomoravském kraji </a:t>
            </a:r>
          </a:p>
          <a:p>
            <a:pPr>
              <a:spcBef>
                <a:spcPct val="0"/>
              </a:spcBef>
              <a:spcAft>
                <a:spcPts val="600"/>
              </a:spcAft>
              <a:buNone/>
            </a:pPr>
            <a:endParaRPr lang="cs-CZ" sz="2100" dirty="0" smtClean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cs-CZ" sz="2100" dirty="0" smtClean="0">
                <a:solidFill>
                  <a:srgbClr val="FF0000"/>
                </a:solidFill>
              </a:rPr>
              <a:t>Příklady konkrétních opatření</a:t>
            </a:r>
          </a:p>
          <a:p>
            <a:pPr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100" dirty="0" smtClean="0">
                <a:solidFill>
                  <a:srgbClr val="FF0000"/>
                </a:solidFill>
              </a:rPr>
              <a:t>vydání Obrazového katalogu a související Metodiky</a:t>
            </a:r>
          </a:p>
          <a:p>
            <a:pPr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100" dirty="0" smtClean="0">
                <a:solidFill>
                  <a:srgbClr val="FF0000"/>
                </a:solidFill>
              </a:rPr>
              <a:t>podnět na novelu zákona o odpadech – zákaz výkupu kovů od fyzických osob a od právnických pouze bezhotovostní platba </a:t>
            </a:r>
          </a:p>
          <a:p>
            <a:pPr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100" dirty="0" smtClean="0">
                <a:solidFill>
                  <a:srgbClr val="FF0000"/>
                </a:solidFill>
              </a:rPr>
              <a:t>spolupráce s MŽP, SFŽP, ČIŽP, ČOI, Policií ČR, SŽDC aj.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</a:pPr>
            <a:endParaRPr lang="cs-CZ" sz="2200" dirty="0" smtClean="0">
              <a:solidFill>
                <a:srgbClr val="FF0000"/>
              </a:solidFill>
            </a:endParaRPr>
          </a:p>
          <a:p>
            <a:pPr lvl="0">
              <a:spcBef>
                <a:spcPct val="0"/>
              </a:spcBef>
              <a:spcAft>
                <a:spcPts val="600"/>
              </a:spcAft>
              <a:buNone/>
            </a:pPr>
            <a:endParaRPr lang="cs-CZ" altLang="cs-CZ" sz="2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solidFill>
                  <a:srgbClr val="0070C0"/>
                </a:solidFill>
              </a:rPr>
              <a:t>4. Sociální bydlení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84DEEA9-45C6-47F4-A3EC-13DD9B364EB8}" type="slidenum">
              <a:rPr lang="de-AT" smtClean="0"/>
              <a:pPr>
                <a:defRPr/>
              </a:pPr>
              <a:t>11</a:t>
            </a:fld>
            <a:endParaRPr lang="de-AT" dirty="0"/>
          </a:p>
        </p:txBody>
      </p:sp>
      <p:sp>
        <p:nvSpPr>
          <p:cNvPr id="11" name="Zástupný symbol pro obsah 2"/>
          <p:cNvSpPr>
            <a:spLocks noGrp="1"/>
          </p:cNvSpPr>
          <p:nvPr>
            <p:ph idx="1"/>
          </p:nvPr>
        </p:nvSpPr>
        <p:spPr>
          <a:xfrm>
            <a:off x="2536722" y="981075"/>
            <a:ext cx="6277077" cy="5048250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„Požadujeme, aby finanční prostředky na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sociální bydlení byly hrazeny z rozpočtu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státu a současně, aby budoucí zákon o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sociálním bydlení, ke kterému se současná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vláda zavázala, nezasahoval do ústavně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zaručené samostatné působnosti územní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samosprávy.“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endParaRPr lang="cs-CZ" altLang="cs-CZ" sz="2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solidFill>
                  <a:srgbClr val="0070C0"/>
                </a:solidFill>
              </a:rPr>
              <a:t>5. Sociální dávky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84DEEA9-45C6-47F4-A3EC-13DD9B364EB8}" type="slidenum">
              <a:rPr lang="de-AT" smtClean="0"/>
              <a:pPr>
                <a:defRPr/>
              </a:pPr>
              <a:t>12</a:t>
            </a:fld>
            <a:endParaRPr lang="de-AT" dirty="0"/>
          </a:p>
        </p:txBody>
      </p:sp>
      <p:sp>
        <p:nvSpPr>
          <p:cNvPr id="11" name="Zástupný symbol pro obsah 2"/>
          <p:cNvSpPr>
            <a:spLocks noGrp="1"/>
          </p:cNvSpPr>
          <p:nvPr>
            <p:ph idx="1"/>
          </p:nvPr>
        </p:nvSpPr>
        <p:spPr>
          <a:xfrm>
            <a:off x="2536722" y="981075"/>
            <a:ext cx="6277077" cy="5048250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„Rozdělování sociálních dávek by mělo být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motivační a spravedlivé pro všechny občany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České republiky.“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endParaRPr lang="cs-CZ" sz="2200" i="1" dirty="0" smtClean="0">
              <a:solidFill>
                <a:srgbClr val="FF0000"/>
              </a:solidFill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800" dirty="0" smtClean="0">
                <a:solidFill>
                  <a:srgbClr val="0070C0"/>
                </a:solidFill>
              </a:rPr>
              <a:t>6. Zaměstnanost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„Důrazně žádáme o vytvoření efektivních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nástrojů aktivní politiky zaměstnanosti,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zejména za využití institutu veřejně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prospěšných prací a znovuzavedení veřejné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služby s motivačními prvky.“ 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endParaRPr lang="cs-CZ" sz="2200" i="1" dirty="0" smtClean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spcAft>
                <a:spcPts val="600"/>
              </a:spcAft>
              <a:buNone/>
            </a:pPr>
            <a:endParaRPr lang="cs-CZ" altLang="cs-CZ" sz="2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solidFill>
                  <a:srgbClr val="0070C0"/>
                </a:solidFill>
              </a:rPr>
              <a:t>Čísla a opatření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84DEEA9-45C6-47F4-A3EC-13DD9B364EB8}" type="slidenum">
              <a:rPr lang="de-AT" smtClean="0"/>
              <a:pPr>
                <a:defRPr/>
              </a:pPr>
              <a:t>13</a:t>
            </a:fld>
            <a:endParaRPr lang="de-AT" dirty="0"/>
          </a:p>
        </p:txBody>
      </p:sp>
      <p:sp>
        <p:nvSpPr>
          <p:cNvPr id="11" name="Zástupný symbol pro obsah 2"/>
          <p:cNvSpPr>
            <a:spLocks noGrp="1"/>
          </p:cNvSpPr>
          <p:nvPr>
            <p:ph idx="1"/>
          </p:nvPr>
        </p:nvSpPr>
        <p:spPr>
          <a:xfrm>
            <a:off x="2536722" y="981075"/>
            <a:ext cx="6277077" cy="5048250"/>
          </a:xfrm>
        </p:spPr>
        <p:txBody>
          <a:bodyPr/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sz="2100" dirty="0" smtClean="0">
                <a:solidFill>
                  <a:srgbClr val="FF0000"/>
                </a:solidFill>
              </a:rPr>
              <a:t>výdaje na dávky pomoci v hmotné nouzi (PHM) byly v roce 2013 cca 10,5 mld., což je o téměř 2,8 mld. Kč víc než v roce 2012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sz="2100" dirty="0" smtClean="0">
                <a:solidFill>
                  <a:srgbClr val="FF0000"/>
                </a:solidFill>
              </a:rPr>
              <a:t>meziroční nárůst počtu vyplacených dávek PHM - u příspěvku na živobytí v průměru za měsíc o 34,1 tisíc na 150,4 tisíc příspěvků, u doplatku na bydlení o 21,5 tisíc na 65,1 tisíc doplatků</a:t>
            </a:r>
          </a:p>
          <a:p>
            <a:pPr>
              <a:spcBef>
                <a:spcPct val="0"/>
              </a:spcBef>
              <a:spcAft>
                <a:spcPts val="600"/>
              </a:spcAft>
              <a:buNone/>
            </a:pPr>
            <a:endParaRPr lang="cs-CZ" sz="2100" dirty="0" smtClean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cs-CZ" sz="2100" dirty="0" smtClean="0">
                <a:solidFill>
                  <a:srgbClr val="FF0000"/>
                </a:solidFill>
              </a:rPr>
              <a:t>Příklady konkrétních opatření</a:t>
            </a:r>
          </a:p>
          <a:p>
            <a:pPr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100" dirty="0" smtClean="0">
                <a:solidFill>
                  <a:srgbClr val="FF0000"/>
                </a:solidFill>
              </a:rPr>
              <a:t>Slezská Ostrava – využíván institut obdobný veřejné službě už před jejím zákonným zakotvením v roce 2009</a:t>
            </a:r>
          </a:p>
          <a:p>
            <a:pPr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100" dirty="0" smtClean="0">
                <a:solidFill>
                  <a:srgbClr val="FF0000"/>
                </a:solidFill>
              </a:rPr>
              <a:t>spolupráce s Úřadem práce ČR nejen v oblasti VPP</a:t>
            </a:r>
          </a:p>
          <a:p>
            <a:pPr>
              <a:spcBef>
                <a:spcPct val="0"/>
              </a:spcBef>
              <a:spcAft>
                <a:spcPts val="600"/>
              </a:spcAft>
              <a:buNone/>
            </a:pPr>
            <a:endParaRPr lang="cs-CZ" sz="2200" dirty="0" smtClean="0">
              <a:solidFill>
                <a:srgbClr val="FF0000"/>
              </a:solidFill>
            </a:endParaRPr>
          </a:p>
          <a:p>
            <a:pPr lvl="0">
              <a:spcBef>
                <a:spcPct val="0"/>
              </a:spcBef>
              <a:spcAft>
                <a:spcPts val="600"/>
              </a:spcAft>
              <a:buNone/>
            </a:pPr>
            <a:endParaRPr lang="cs-CZ" altLang="cs-CZ" sz="2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solidFill>
                  <a:srgbClr val="0070C0"/>
                </a:solidFill>
              </a:rPr>
              <a:t>Doporučení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84DEEA9-45C6-47F4-A3EC-13DD9B364EB8}" type="slidenum">
              <a:rPr lang="de-AT" smtClean="0"/>
              <a:pPr>
                <a:defRPr/>
              </a:pPr>
              <a:t>14</a:t>
            </a:fld>
            <a:endParaRPr lang="de-AT" dirty="0"/>
          </a:p>
        </p:txBody>
      </p:sp>
      <p:sp>
        <p:nvSpPr>
          <p:cNvPr id="11" name="Zástupný symbol pro obsah 2"/>
          <p:cNvSpPr>
            <a:spLocks noGrp="1"/>
          </p:cNvSpPr>
          <p:nvPr>
            <p:ph idx="1"/>
          </p:nvPr>
        </p:nvSpPr>
        <p:spPr>
          <a:xfrm>
            <a:off x="2536722" y="981075"/>
            <a:ext cx="6277077" cy="5048250"/>
          </a:xfrm>
        </p:spPr>
        <p:txBody>
          <a:bodyPr/>
          <a:lstStyle/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cs-CZ" sz="2100" dirty="0" smtClean="0">
                <a:solidFill>
                  <a:srgbClr val="FF0000"/>
                </a:solidFill>
              </a:rPr>
              <a:t>Podněty na konkrétní opatření v sociální oblasti</a:t>
            </a:r>
          </a:p>
          <a:p>
            <a:pPr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100" dirty="0" smtClean="0">
                <a:solidFill>
                  <a:srgbClr val="FF0000"/>
                </a:solidFill>
              </a:rPr>
              <a:t>integrované sociální šetření</a:t>
            </a:r>
          </a:p>
          <a:p>
            <a:pPr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100" dirty="0" smtClean="0">
                <a:solidFill>
                  <a:srgbClr val="FF0000"/>
                </a:solidFill>
              </a:rPr>
              <a:t>taxativní stanovení optimální výše příspěvku na služby a energie podle plochy bytu a počtu lidí, kteří v něm žijí</a:t>
            </a:r>
          </a:p>
          <a:p>
            <a:pPr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100" dirty="0" smtClean="0">
                <a:solidFill>
                  <a:srgbClr val="FF0000"/>
                </a:solidFill>
              </a:rPr>
              <a:t>opakovaně příspěvek vyplácet jen na základě skutečně vynaložených nákladů a dle předloženého vyúčtování</a:t>
            </a:r>
          </a:p>
          <a:p>
            <a:pPr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100" dirty="0" smtClean="0">
                <a:solidFill>
                  <a:srgbClr val="FF0000"/>
                </a:solidFill>
              </a:rPr>
              <a:t>podpora prostupného bydlení – řešení nezaměstnanosti jako předpoklad pro eliminaci nutnosti sociálního bydlení</a:t>
            </a:r>
          </a:p>
          <a:p>
            <a:pPr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100" dirty="0" smtClean="0">
                <a:solidFill>
                  <a:srgbClr val="FF0000"/>
                </a:solidFill>
              </a:rPr>
              <a:t>znovuobnovit veřejnou službu s motivačními prvky pro ty, kdo ji vykonávají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</a:pPr>
            <a:endParaRPr lang="cs-CZ" sz="2200" dirty="0" smtClean="0">
              <a:solidFill>
                <a:srgbClr val="FF0000"/>
              </a:solidFill>
            </a:endParaRPr>
          </a:p>
          <a:p>
            <a:pPr lvl="0">
              <a:spcBef>
                <a:spcPct val="0"/>
              </a:spcBef>
              <a:spcAft>
                <a:spcPts val="600"/>
              </a:spcAft>
              <a:buNone/>
            </a:pPr>
            <a:endParaRPr lang="cs-CZ" altLang="cs-CZ" sz="2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2"/>
          <p:cNvSpPr>
            <a:spLocks noGrp="1" noChangeArrowheads="1"/>
          </p:cNvSpPr>
          <p:nvPr>
            <p:ph type="title"/>
          </p:nvPr>
        </p:nvSpPr>
        <p:spPr>
          <a:xfrm>
            <a:off x="2198688" y="404734"/>
            <a:ext cx="6259512" cy="2533729"/>
          </a:xfrm>
        </p:spPr>
        <p:txBody>
          <a:bodyPr/>
          <a:lstStyle/>
          <a:p>
            <a:r>
              <a:rPr lang="cs-CZ" altLang="cs-CZ" sz="3200" dirty="0" smtClean="0">
                <a:solidFill>
                  <a:srgbClr val="0070C0"/>
                </a:solidFill>
              </a:rPr>
              <a:t/>
            </a:r>
            <a:br>
              <a:rPr lang="cs-CZ" altLang="cs-CZ" sz="3200" dirty="0" smtClean="0">
                <a:solidFill>
                  <a:srgbClr val="0070C0"/>
                </a:solidFill>
              </a:rPr>
            </a:br>
            <a:endParaRPr lang="cs-CZ" altLang="cs-CZ" sz="3200" dirty="0" smtClean="0">
              <a:solidFill>
                <a:srgbClr val="0070C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EC45A30-BA94-4144-B0BE-D3CC6C8E4806}" type="slidenum">
              <a:rPr lang="de-AT" smtClean="0"/>
              <a:pPr>
                <a:defRPr/>
              </a:pPr>
              <a:t>15</a:t>
            </a:fld>
            <a:endParaRPr lang="de-AT" dirty="0"/>
          </a:p>
        </p:txBody>
      </p:sp>
      <p:sp>
        <p:nvSpPr>
          <p:cNvPr id="5" name="TextovéPole 4"/>
          <p:cNvSpPr txBox="1"/>
          <p:nvPr/>
        </p:nvSpPr>
        <p:spPr>
          <a:xfrm>
            <a:off x="2158584" y="344775"/>
            <a:ext cx="6430780" cy="604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cs-CZ" sz="3600" b="1" dirty="0" smtClean="0">
              <a:solidFill>
                <a:srgbClr val="3366CC"/>
              </a:solidFill>
              <a:latin typeface="+mn-lt"/>
            </a:endParaRPr>
          </a:p>
          <a:p>
            <a:pPr>
              <a:lnSpc>
                <a:spcPct val="150000"/>
              </a:lnSpc>
            </a:pPr>
            <a:r>
              <a:rPr lang="cs-CZ" sz="3600" b="1" dirty="0" smtClean="0">
                <a:solidFill>
                  <a:srgbClr val="336699"/>
                </a:solidFill>
                <a:latin typeface="+mn-lt"/>
              </a:rPr>
              <a:t>Děkujeme za pozornost</a:t>
            </a:r>
          </a:p>
          <a:p>
            <a:pPr marL="0" indent="0">
              <a:spcAft>
                <a:spcPts val="600"/>
              </a:spcAft>
              <a:buFontTx/>
              <a:buNone/>
            </a:pPr>
            <a:endParaRPr lang="cs-CZ" altLang="cs-CZ" sz="2200" dirty="0" smtClean="0">
              <a:solidFill>
                <a:srgbClr val="336699"/>
              </a:solidFill>
              <a:latin typeface="+mn-lt"/>
            </a:endParaRPr>
          </a:p>
          <a:p>
            <a:pPr marL="0" indent="0">
              <a:spcAft>
                <a:spcPts val="600"/>
              </a:spcAft>
              <a:buFontTx/>
              <a:buNone/>
            </a:pPr>
            <a:r>
              <a:rPr lang="cs-CZ" altLang="cs-CZ" sz="2200" b="1" dirty="0" smtClean="0">
                <a:solidFill>
                  <a:srgbClr val="336699"/>
                </a:solidFill>
                <a:latin typeface="+mn-lt"/>
              </a:rPr>
              <a:t>SMO ČR</a:t>
            </a:r>
          </a:p>
          <a:p>
            <a:pPr marL="0" indent="0">
              <a:spcAft>
                <a:spcPts val="600"/>
              </a:spcAft>
              <a:buFontTx/>
              <a:buNone/>
            </a:pPr>
            <a:r>
              <a:rPr lang="cs-CZ" altLang="cs-CZ" sz="2200" b="1" dirty="0" smtClean="0">
                <a:solidFill>
                  <a:srgbClr val="336699"/>
                </a:solidFill>
                <a:latin typeface="+mn-lt"/>
              </a:rPr>
              <a:t>5. května 1640/65</a:t>
            </a:r>
          </a:p>
          <a:p>
            <a:pPr marL="0" indent="0">
              <a:spcAft>
                <a:spcPts val="600"/>
              </a:spcAft>
              <a:buFontTx/>
              <a:buNone/>
            </a:pPr>
            <a:r>
              <a:rPr lang="cs-CZ" altLang="cs-CZ" sz="2200" b="1" dirty="0" smtClean="0">
                <a:solidFill>
                  <a:srgbClr val="336699"/>
                </a:solidFill>
                <a:latin typeface="+mn-lt"/>
              </a:rPr>
              <a:t>140 21  Praha 4</a:t>
            </a:r>
          </a:p>
          <a:p>
            <a:pPr marL="0" indent="0">
              <a:spcAft>
                <a:spcPts val="600"/>
              </a:spcAft>
              <a:buFontTx/>
              <a:buNone/>
            </a:pPr>
            <a:r>
              <a:rPr lang="cs-CZ" altLang="cs-CZ" sz="2200" b="1" dirty="0" smtClean="0">
                <a:solidFill>
                  <a:srgbClr val="336699"/>
                </a:solidFill>
                <a:latin typeface="+mn-lt"/>
              </a:rPr>
              <a:t>tel.: 234 709 711, 717</a:t>
            </a:r>
          </a:p>
          <a:p>
            <a:pPr marL="0" indent="0">
              <a:spcAft>
                <a:spcPts val="600"/>
              </a:spcAft>
              <a:buFontTx/>
              <a:buNone/>
            </a:pPr>
            <a:r>
              <a:rPr lang="cs-CZ" altLang="cs-CZ" sz="2200" b="1" dirty="0" smtClean="0">
                <a:solidFill>
                  <a:srgbClr val="336699"/>
                </a:solidFill>
                <a:latin typeface="+mn-lt"/>
              </a:rPr>
              <a:t>e-mail: smocr@smocr.cz </a:t>
            </a:r>
          </a:p>
          <a:p>
            <a:pPr marL="0" indent="0">
              <a:spcAft>
                <a:spcPts val="600"/>
              </a:spcAft>
              <a:buFontTx/>
              <a:buNone/>
            </a:pPr>
            <a:r>
              <a:rPr lang="cs-CZ" altLang="cs-CZ" sz="2200" b="1" dirty="0" smtClean="0">
                <a:solidFill>
                  <a:srgbClr val="336699"/>
                </a:solidFill>
                <a:latin typeface="+mn-lt"/>
              </a:rPr>
              <a:t>www.smocr.cz</a:t>
            </a:r>
          </a:p>
          <a:p>
            <a:pPr>
              <a:lnSpc>
                <a:spcPct val="150000"/>
              </a:lnSpc>
            </a:pPr>
            <a:endParaRPr lang="cs-CZ" sz="3600" b="1" dirty="0" smtClean="0">
              <a:solidFill>
                <a:srgbClr val="3366CC"/>
              </a:solidFill>
              <a:latin typeface="+mn-lt"/>
            </a:endParaRPr>
          </a:p>
          <a:p>
            <a:pPr>
              <a:lnSpc>
                <a:spcPct val="150000"/>
              </a:lnSpc>
            </a:pPr>
            <a:endParaRPr lang="cs-CZ" b="1" dirty="0" smtClean="0">
              <a:solidFill>
                <a:srgbClr val="3366CC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solidFill>
                  <a:srgbClr val="0070C0"/>
                </a:solidFill>
              </a:rPr>
              <a:t>Svaz měst a obcí České republiky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84DEEA9-45C6-47F4-A3EC-13DD9B364EB8}" type="slidenum">
              <a:rPr lang="de-AT" smtClean="0"/>
              <a:pPr>
                <a:defRPr/>
              </a:pPr>
              <a:t>2</a:t>
            </a:fld>
            <a:endParaRPr lang="de-AT" dirty="0"/>
          </a:p>
        </p:txBody>
      </p:sp>
      <p:sp>
        <p:nvSpPr>
          <p:cNvPr id="11" name="Zástupný symbol pro obsah 2"/>
          <p:cNvSpPr>
            <a:spLocks noGrp="1"/>
          </p:cNvSpPr>
          <p:nvPr>
            <p:ph idx="1"/>
          </p:nvPr>
        </p:nvSpPr>
        <p:spPr>
          <a:xfrm>
            <a:off x="2536722" y="981075"/>
            <a:ext cx="6277077" cy="5048250"/>
          </a:xfrm>
        </p:spPr>
        <p:txBody>
          <a:bodyPr/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sz="2200" dirty="0" smtClean="0">
                <a:solidFill>
                  <a:srgbClr val="FF0000"/>
                </a:solidFill>
              </a:rPr>
              <a:t>celostátní, dobrovolná a nepolitická organizace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sz="2200" dirty="0" smtClean="0">
                <a:solidFill>
                  <a:srgbClr val="FF0000"/>
                </a:solidFill>
              </a:rPr>
              <a:t>sdružuje  2 561 obcí, tj. 40 % z celkového počtu obcí v České republice a zastupuje tak 8 040 644 obyvatel (76,46 %) 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sz="2200" dirty="0" smtClean="0">
                <a:solidFill>
                  <a:srgbClr val="FF0000"/>
                </a:solidFill>
              </a:rPr>
              <a:t>hájí zájmy měst a obcí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sz="2200" dirty="0" smtClean="0">
                <a:solidFill>
                  <a:srgbClr val="FF0000"/>
                </a:solidFill>
              </a:rPr>
              <a:t>podílí se na přípravě a tvorbě návrhů legislativních i nelegislativních opatření v oblastech týkajících se kompetencí obcí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sz="2200" dirty="0" smtClean="0">
                <a:solidFill>
                  <a:srgbClr val="FF0000"/>
                </a:solidFill>
              </a:rPr>
              <a:t>zajišťuje právní poradenství 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sz="2200" dirty="0" smtClean="0">
                <a:solidFill>
                  <a:srgbClr val="FF0000"/>
                </a:solidFill>
              </a:rPr>
              <a:t>organizuje akce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sz="2200" dirty="0" smtClean="0">
                <a:solidFill>
                  <a:srgbClr val="FF0000"/>
                </a:solidFill>
              </a:rPr>
              <a:t>poskytuje informační a komunikační podporu městům a obcím 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sz="2200" dirty="0" smtClean="0">
                <a:solidFill>
                  <a:srgbClr val="FF0000"/>
                </a:solidFill>
              </a:rPr>
              <a:t>v</a:t>
            </a:r>
            <a:r>
              <a:rPr lang="cs-CZ" altLang="cs-CZ" sz="2200" b="1" dirty="0" smtClean="0">
                <a:solidFill>
                  <a:srgbClr val="FF0000"/>
                </a:solidFill>
              </a:rPr>
              <a:t>íce na webu: www.</a:t>
            </a:r>
            <a:r>
              <a:rPr lang="cs-CZ" altLang="cs-CZ" sz="2200" b="1" dirty="0" err="1" smtClean="0">
                <a:solidFill>
                  <a:srgbClr val="FF0000"/>
                </a:solidFill>
              </a:rPr>
              <a:t>smocr.cz</a:t>
            </a:r>
            <a:r>
              <a:rPr lang="cs-CZ" altLang="cs-CZ" sz="2200" b="1" dirty="0" smtClean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solidFill>
                  <a:srgbClr val="0070C0"/>
                </a:solidFill>
              </a:rPr>
              <a:t>Petice – základní informace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84DEEA9-45C6-47F4-A3EC-13DD9B364EB8}" type="slidenum">
              <a:rPr lang="de-AT" smtClean="0"/>
              <a:pPr>
                <a:defRPr/>
              </a:pPr>
              <a:t>3</a:t>
            </a:fld>
            <a:endParaRPr lang="de-AT" dirty="0"/>
          </a:p>
        </p:txBody>
      </p:sp>
      <p:sp>
        <p:nvSpPr>
          <p:cNvPr id="11" name="Zástupný symbol pro obsah 2"/>
          <p:cNvSpPr>
            <a:spLocks noGrp="1"/>
          </p:cNvSpPr>
          <p:nvPr>
            <p:ph idx="1"/>
          </p:nvPr>
        </p:nvSpPr>
        <p:spPr>
          <a:xfrm>
            <a:off x="2536722" y="981075"/>
            <a:ext cx="6277077" cy="5048250"/>
          </a:xfrm>
        </p:spPr>
        <p:txBody>
          <a:bodyPr/>
          <a:lstStyle/>
          <a:p>
            <a:pPr marL="342000" indent="-342000">
              <a:spcBef>
                <a:spcPts val="0"/>
              </a:spcBef>
              <a:spcAft>
                <a:spcPts val="600"/>
              </a:spcAft>
            </a:pPr>
            <a:r>
              <a:rPr lang="cs-CZ" sz="2200" dirty="0" smtClean="0">
                <a:solidFill>
                  <a:srgbClr val="FF0000"/>
                </a:solidFill>
              </a:rPr>
              <a:t>dle čl. 18 Listiny základních práv a svobod a zákona č. 85/1990 Sb., o právu petičním</a:t>
            </a:r>
          </a:p>
          <a:p>
            <a:pPr marL="342000" indent="-342000">
              <a:spcBef>
                <a:spcPts val="0"/>
              </a:spcBef>
              <a:spcAft>
                <a:spcPts val="600"/>
              </a:spcAft>
            </a:pPr>
            <a:r>
              <a:rPr lang="cs-CZ" sz="2200" dirty="0" smtClean="0">
                <a:solidFill>
                  <a:srgbClr val="FF0000"/>
                </a:solidFill>
              </a:rPr>
              <a:t>ve věci řešení problematiky veřejného pořádku a sociálních záležitostí</a:t>
            </a:r>
          </a:p>
          <a:p>
            <a:pPr marL="342000" indent="-342000">
              <a:spcBef>
                <a:spcPts val="0"/>
              </a:spcBef>
              <a:spcAft>
                <a:spcPts val="600"/>
              </a:spcAft>
            </a:pPr>
            <a:r>
              <a:rPr lang="cs-CZ" sz="2200" dirty="0" smtClean="0">
                <a:solidFill>
                  <a:srgbClr val="FF0000"/>
                </a:solidFill>
              </a:rPr>
              <a:t>organizátor: Svaz měst a obcí ČR</a:t>
            </a:r>
          </a:p>
          <a:p>
            <a:pPr marL="342000" indent="-342000">
              <a:spcBef>
                <a:spcPts val="0"/>
              </a:spcBef>
              <a:spcAft>
                <a:spcPts val="600"/>
              </a:spcAft>
            </a:pPr>
            <a:r>
              <a:rPr lang="cs-CZ" sz="2200" dirty="0" smtClean="0">
                <a:solidFill>
                  <a:srgbClr val="FF0000"/>
                </a:solidFill>
              </a:rPr>
              <a:t>petiční výbor: členové předsednictva SMO ČR</a:t>
            </a:r>
          </a:p>
          <a:p>
            <a:pPr marL="342000" indent="-342000">
              <a:spcBef>
                <a:spcPts val="0"/>
              </a:spcBef>
              <a:spcAft>
                <a:spcPts val="600"/>
              </a:spcAft>
            </a:pPr>
            <a:r>
              <a:rPr lang="cs-CZ" sz="2200" dirty="0" smtClean="0">
                <a:solidFill>
                  <a:srgbClr val="FF0000"/>
                </a:solidFill>
              </a:rPr>
              <a:t>adresáti: vláda, Parlament ČR – </a:t>
            </a:r>
            <a:r>
              <a:rPr lang="cs-CZ" sz="2200" dirty="0" smtClean="0">
                <a:solidFill>
                  <a:srgbClr val="FF0000"/>
                </a:solidFill>
              </a:rPr>
              <a:t>Senát  </a:t>
            </a:r>
          </a:p>
          <a:p>
            <a:pPr marL="342000" indent="-34200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smtClean="0">
                <a:solidFill>
                  <a:srgbClr val="FF0000"/>
                </a:solidFill>
              </a:rPr>
              <a:t>     i </a:t>
            </a:r>
            <a:r>
              <a:rPr lang="cs-CZ" sz="2200" dirty="0" smtClean="0">
                <a:solidFill>
                  <a:srgbClr val="FF0000"/>
                </a:solidFill>
              </a:rPr>
              <a:t>Poslanecká </a:t>
            </a:r>
            <a:r>
              <a:rPr lang="cs-CZ" sz="2200" dirty="0" smtClean="0">
                <a:solidFill>
                  <a:srgbClr val="FF0000"/>
                </a:solidFill>
              </a:rPr>
              <a:t>sněmovna</a:t>
            </a:r>
          </a:p>
          <a:p>
            <a:pPr marL="342000" indent="-342000">
              <a:spcBef>
                <a:spcPts val="0"/>
              </a:spcBef>
              <a:spcAft>
                <a:spcPts val="600"/>
              </a:spcAft>
            </a:pPr>
            <a:r>
              <a:rPr lang="cs-CZ" sz="2200" dirty="0" smtClean="0">
                <a:solidFill>
                  <a:srgbClr val="FF0000"/>
                </a:solidFill>
              </a:rPr>
              <a:t>vznik: srpen 2014</a:t>
            </a:r>
          </a:p>
          <a:p>
            <a:pPr marL="342000" indent="-342000">
              <a:spcBef>
                <a:spcPts val="0"/>
              </a:spcBef>
              <a:spcAft>
                <a:spcPts val="600"/>
              </a:spcAft>
              <a:buNone/>
            </a:pPr>
            <a:endParaRPr lang="cs-CZ" sz="2200" dirty="0" smtClean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spcAft>
                <a:spcPts val="600"/>
              </a:spcAft>
            </a:pPr>
            <a:endParaRPr lang="cs-CZ" altLang="cs-CZ" sz="2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solidFill>
                  <a:srgbClr val="0070C0"/>
                </a:solidFill>
              </a:rPr>
              <a:t>Petice – důvody vzniku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84DEEA9-45C6-47F4-A3EC-13DD9B364EB8}" type="slidenum">
              <a:rPr lang="de-AT" smtClean="0"/>
              <a:pPr>
                <a:defRPr/>
              </a:pPr>
              <a:t>4</a:t>
            </a:fld>
            <a:endParaRPr lang="de-AT" dirty="0"/>
          </a:p>
        </p:txBody>
      </p:sp>
      <p:sp>
        <p:nvSpPr>
          <p:cNvPr id="11" name="Zástupný symbol pro obsah 2"/>
          <p:cNvSpPr>
            <a:spLocks noGrp="1"/>
          </p:cNvSpPr>
          <p:nvPr>
            <p:ph idx="1"/>
          </p:nvPr>
        </p:nvSpPr>
        <p:spPr>
          <a:xfrm>
            <a:off x="2536722" y="981075"/>
            <a:ext cx="6277077" cy="5048250"/>
          </a:xfrm>
        </p:spPr>
        <p:txBody>
          <a:bodyPr/>
          <a:lstStyle/>
          <a:p>
            <a:pPr marL="342000" indent="-342000">
              <a:spcBef>
                <a:spcPts val="0"/>
              </a:spcBef>
              <a:spcAft>
                <a:spcPts val="600"/>
              </a:spcAft>
            </a:pPr>
            <a:r>
              <a:rPr lang="cs-CZ" sz="2200" dirty="0" smtClean="0">
                <a:solidFill>
                  <a:srgbClr val="FF0000"/>
                </a:solidFill>
              </a:rPr>
              <a:t>apel na vládu a Parlament České republiky, aby podnikly kroky k rychlému a efektivnímu řešení dlouhodobě neřešených otázek, které jsou jednou z příčin sociálního napětí na území měst a obcí České republiky</a:t>
            </a:r>
          </a:p>
          <a:p>
            <a:pPr marL="342000" indent="-342000">
              <a:spcBef>
                <a:spcPts val="0"/>
              </a:spcBef>
              <a:spcAft>
                <a:spcPts val="600"/>
              </a:spcAft>
            </a:pPr>
            <a:r>
              <a:rPr lang="cs-CZ" sz="2200" dirty="0" smtClean="0">
                <a:solidFill>
                  <a:srgbClr val="FF0000"/>
                </a:solidFill>
              </a:rPr>
              <a:t>veřejná správa má pouze omezené kompetence a nástroje, jak může dané oblasti řešit sama</a:t>
            </a:r>
          </a:p>
          <a:p>
            <a:pPr marL="342000" indent="-342000">
              <a:spcBef>
                <a:spcPts val="0"/>
              </a:spcBef>
              <a:spcAft>
                <a:spcPts val="600"/>
              </a:spcAft>
            </a:pPr>
            <a:r>
              <a:rPr lang="cs-CZ" sz="2200" dirty="0" smtClean="0">
                <a:solidFill>
                  <a:srgbClr val="FF0000"/>
                </a:solidFill>
              </a:rPr>
              <a:t>připomínky měst a obcí při přípravě zákonů – zejména co se týče poslaneckých iniciativ – nejsou brány na zřetel </a:t>
            </a:r>
          </a:p>
          <a:p>
            <a:pPr marL="342000" indent="-342000">
              <a:spcBef>
                <a:spcPts val="0"/>
              </a:spcBef>
              <a:spcAft>
                <a:spcPts val="600"/>
              </a:spcAft>
            </a:pPr>
            <a:r>
              <a:rPr lang="cs-CZ" sz="2200" dirty="0" smtClean="0">
                <a:solidFill>
                  <a:srgbClr val="FF0000"/>
                </a:solidFill>
              </a:rPr>
              <a:t>předem domluvená jednání se státní správou často mění termíny nebo nejsou vůbec realizována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endParaRPr lang="cs-CZ" altLang="cs-CZ" sz="2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solidFill>
                  <a:srgbClr val="0070C0"/>
                </a:solidFill>
              </a:rPr>
              <a:t>Petice – obsah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84DEEA9-45C6-47F4-A3EC-13DD9B364EB8}" type="slidenum">
              <a:rPr lang="de-AT" smtClean="0"/>
              <a:pPr>
                <a:defRPr/>
              </a:pPr>
              <a:t>5</a:t>
            </a:fld>
            <a:endParaRPr lang="de-AT" dirty="0"/>
          </a:p>
        </p:txBody>
      </p:sp>
      <p:sp>
        <p:nvSpPr>
          <p:cNvPr id="11" name="Zástupný symbol pro obsah 2"/>
          <p:cNvSpPr>
            <a:spLocks noGrp="1"/>
          </p:cNvSpPr>
          <p:nvPr>
            <p:ph idx="1"/>
          </p:nvPr>
        </p:nvSpPr>
        <p:spPr>
          <a:xfrm>
            <a:off x="2536722" y="981075"/>
            <a:ext cx="6277077" cy="5048250"/>
          </a:xfrm>
        </p:spPr>
        <p:txBody>
          <a:bodyPr/>
          <a:lstStyle/>
          <a:p>
            <a:pPr marL="342000" indent="-34200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dirty="0" smtClean="0">
                <a:solidFill>
                  <a:srgbClr val="FF0000"/>
                </a:solidFill>
              </a:rPr>
              <a:t>Šest hlavních oblastí: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2200" dirty="0" smtClean="0">
                <a:solidFill>
                  <a:srgbClr val="FF0000"/>
                </a:solidFill>
              </a:rPr>
              <a:t>Vymahatelnost práva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2200" dirty="0" smtClean="0">
                <a:solidFill>
                  <a:srgbClr val="FF0000"/>
                </a:solidFill>
              </a:rPr>
              <a:t>Přestupky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2200" dirty="0" smtClean="0">
                <a:solidFill>
                  <a:srgbClr val="FF0000"/>
                </a:solidFill>
              </a:rPr>
              <a:t>Výkup kovů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2200" dirty="0" smtClean="0">
                <a:solidFill>
                  <a:srgbClr val="FF0000"/>
                </a:solidFill>
              </a:rPr>
              <a:t>Sociální bydlení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2200" dirty="0" smtClean="0">
                <a:solidFill>
                  <a:srgbClr val="FF0000"/>
                </a:solidFill>
              </a:rPr>
              <a:t>Sociální dávky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cs-CZ" sz="2200" dirty="0" smtClean="0">
                <a:solidFill>
                  <a:srgbClr val="FF0000"/>
                </a:solidFill>
              </a:rPr>
              <a:t>Zaměstnanost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endParaRPr lang="cs-CZ" altLang="cs-CZ" sz="2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solidFill>
                  <a:srgbClr val="0070C0"/>
                </a:solidFill>
              </a:rPr>
              <a:t>1. Vymahatelnost práva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84DEEA9-45C6-47F4-A3EC-13DD9B364EB8}" type="slidenum">
              <a:rPr lang="de-AT" smtClean="0"/>
              <a:pPr>
                <a:defRPr/>
              </a:pPr>
              <a:t>6</a:t>
            </a:fld>
            <a:endParaRPr lang="de-AT" dirty="0"/>
          </a:p>
        </p:txBody>
      </p:sp>
      <p:sp>
        <p:nvSpPr>
          <p:cNvPr id="11" name="Zástupný symbol pro obsah 2"/>
          <p:cNvSpPr>
            <a:spLocks noGrp="1"/>
          </p:cNvSpPr>
          <p:nvPr>
            <p:ph idx="1"/>
          </p:nvPr>
        </p:nvSpPr>
        <p:spPr>
          <a:xfrm>
            <a:off x="2536722" y="981075"/>
            <a:ext cx="6277077" cy="5048250"/>
          </a:xfrm>
        </p:spPr>
        <p:txBody>
          <a:bodyPr/>
          <a:lstStyle/>
          <a:p>
            <a:pPr lvl="0">
              <a:spcBef>
                <a:spcPct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„Naléhavě žádáme, aby byl kladen důraz na</a:t>
            </a:r>
          </a:p>
          <a:p>
            <a:pPr lvl="0">
              <a:spcBef>
                <a:spcPct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vymahatelnost práva v České republice,</a:t>
            </a:r>
          </a:p>
          <a:p>
            <a:pPr lvl="0">
              <a:spcBef>
                <a:spcPct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zejména na rychlejší a důslednější</a:t>
            </a:r>
          </a:p>
          <a:p>
            <a:pPr lvl="0">
              <a:spcBef>
                <a:spcPct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postižitelnost trestných činů a přestupků.</a:t>
            </a:r>
          </a:p>
          <a:p>
            <a:pPr lvl="0">
              <a:spcBef>
                <a:spcPct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Během let se vytvořila skupina obyvatelstva,</a:t>
            </a:r>
          </a:p>
          <a:p>
            <a:pPr lvl="0">
              <a:spcBef>
                <a:spcPct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která má pocit takzvané „nepostižitelnosti“.</a:t>
            </a:r>
          </a:p>
          <a:p>
            <a:pPr lvl="0">
              <a:spcBef>
                <a:spcPct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Rychlé vynesení trestu má výchovný a</a:t>
            </a:r>
          </a:p>
          <a:p>
            <a:pPr lvl="0">
              <a:spcBef>
                <a:spcPct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výstražný účinek na celou společnost, a to i</a:t>
            </a:r>
          </a:p>
          <a:p>
            <a:pPr lvl="0">
              <a:spcBef>
                <a:spcPct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v případě bagatelní kriminality.“ 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endParaRPr lang="cs-CZ" altLang="cs-CZ" sz="2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solidFill>
                  <a:srgbClr val="0070C0"/>
                </a:solidFill>
              </a:rPr>
              <a:t>2. Přestupky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84DEEA9-45C6-47F4-A3EC-13DD9B364EB8}" type="slidenum">
              <a:rPr lang="de-AT" smtClean="0"/>
              <a:pPr>
                <a:defRPr/>
              </a:pPr>
              <a:t>7</a:t>
            </a:fld>
            <a:endParaRPr lang="de-AT" dirty="0"/>
          </a:p>
        </p:txBody>
      </p:sp>
      <p:sp>
        <p:nvSpPr>
          <p:cNvPr id="11" name="Zástupný symbol pro obsah 2"/>
          <p:cNvSpPr>
            <a:spLocks noGrp="1"/>
          </p:cNvSpPr>
          <p:nvPr>
            <p:ph idx="1"/>
          </p:nvPr>
        </p:nvSpPr>
        <p:spPr>
          <a:xfrm>
            <a:off x="2536722" y="981075"/>
            <a:ext cx="6277077" cy="5048250"/>
          </a:xfrm>
        </p:spPr>
        <p:txBody>
          <a:bodyPr/>
          <a:lstStyle/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„Požadujeme důrazné řešení narůstající</a:t>
            </a:r>
          </a:p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drogové problematiky a urychlené dokončení</a:t>
            </a:r>
          </a:p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prací na Centrálním registru přestupků.</a:t>
            </a:r>
          </a:p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Žádáme rovněž, aby se některé opakované</a:t>
            </a:r>
          </a:p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přestupky staly trestným činem.“</a:t>
            </a:r>
          </a:p>
          <a:p>
            <a:pPr lvl="0">
              <a:spcBef>
                <a:spcPct val="0"/>
              </a:spcBef>
              <a:spcAft>
                <a:spcPts val="600"/>
              </a:spcAft>
              <a:buNone/>
            </a:pPr>
            <a:endParaRPr lang="cs-CZ" altLang="cs-CZ" sz="2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solidFill>
                  <a:srgbClr val="0070C0"/>
                </a:solidFill>
              </a:rPr>
              <a:t>Příklady a opatření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84DEEA9-45C6-47F4-A3EC-13DD9B364EB8}" type="slidenum">
              <a:rPr lang="de-AT" smtClean="0"/>
              <a:pPr>
                <a:defRPr/>
              </a:pPr>
              <a:t>8</a:t>
            </a:fld>
            <a:endParaRPr lang="de-AT" dirty="0"/>
          </a:p>
        </p:txBody>
      </p:sp>
      <p:sp>
        <p:nvSpPr>
          <p:cNvPr id="11" name="Zástupný symbol pro obsah 2"/>
          <p:cNvSpPr>
            <a:spLocks noGrp="1"/>
          </p:cNvSpPr>
          <p:nvPr>
            <p:ph idx="1"/>
          </p:nvPr>
        </p:nvSpPr>
        <p:spPr>
          <a:xfrm>
            <a:off x="2536722" y="981075"/>
            <a:ext cx="6277077" cy="5048250"/>
          </a:xfrm>
        </p:spPr>
        <p:txBody>
          <a:bodyPr/>
          <a:lstStyle/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cs-CZ" sz="2100" dirty="0" smtClean="0">
                <a:solidFill>
                  <a:srgbClr val="FF0000"/>
                </a:solidFill>
              </a:rPr>
              <a:t>Příklady problematických oblastí</a:t>
            </a:r>
          </a:p>
          <a:p>
            <a:pPr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100" dirty="0" smtClean="0">
                <a:solidFill>
                  <a:srgbClr val="FF0000"/>
                </a:solidFill>
              </a:rPr>
              <a:t>Šluknov, Rumburk, Chomutov, Duchcov aj.</a:t>
            </a:r>
          </a:p>
          <a:p>
            <a:pPr>
              <a:spcBef>
                <a:spcPct val="0"/>
              </a:spcBef>
              <a:spcAft>
                <a:spcPts val="600"/>
              </a:spcAft>
              <a:buNone/>
            </a:pPr>
            <a:endParaRPr lang="cs-CZ" sz="2100" dirty="0" smtClean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cs-CZ" sz="2100" dirty="0" smtClean="0">
                <a:solidFill>
                  <a:srgbClr val="FF0000"/>
                </a:solidFill>
              </a:rPr>
              <a:t>Příklady konkrétních opatření</a:t>
            </a:r>
          </a:p>
          <a:p>
            <a:pPr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100" dirty="0" smtClean="0">
                <a:solidFill>
                  <a:srgbClr val="FF0000"/>
                </a:solidFill>
              </a:rPr>
              <a:t>řešení situace v místě</a:t>
            </a:r>
          </a:p>
          <a:p>
            <a:pPr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100" dirty="0" smtClean="0">
                <a:solidFill>
                  <a:srgbClr val="FF0000"/>
                </a:solidFill>
              </a:rPr>
              <a:t>strategické dokumenty jednotlivých měst</a:t>
            </a:r>
          </a:p>
          <a:p>
            <a:pPr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100" dirty="0" smtClean="0">
                <a:solidFill>
                  <a:srgbClr val="FF0000"/>
                </a:solidFill>
              </a:rPr>
              <a:t>individuální jednání a spolupráce s MV, MSp, Policií ČR aj.</a:t>
            </a:r>
          </a:p>
          <a:p>
            <a:pPr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100" dirty="0" smtClean="0">
                <a:solidFill>
                  <a:srgbClr val="FF0000"/>
                </a:solidFill>
              </a:rPr>
              <a:t>připomínkování zákonů – podnět, aby se opakovaný přestupek stal trestným činem</a:t>
            </a:r>
          </a:p>
          <a:p>
            <a:pPr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100" dirty="0" smtClean="0">
                <a:solidFill>
                  <a:srgbClr val="FF0000"/>
                </a:solidFill>
              </a:rPr>
              <a:t>účast  a předávání podnětů z praxe v pracovních skupinách</a:t>
            </a:r>
          </a:p>
          <a:p>
            <a:pPr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100" dirty="0" smtClean="0">
                <a:solidFill>
                  <a:srgbClr val="FF0000"/>
                </a:solidFill>
              </a:rPr>
              <a:t>otevřený dopis předsedy Svazu</a:t>
            </a:r>
          </a:p>
          <a:p>
            <a:pPr>
              <a:spcBef>
                <a:spcPct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cs-CZ" sz="2100" dirty="0" smtClean="0">
                <a:solidFill>
                  <a:srgbClr val="FF0000"/>
                </a:solidFill>
              </a:rPr>
              <a:t>apel a spolupráce při vzniku Centrálního registru přestupků atd.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</a:pPr>
            <a:endParaRPr lang="cs-CZ" sz="2200" dirty="0" smtClean="0">
              <a:solidFill>
                <a:srgbClr val="FF0000"/>
              </a:solidFill>
            </a:endParaRPr>
          </a:p>
          <a:p>
            <a:pPr lvl="0">
              <a:spcBef>
                <a:spcPct val="0"/>
              </a:spcBef>
              <a:spcAft>
                <a:spcPts val="600"/>
              </a:spcAft>
              <a:buNone/>
            </a:pPr>
            <a:endParaRPr lang="cs-CZ" altLang="cs-CZ" sz="2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solidFill>
                  <a:srgbClr val="0070C0"/>
                </a:solidFill>
              </a:rPr>
              <a:t>3. Výkup kovů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84DEEA9-45C6-47F4-A3EC-13DD9B364EB8}" type="slidenum">
              <a:rPr lang="de-AT" smtClean="0"/>
              <a:pPr>
                <a:defRPr/>
              </a:pPr>
              <a:t>9</a:t>
            </a:fld>
            <a:endParaRPr lang="de-AT" dirty="0"/>
          </a:p>
        </p:txBody>
      </p:sp>
      <p:sp>
        <p:nvSpPr>
          <p:cNvPr id="11" name="Zástupný symbol pro obsah 2"/>
          <p:cNvSpPr>
            <a:spLocks noGrp="1"/>
          </p:cNvSpPr>
          <p:nvPr>
            <p:ph idx="1"/>
          </p:nvPr>
        </p:nvSpPr>
        <p:spPr>
          <a:xfrm>
            <a:off x="2536722" y="981075"/>
            <a:ext cx="6277077" cy="5048250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„Požadujeme okamžité schválení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novely zákona o odpadech, která by zpřísnila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podmínky výkupu železa a barevných kovů.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Současná odpadová legislativa neřeší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efektivně problémy s odcizenými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barevnými kovy a železem, v těchto bodech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200" i="1" dirty="0" smtClean="0">
                <a:solidFill>
                  <a:srgbClr val="FF0000"/>
                </a:solidFill>
              </a:rPr>
              <a:t>požadujeme jeho novelizaci.“</a:t>
            </a:r>
          </a:p>
          <a:p>
            <a:pPr>
              <a:spcBef>
                <a:spcPct val="0"/>
              </a:spcBef>
              <a:spcAft>
                <a:spcPts val="600"/>
              </a:spcAft>
              <a:buNone/>
            </a:pPr>
            <a:endParaRPr lang="cs-CZ" altLang="cs-CZ" sz="2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2918</TotalTime>
  <Words>565</Words>
  <Application>Microsoft Office PowerPoint</Application>
  <PresentationFormat>Předvádění na obrazovce (4:3)</PresentationFormat>
  <Paragraphs>135</Paragraphs>
  <Slides>15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blank</vt:lpstr>
      <vt:lpstr>TISKOVÁ KONFERENCE:  „Vláda a Parlament ČR musí zajistit veřejný pořádek a sociální stabilitu“   Praha, 21. srpna 2014 Svaz měst a obcí České republiky</vt:lpstr>
      <vt:lpstr>Svaz měst a obcí České republiky </vt:lpstr>
      <vt:lpstr>Petice – základní informace</vt:lpstr>
      <vt:lpstr>Petice – důvody vzniku</vt:lpstr>
      <vt:lpstr>Petice – obsah</vt:lpstr>
      <vt:lpstr>1. Vymahatelnost práva</vt:lpstr>
      <vt:lpstr>2. Přestupky</vt:lpstr>
      <vt:lpstr>Příklady a opatření</vt:lpstr>
      <vt:lpstr>3. Výkup kovů</vt:lpstr>
      <vt:lpstr>Čísla a opatření</vt:lpstr>
      <vt:lpstr>4. Sociální bydlení </vt:lpstr>
      <vt:lpstr>5. Sociální dávky</vt:lpstr>
      <vt:lpstr>Čísla a opatření</vt:lpstr>
      <vt:lpstr>Doporučení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NADPIS SNÍMKU – SLIDE HEADING</dc:title>
  <dc:creator>admin</dc:creator>
  <cp:lastModifiedBy>Petra Kubařová</cp:lastModifiedBy>
  <cp:revision>244</cp:revision>
  <dcterms:created xsi:type="dcterms:W3CDTF">2006-03-15T11:52:16Z</dcterms:created>
  <dcterms:modified xsi:type="dcterms:W3CDTF">2014-08-21T08:03:31Z</dcterms:modified>
</cp:coreProperties>
</file>