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0" r:id="rId2"/>
    <p:sldId id="275" r:id="rId3"/>
    <p:sldId id="276" r:id="rId4"/>
    <p:sldId id="270" r:id="rId5"/>
    <p:sldId id="264" r:id="rId6"/>
    <p:sldId id="274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20000"/>
      </a:spcBef>
      <a:spcAft>
        <a:spcPct val="0"/>
      </a:spcAft>
      <a:buFont typeface="Arial" pitchFamily="34" charset="0"/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Font typeface="Arial" pitchFamily="34" charset="0"/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Font typeface="Arial" pitchFamily="34" charset="0"/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Font typeface="Arial" pitchFamily="34" charset="0"/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Font typeface="Arial" pitchFamily="34" charset="0"/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6699FF"/>
    <a:srgbClr val="3366FF"/>
    <a:srgbClr val="CCECFF"/>
    <a:srgbClr val="3333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51" autoAdjust="0"/>
  </p:normalViewPr>
  <p:slideViewPr>
    <p:cSldViewPr>
      <p:cViewPr varScale="1">
        <p:scale>
          <a:sx n="94" d="100"/>
          <a:sy n="94" d="100"/>
        </p:scale>
        <p:origin x="-4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fld id="{C264B5C7-1860-43EC-AC78-D1F955A30D53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fld id="{E68231A4-F519-4FBB-B369-CF16052F5A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fld id="{D8261306-C6C8-46FD-9F77-A450A4727B8A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smtClean="0"/>
            </a:lvl1pPr>
          </a:lstStyle>
          <a:p>
            <a:pPr>
              <a:defRPr/>
            </a:pPr>
            <a:fld id="{E9793F2A-BC0E-461B-9D7D-472F786562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1100" smtClean="0"/>
          </a:p>
        </p:txBody>
      </p:sp>
      <p:sp>
        <p:nvSpPr>
          <p:cNvPr id="41988" name="Zástupný symbol pro číslo snímk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</a:pPr>
            <a:fld id="{E2AD04C3-3752-45E9-85B0-5CFEF0153BBE}" type="slidenum">
              <a:rPr lang="en-GB" sz="1200"/>
              <a:pPr algn="r">
                <a:spcBef>
                  <a:spcPct val="0"/>
                </a:spcBef>
                <a:buFontTx/>
                <a:buNone/>
              </a:pPr>
              <a:t>2</a:t>
            </a:fld>
            <a:endParaRPr lang="en-GB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52400" indent="-152400" eaLnBrk="1" hangingPunct="1">
              <a:lnSpc>
                <a:spcPct val="80000"/>
              </a:lnSpc>
            </a:pPr>
            <a:endParaRPr lang="en-GB" sz="8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1100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8ACCF8-01CE-4692-B54F-74D47BCBD5CA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52400" indent="-152400" eaLnBrk="1" hangingPunct="1">
              <a:lnSpc>
                <a:spcPct val="80000"/>
              </a:lnSpc>
            </a:pPr>
            <a:endParaRPr lang="en-GB" sz="8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endParaRPr lang="cs-CZ" dirty="0" smtClean="0"/>
          </a:p>
          <a:p>
            <a:pPr eaLnBrk="1" hangingPunct="1">
              <a:defRPr/>
            </a:pPr>
            <a:endParaRPr 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4E0A5D-88ED-41D2-BF1F-711632901302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Media\Graficky manual\Vlasák_PPTprezentace_titulka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896BE-1617-4013-8368-A5324CACE44B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81608-EFF7-4A57-B171-C9B3F044E6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D4EB1-6463-46EA-B45F-CD5ACB799626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2A9A4-77AA-4BDF-A281-59CF03C48B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DE2BD-A96F-4346-BE4A-C101A60D9966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082B2-2D9F-4883-9E87-E44B40D8DC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67D8E-2203-4FEA-A5C4-AB3ADCD18485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BAF8D-25E3-4480-B2CF-65AA668DDB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CC3EF-7759-440A-89C1-3BBD60F5277F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1BD45-C714-449D-82F0-E98A282B4C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91ACB-3094-4488-99D6-76DF1592D440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4CC37-1B95-4598-91BD-57A1B5AD8E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37A35-6CA4-4129-A7EB-39E80A055D7C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387EC-231D-4650-9590-DADF99EE7C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87971-D511-4629-9EFE-538E0D3A5D9E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6DE5C-AEF5-4E77-9E9F-62D235893E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523B-28BE-479C-826B-0CF81BF158FE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4C3D5-3BA0-4CFB-B17A-563931F103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:\Media\Graficky manual\Vlasák_PPTprezentace_titulka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4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E3CD1-B1FE-4F96-8FC6-0063AE79213C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443D8-530A-4790-B182-B57AE77E6F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CAA23-FDE1-436A-829F-32E485F01EC9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43AEF-BD3C-435E-AE07-ACE0716C97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B80F5-C7B8-4DD1-9B65-E29F9139C35A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71A92-80BB-4A0A-987A-3A43AC3DD9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A3841-C9F2-4F8C-BDBB-0D809C6332BF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A93A3-62DD-4B0E-BD0E-E9916974BB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56CC67-A3CB-4EA1-A803-F130D8841A4F}" type="datetimeFigureOut">
              <a:rPr lang="cs-CZ"/>
              <a:pPr>
                <a:defRPr/>
              </a:pPr>
              <a:t>27.6.2012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3F61D7-BCB5-47E3-8910-7D0ABBC8CE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H:\Media\Graficky manual\Vlasák_PPTprezentace_vnitrek.jpg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6" r:id="rId2"/>
    <p:sldLayoutId id="2147483667" r:id="rId3"/>
    <p:sldLayoutId id="2147483668" r:id="rId4"/>
    <p:sldLayoutId id="2147483669" r:id="rId5"/>
    <p:sldLayoutId id="2147483678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vlasak.net/pool/ostatni/nase_obce_a_mesta_v_eu.pdf" TargetMode="External"/><Relationship Id="rId7" Type="http://schemas.openxmlformats.org/officeDocument/2006/relationships/hyperlink" Target="http://www.vlasak.net/pool/ostatni/budoucnost-kohezni-politiky.pdf" TargetMode="Externa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jpeg"/><Relationship Id="rId11" Type="http://schemas.openxmlformats.org/officeDocument/2006/relationships/image" Target="../media/image7.jpeg"/><Relationship Id="rId5" Type="http://schemas.openxmlformats.org/officeDocument/2006/relationships/hyperlink" Target="http://www.vlasak.net/pool/ostatni/nase-mesta-a-evropske-penize.pdf" TargetMode="External"/><Relationship Id="rId10" Type="http://schemas.openxmlformats.org/officeDocument/2006/relationships/hyperlink" Target="http://www.vlasak.net/pool/ostatni/Chytrejsi-mesta-jako-evropske-tema-2010-11-01.pdf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50" y="2130425"/>
            <a:ext cx="84963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3200" b="1" smtClean="0"/>
              <a:t>Evropské fondy a budoucnost obcí a měst</a:t>
            </a:r>
            <a:r>
              <a:rPr lang="en-GB" sz="3400" b="1" smtClean="0"/>
              <a:t/>
            </a:r>
            <a:br>
              <a:rPr lang="en-GB" sz="3400" b="1" smtClean="0"/>
            </a:br>
            <a:r>
              <a:rPr lang="cs-CZ" sz="2500" b="1" smtClean="0"/>
              <a:t>Městská a územní dimenze politiky soudržnosti</a:t>
            </a:r>
            <a:r>
              <a:rPr lang="cs-CZ" smtClean="0"/>
              <a:t> </a:t>
            </a:r>
            <a:r>
              <a:rPr lang="en-GB" sz="3400" b="1" smtClean="0"/>
              <a:t> </a:t>
            </a:r>
            <a:br>
              <a:rPr lang="en-GB" sz="3400" b="1" smtClean="0"/>
            </a:br>
            <a:endParaRPr lang="en-GB" sz="3400" b="1" smtClean="0"/>
          </a:p>
        </p:txBody>
      </p:sp>
      <p:sp>
        <p:nvSpPr>
          <p:cNvPr id="4099" name="Podnadpis 2"/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7000875" cy="25669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900" b="1" smtClean="0">
                <a:solidFill>
                  <a:srgbClr val="333333"/>
                </a:solidFill>
              </a:rPr>
              <a:t>Oldřich Vlasák</a:t>
            </a:r>
          </a:p>
          <a:p>
            <a:pPr eaLnBrk="1" hangingPunct="1">
              <a:lnSpc>
                <a:spcPct val="80000"/>
              </a:lnSpc>
            </a:pPr>
            <a:endParaRPr lang="en-GB" sz="1200" b="1" smtClean="0">
              <a:solidFill>
                <a:srgbClr val="333333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sz="1600" b="1" smtClean="0">
                <a:solidFill>
                  <a:srgbClr val="333333"/>
                </a:solidFill>
                <a:latin typeface="Arial" pitchFamily="34" charset="0"/>
              </a:rPr>
              <a:t>Místopředseda Evropského parlamentu</a:t>
            </a:r>
            <a:endParaRPr lang="en-GB" sz="1600" b="1" smtClean="0">
              <a:solidFill>
                <a:srgbClr val="333333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600" b="1" smtClean="0">
                <a:solidFill>
                  <a:srgbClr val="333333"/>
                </a:solidFill>
                <a:latin typeface="Arial" pitchFamily="34" charset="0"/>
              </a:rPr>
              <a:t>Místopředseda Svazu měst a obcí České republiky</a:t>
            </a:r>
            <a:endParaRPr lang="en-GB" sz="1600" b="1" smtClean="0">
              <a:solidFill>
                <a:srgbClr val="333333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GB" sz="1600" b="1" smtClean="0">
              <a:solidFill>
                <a:srgbClr val="333333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GB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b="1" smtClean="0">
                <a:solidFill>
                  <a:schemeClr val="tx1"/>
                </a:solidFill>
              </a:rPr>
              <a:t>K</a:t>
            </a:r>
            <a:r>
              <a:rPr lang="en-GB" sz="1400" b="1" smtClean="0">
                <a:solidFill>
                  <a:schemeClr val="tx1"/>
                </a:solidFill>
              </a:rPr>
              <a:t>onference </a:t>
            </a:r>
            <a:r>
              <a:rPr lang="cs-CZ" sz="1400" b="1" smtClean="0">
                <a:solidFill>
                  <a:schemeClr val="tx1"/>
                </a:solidFill>
              </a:rPr>
              <a:t>Starosti starostů s evropskými fondy</a:t>
            </a:r>
            <a:endParaRPr lang="en-GB" sz="1200" b="1" smtClean="0">
              <a:solidFill>
                <a:srgbClr val="333333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b="1" smtClean="0">
                <a:solidFill>
                  <a:schemeClr val="tx1"/>
                </a:solidFill>
              </a:rPr>
              <a:t>Senát Parlamentu České republiky</a:t>
            </a:r>
          </a:p>
          <a:p>
            <a:pPr eaLnBrk="1" hangingPunct="1">
              <a:lnSpc>
                <a:spcPct val="80000"/>
              </a:lnSpc>
            </a:pPr>
            <a:r>
              <a:rPr lang="cs-CZ" sz="1400" b="1" smtClean="0">
                <a:solidFill>
                  <a:schemeClr val="tx1"/>
                </a:solidFill>
              </a:rPr>
              <a:t>22. června 2012, Praha</a:t>
            </a:r>
            <a:endParaRPr lang="en-GB" sz="1200" b="1" smtClean="0">
              <a:solidFill>
                <a:srgbClr val="333333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GB" sz="1200" b="1" smtClean="0">
              <a:solidFill>
                <a:srgbClr val="3333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z="3600" b="1" smtClean="0"/>
              <a:t>Kde se nyní nacházíme?</a:t>
            </a:r>
            <a:endParaRPr lang="en-GB" sz="3600" b="1" smtClean="0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gray">
          <a:xfrm>
            <a:off x="2819400" y="1628775"/>
            <a:ext cx="1150938" cy="4608513"/>
          </a:xfrm>
          <a:prstGeom prst="rect">
            <a:avLst/>
          </a:prstGeom>
          <a:solidFill>
            <a:schemeClr val="tx1"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gray">
          <a:xfrm>
            <a:off x="468313" y="1628775"/>
            <a:ext cx="1150937" cy="4608513"/>
          </a:xfrm>
          <a:prstGeom prst="rect">
            <a:avLst/>
          </a:prstGeom>
          <a:solidFill>
            <a:schemeClr val="tx1"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gray">
          <a:xfrm>
            <a:off x="5172075" y="1628775"/>
            <a:ext cx="1150938" cy="4608513"/>
          </a:xfrm>
          <a:prstGeom prst="rect">
            <a:avLst/>
          </a:prstGeom>
          <a:solidFill>
            <a:schemeClr val="tx1"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gray">
          <a:xfrm>
            <a:off x="7524750" y="1628775"/>
            <a:ext cx="1150938" cy="4608513"/>
          </a:xfrm>
          <a:prstGeom prst="rect">
            <a:avLst/>
          </a:prstGeom>
          <a:solidFill>
            <a:schemeClr val="tx1"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973" name="Rectangle 33"/>
          <p:cNvSpPr>
            <a:spLocks noChangeArrowheads="1"/>
          </p:cNvSpPr>
          <p:nvPr/>
        </p:nvSpPr>
        <p:spPr bwMode="gray">
          <a:xfrm>
            <a:off x="7759700" y="3927475"/>
            <a:ext cx="7921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2014</a:t>
            </a:r>
          </a:p>
        </p:txBody>
      </p:sp>
      <p:sp>
        <p:nvSpPr>
          <p:cNvPr id="40974" name="Oval 34"/>
          <p:cNvSpPr>
            <a:spLocks noChangeArrowheads="1"/>
          </p:cNvSpPr>
          <p:nvPr/>
        </p:nvSpPr>
        <p:spPr bwMode="gray">
          <a:xfrm>
            <a:off x="2122488" y="3578225"/>
            <a:ext cx="222250" cy="222250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fr-BE" sz="1800">
              <a:latin typeface="Arial" pitchFamily="34" charset="0"/>
              <a:ea typeface="Geneva" charset="-128"/>
              <a:cs typeface="Arial" pitchFamily="34" charset="0"/>
            </a:endParaRPr>
          </a:p>
        </p:txBody>
      </p:sp>
      <p:sp>
        <p:nvSpPr>
          <p:cNvPr id="40975" name="Rectangle 36"/>
          <p:cNvSpPr>
            <a:spLocks noChangeArrowheads="1"/>
          </p:cNvSpPr>
          <p:nvPr/>
        </p:nvSpPr>
        <p:spPr bwMode="gray">
          <a:xfrm>
            <a:off x="1866900" y="3927475"/>
            <a:ext cx="719138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Listopad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2010</a:t>
            </a:r>
          </a:p>
        </p:txBody>
      </p:sp>
      <p:sp>
        <p:nvSpPr>
          <p:cNvPr id="40976" name="Oval 38"/>
          <p:cNvSpPr>
            <a:spLocks noChangeArrowheads="1"/>
          </p:cNvSpPr>
          <p:nvPr/>
        </p:nvSpPr>
        <p:spPr bwMode="gray">
          <a:xfrm>
            <a:off x="6859588" y="3578225"/>
            <a:ext cx="222250" cy="222250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fr-BE" sz="1800">
              <a:latin typeface="Arial" pitchFamily="34" charset="0"/>
              <a:ea typeface="Geneva" charset="-128"/>
              <a:cs typeface="Arial" pitchFamily="34" charset="0"/>
            </a:endParaRPr>
          </a:p>
        </p:txBody>
      </p:sp>
      <p:sp>
        <p:nvSpPr>
          <p:cNvPr id="40977" name="Rectangle 39"/>
          <p:cNvSpPr>
            <a:spLocks noChangeArrowheads="1"/>
          </p:cNvSpPr>
          <p:nvPr/>
        </p:nvSpPr>
        <p:spPr bwMode="gray">
          <a:xfrm>
            <a:off x="6599238" y="3927475"/>
            <a:ext cx="695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cs-CZ" sz="1200" b="1">
                <a:latin typeface="Arial" pitchFamily="34" charset="0"/>
                <a:cs typeface="Arial" pitchFamily="34" charset="0"/>
              </a:rPr>
              <a:t>II/</a:t>
            </a: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2012 – 2013</a:t>
            </a:r>
          </a:p>
        </p:txBody>
      </p:sp>
      <p:sp>
        <p:nvSpPr>
          <p:cNvPr id="40978" name="Oval 40"/>
          <p:cNvSpPr>
            <a:spLocks noChangeArrowheads="1"/>
          </p:cNvSpPr>
          <p:nvPr/>
        </p:nvSpPr>
        <p:spPr bwMode="gray">
          <a:xfrm>
            <a:off x="8043863" y="3578225"/>
            <a:ext cx="222250" cy="222250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fr-BE" sz="1800">
              <a:latin typeface="Arial" pitchFamily="34" charset="0"/>
              <a:ea typeface="Geneva" charset="-128"/>
              <a:cs typeface="Arial" pitchFamily="34" charset="0"/>
            </a:endParaRPr>
          </a:p>
        </p:txBody>
      </p:sp>
      <p:sp>
        <p:nvSpPr>
          <p:cNvPr id="40979" name="Oval 41"/>
          <p:cNvSpPr>
            <a:spLocks noChangeArrowheads="1"/>
          </p:cNvSpPr>
          <p:nvPr/>
        </p:nvSpPr>
        <p:spPr bwMode="gray">
          <a:xfrm>
            <a:off x="5675313" y="3578225"/>
            <a:ext cx="222250" cy="222250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fr-BE" sz="1800">
              <a:latin typeface="Arial" pitchFamily="34" charset="0"/>
              <a:ea typeface="Geneva" charset="-128"/>
              <a:cs typeface="Arial" pitchFamily="34" charset="0"/>
            </a:endParaRPr>
          </a:p>
        </p:txBody>
      </p:sp>
      <p:sp>
        <p:nvSpPr>
          <p:cNvPr id="40980" name="Rectangle 42"/>
          <p:cNvSpPr>
            <a:spLocks noChangeArrowheads="1"/>
          </p:cNvSpPr>
          <p:nvPr/>
        </p:nvSpPr>
        <p:spPr bwMode="gray">
          <a:xfrm flipH="1">
            <a:off x="5416550" y="3927475"/>
            <a:ext cx="7191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cs-CZ" sz="1200" b="1">
                <a:latin typeface="Arial" pitchFamily="34" charset="0"/>
                <a:cs typeface="Arial" pitchFamily="34" charset="0"/>
              </a:rPr>
              <a:t>I/</a:t>
            </a: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2012</a:t>
            </a:r>
          </a:p>
        </p:txBody>
      </p:sp>
      <p:sp>
        <p:nvSpPr>
          <p:cNvPr id="40981" name="Oval 43"/>
          <p:cNvSpPr>
            <a:spLocks noChangeArrowheads="1"/>
          </p:cNvSpPr>
          <p:nvPr/>
        </p:nvSpPr>
        <p:spPr bwMode="gray">
          <a:xfrm>
            <a:off x="4491038" y="3578225"/>
            <a:ext cx="222250" cy="222250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fr-BE" sz="1800">
              <a:latin typeface="Arial" pitchFamily="34" charset="0"/>
              <a:ea typeface="Geneva" charset="-128"/>
              <a:cs typeface="Arial" pitchFamily="34" charset="0"/>
            </a:endParaRPr>
          </a:p>
        </p:txBody>
      </p:sp>
      <p:sp>
        <p:nvSpPr>
          <p:cNvPr id="40982" name="Rectangle 44"/>
          <p:cNvSpPr>
            <a:spLocks noChangeArrowheads="1"/>
          </p:cNvSpPr>
          <p:nvPr/>
        </p:nvSpPr>
        <p:spPr bwMode="gray">
          <a:xfrm>
            <a:off x="4233863" y="3927475"/>
            <a:ext cx="7191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Říjen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2011</a:t>
            </a:r>
          </a:p>
        </p:txBody>
      </p:sp>
      <p:sp>
        <p:nvSpPr>
          <p:cNvPr id="40983" name="Oval 45"/>
          <p:cNvSpPr>
            <a:spLocks noChangeArrowheads="1"/>
          </p:cNvSpPr>
          <p:nvPr/>
        </p:nvSpPr>
        <p:spPr bwMode="gray">
          <a:xfrm>
            <a:off x="3306763" y="3578225"/>
            <a:ext cx="222250" cy="222250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fr-BE" sz="1800">
              <a:latin typeface="Arial" pitchFamily="34" charset="0"/>
              <a:ea typeface="Geneva" charset="-128"/>
              <a:cs typeface="Arial" pitchFamily="34" charset="0"/>
            </a:endParaRPr>
          </a:p>
        </p:txBody>
      </p:sp>
      <p:sp>
        <p:nvSpPr>
          <p:cNvPr id="40984" name="Rectangle 46"/>
          <p:cNvSpPr>
            <a:spLocks noChangeArrowheads="1"/>
          </p:cNvSpPr>
          <p:nvPr/>
        </p:nvSpPr>
        <p:spPr bwMode="gray">
          <a:xfrm>
            <a:off x="3049588" y="3927475"/>
            <a:ext cx="7191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Červen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2011</a:t>
            </a:r>
          </a:p>
        </p:txBody>
      </p:sp>
      <p:sp>
        <p:nvSpPr>
          <p:cNvPr id="40985" name="Oval 47"/>
          <p:cNvSpPr>
            <a:spLocks noChangeArrowheads="1"/>
          </p:cNvSpPr>
          <p:nvPr/>
        </p:nvSpPr>
        <p:spPr bwMode="gray">
          <a:xfrm rot="-216460">
            <a:off x="930275" y="3570288"/>
            <a:ext cx="222250" cy="222250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fr-BE" sz="1800">
              <a:latin typeface="Arial" pitchFamily="34" charset="0"/>
              <a:ea typeface="Geneva" charset="-128"/>
              <a:cs typeface="Arial" pitchFamily="34" charset="0"/>
            </a:endParaRPr>
          </a:p>
        </p:txBody>
      </p:sp>
      <p:sp>
        <p:nvSpPr>
          <p:cNvPr id="40986" name="Text Box 48"/>
          <p:cNvSpPr txBox="1">
            <a:spLocks noChangeArrowheads="1"/>
          </p:cNvSpPr>
          <p:nvPr/>
        </p:nvSpPr>
        <p:spPr bwMode="gray">
          <a:xfrm>
            <a:off x="684213" y="3927475"/>
            <a:ext cx="719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Březen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 b="1">
                <a:latin typeface="Arial" pitchFamily="34" charset="0"/>
                <a:ea typeface="Geneva" charset="-128"/>
                <a:cs typeface="Arial" pitchFamily="34" charset="0"/>
              </a:rPr>
              <a:t>2010</a:t>
            </a:r>
          </a:p>
        </p:txBody>
      </p:sp>
      <p:sp>
        <p:nvSpPr>
          <p:cNvPr id="40987" name="Rectangle 50"/>
          <p:cNvSpPr>
            <a:spLocks noChangeArrowheads="1"/>
          </p:cNvSpPr>
          <p:nvPr/>
        </p:nvSpPr>
        <p:spPr bwMode="gray">
          <a:xfrm>
            <a:off x="1871663" y="1947863"/>
            <a:ext cx="7191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5. Zpráva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o ekonomické,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sociální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a územní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soudržnosti 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a veřejné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konzultaci</a:t>
            </a:r>
          </a:p>
        </p:txBody>
      </p:sp>
      <p:sp>
        <p:nvSpPr>
          <p:cNvPr id="40988" name="Rectangle 52"/>
          <p:cNvSpPr>
            <a:spLocks noChangeArrowheads="1"/>
          </p:cNvSpPr>
          <p:nvPr/>
        </p:nvSpPr>
        <p:spPr bwMode="gray">
          <a:xfrm>
            <a:off x="6623050" y="2205038"/>
            <a:ext cx="719138" cy="123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Dohoda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o víceletém </a:t>
            </a:r>
            <a:b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finančním rámci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a přijetí nového </a:t>
            </a:r>
            <a:b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legislativního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balíčku</a:t>
            </a:r>
          </a:p>
        </p:txBody>
      </p:sp>
      <p:sp>
        <p:nvSpPr>
          <p:cNvPr id="40989" name="Rectangle 53"/>
          <p:cNvSpPr>
            <a:spLocks noChangeArrowheads="1"/>
          </p:cNvSpPr>
          <p:nvPr/>
        </p:nvSpPr>
        <p:spPr bwMode="gray">
          <a:xfrm>
            <a:off x="7812088" y="2390775"/>
            <a:ext cx="7191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Vstup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v platnost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a přijetí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programů</a:t>
            </a:r>
          </a:p>
        </p:txBody>
      </p:sp>
      <p:sp>
        <p:nvSpPr>
          <p:cNvPr id="40990" name="Rectangle 54"/>
          <p:cNvSpPr>
            <a:spLocks noChangeArrowheads="1"/>
          </p:cNvSpPr>
          <p:nvPr/>
        </p:nvSpPr>
        <p:spPr bwMode="gray">
          <a:xfrm flipH="1">
            <a:off x="5435600" y="2420938"/>
            <a:ext cx="719138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Společný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strategický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rámec</a:t>
            </a:r>
          </a:p>
        </p:txBody>
      </p:sp>
      <p:sp>
        <p:nvSpPr>
          <p:cNvPr id="40991" name="Rectangle 55"/>
          <p:cNvSpPr>
            <a:spLocks noChangeArrowheads="1"/>
          </p:cNvSpPr>
          <p:nvPr/>
        </p:nvSpPr>
        <p:spPr bwMode="gray">
          <a:xfrm>
            <a:off x="4248150" y="2349500"/>
            <a:ext cx="719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Návrhy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ohledně politiky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soudržnosti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2014-2020</a:t>
            </a:r>
          </a:p>
        </p:txBody>
      </p:sp>
      <p:sp>
        <p:nvSpPr>
          <p:cNvPr id="40992" name="Rectangle 56"/>
          <p:cNvSpPr>
            <a:spLocks noChangeArrowheads="1"/>
          </p:cNvSpPr>
          <p:nvPr/>
        </p:nvSpPr>
        <p:spPr bwMode="gray">
          <a:xfrm flipH="1">
            <a:off x="3059113" y="2163763"/>
            <a:ext cx="7191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Návrh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Komise na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víceletý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finanční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rámec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(VFR)</a:t>
            </a:r>
          </a:p>
        </p:txBody>
      </p:sp>
      <p:sp>
        <p:nvSpPr>
          <p:cNvPr id="40993" name="Text Box 57"/>
          <p:cNvSpPr txBox="1">
            <a:spLocks noChangeArrowheads="1"/>
          </p:cNvSpPr>
          <p:nvPr/>
        </p:nvSpPr>
        <p:spPr bwMode="gray">
          <a:xfrm>
            <a:off x="684213" y="2424113"/>
            <a:ext cx="71913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Přijetí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strategie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Evropa 2020</a:t>
            </a:r>
          </a:p>
        </p:txBody>
      </p:sp>
      <p:sp>
        <p:nvSpPr>
          <p:cNvPr id="40995" name="Text Box 35"/>
          <p:cNvSpPr txBox="1">
            <a:spLocks noChangeArrowheads="1"/>
          </p:cNvSpPr>
          <p:nvPr/>
        </p:nvSpPr>
        <p:spPr bwMode="auto">
          <a:xfrm rot="-5400000">
            <a:off x="-816769" y="2445544"/>
            <a:ext cx="20907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cs-CZ"/>
              <a:t>EU</a:t>
            </a:r>
            <a:endParaRPr lang="en-GB"/>
          </a:p>
        </p:txBody>
      </p:sp>
      <p:sp>
        <p:nvSpPr>
          <p:cNvPr id="40996" name="Text Box 36"/>
          <p:cNvSpPr txBox="1">
            <a:spLocks noChangeArrowheads="1"/>
          </p:cNvSpPr>
          <p:nvPr/>
        </p:nvSpPr>
        <p:spPr bwMode="auto">
          <a:xfrm rot="-5400000">
            <a:off x="-816769" y="5037932"/>
            <a:ext cx="20907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cs-CZ"/>
              <a:t>ČR</a:t>
            </a:r>
            <a:endParaRPr lang="en-GB"/>
          </a:p>
        </p:txBody>
      </p:sp>
      <p:sp>
        <p:nvSpPr>
          <p:cNvPr id="40997" name="Rectangle 53"/>
          <p:cNvSpPr>
            <a:spLocks noChangeArrowheads="1"/>
          </p:cNvSpPr>
          <p:nvPr/>
        </p:nvSpPr>
        <p:spPr bwMode="gray">
          <a:xfrm>
            <a:off x="7812088" y="4868863"/>
            <a:ext cx="7191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cs-CZ" sz="1200">
                <a:latin typeface="Arial" pitchFamily="34" charset="0"/>
                <a:cs typeface="Arial" pitchFamily="34" charset="0"/>
              </a:rPr>
              <a:t>Realizace </a:t>
            </a:r>
            <a:br>
              <a:rPr lang="cs-CZ" sz="1200">
                <a:latin typeface="Arial" pitchFamily="34" charset="0"/>
                <a:cs typeface="Arial" pitchFamily="34" charset="0"/>
              </a:rPr>
            </a:br>
            <a:r>
              <a:rPr lang="cs-CZ" sz="1200">
                <a:latin typeface="Arial" pitchFamily="34" charset="0"/>
                <a:cs typeface="Arial" pitchFamily="34" charset="0"/>
              </a:rPr>
              <a:t>operačních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programů</a:t>
            </a:r>
          </a:p>
        </p:txBody>
      </p:sp>
      <p:sp>
        <p:nvSpPr>
          <p:cNvPr id="40998" name="Rectangle 53"/>
          <p:cNvSpPr>
            <a:spLocks noChangeArrowheads="1"/>
          </p:cNvSpPr>
          <p:nvPr/>
        </p:nvSpPr>
        <p:spPr bwMode="gray">
          <a:xfrm>
            <a:off x="6588125" y="4508500"/>
            <a:ext cx="719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cs-CZ" sz="1200">
                <a:latin typeface="Arial" pitchFamily="34" charset="0"/>
                <a:cs typeface="Arial" pitchFamily="34" charset="0"/>
              </a:rPr>
              <a:t>Příprava </a:t>
            </a:r>
            <a:br>
              <a:rPr lang="cs-CZ" sz="1200">
                <a:latin typeface="Arial" pitchFamily="34" charset="0"/>
                <a:cs typeface="Arial" pitchFamily="34" charset="0"/>
              </a:rPr>
            </a:br>
            <a:r>
              <a:rPr lang="cs-CZ" sz="1200">
                <a:latin typeface="Arial" pitchFamily="34" charset="0"/>
                <a:cs typeface="Arial" pitchFamily="34" charset="0"/>
              </a:rPr>
              <a:t>dohody </a:t>
            </a:r>
            <a:br>
              <a:rPr lang="cs-CZ" sz="1200">
                <a:latin typeface="Arial" pitchFamily="34" charset="0"/>
                <a:cs typeface="Arial" pitchFamily="34" charset="0"/>
              </a:rPr>
            </a:br>
            <a:r>
              <a:rPr lang="cs-CZ" sz="1200">
                <a:latin typeface="Arial" pitchFamily="34" charset="0"/>
                <a:cs typeface="Arial" pitchFamily="34" charset="0"/>
              </a:rPr>
              <a:t>o </a:t>
            </a:r>
            <a:br>
              <a:rPr lang="cs-CZ" sz="1200">
                <a:latin typeface="Arial" pitchFamily="34" charset="0"/>
                <a:cs typeface="Arial" pitchFamily="34" charset="0"/>
              </a:rPr>
            </a:br>
            <a:r>
              <a:rPr lang="cs-CZ" sz="1200">
                <a:latin typeface="Arial" pitchFamily="34" charset="0"/>
                <a:cs typeface="Arial" pitchFamily="34" charset="0"/>
              </a:rPr>
              <a:t>partnerství </a:t>
            </a:r>
            <a:br>
              <a:rPr lang="cs-CZ" sz="1200">
                <a:latin typeface="Arial" pitchFamily="34" charset="0"/>
                <a:cs typeface="Arial" pitchFamily="34" charset="0"/>
              </a:rPr>
            </a:br>
            <a:r>
              <a:rPr lang="cs-CZ" sz="1200">
                <a:latin typeface="Arial" pitchFamily="34" charset="0"/>
                <a:cs typeface="Arial" pitchFamily="34" charset="0"/>
              </a:rPr>
              <a:t>a  </a:t>
            </a:r>
            <a:br>
              <a:rPr lang="cs-CZ" sz="1200">
                <a:latin typeface="Arial" pitchFamily="34" charset="0"/>
                <a:cs typeface="Arial" pitchFamily="34" charset="0"/>
              </a:rPr>
            </a:br>
            <a:r>
              <a:rPr lang="cs-CZ" sz="1200">
                <a:latin typeface="Arial" pitchFamily="34" charset="0"/>
                <a:cs typeface="Arial" pitchFamily="34" charset="0"/>
              </a:rPr>
              <a:t>operačních </a:t>
            </a:r>
            <a: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  <a:t/>
            </a:r>
            <a:br>
              <a:rPr lang="en-US" sz="1200">
                <a:latin typeface="Arial" pitchFamily="34" charset="0"/>
                <a:ea typeface="Geneva" charset="-128"/>
                <a:cs typeface="Arial" pitchFamily="34" charset="0"/>
              </a:rPr>
            </a:br>
            <a:r>
              <a:rPr lang="en-GB" sz="1200">
                <a:latin typeface="Arial" pitchFamily="34" charset="0"/>
                <a:ea typeface="Geneva" charset="-128"/>
                <a:cs typeface="Arial" pitchFamily="34" charset="0"/>
              </a:rPr>
              <a:t>programů</a:t>
            </a:r>
          </a:p>
        </p:txBody>
      </p:sp>
      <p:sp>
        <p:nvSpPr>
          <p:cNvPr id="40999" name="Rectangle 56"/>
          <p:cNvSpPr>
            <a:spLocks noChangeArrowheads="1"/>
          </p:cNvSpPr>
          <p:nvPr/>
        </p:nvSpPr>
        <p:spPr bwMode="gray">
          <a:xfrm flipH="1">
            <a:off x="3060700" y="4437063"/>
            <a:ext cx="7191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cs-CZ" sz="1200">
                <a:latin typeface="Arial" pitchFamily="34" charset="0"/>
              </a:rPr>
              <a:t>Národní </a:t>
            </a:r>
          </a:p>
          <a:p>
            <a:pPr algn="ctr"/>
            <a:r>
              <a:rPr lang="cs-CZ" sz="1200">
                <a:latin typeface="Arial" pitchFamily="34" charset="0"/>
              </a:rPr>
              <a:t>rozvojové </a:t>
            </a:r>
          </a:p>
          <a:p>
            <a:pPr algn="ctr"/>
            <a:r>
              <a:rPr lang="cs-CZ" sz="1200">
                <a:latin typeface="Arial" pitchFamily="34" charset="0"/>
              </a:rPr>
              <a:t>priority </a:t>
            </a:r>
          </a:p>
          <a:p>
            <a:pPr algn="ctr"/>
            <a:r>
              <a:rPr lang="cs-CZ" sz="1200">
                <a:latin typeface="Arial" pitchFamily="34" charset="0"/>
              </a:rPr>
              <a:t>pro </a:t>
            </a:r>
          </a:p>
          <a:p>
            <a:pPr algn="ctr"/>
            <a:r>
              <a:rPr lang="cs-CZ" sz="1200">
                <a:latin typeface="Arial" pitchFamily="34" charset="0"/>
              </a:rPr>
              <a:t>zaměření </a:t>
            </a:r>
          </a:p>
          <a:p>
            <a:pPr algn="ctr"/>
            <a:r>
              <a:rPr lang="cs-CZ" sz="1200">
                <a:latin typeface="Arial" pitchFamily="34" charset="0"/>
              </a:rPr>
              <a:t>budoucí </a:t>
            </a:r>
          </a:p>
          <a:p>
            <a:pPr algn="ctr"/>
            <a:r>
              <a:rPr lang="cs-CZ" sz="1200">
                <a:latin typeface="Arial" pitchFamily="34" charset="0"/>
              </a:rPr>
              <a:t>politiky</a:t>
            </a:r>
          </a:p>
          <a:p>
            <a:pPr algn="ctr"/>
            <a:r>
              <a:rPr lang="cs-CZ" sz="1200">
                <a:latin typeface="Arial" pitchFamily="34" charset="0"/>
              </a:rPr>
              <a:t>soudržnosti</a:t>
            </a:r>
            <a:endParaRPr lang="en-GB" sz="1200">
              <a:latin typeface="Arial" pitchFamily="34" charset="0"/>
            </a:endParaRPr>
          </a:p>
        </p:txBody>
      </p:sp>
      <p:sp>
        <p:nvSpPr>
          <p:cNvPr id="41000" name="Rectangle 56"/>
          <p:cNvSpPr>
            <a:spLocks noChangeArrowheads="1"/>
          </p:cNvSpPr>
          <p:nvPr/>
        </p:nvSpPr>
        <p:spPr bwMode="gray">
          <a:xfrm flipH="1">
            <a:off x="4211638" y="4437063"/>
            <a:ext cx="7191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endParaRPr lang="cs-CZ" sz="1200">
              <a:latin typeface="Arial" pitchFamily="34" charset="0"/>
            </a:endParaRPr>
          </a:p>
          <a:p>
            <a:pPr algn="ctr"/>
            <a:endParaRPr lang="cs-CZ" sz="1200">
              <a:latin typeface="Arial" pitchFamily="34" charset="0"/>
            </a:endParaRPr>
          </a:p>
          <a:p>
            <a:pPr algn="ctr"/>
            <a:r>
              <a:rPr lang="cs-CZ" sz="1200">
                <a:latin typeface="Arial" pitchFamily="34" charset="0"/>
              </a:rPr>
              <a:t>Tematické </a:t>
            </a:r>
          </a:p>
          <a:p>
            <a:pPr algn="ctr"/>
            <a:r>
              <a:rPr lang="cs-CZ" sz="1200">
                <a:latin typeface="Arial" pitchFamily="34" charset="0"/>
              </a:rPr>
              <a:t>okruhy</a:t>
            </a:r>
            <a:endParaRPr lang="en-GB" sz="1200">
              <a:latin typeface="Arial" pitchFamily="34" charset="0"/>
            </a:endParaRPr>
          </a:p>
        </p:txBody>
      </p:sp>
      <p:sp>
        <p:nvSpPr>
          <p:cNvPr id="41001" name="Rectangle 56"/>
          <p:cNvSpPr>
            <a:spLocks noChangeArrowheads="1"/>
          </p:cNvSpPr>
          <p:nvPr/>
        </p:nvSpPr>
        <p:spPr bwMode="gray">
          <a:xfrm flipH="1">
            <a:off x="5435600" y="4365625"/>
            <a:ext cx="7191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endParaRPr lang="cs-CZ" sz="1200">
              <a:latin typeface="Arial" pitchFamily="34" charset="0"/>
            </a:endParaRPr>
          </a:p>
          <a:p>
            <a:pPr algn="ctr"/>
            <a:endParaRPr lang="cs-CZ" sz="1200">
              <a:latin typeface="Arial" pitchFamily="34" charset="0"/>
            </a:endParaRPr>
          </a:p>
          <a:p>
            <a:pPr algn="ctr"/>
            <a:r>
              <a:rPr lang="cs-CZ" sz="1200">
                <a:latin typeface="Arial" pitchFamily="34" charset="0"/>
              </a:rPr>
              <a:t>Vymezení </a:t>
            </a:r>
          </a:p>
          <a:p>
            <a:pPr algn="ctr"/>
            <a:r>
              <a:rPr lang="cs-CZ" sz="1200">
                <a:latin typeface="Arial" pitchFamily="34" charset="0"/>
              </a:rPr>
              <a:t>budoucích </a:t>
            </a:r>
          </a:p>
          <a:p>
            <a:pPr algn="ctr"/>
            <a:r>
              <a:rPr lang="cs-CZ" sz="1200">
                <a:latin typeface="Arial" pitchFamily="34" charset="0"/>
              </a:rPr>
              <a:t>operačních </a:t>
            </a:r>
          </a:p>
          <a:p>
            <a:pPr algn="ctr"/>
            <a:r>
              <a:rPr lang="cs-CZ" sz="1200">
                <a:latin typeface="Arial" pitchFamily="34" charset="0"/>
              </a:rPr>
              <a:t>programů</a:t>
            </a:r>
            <a:r>
              <a:rPr lang="en-GB" sz="1200"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0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0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0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0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9" grpId="0" animBg="1"/>
      <p:bldP spid="40970" grpId="0" animBg="1"/>
      <p:bldP spid="40971" grpId="0" animBg="1"/>
      <p:bldP spid="40972" grpId="0" animBg="1"/>
      <p:bldP spid="40973" grpId="0"/>
      <p:bldP spid="40974" grpId="0" animBg="1"/>
      <p:bldP spid="40975" grpId="0"/>
      <p:bldP spid="40976" grpId="0" animBg="1"/>
      <p:bldP spid="40977" grpId="0"/>
      <p:bldP spid="40978" grpId="0" animBg="1"/>
      <p:bldP spid="40979" grpId="0" animBg="1"/>
      <p:bldP spid="40980" grpId="0"/>
      <p:bldP spid="40981" grpId="0" animBg="1"/>
      <p:bldP spid="40982" grpId="0"/>
      <p:bldP spid="40983" grpId="0" animBg="1"/>
      <p:bldP spid="40984" grpId="0"/>
      <p:bldP spid="40985" grpId="0" animBg="1"/>
      <p:bldP spid="40986" grpId="0"/>
      <p:bldP spid="40987" grpId="0"/>
      <p:bldP spid="40988" grpId="0"/>
      <p:bldP spid="40989" grpId="0"/>
      <p:bldP spid="40990" grpId="0"/>
      <p:bldP spid="40991" grpId="0"/>
      <p:bldP spid="40992" grpId="0"/>
      <p:bldP spid="40993" grpId="0"/>
      <p:bldP spid="40997" grpId="0"/>
      <p:bldP spid="40998" grpId="0"/>
      <p:bldP spid="40999" grpId="0"/>
      <p:bldP spid="41000" grpId="0"/>
      <p:bldP spid="410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1"/>
          <p:cNvSpPr>
            <a:spLocks noGrp="1"/>
          </p:cNvSpPr>
          <p:nvPr>
            <p:ph type="title" idx="4294967295"/>
          </p:nvPr>
        </p:nvSpPr>
        <p:spPr>
          <a:xfrm>
            <a:off x="2051050" y="274638"/>
            <a:ext cx="6635750" cy="1143000"/>
          </a:xfrm>
        </p:spPr>
        <p:txBody>
          <a:bodyPr/>
          <a:lstStyle/>
          <a:p>
            <a:pPr algn="l" eaLnBrk="1" hangingPunct="1"/>
            <a:r>
              <a:rPr lang="cs-CZ" sz="3600" b="1" smtClean="0"/>
              <a:t>O čem jednáme v Bruselu?</a:t>
            </a:r>
            <a:endParaRPr lang="en-GB" sz="3600" b="1" smtClean="0"/>
          </a:p>
        </p:txBody>
      </p:sp>
      <p:sp>
        <p:nvSpPr>
          <p:cNvPr id="43011" name="Zástupný symbol pro obsah 2"/>
          <p:cNvSpPr>
            <a:spLocks noGrp="1"/>
          </p:cNvSpPr>
          <p:nvPr>
            <p:ph idx="4294967295"/>
          </p:nvPr>
        </p:nvSpPr>
        <p:spPr>
          <a:xfrm>
            <a:off x="250825" y="1628775"/>
            <a:ext cx="8713788" cy="4525963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cs-CZ" sz="2000" smtClean="0"/>
              <a:t>Výbor REGI</a:t>
            </a:r>
          </a:p>
          <a:p>
            <a:r>
              <a:rPr lang="en-GB" sz="2000" smtClean="0"/>
              <a:t>Obecná ustanovení o Evropském fondu pro regionální rozvoj, Evropském sociálním fondu, Fondu soudržnosti, Evropském zemědělském fondu pro rozvoj venkova a Evropském námořním a rybářském fondu</a:t>
            </a:r>
          </a:p>
          <a:p>
            <a:r>
              <a:rPr lang="en-GB" sz="2000" smtClean="0"/>
              <a:t>Evropský fond pro regionální rozvoj</a:t>
            </a:r>
          </a:p>
          <a:p>
            <a:r>
              <a:rPr lang="en-GB" sz="2000" smtClean="0"/>
              <a:t>Fond soudržnosti</a:t>
            </a:r>
          </a:p>
          <a:p>
            <a:r>
              <a:rPr lang="en-GB" sz="2000" smtClean="0"/>
              <a:t>Evropská územní spolupráce</a:t>
            </a:r>
          </a:p>
          <a:p>
            <a:r>
              <a:rPr lang="en-GB" sz="2000" smtClean="0"/>
              <a:t>Evropské seskupení pro územní spolupráci</a:t>
            </a:r>
            <a:endParaRPr lang="cs-CZ" sz="2000" smtClean="0"/>
          </a:p>
          <a:p>
            <a:pPr>
              <a:buFont typeface="Arial" pitchFamily="34" charset="0"/>
              <a:buNone/>
            </a:pPr>
            <a:r>
              <a:rPr lang="cs-CZ" sz="2000" smtClean="0"/>
              <a:t>Výbor EMPL</a:t>
            </a:r>
            <a:endParaRPr lang="en-GB" sz="2000" smtClean="0"/>
          </a:p>
          <a:p>
            <a:r>
              <a:rPr lang="en-GB" sz="2000" smtClean="0"/>
              <a:t>Evropský sociální fond</a:t>
            </a:r>
          </a:p>
          <a:p>
            <a:r>
              <a:rPr lang="en-GB" sz="2000" smtClean="0"/>
              <a:t>Evropský fond pro přizpůsobení se globalizaci</a:t>
            </a:r>
          </a:p>
          <a:p>
            <a:r>
              <a:rPr lang="en-GB" sz="2000" smtClean="0"/>
              <a:t>Program Evropské unie pro sociální změny a inovace</a:t>
            </a:r>
          </a:p>
          <a:p>
            <a:pPr eaLnBrk="1" hangingPunct="1">
              <a:buFont typeface="Arial" pitchFamily="34" charset="0"/>
              <a:buNone/>
            </a:pPr>
            <a:endParaRPr lang="cs-CZ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b="1" smtClean="0"/>
              <a:t>Co jsme dosud udělali doma?</a:t>
            </a:r>
            <a:endParaRPr lang="en-GB" sz="3600" b="1" smtClean="0"/>
          </a:p>
        </p:txBody>
      </p:sp>
      <p:pic>
        <p:nvPicPr>
          <p:cNvPr id="12298" name="Picture 10" descr="nase_obce_a_mesta_v_eu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79388" y="1628775"/>
            <a:ext cx="1695450" cy="2449513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2300" name="Picture 12" descr="nase-mesta-a-evropske-penize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1547813" y="3860800"/>
            <a:ext cx="1670050" cy="2376488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2296" name="Picture 8" descr="budoucnost-kohezni-politiky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3059113" y="1628775"/>
            <a:ext cx="1677987" cy="230505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2292" name="Picture 34"/>
          <p:cNvPicPr>
            <a:picLocks noChangeAspect="1" noChangeArrowheads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4500563" y="3860800"/>
            <a:ext cx="1682750" cy="2376488"/>
          </a:xfrm>
          <a:prstGeom prst="rect">
            <a:avLst/>
          </a:prstGeom>
          <a:noFill/>
          <a:ln w="38100" algn="ctr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2302" name="Picture 14" descr="Chytrejsi-mesta-jako-evropske-tema-2010-11-0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screen"/>
          <a:srcRect/>
          <a:stretch>
            <a:fillRect/>
          </a:stretch>
        </p:blipFill>
        <p:spPr bwMode="auto">
          <a:xfrm>
            <a:off x="6084888" y="1628775"/>
            <a:ext cx="1670050" cy="2376488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2303" name="Picture 15"/>
          <p:cNvPicPr>
            <a:picLocks noChangeAspect="1" noChangeArrowheads="1"/>
          </p:cNvPicPr>
          <p:nvPr/>
        </p:nvPicPr>
        <p:blipFill>
          <a:blip r:embed="rId12" cstate="screen"/>
          <a:srcRect/>
          <a:stretch>
            <a:fillRect/>
          </a:stretch>
        </p:blipFill>
        <p:spPr bwMode="auto">
          <a:xfrm>
            <a:off x="7308850" y="3860800"/>
            <a:ext cx="1681163" cy="2376488"/>
          </a:xfrm>
          <a:prstGeom prst="rect">
            <a:avLst/>
          </a:prstGeom>
          <a:noFill/>
          <a:ln w="38100" algn="ctr">
            <a:solidFill>
              <a:schemeClr val="tx2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 idx="4294967295"/>
          </p:nvPr>
        </p:nvSpPr>
        <p:spPr>
          <a:xfrm>
            <a:off x="2051050" y="274638"/>
            <a:ext cx="6635750" cy="1143000"/>
          </a:xfrm>
        </p:spPr>
        <p:txBody>
          <a:bodyPr/>
          <a:lstStyle/>
          <a:p>
            <a:pPr algn="l" eaLnBrk="1" hangingPunct="1"/>
            <a:r>
              <a:rPr lang="cs-CZ" sz="3200" b="1" smtClean="0"/>
              <a:t>Co v diskusi za města prosazujeme?</a:t>
            </a:r>
            <a:endParaRPr lang="en-GB" sz="3200" b="1" smtClean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4294967295"/>
          </p:nvPr>
        </p:nvSpPr>
        <p:spPr>
          <a:xfrm>
            <a:off x="250825" y="1628775"/>
            <a:ext cx="8713788" cy="4525963"/>
          </a:xfrm>
        </p:spPr>
        <p:txBody>
          <a:bodyPr/>
          <a:lstStyle/>
          <a:p>
            <a:pPr eaLnBrk="1" hangingPunct="1"/>
            <a:r>
              <a:rPr lang="cs-CZ" sz="2000" smtClean="0"/>
              <a:t>Zjednodušit a sjednotit veškerá pravidla a snížit počet operačních programů.</a:t>
            </a:r>
          </a:p>
          <a:p>
            <a:pPr eaLnBrk="1" hangingPunct="1"/>
            <a:r>
              <a:rPr lang="cs-CZ" sz="2000" smtClean="0"/>
              <a:t>Definovat potřebu daného řešení jako základní kritérium hodnocení projektu. </a:t>
            </a:r>
          </a:p>
          <a:p>
            <a:pPr eaLnBrk="1" hangingPunct="1"/>
            <a:r>
              <a:rPr lang="cs-CZ" sz="2000" smtClean="0"/>
              <a:t>Klíčové potřeby měst:</a:t>
            </a:r>
          </a:p>
          <a:p>
            <a:pPr lvl="1" eaLnBrk="1" hangingPunct="1"/>
            <a:r>
              <a:rPr lang="cs-CZ" sz="1800" smtClean="0"/>
              <a:t>Modernizace městské správy</a:t>
            </a:r>
          </a:p>
          <a:p>
            <a:pPr lvl="1" eaLnBrk="1" hangingPunct="1"/>
            <a:r>
              <a:rPr lang="cs-CZ" sz="1800" smtClean="0"/>
              <a:t>Rozvoj dopravní infrastruktury</a:t>
            </a:r>
          </a:p>
          <a:p>
            <a:pPr lvl="1" eaLnBrk="1" hangingPunct="1"/>
            <a:r>
              <a:rPr lang="cs-CZ" sz="1800" smtClean="0"/>
              <a:t>Zlepšení životního prostředí </a:t>
            </a:r>
          </a:p>
          <a:p>
            <a:pPr lvl="1" eaLnBrk="1" hangingPunct="1"/>
            <a:r>
              <a:rPr lang="cs-CZ" sz="1800" smtClean="0"/>
              <a:t>Úspory energií</a:t>
            </a:r>
          </a:p>
          <a:p>
            <a:pPr lvl="1" eaLnBrk="1" hangingPunct="1"/>
            <a:r>
              <a:rPr lang="cs-CZ" sz="1800" smtClean="0"/>
              <a:t>Snižování nezaměstnanosti</a:t>
            </a:r>
            <a:r>
              <a:rPr lang="cs-CZ" sz="2000" smtClean="0"/>
              <a:t> </a:t>
            </a:r>
          </a:p>
          <a:p>
            <a:pPr eaLnBrk="1" hangingPunct="1"/>
            <a:r>
              <a:rPr lang="cs-CZ" sz="2000" smtClean="0"/>
              <a:t>Navýšit objemy alokací pro veřejné projekty a koncentrovat podporu jen </a:t>
            </a:r>
            <a:br>
              <a:rPr lang="cs-CZ" sz="2000" smtClean="0"/>
            </a:br>
            <a:r>
              <a:rPr lang="cs-CZ" sz="2000" smtClean="0"/>
              <a:t>na několik témat</a:t>
            </a:r>
            <a:r>
              <a:rPr lang="en-GB" sz="2000" smtClean="0"/>
              <a:t> </a:t>
            </a:r>
            <a:r>
              <a:rPr lang="cs-CZ" sz="2000" smtClean="0"/>
              <a:t>a umožnit skokovou modernizaci (koncept  Chytrých měst).</a:t>
            </a:r>
            <a:r>
              <a:rPr lang="en-GB" sz="2000" smtClean="0"/>
              <a:t> </a:t>
            </a:r>
            <a:endParaRPr lang="cs-CZ" sz="2000" smtClean="0"/>
          </a:p>
          <a:p>
            <a:pPr eaLnBrk="1" hangingPunct="1"/>
            <a:r>
              <a:rPr lang="cs-CZ" sz="2000" smtClean="0"/>
              <a:t>Dát více pravomocí v rámci integrovaných řešení rozvoje měst (IPRM → ITI).</a:t>
            </a:r>
          </a:p>
          <a:p>
            <a:pPr eaLnBrk="1" hangingPunct="1"/>
            <a:r>
              <a:rPr lang="cs-CZ" sz="2000" smtClean="0"/>
              <a:t>Zajistit předfinancování a diferenciovat intenzitu podpory.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b="1" smtClean="0"/>
              <a:t>Závěr</a:t>
            </a:r>
            <a:endParaRPr lang="en-GB" sz="3600" b="1" smtClean="0"/>
          </a:p>
        </p:txBody>
      </p:sp>
      <p:sp>
        <p:nvSpPr>
          <p:cNvPr id="7" name="Rectangle 9"/>
          <p:cNvSpPr txBox="1">
            <a:spLocks noChangeArrowheads="1"/>
          </p:cNvSpPr>
          <p:nvPr/>
        </p:nvSpPr>
        <p:spPr bwMode="auto">
          <a:xfrm>
            <a:off x="5076825" y="1844675"/>
            <a:ext cx="3609975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cs-CZ" sz="1800" dirty="0" err="1">
                <a:latin typeface="+mn-lt"/>
              </a:rPr>
              <a:t>Eurokancelář</a:t>
            </a:r>
            <a:endParaRPr lang="cs-CZ" sz="1800" dirty="0">
              <a:latin typeface="+mn-lt"/>
            </a:endParaRPr>
          </a:p>
          <a:p>
            <a:pPr marL="342900" indent="-342900">
              <a:buFont typeface="Arial" charset="0"/>
              <a:buChar char="•"/>
              <a:defRPr/>
            </a:pPr>
            <a:r>
              <a:rPr lang="cs-CZ" sz="1800" dirty="0">
                <a:latin typeface="+mn-lt"/>
              </a:rPr>
              <a:t>Vančurovo náměstí 663</a:t>
            </a:r>
            <a:br>
              <a:rPr lang="cs-CZ" sz="1800" dirty="0">
                <a:latin typeface="+mn-lt"/>
              </a:rPr>
            </a:br>
            <a:r>
              <a:rPr lang="cs-CZ" sz="1800" dirty="0">
                <a:latin typeface="+mn-lt"/>
              </a:rPr>
              <a:t>Hradec Králové</a:t>
            </a:r>
            <a:br>
              <a:rPr lang="cs-CZ" sz="1800" dirty="0">
                <a:latin typeface="+mn-lt"/>
              </a:rPr>
            </a:br>
            <a:r>
              <a:rPr lang="cs-CZ" sz="1800" dirty="0">
                <a:latin typeface="+mn-lt"/>
              </a:rPr>
              <a:t>500 02 </a:t>
            </a:r>
          </a:p>
          <a:p>
            <a:pPr marL="342900" indent="-342900">
              <a:buFont typeface="Arial" charset="0"/>
              <a:buChar char="•"/>
              <a:defRPr/>
            </a:pPr>
            <a:r>
              <a:rPr lang="en-US" sz="1800" dirty="0">
                <a:latin typeface="+mn-lt"/>
              </a:rPr>
              <a:t>Tel.: +420 496 220 305 </a:t>
            </a:r>
            <a:endParaRPr lang="cs-CZ" sz="1800" dirty="0">
              <a:latin typeface="+mn-lt"/>
            </a:endParaRPr>
          </a:p>
          <a:p>
            <a:pPr marL="342900" indent="-342900">
              <a:buFont typeface="Arial" charset="0"/>
              <a:buChar char="•"/>
              <a:defRPr/>
            </a:pPr>
            <a:r>
              <a:rPr lang="cs-CZ" sz="1800" dirty="0">
                <a:latin typeface="+mn-lt"/>
              </a:rPr>
              <a:t>E-mail: </a:t>
            </a:r>
            <a:r>
              <a:rPr lang="cs-CZ" sz="1800" b="1" dirty="0" err="1">
                <a:solidFill>
                  <a:schemeClr val="tx2"/>
                </a:solidFill>
                <a:latin typeface="+mn-lt"/>
              </a:rPr>
              <a:t>ovlasak</a:t>
            </a:r>
            <a:r>
              <a:rPr lang="cs-CZ" sz="1800" b="1" dirty="0">
                <a:solidFill>
                  <a:schemeClr val="tx2"/>
                </a:solidFill>
                <a:latin typeface="+mn-lt"/>
              </a:rPr>
              <a:t>@</a:t>
            </a:r>
            <a:r>
              <a:rPr lang="cs-CZ" sz="1800" b="1" dirty="0" err="1">
                <a:solidFill>
                  <a:schemeClr val="tx2"/>
                </a:solidFill>
                <a:latin typeface="+mn-lt"/>
              </a:rPr>
              <a:t>europarl.eu.int</a:t>
            </a:r>
            <a:endParaRPr lang="cs-CZ" sz="1800" b="1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Font typeface="Arial" charset="0"/>
              <a:buChar char="•"/>
              <a:defRPr/>
            </a:pPr>
            <a:r>
              <a:rPr lang="cs-CZ" sz="1800" b="1" dirty="0">
                <a:solidFill>
                  <a:schemeClr val="tx2"/>
                </a:solidFill>
                <a:latin typeface="+mn-lt"/>
              </a:rPr>
              <a:t>http://www.</a:t>
            </a:r>
            <a:r>
              <a:rPr lang="cs-CZ" sz="1800" b="1" dirty="0" err="1">
                <a:solidFill>
                  <a:schemeClr val="tx2"/>
                </a:solidFill>
                <a:latin typeface="+mn-lt"/>
              </a:rPr>
              <a:t>vlasak.net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95288" y="5445125"/>
            <a:ext cx="8207375" cy="431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 typeface="Wingdings" pitchFamily="2" charset="2"/>
              <a:buNone/>
              <a:defRPr/>
            </a:pPr>
            <a:r>
              <a:rPr lang="cs-CZ" sz="2000" b="1" dirty="0"/>
              <a:t>Děkuji Vám za pozornost a těším se na Vaše podněty!</a:t>
            </a:r>
            <a:endParaRPr lang="en-US" sz="2000" b="1" dirty="0"/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68313" y="1628775"/>
            <a:ext cx="4460875" cy="3529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235</Words>
  <Application>Microsoft Office PowerPoint</Application>
  <PresentationFormat>Předvádění na obrazovce (4:3)</PresentationFormat>
  <Paragraphs>98</Paragraphs>
  <Slides>6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Calibri</vt:lpstr>
      <vt:lpstr>Arial</vt:lpstr>
      <vt:lpstr>Geneva</vt:lpstr>
      <vt:lpstr>Wingdings</vt:lpstr>
      <vt:lpstr>Motiv sady Office</vt:lpstr>
      <vt:lpstr>Evropské fondy a budoucnost obcí a měst Městská a územní dimenze politiky soudržnosti   </vt:lpstr>
      <vt:lpstr>Kde se nyní nacházíme?</vt:lpstr>
      <vt:lpstr>O čem jednáme v Bruselu?</vt:lpstr>
      <vt:lpstr>Co jsme dosud udělali doma?</vt:lpstr>
      <vt:lpstr>Co v diskusi za města prosazujeme?</vt:lpstr>
      <vt:lpstr>Závěr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Ondrej</dc:creator>
  <cp:lastModifiedBy>Petra Kubařová</cp:lastModifiedBy>
  <cp:revision>51</cp:revision>
  <dcterms:created xsi:type="dcterms:W3CDTF">2010-01-11T09:43:46Z</dcterms:created>
  <dcterms:modified xsi:type="dcterms:W3CDTF">2012-06-27T08:15:58Z</dcterms:modified>
</cp:coreProperties>
</file>