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56" r:id="rId2"/>
    <p:sldId id="279" r:id="rId3"/>
    <p:sldId id="290" r:id="rId4"/>
    <p:sldId id="285" r:id="rId5"/>
    <p:sldId id="287" r:id="rId6"/>
    <p:sldId id="289" r:id="rId7"/>
    <p:sldId id="263" r:id="rId8"/>
    <p:sldId id="262" r:id="rId9"/>
    <p:sldId id="288" r:id="rId10"/>
    <p:sldId id="286" r:id="rId11"/>
    <p:sldId id="278" r:id="rId12"/>
  </p:sldIdLst>
  <p:sldSz cx="9144000" cy="6858000" type="screen4x3"/>
  <p:notesSz cx="6735763" cy="9866313"/>
  <p:defaultTextStyle>
    <a:defPPr>
      <a:defRPr lang="de-DE"/>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990033"/>
    <a:srgbClr val="33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68659" autoAdjust="0"/>
  </p:normalViewPr>
  <p:slideViewPr>
    <p:cSldViewPr snapToGrid="0">
      <p:cViewPr varScale="1">
        <p:scale>
          <a:sx n="68" d="100"/>
          <a:sy n="68" d="100"/>
        </p:scale>
        <p:origin x="-12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928" tIns="45464" rIns="90928" bIns="45464" numCol="1" anchor="t" anchorCtr="0" compatLnSpc="1">
            <a:prstTxWarp prst="textNoShape">
              <a:avLst/>
            </a:prstTxWarp>
          </a:bodyPr>
          <a:lstStyle>
            <a:lvl1pPr defTabSz="909638">
              <a:defRPr sz="1200" b="0"/>
            </a:lvl1pPr>
          </a:lstStyle>
          <a:p>
            <a:endParaRPr lang="cs-CZ"/>
          </a:p>
        </p:txBody>
      </p:sp>
      <p:sp>
        <p:nvSpPr>
          <p:cNvPr id="74755" name="Rectangle 3"/>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0928" tIns="45464" rIns="90928" bIns="45464" numCol="1" anchor="t" anchorCtr="0" compatLnSpc="1">
            <a:prstTxWarp prst="textNoShape">
              <a:avLst/>
            </a:prstTxWarp>
          </a:bodyPr>
          <a:lstStyle>
            <a:lvl1pPr algn="r" defTabSz="909638">
              <a:defRPr sz="1200" b="0"/>
            </a:lvl1pPr>
          </a:lstStyle>
          <a:p>
            <a:endParaRPr lang="cs-CZ"/>
          </a:p>
        </p:txBody>
      </p:sp>
      <p:sp>
        <p:nvSpPr>
          <p:cNvPr id="74756" name="Rectangle 4"/>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0928" tIns="45464" rIns="90928" bIns="45464" numCol="1" anchor="b" anchorCtr="0" compatLnSpc="1">
            <a:prstTxWarp prst="textNoShape">
              <a:avLst/>
            </a:prstTxWarp>
          </a:bodyPr>
          <a:lstStyle>
            <a:lvl1pPr defTabSz="909638">
              <a:defRPr sz="1200" b="0"/>
            </a:lvl1pPr>
          </a:lstStyle>
          <a:p>
            <a:endParaRPr lang="cs-CZ"/>
          </a:p>
        </p:txBody>
      </p:sp>
      <p:sp>
        <p:nvSpPr>
          <p:cNvPr id="74757"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0928" tIns="45464" rIns="90928" bIns="45464" numCol="1" anchor="b" anchorCtr="0" compatLnSpc="1">
            <a:prstTxWarp prst="textNoShape">
              <a:avLst/>
            </a:prstTxWarp>
          </a:bodyPr>
          <a:lstStyle>
            <a:lvl1pPr algn="r" defTabSz="909638">
              <a:defRPr sz="1200" b="0"/>
            </a:lvl1pPr>
          </a:lstStyle>
          <a:p>
            <a:fld id="{D1C6CCE0-99C6-4B2C-83F2-F5491871DBAB}" type="slidenum">
              <a:rPr lang="cs-CZ"/>
              <a:pPr/>
              <a:t>‹#›</a:t>
            </a:fld>
            <a:endParaRPr lang="cs-CZ"/>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928" tIns="45464" rIns="90928" bIns="45464" numCol="1" anchor="t" anchorCtr="0" compatLnSpc="1">
            <a:prstTxWarp prst="textNoShape">
              <a:avLst/>
            </a:prstTxWarp>
          </a:bodyPr>
          <a:lstStyle>
            <a:lvl1pPr defTabSz="909638">
              <a:defRPr sz="1200" b="0"/>
            </a:lvl1pPr>
          </a:lstStyle>
          <a:p>
            <a:endParaRPr lang="de-AT"/>
          </a:p>
        </p:txBody>
      </p:sp>
      <p:sp>
        <p:nvSpPr>
          <p:cNvPr id="12291" name="Rectangle 3"/>
          <p:cNvSpPr>
            <a:spLocks noGrp="1" noChangeArrowheads="1"/>
          </p:cNvSpPr>
          <p:nvPr>
            <p:ph type="dt" idx="1"/>
          </p:nvPr>
        </p:nvSpPr>
        <p:spPr bwMode="auto">
          <a:xfrm>
            <a:off x="3816350" y="0"/>
            <a:ext cx="2919413" cy="493713"/>
          </a:xfrm>
          <a:prstGeom prst="rect">
            <a:avLst/>
          </a:prstGeom>
          <a:noFill/>
          <a:ln w="9525">
            <a:noFill/>
            <a:miter lim="800000"/>
            <a:headEnd/>
            <a:tailEnd/>
          </a:ln>
          <a:effectLst/>
        </p:spPr>
        <p:txBody>
          <a:bodyPr vert="horz" wrap="square" lIns="90928" tIns="45464" rIns="90928" bIns="45464" numCol="1" anchor="t" anchorCtr="0" compatLnSpc="1">
            <a:prstTxWarp prst="textNoShape">
              <a:avLst/>
            </a:prstTxWarp>
          </a:bodyPr>
          <a:lstStyle>
            <a:lvl1pPr algn="r" defTabSz="909638">
              <a:defRPr sz="1200" b="0"/>
            </a:lvl1pPr>
          </a:lstStyle>
          <a:p>
            <a:endParaRPr lang="de-AT"/>
          </a:p>
        </p:txBody>
      </p:sp>
      <p:sp>
        <p:nvSpPr>
          <p:cNvPr id="12292" name="Rectangle 4"/>
          <p:cNvSpPr>
            <a:spLocks noChangeArrowheads="1" noTextEdit="1"/>
          </p:cNvSpPr>
          <p:nvPr>
            <p:ph type="sldImg" idx="2"/>
          </p:nvPr>
        </p:nvSpPr>
        <p:spPr bwMode="auto">
          <a:xfrm>
            <a:off x="903288" y="739775"/>
            <a:ext cx="4932362" cy="3698875"/>
          </a:xfrm>
          <a:prstGeom prst="rect">
            <a:avLst/>
          </a:prstGeom>
          <a:noFill/>
          <a:ln w="9525">
            <a:solidFill>
              <a:srgbClr val="000000"/>
            </a:solidFill>
            <a:miter lim="800000"/>
            <a:headEnd/>
            <a:tailEnd/>
          </a:ln>
          <a:effectLst/>
        </p:spPr>
      </p:sp>
      <p:sp>
        <p:nvSpPr>
          <p:cNvPr id="12293" name="Rectangle 5"/>
          <p:cNvSpPr>
            <a:spLocks noGrp="1" noChangeArrowheads="1"/>
          </p:cNvSpPr>
          <p:nvPr>
            <p:ph type="body" sz="quarter" idx="3"/>
          </p:nvPr>
        </p:nvSpPr>
        <p:spPr bwMode="auto">
          <a:xfrm>
            <a:off x="898525" y="4687888"/>
            <a:ext cx="4938713" cy="4438650"/>
          </a:xfrm>
          <a:prstGeom prst="rect">
            <a:avLst/>
          </a:prstGeom>
          <a:noFill/>
          <a:ln w="9525">
            <a:noFill/>
            <a:miter lim="800000"/>
            <a:headEnd/>
            <a:tailEnd/>
          </a:ln>
          <a:effectLst/>
        </p:spPr>
        <p:txBody>
          <a:bodyPr vert="horz" wrap="square" lIns="90928" tIns="45464" rIns="90928" bIns="45464" numCol="1" anchor="t" anchorCtr="0" compatLnSpc="1">
            <a:prstTxWarp prst="textNoShape">
              <a:avLst/>
            </a:prstTxWarp>
          </a:bodyPr>
          <a:lstStyle/>
          <a:p>
            <a:pPr lvl="0"/>
            <a:r>
              <a:rPr lang="de-AT" smtClean="0"/>
              <a:t>Klicken Sie, um die Formate des Vorlagentextes zu bearbeiten</a:t>
            </a:r>
          </a:p>
          <a:p>
            <a:pPr lvl="1"/>
            <a:r>
              <a:rPr lang="de-AT" smtClean="0"/>
              <a:t>Zweite Ebene</a:t>
            </a:r>
          </a:p>
          <a:p>
            <a:pPr lvl="2"/>
            <a:r>
              <a:rPr lang="de-AT" smtClean="0"/>
              <a:t>Dritte Ebene</a:t>
            </a:r>
          </a:p>
          <a:p>
            <a:pPr lvl="3"/>
            <a:r>
              <a:rPr lang="de-AT" smtClean="0"/>
              <a:t>Vierte Ebene</a:t>
            </a:r>
          </a:p>
          <a:p>
            <a:pPr lvl="4"/>
            <a:r>
              <a:rPr lang="de-AT" smtClean="0"/>
              <a:t>Fünfte Ebene</a:t>
            </a:r>
          </a:p>
        </p:txBody>
      </p:sp>
      <p:sp>
        <p:nvSpPr>
          <p:cNvPr id="12294"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0928" tIns="45464" rIns="90928" bIns="45464" numCol="1" anchor="b" anchorCtr="0" compatLnSpc="1">
            <a:prstTxWarp prst="textNoShape">
              <a:avLst/>
            </a:prstTxWarp>
          </a:bodyPr>
          <a:lstStyle>
            <a:lvl1pPr defTabSz="909638">
              <a:defRPr sz="1200" b="0"/>
            </a:lvl1pPr>
          </a:lstStyle>
          <a:p>
            <a:endParaRPr lang="de-AT"/>
          </a:p>
        </p:txBody>
      </p:sp>
      <p:sp>
        <p:nvSpPr>
          <p:cNvPr id="12295" name="Rectangle 7"/>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a:effectLst/>
        </p:spPr>
        <p:txBody>
          <a:bodyPr vert="horz" wrap="square" lIns="90928" tIns="45464" rIns="90928" bIns="45464" numCol="1" anchor="b" anchorCtr="0" compatLnSpc="1">
            <a:prstTxWarp prst="textNoShape">
              <a:avLst/>
            </a:prstTxWarp>
          </a:bodyPr>
          <a:lstStyle>
            <a:lvl1pPr algn="r" defTabSz="909638">
              <a:defRPr sz="1200" b="0"/>
            </a:lvl1pPr>
          </a:lstStyle>
          <a:p>
            <a:fld id="{5550DB86-3340-49E5-8D45-B9FCBE7E6F31}" type="slidenum">
              <a:rPr lang="de-AT"/>
              <a:pPr/>
              <a:t>‹#›</a:t>
            </a:fld>
            <a:endParaRPr lang="de-A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F38DDA-D094-47F4-A41C-EEB9D3A7A84C}" type="slidenum">
              <a:rPr lang="de-AT"/>
              <a:pPr/>
              <a:t>1</a:t>
            </a:fld>
            <a:endParaRPr lang="de-AT"/>
          </a:p>
        </p:txBody>
      </p:sp>
      <p:sp>
        <p:nvSpPr>
          <p:cNvPr id="176130" name="Rectangle 2"/>
          <p:cNvSpPr>
            <a:spLocks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cs-C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7CD2B-A1B6-4D62-A856-879499DA4C76}" type="slidenum">
              <a:rPr lang="de-AT"/>
              <a:pPr/>
              <a:t>10</a:t>
            </a:fld>
            <a:endParaRPr lang="de-AT"/>
          </a:p>
        </p:txBody>
      </p:sp>
      <p:sp>
        <p:nvSpPr>
          <p:cNvPr id="183298" name="Rectangle 2"/>
          <p:cNvSpPr>
            <a:spLocks noChangeArrowheads="1" noTextEdit="1"/>
          </p:cNvSpPr>
          <p:nvPr>
            <p:ph type="sldImg"/>
          </p:nvPr>
        </p:nvSpPr>
        <p:spPr>
          <a:ln/>
        </p:spPr>
      </p:sp>
      <p:sp>
        <p:nvSpPr>
          <p:cNvPr id="183299" name="Rectangle 3"/>
          <p:cNvSpPr>
            <a:spLocks noGrp="1" noChangeArrowheads="1"/>
          </p:cNvSpPr>
          <p:nvPr>
            <p:ph type="body" idx="1"/>
          </p:nvPr>
        </p:nvSpPr>
        <p:spPr/>
        <p:txBody>
          <a:bodyPr/>
          <a:lstStyle/>
          <a:p>
            <a:pPr marL="228600" indent="-228600"/>
            <a:r>
              <a:rPr lang="cs-CZ" sz="1100">
                <a:solidFill>
                  <a:srgbClr val="336699"/>
                </a:solidFill>
              </a:rPr>
              <a:t>5 - 6) Obcím je třeba život ulehčovat, ne jim jej ztěžovat. A to jde jen pokud se budou moci vzájemně od sebe učit, pokud budou mít možnost využívat typové projekty, jako třeba školy (a ne si platit drahé agentury), a pokud jim stát pomůže vybudovat patřičné administrativní a personální kapacity. Má na to peníze z technické pomoci a dle mého názoru je nevyužívá na to, na co by měl.</a:t>
            </a:r>
          </a:p>
          <a:p>
            <a:pPr marL="228600" indent="-228600"/>
            <a:r>
              <a:rPr lang="cs-CZ" sz="1100">
                <a:solidFill>
                  <a:srgbClr val="336699"/>
                </a:solidFill>
              </a:rPr>
              <a:t>7) Hodně doporučení se týká přímo řídicích a zprostředkujících orgánů – je potřeb avíce zajistit poradenství, uzpůsobit výzvy potřebám obcí, dodržovat vlastní nastavené lhůty a neměnit neustále pravidla. Pokud už se pravidla změní, je třeba o tom všechnz dostatečně včas informovat!</a:t>
            </a:r>
          </a:p>
          <a:p>
            <a:pPr marL="228600" indent="-228600"/>
            <a:r>
              <a:rPr lang="cs-CZ" sz="1100">
                <a:solidFill>
                  <a:srgbClr val="336699"/>
                </a:solidFill>
              </a:rPr>
              <a:t>8) V neposlední řadě je potřeba obcím neustále ukazovat, že svět není statický, že nás čeká vývoj, který musíme umět sledovat. Pokud se na něj nepřipravíme, a nevyužijeme k tomu třeba i evropské peníze, zaspíme vývoj. </a:t>
            </a:r>
          </a:p>
          <a:p>
            <a:pPr marL="228600" indent="-228600"/>
            <a:endParaRPr lang="cs-CZ" sz="1100">
              <a:solidFill>
                <a:srgbClr val="336699"/>
              </a:solidFill>
            </a:endParaRPr>
          </a:p>
          <a:p>
            <a:pPr marL="228600" indent="-228600">
              <a:buFontTx/>
              <a:buChar char="-"/>
            </a:pPr>
            <a:endParaRPr lang="cs-CZ" sz="1100">
              <a:solidFill>
                <a:srgbClr val="336699"/>
              </a:solidFill>
            </a:endParaRPr>
          </a:p>
          <a:p>
            <a:pPr marL="228600" indent="-228600">
              <a:buFontTx/>
              <a:buChar char="-"/>
            </a:pPr>
            <a:endParaRPr 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D13A5-54E8-4C40-AE25-75997A5056CF}" type="slidenum">
              <a:rPr lang="de-AT"/>
              <a:pPr/>
              <a:t>11</a:t>
            </a:fld>
            <a:endParaRPr lang="de-AT"/>
          </a:p>
        </p:txBody>
      </p:sp>
      <p:sp>
        <p:nvSpPr>
          <p:cNvPr id="175106" name="Rectangle 2"/>
          <p:cNvSpPr>
            <a:spLocks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C39240-BE8B-4184-B133-F13341DE2F3E}" type="slidenum">
              <a:rPr lang="de-AT"/>
              <a:pPr/>
              <a:t>2</a:t>
            </a:fld>
            <a:endParaRPr lang="de-AT"/>
          </a:p>
        </p:txBody>
      </p:sp>
      <p:sp>
        <p:nvSpPr>
          <p:cNvPr id="160770" name="Rectangle 2"/>
          <p:cNvSpPr>
            <a:spLocks noChangeArrowheads="1" noTextEdit="1"/>
          </p:cNvSpPr>
          <p:nvPr>
            <p:ph type="sldImg"/>
          </p:nvPr>
        </p:nvSpPr>
        <p:spPr>
          <a:ln/>
        </p:spPr>
      </p:sp>
      <p:sp>
        <p:nvSpPr>
          <p:cNvPr id="160771" name="Rectangle 3"/>
          <p:cNvSpPr>
            <a:spLocks noGrp="1" noChangeArrowheads="1"/>
          </p:cNvSpPr>
          <p:nvPr>
            <p:ph type="body" idx="1"/>
          </p:nvPr>
        </p:nvSpPr>
        <p:spPr/>
        <p:txBody>
          <a:bodyPr/>
          <a:lstStyle/>
          <a:p>
            <a:pPr marL="228600" indent="-228600"/>
            <a:endParaRPr lang="cs-CZ" sz="10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F79B64-005A-416C-8AFE-63268D266920}" type="slidenum">
              <a:rPr lang="de-AT"/>
              <a:pPr/>
              <a:t>3</a:t>
            </a:fld>
            <a:endParaRPr lang="de-AT"/>
          </a:p>
        </p:txBody>
      </p:sp>
      <p:sp>
        <p:nvSpPr>
          <p:cNvPr id="191490" name="Rectangle 2"/>
          <p:cNvSpPr>
            <a:spLocks noChangeArrowheads="1" noTextEdit="1"/>
          </p:cNvSpPr>
          <p:nvPr>
            <p:ph type="sldImg"/>
          </p:nvPr>
        </p:nvSpPr>
        <p:spPr>
          <a:ln/>
        </p:spPr>
      </p:sp>
      <p:sp>
        <p:nvSpPr>
          <p:cNvPr id="191491" name="Rectangle 3"/>
          <p:cNvSpPr>
            <a:spLocks noGrp="1" noChangeArrowheads="1"/>
          </p:cNvSpPr>
          <p:nvPr>
            <p:ph type="body" idx="1"/>
          </p:nvPr>
        </p:nvSpPr>
        <p:spPr/>
        <p:txBody>
          <a:bodyPr/>
          <a:lstStyle/>
          <a:p>
            <a:pPr marL="228600" indent="-228600">
              <a:lnSpc>
                <a:spcPct val="80000"/>
              </a:lnSpc>
            </a:pPr>
            <a:endParaRPr lang="cs-CZ" sz="1000" i="1"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FB7696-3FAD-4FEF-AAC7-6E635805CA61}" type="slidenum">
              <a:rPr lang="de-AT"/>
              <a:pPr/>
              <a:t>4</a:t>
            </a:fld>
            <a:endParaRPr lang="de-AT"/>
          </a:p>
        </p:txBody>
      </p:sp>
      <p:sp>
        <p:nvSpPr>
          <p:cNvPr id="181250" name="Rectangle 2"/>
          <p:cNvSpPr>
            <a:spLocks noChangeArrowheads="1" noTextEdit="1"/>
          </p:cNvSpPr>
          <p:nvPr>
            <p:ph type="sldImg"/>
          </p:nvPr>
        </p:nvSpPr>
        <p:spPr>
          <a:ln/>
        </p:spPr>
      </p:sp>
      <p:sp>
        <p:nvSpPr>
          <p:cNvPr id="181251" name="Rectangle 3"/>
          <p:cNvSpPr>
            <a:spLocks noGrp="1" noChangeArrowheads="1"/>
          </p:cNvSpPr>
          <p:nvPr>
            <p:ph type="body" idx="1"/>
          </p:nvPr>
        </p:nvSpPr>
        <p:spPr/>
        <p:txBody>
          <a:bodyPr/>
          <a:lstStyle/>
          <a:p>
            <a:pPr marL="228600" indent="-228600">
              <a:lnSpc>
                <a:spcPct val="90000"/>
              </a:lnSpc>
              <a:spcBef>
                <a:spcPct val="0"/>
              </a:spcBef>
              <a:spcAft>
                <a:spcPct val="20000"/>
              </a:spcAft>
            </a:pPr>
            <a:endParaRPr lang="cs-CZ" dirty="0">
              <a:solidFill>
                <a:schemeClr val="bg1"/>
              </a:solidFill>
            </a:endParaRPr>
          </a:p>
          <a:p>
            <a:pPr marL="228600" indent="-228600">
              <a:lnSpc>
                <a:spcPct val="90000"/>
              </a:lnSpc>
            </a:pPr>
            <a:endParaRPr lang="cs-CZ" dirty="0">
              <a:solidFill>
                <a:schemeClr val="bg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819200-E5C7-4C0A-9BA0-4A2ABF924102}" type="slidenum">
              <a:rPr lang="de-AT"/>
              <a:pPr/>
              <a:t>5</a:t>
            </a:fld>
            <a:endParaRPr lang="de-AT"/>
          </a:p>
        </p:txBody>
      </p:sp>
      <p:sp>
        <p:nvSpPr>
          <p:cNvPr id="185346" name="Rectangle 2"/>
          <p:cNvSpPr>
            <a:spLocks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F2D0E-0E4C-464C-A4B2-13E29A4CE1AA}" type="slidenum">
              <a:rPr lang="de-AT"/>
              <a:pPr/>
              <a:t>6</a:t>
            </a:fld>
            <a:endParaRPr lang="de-AT"/>
          </a:p>
        </p:txBody>
      </p:sp>
      <p:sp>
        <p:nvSpPr>
          <p:cNvPr id="189442" name="Rectangle 2"/>
          <p:cNvSpPr>
            <a:spLocks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cs-C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FB619B-B363-426F-81A3-F130EAB72C00}" type="slidenum">
              <a:rPr lang="de-AT"/>
              <a:pPr/>
              <a:t>7</a:t>
            </a:fld>
            <a:endParaRPr lang="de-AT"/>
          </a:p>
        </p:txBody>
      </p:sp>
      <p:sp>
        <p:nvSpPr>
          <p:cNvPr id="157698" name="Rectangle 2"/>
          <p:cNvSpPr>
            <a:spLocks noChangeArrowheads="1" noTextEdit="1"/>
          </p:cNvSpPr>
          <p:nvPr>
            <p:ph type="sldImg"/>
          </p:nvPr>
        </p:nvSpPr>
        <p:spPr>
          <a:ln/>
        </p:spPr>
      </p:sp>
      <p:sp>
        <p:nvSpPr>
          <p:cNvPr id="157699" name="Rectangle 3"/>
          <p:cNvSpPr>
            <a:spLocks noGrp="1" noChangeArrowheads="1"/>
          </p:cNvSpPr>
          <p:nvPr>
            <p:ph type="body" idx="1"/>
          </p:nvPr>
        </p:nvSpPr>
        <p:spPr/>
        <p:txBody>
          <a:bodyPr/>
          <a:lstStyle/>
          <a:p>
            <a:r>
              <a:rPr lang="cs-CZ"/>
              <a:t>Třetí množinou aspektů spojených s čerpáním evropských dotací je oblast organizace evropských fondů v podmínkách ČR. V této oblasti mezi největší problémy řadí venkovské obce administraci projektů a jejich personálním pokrytí. Zatímco nadměrná byrokracie je opakujícím se problémem všech místních samospráv, omezené personální kapacity jsou problémem spočívajícím v omezené správní kapacitě venkovských obcí jako takové.</a:t>
            </a:r>
          </a:p>
          <a:p>
            <a:r>
              <a:rPr lang="cs-CZ"/>
              <a:t>Další administrativní omezení se týkají </a:t>
            </a:r>
          </a:p>
          <a:p>
            <a:pPr>
              <a:buFontTx/>
              <a:buChar char="-"/>
            </a:pPr>
            <a:r>
              <a:rPr lang="cs-CZ"/>
              <a:t>Systému vyhlašování výzev – jsou vyhlašovány s malými alokacemi na věci, které obce nepotřebují akutně řešit a s podivně nastavenými hodnoticími kritérii</a:t>
            </a:r>
          </a:p>
          <a:p>
            <a:pPr>
              <a:buFontTx/>
              <a:buChar char="-"/>
            </a:pPr>
            <a:r>
              <a:rPr lang="cs-CZ"/>
              <a:t>Neustálé změny podmínek</a:t>
            </a:r>
          </a:p>
          <a:p>
            <a:pPr>
              <a:buFontTx/>
              <a:buChar char="-"/>
            </a:pPr>
            <a:r>
              <a:rPr lang="cs-CZ"/>
              <a:t>Špatná spolupráce s implementačními orgány</a:t>
            </a:r>
          </a:p>
          <a:p>
            <a:pPr>
              <a:buFontTx/>
              <a:buChar char="-"/>
            </a:pPr>
            <a:r>
              <a:rPr lang="cs-CZ"/>
              <a:t>Kritika směřuje k nutnosti zajistit předfinacnování, neproplácení DPH nebo neuznatelnosti nákladů</a:t>
            </a:r>
          </a:p>
          <a:p>
            <a:pPr>
              <a:buFontTx/>
              <a:buChar char="-"/>
            </a:pPr>
            <a:r>
              <a:rPr lang="cs-CZ"/>
              <a:t>Existují velké průtahy u proplácení nákladů</a:t>
            </a:r>
          </a:p>
          <a:p>
            <a:pPr>
              <a:buFontTx/>
              <a:buChar char="-"/>
            </a:pPr>
            <a:r>
              <a:rPr lang="cs-CZ"/>
              <a:t>Nadměrné množství kontrol z různých úřadů, nespokojenost s jejich délkou, často protichůdnými závěry a tvrdostí sankcí</a:t>
            </a:r>
          </a:p>
          <a:p>
            <a:pPr>
              <a:buFontTx/>
              <a:buChar char="-"/>
            </a:pPr>
            <a:endParaRPr lang="cs-CZ"/>
          </a:p>
          <a:p>
            <a:r>
              <a:rPr lang="cs-CZ"/>
              <a:t>Kritika směřuje také k velkému nepoměru mezi vloženou prací, finančními prostředky a na druhé straně nejistotou výsledku. Pokud obec jednou dvakrát s projektem neuspěla, nejde do soutěže znovu. Přestože potřeba „nevymizela“. </a:t>
            </a:r>
          </a:p>
          <a:p>
            <a:endParaRPr lang="cs-CZ"/>
          </a:p>
          <a:p>
            <a:r>
              <a:rPr lang="cs-CZ"/>
              <a:t>Velkou překážkou pro obce je nutnost realizovat projekty pomocí vlastních finančních zdrojů a pak teprve čekat na proplacení z peněz EU. Zde obce zmiňují, že by bylo vhodné, kdyby stát poskytl obcím překlenovací úvěry na realizaci projektů a nemusely by tak čerpat nevýhodné komerční produkty.</a:t>
            </a:r>
          </a:p>
          <a:p>
            <a:endParaRPr lang="cs-CZ"/>
          </a:p>
          <a:p>
            <a:r>
              <a:rPr lang="cs-CZ"/>
              <a:t>Pozitivní zkušenosti s čerpání – je jich méně, ale také jsou. Nejčastěji obce kladně hodnotily</a:t>
            </a:r>
          </a:p>
          <a:p>
            <a:pPr>
              <a:buFontTx/>
              <a:buChar char="-"/>
            </a:pPr>
            <a:r>
              <a:rPr lang="cs-CZ"/>
              <a:t>zvyšování administrativní kapacity, podporu efektivnějšího řízení, posilování manažerských dovedností jednotlivých pracovníků obcí a využívání potenciálu outsourcingu (v podobě dobré spolupráce s poradenskými organizacemi)</a:t>
            </a:r>
            <a:r>
              <a:rPr lang="en-GB"/>
              <a:t> </a:t>
            </a:r>
            <a:endParaRPr lang="cs-CZ"/>
          </a:p>
          <a:p>
            <a:pPr>
              <a:buFontTx/>
              <a:buChar char="-"/>
            </a:pPr>
            <a:r>
              <a:rPr lang="cs-CZ"/>
              <a:t>Vůbec možnost předložit a získat peníze na rozvojové projekty. Obce také pozitivně vnímají skutečnost, že jsou jim evropské peníze nakonec proplaceny</a:t>
            </a:r>
            <a:r>
              <a:rPr lang="en-GB"/>
              <a:t> </a:t>
            </a:r>
            <a:endParaRPr lang="cs-CZ"/>
          </a:p>
          <a:p>
            <a:pPr>
              <a:buFontTx/>
              <a:buChar char="-"/>
            </a:pPr>
            <a:r>
              <a:rPr lang="cs-CZ"/>
              <a:t>Kvalitu komunikace s implementačními orgány </a:t>
            </a:r>
          </a:p>
          <a:p>
            <a:endParaRPr lang="cs-CZ"/>
          </a:p>
          <a:p>
            <a:r>
              <a:rPr lang="cs-CZ"/>
              <a:t>Patrně největší pozitiva s využívání evropských projektů jsou spojena s vlastní realizací projektů</a:t>
            </a:r>
          </a:p>
          <a:p>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22F2E2-09A0-4C3D-BB2F-C86D60927C01}" type="slidenum">
              <a:rPr lang="de-AT"/>
              <a:pPr/>
              <a:t>8</a:t>
            </a:fld>
            <a:endParaRPr lang="de-AT"/>
          </a:p>
        </p:txBody>
      </p:sp>
      <p:sp>
        <p:nvSpPr>
          <p:cNvPr id="158722" name="Rectangle 2"/>
          <p:cNvSpPr>
            <a:spLocks noChangeArrowheads="1" noTextEdit="1"/>
          </p:cNvSpPr>
          <p:nvPr>
            <p:ph type="sldImg"/>
          </p:nvPr>
        </p:nvSpPr>
        <p:spPr>
          <a:ln/>
        </p:spPr>
      </p:sp>
      <p:sp>
        <p:nvSpPr>
          <p:cNvPr id="158723" name="Rectangle 3"/>
          <p:cNvSpPr>
            <a:spLocks noGrp="1" noChangeArrowheads="1"/>
          </p:cNvSpPr>
          <p:nvPr>
            <p:ph type="body" idx="1"/>
          </p:nvPr>
        </p:nvSpPr>
        <p:spPr/>
        <p:txBody>
          <a:bodyPr/>
          <a:lstStyle/>
          <a:p>
            <a:r>
              <a:rPr lang="cs-CZ"/>
              <a:t>V neposlední řadě do množiny organizačních překážek patří také administrativní vymezení venkova. Řeknu-li to velmi zjednodušeně, bohužel v ČR nedělíme obce na „venkovské“ a „městské“, přestože toto dělení by mnohem více odpovídalo realitě než dělení dle počtu obyvatel, které se dnes používá pro dotační účely. Ovšem větší práce s vymezením venkova a uzpůsobení dotačních programu takovému dělení by lépe odpovídalo tomu, jak jsou pro obyvatele dostupné služby a tím pádem i jaké potřeby je třeba dotačními prostředky naplňovat. Co tím myslím – kdybychom věděli, jak chceme na venkově podporovat a kde jsou jeho potřeby, nedělali bychom jako Česká republika programy, které řeší potřeby jen ad hoc, dle toho, jak se zrovna které obci poštěstí. Vyhnuli bychom se tomu, aby tam, kde jen největší potřeba, bylo málo peněz, ale také tomu, aby tyto zdroje byly vynakládány neefektivně. </a:t>
            </a:r>
          </a:p>
          <a:p>
            <a:r>
              <a:rPr lang="cs-CZ"/>
              <a:t>Uvedu příklad – je hezké, že u nás každá obec může mít CzechPoint, nicméně pokud jej za rok využije deset občanů, je otázka, nakolik je tato investice efektivní. Nebo chápu potřebu budovat v obcích čističky, ale pokud náklady přesahují 120 tis. Kč na obyvatele a stát to dovolí, místo aby motivoval k nějakému ekonomičtějšímu řešení nebo se snažil pokrýt větší území, ukazuje to, že vůbec nevíme, co s evropskými prostředky můžeme a máme dělat.</a:t>
            </a:r>
          </a:p>
          <a:p>
            <a:r>
              <a:rPr lang="cs-CZ"/>
              <a:t>Ale aby mě někdo špatně nepochopil – je to zejména o spolupráci a koordinaci služeb v území, o tom, vědět, jakou potřebu a poptávku mají v oblasti školství nebo vodovodní infrastruktury v okrese Jeseník a jakou v okrese Praha západ a jak se bude situace do budoucna vyvíjet.</a:t>
            </a:r>
          </a:p>
          <a:p>
            <a:r>
              <a:rPr lang="cs-CZ"/>
              <a:t>Jen pro ilustraci, v tabulce je vidět, které kraje lze považovat za nejvíce venkovské a které za nejméně. Nejvíce venkovské jsou kraje Středočeský a Jihočeský, nejméně pak Moravskoslezský.</a:t>
            </a:r>
          </a:p>
          <a:p>
            <a:endParaRPr lang="cs-CZ"/>
          </a:p>
          <a:p>
            <a:endParaRPr lang="cs-CZ"/>
          </a:p>
          <a:p>
            <a:endParaRPr lang="cs-CZ"/>
          </a:p>
          <a:p>
            <a:endParaRPr lang="cs-CZ"/>
          </a:p>
          <a:p>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FF63F1-70F8-45B5-866E-5AA840DB7F31}" type="slidenum">
              <a:rPr lang="de-AT"/>
              <a:pPr/>
              <a:t>9</a:t>
            </a:fld>
            <a:endParaRPr lang="de-AT"/>
          </a:p>
        </p:txBody>
      </p:sp>
      <p:sp>
        <p:nvSpPr>
          <p:cNvPr id="187394" name="Rectangle 2"/>
          <p:cNvSpPr>
            <a:spLocks noChangeArrowheads="1" noTextEdit="1"/>
          </p:cNvSpPr>
          <p:nvPr>
            <p:ph type="sldImg"/>
          </p:nvPr>
        </p:nvSpPr>
        <p:spPr>
          <a:ln/>
        </p:spPr>
      </p:sp>
      <p:sp>
        <p:nvSpPr>
          <p:cNvPr id="187395" name="Rectangle 3"/>
          <p:cNvSpPr>
            <a:spLocks noGrp="1" noChangeArrowheads="1"/>
          </p:cNvSpPr>
          <p:nvPr>
            <p:ph type="body" idx="1"/>
          </p:nvPr>
        </p:nvSpPr>
        <p:spPr/>
        <p:txBody>
          <a:bodyPr/>
          <a:lstStyle/>
          <a:p>
            <a:pPr marL="228600" indent="-228600">
              <a:lnSpc>
                <a:spcPct val="90000"/>
              </a:lnSpc>
              <a:buFontTx/>
              <a:buAutoNum type="arabicParenR"/>
            </a:pPr>
            <a:r>
              <a:rPr lang="cs-CZ" sz="1000"/>
              <a:t>Dotační programování otevírá prostor pro debatu nad systémem veřejné správy v ČR a rozhodujících aktérech, kteří tento systém ovlivňují nebo do něj vstupují. V této souvislosti je nutné otevřít diskuzi s ministerstvem vnitra nad možnostmi fungování systému veřejné správy v ČR. Jednou ze šancí je v tomto ohledu na úrovni obcí s rozšířenou působností využít bývalé poradní instituty okresních úřadů, tzv. okresní shromáždění, jejichž rolí by bylo koordinovat rozvoj na území obce s rozšířenou působností. Tyto orgány by také mohly řešit provazbu integrovaných plánů měst do území okolních obcí nebo návaznost aktivit místních akčních skupin na strategii rozvoje dané obce s rozšířenou působností. Součástí tohoto řešení by měla být personální a finanční podpora těchto orgánů. Mohly by pak například  poskytovat společné řešení pro několik obcí se stejnými problémy. </a:t>
            </a:r>
          </a:p>
          <a:p>
            <a:pPr marL="228600" indent="-228600">
              <a:lnSpc>
                <a:spcPct val="90000"/>
              </a:lnSpc>
              <a:buFontTx/>
              <a:buAutoNum type="arabicParenR"/>
            </a:pPr>
            <a:r>
              <a:rPr lang="cs-CZ" sz="1000"/>
              <a:t>Je nutné </a:t>
            </a:r>
            <a:r>
              <a:rPr lang="cs-CZ" sz="1000">
                <a:solidFill>
                  <a:srgbClr val="336699"/>
                </a:solidFill>
              </a:rPr>
              <a:t>nastavit dotační programy pro EU fondy tak, aby obce motivovaly ke spolupráci. Při tom je třeba myslet na to, jak efektivní vynaložené prostředky jsou (tj. zda není levnější řešení, zda už se někde jinde nedělá a stačilo by se jen připojit). </a:t>
            </a:r>
            <a:r>
              <a:rPr lang="cs-CZ" sz="1000"/>
              <a:t>Je také nezbytné, aby se v příštím období více koordinovaly podpory a projekty v rámci kohezní politiky, strukturálních fondů a společné zemědělské politiky, tj. z Evropského zemědělského fondu pro rozvoj venkova. Na to je potřeba navázat implementační systém. </a:t>
            </a:r>
          </a:p>
          <a:p>
            <a:pPr marL="228600" indent="-228600">
              <a:lnSpc>
                <a:spcPct val="90000"/>
              </a:lnSpc>
            </a:pPr>
            <a:r>
              <a:rPr lang="cs-CZ" sz="1000">
                <a:solidFill>
                  <a:srgbClr val="336699"/>
                </a:solidFill>
              </a:rPr>
              <a:t>K tomuto bodu patří také téma Evropského sociálního fondu. Tyto peníze jsou peníze pro lidi a na jejich rozvoj. Neumíme s nimi v Česku pracovat – vymýšlíme zbytečná školení, místo abychom je využili ve prospěch občanů, který přinese přidanou hodnotu. Mohou třeba posílit administrativní kapacitu obcí na to, aby mohly evropské peníze využívat. Nebo třeba mohou přispět k zaplacení již zmiňovaných poradních shromáždění. Prostě mohou připsět ke komunikaci a přenosu zkušeností na místní úrovni. TO by si správi Evorpského sociálního fondu v Česku měli uvědomit a měli by ve spolupráci s obcemi umět najít tuto územní dimenzi tohoto fondu</a:t>
            </a:r>
          </a:p>
          <a:p>
            <a:pPr marL="228600" indent="-228600">
              <a:lnSpc>
                <a:spcPct val="90000"/>
              </a:lnSpc>
            </a:pPr>
            <a:r>
              <a:rPr lang="cs-CZ" sz="1000">
                <a:solidFill>
                  <a:srgbClr val="336699"/>
                </a:solidFill>
              </a:rPr>
              <a:t>3) Je potřeba řešit organizační překážky čerpání EU dotací, protože ty jsou jen o nastaveném sysétmu a o úřadech státní správy, resp. krajů / regionálních rad. </a:t>
            </a:r>
          </a:p>
          <a:p>
            <a:pPr marL="228600" indent="-228600">
              <a:lnSpc>
                <a:spcPct val="90000"/>
              </a:lnSpc>
            </a:pPr>
            <a:r>
              <a:rPr lang="cs-CZ" sz="1000">
                <a:solidFill>
                  <a:srgbClr val="336699"/>
                </a:solidFill>
              </a:rPr>
              <a:t>4) Alokace na infrastrtkuru souvisí s takto definovanou potřebou obcí.</a:t>
            </a:r>
          </a:p>
          <a:p>
            <a:pPr marL="228600" indent="-228600">
              <a:lnSpc>
                <a:spcPct val="90000"/>
              </a:lnSpc>
            </a:pPr>
            <a:endParaRPr lang="cs-CZ" sz="1000"/>
          </a:p>
          <a:p>
            <a:pPr marL="228600" indent="-228600">
              <a:lnSpc>
                <a:spcPct val="90000"/>
              </a:lnSpc>
            </a:pPr>
            <a:endParaRPr lang="cs-CZ" sz="1000"/>
          </a:p>
          <a:p>
            <a:pPr marL="228600" indent="-228600">
              <a:lnSpc>
                <a:spcPct val="90000"/>
              </a:lnSpc>
            </a:pPr>
            <a:endParaRPr lang="cs-CZ" sz="10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0">
          <a:blip r:embed="rId2" cstate="screen"/>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2171700" y="2413000"/>
            <a:ext cx="6423025" cy="879475"/>
          </a:xfrm>
        </p:spPr>
        <p:txBody>
          <a:bodyPr/>
          <a:lstStyle>
            <a:lvl1pPr>
              <a:defRPr sz="2000">
                <a:solidFill>
                  <a:schemeClr val="tx1"/>
                </a:solidFill>
              </a:defRPr>
            </a:lvl1pPr>
          </a:lstStyle>
          <a:p>
            <a:r>
              <a:rPr lang="cs-CZ"/>
              <a:t>NÁZEV PREZENTACE – PRESENTATION NAME</a:t>
            </a:r>
            <a:endParaRPr lang="de-AT"/>
          </a:p>
        </p:txBody>
      </p:sp>
      <p:sp>
        <p:nvSpPr>
          <p:cNvPr id="9219" name="Rectangle 3"/>
          <p:cNvSpPr>
            <a:spLocks noGrp="1" noChangeArrowheads="1"/>
          </p:cNvSpPr>
          <p:nvPr>
            <p:ph type="subTitle" idx="1"/>
          </p:nvPr>
        </p:nvSpPr>
        <p:spPr>
          <a:xfrm>
            <a:off x="2366963" y="4752975"/>
            <a:ext cx="6400800" cy="482600"/>
          </a:xfrm>
        </p:spPr>
        <p:txBody>
          <a:bodyPr lIns="91440"/>
          <a:lstStyle>
            <a:lvl1pPr algn="ctr">
              <a:spcAft>
                <a:spcPct val="0"/>
              </a:spcAft>
              <a:defRPr sz="1600">
                <a:solidFill>
                  <a:schemeClr val="tx1"/>
                </a:solidFill>
              </a:defRPr>
            </a:lvl1pPr>
          </a:lstStyle>
          <a:p>
            <a:r>
              <a:rPr lang="cs-CZ"/>
              <a:t>Další specifikace – Further specifications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zápatí 3"/>
          <p:cNvSpPr>
            <a:spLocks noGrp="1"/>
          </p:cNvSpPr>
          <p:nvPr>
            <p:ph type="ftr" sz="quarter" idx="10"/>
          </p:nvPr>
        </p:nvSpPr>
        <p:spPr/>
        <p:txBody>
          <a:bodyPr/>
          <a:lstStyle>
            <a:lvl1pPr>
              <a:defRPr/>
            </a:lvl1pPr>
          </a:lstStyle>
          <a:p>
            <a:endParaRPr lang="de-AT"/>
          </a:p>
        </p:txBody>
      </p:sp>
      <p:sp>
        <p:nvSpPr>
          <p:cNvPr id="5" name="Zástupný symbol pro číslo snímku 4"/>
          <p:cNvSpPr>
            <a:spLocks noGrp="1"/>
          </p:cNvSpPr>
          <p:nvPr>
            <p:ph type="sldNum" sz="quarter" idx="11"/>
          </p:nvPr>
        </p:nvSpPr>
        <p:spPr/>
        <p:txBody>
          <a:bodyPr/>
          <a:lstStyle>
            <a:lvl1pPr>
              <a:defRPr/>
            </a:lvl1pPr>
          </a:lstStyle>
          <a:p>
            <a:fld id="{49E0BF9F-4F54-4409-A754-B859A98B265C}" type="slidenum">
              <a:rPr lang="de-AT"/>
              <a:pPr/>
              <a:t>‹#›</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985000" y="533400"/>
            <a:ext cx="1473200" cy="4906963"/>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2562225" y="533400"/>
            <a:ext cx="4270375" cy="4906963"/>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zápatí 3"/>
          <p:cNvSpPr>
            <a:spLocks noGrp="1"/>
          </p:cNvSpPr>
          <p:nvPr>
            <p:ph type="ftr" sz="quarter" idx="10"/>
          </p:nvPr>
        </p:nvSpPr>
        <p:spPr/>
        <p:txBody>
          <a:bodyPr/>
          <a:lstStyle>
            <a:lvl1pPr>
              <a:defRPr/>
            </a:lvl1pPr>
          </a:lstStyle>
          <a:p>
            <a:endParaRPr lang="de-AT"/>
          </a:p>
        </p:txBody>
      </p:sp>
      <p:sp>
        <p:nvSpPr>
          <p:cNvPr id="5" name="Zástupný symbol pro číslo snímku 4"/>
          <p:cNvSpPr>
            <a:spLocks noGrp="1"/>
          </p:cNvSpPr>
          <p:nvPr>
            <p:ph type="sldNum" sz="quarter" idx="11"/>
          </p:nvPr>
        </p:nvSpPr>
        <p:spPr/>
        <p:txBody>
          <a:bodyPr/>
          <a:lstStyle>
            <a:lvl1pPr>
              <a:defRPr/>
            </a:lvl1pPr>
          </a:lstStyle>
          <a:p>
            <a:fld id="{162DE933-80D1-4EC2-933E-0CE4812822E6}" type="slidenum">
              <a:rPr lang="de-AT"/>
              <a:pPr/>
              <a:t>‹#›</a:t>
            </a:fld>
            <a:endParaRPr lang="de-A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2562225" y="533400"/>
            <a:ext cx="5895975" cy="381000"/>
          </a:xfrm>
        </p:spPr>
        <p:txBody>
          <a:bodyPr/>
          <a:lstStyle/>
          <a:p>
            <a:r>
              <a:rPr lang="cs-CZ" smtClean="0"/>
              <a:t>Klepnutím lze upravit styl předlohy nadpisů.</a:t>
            </a:r>
            <a:endParaRPr lang="cs-CZ"/>
          </a:p>
        </p:txBody>
      </p:sp>
      <p:sp>
        <p:nvSpPr>
          <p:cNvPr id="3" name="Zástupný symbol pro text 2"/>
          <p:cNvSpPr>
            <a:spLocks noGrp="1"/>
          </p:cNvSpPr>
          <p:nvPr>
            <p:ph type="body" sz="half" idx="1"/>
          </p:nvPr>
        </p:nvSpPr>
        <p:spPr>
          <a:xfrm>
            <a:off x="2574925" y="1600200"/>
            <a:ext cx="2865438" cy="38401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592763" y="1600200"/>
            <a:ext cx="2865437" cy="38401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zápatí 4"/>
          <p:cNvSpPr>
            <a:spLocks noGrp="1"/>
          </p:cNvSpPr>
          <p:nvPr>
            <p:ph type="ftr" sz="quarter" idx="10"/>
          </p:nvPr>
        </p:nvSpPr>
        <p:spPr>
          <a:xfrm>
            <a:off x="381000" y="6477000"/>
            <a:ext cx="2895600" cy="228600"/>
          </a:xfrm>
        </p:spPr>
        <p:txBody>
          <a:bodyPr/>
          <a:lstStyle>
            <a:lvl1pPr>
              <a:defRPr/>
            </a:lvl1pPr>
          </a:lstStyle>
          <a:p>
            <a:endParaRPr lang="de-AT"/>
          </a:p>
        </p:txBody>
      </p:sp>
      <p:sp>
        <p:nvSpPr>
          <p:cNvPr id="6" name="Zástupný symbol pro číslo snímku 5"/>
          <p:cNvSpPr>
            <a:spLocks noGrp="1"/>
          </p:cNvSpPr>
          <p:nvPr>
            <p:ph type="sldNum" sz="quarter" idx="11"/>
          </p:nvPr>
        </p:nvSpPr>
        <p:spPr>
          <a:xfrm>
            <a:off x="4343400" y="6477000"/>
            <a:ext cx="381000" cy="228600"/>
          </a:xfrm>
        </p:spPr>
        <p:txBody>
          <a:bodyPr/>
          <a:lstStyle>
            <a:lvl1pPr>
              <a:defRPr/>
            </a:lvl1pPr>
          </a:lstStyle>
          <a:p>
            <a:fld id="{F2A80551-5333-40E7-8BB7-F5F54E0A5952}" type="slidenum">
              <a:rPr lang="de-AT"/>
              <a:pPr/>
              <a:t>‹#›</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zápatí 3"/>
          <p:cNvSpPr>
            <a:spLocks noGrp="1"/>
          </p:cNvSpPr>
          <p:nvPr>
            <p:ph type="ftr" sz="quarter" idx="10"/>
          </p:nvPr>
        </p:nvSpPr>
        <p:spPr/>
        <p:txBody>
          <a:bodyPr/>
          <a:lstStyle>
            <a:lvl1pPr>
              <a:defRPr/>
            </a:lvl1pPr>
          </a:lstStyle>
          <a:p>
            <a:endParaRPr lang="de-AT"/>
          </a:p>
        </p:txBody>
      </p:sp>
      <p:sp>
        <p:nvSpPr>
          <p:cNvPr id="5" name="Zástupný symbol pro číslo snímku 4"/>
          <p:cNvSpPr>
            <a:spLocks noGrp="1"/>
          </p:cNvSpPr>
          <p:nvPr>
            <p:ph type="sldNum" sz="quarter" idx="11"/>
          </p:nvPr>
        </p:nvSpPr>
        <p:spPr/>
        <p:txBody>
          <a:bodyPr/>
          <a:lstStyle>
            <a:lvl1pPr>
              <a:defRPr/>
            </a:lvl1pPr>
          </a:lstStyle>
          <a:p>
            <a:fld id="{FCFA5895-26E0-451B-A36A-BC713B066962}" type="slidenum">
              <a:rPr lang="de-AT"/>
              <a:pPr/>
              <a:t>‹#›</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zápatí 3"/>
          <p:cNvSpPr>
            <a:spLocks noGrp="1"/>
          </p:cNvSpPr>
          <p:nvPr>
            <p:ph type="ftr" sz="quarter" idx="10"/>
          </p:nvPr>
        </p:nvSpPr>
        <p:spPr/>
        <p:txBody>
          <a:bodyPr/>
          <a:lstStyle>
            <a:lvl1pPr>
              <a:defRPr/>
            </a:lvl1pPr>
          </a:lstStyle>
          <a:p>
            <a:endParaRPr lang="de-AT"/>
          </a:p>
        </p:txBody>
      </p:sp>
      <p:sp>
        <p:nvSpPr>
          <p:cNvPr id="5" name="Zástupný symbol pro číslo snímku 4"/>
          <p:cNvSpPr>
            <a:spLocks noGrp="1"/>
          </p:cNvSpPr>
          <p:nvPr>
            <p:ph type="sldNum" sz="quarter" idx="11"/>
          </p:nvPr>
        </p:nvSpPr>
        <p:spPr/>
        <p:txBody>
          <a:bodyPr/>
          <a:lstStyle>
            <a:lvl1pPr>
              <a:defRPr/>
            </a:lvl1pPr>
          </a:lstStyle>
          <a:p>
            <a:fld id="{32147351-6C2C-49C2-B68E-D88735C7825C}" type="slidenum">
              <a:rPr lang="de-AT"/>
              <a:pPr/>
              <a:t>‹#›</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2574925" y="1600200"/>
            <a:ext cx="2865438"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592763" y="1600200"/>
            <a:ext cx="2865437"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zápatí 4"/>
          <p:cNvSpPr>
            <a:spLocks noGrp="1"/>
          </p:cNvSpPr>
          <p:nvPr>
            <p:ph type="ftr" sz="quarter" idx="10"/>
          </p:nvPr>
        </p:nvSpPr>
        <p:spPr/>
        <p:txBody>
          <a:bodyPr/>
          <a:lstStyle>
            <a:lvl1pPr>
              <a:defRPr/>
            </a:lvl1pPr>
          </a:lstStyle>
          <a:p>
            <a:endParaRPr lang="de-AT"/>
          </a:p>
        </p:txBody>
      </p:sp>
      <p:sp>
        <p:nvSpPr>
          <p:cNvPr id="6" name="Zástupný symbol pro číslo snímku 5"/>
          <p:cNvSpPr>
            <a:spLocks noGrp="1"/>
          </p:cNvSpPr>
          <p:nvPr>
            <p:ph type="sldNum" sz="quarter" idx="11"/>
          </p:nvPr>
        </p:nvSpPr>
        <p:spPr/>
        <p:txBody>
          <a:bodyPr/>
          <a:lstStyle>
            <a:lvl1pPr>
              <a:defRPr/>
            </a:lvl1pPr>
          </a:lstStyle>
          <a:p>
            <a:fld id="{659854F4-4AA8-42C5-A75E-6CDD70C7D30E}" type="slidenum">
              <a:rPr lang="de-AT"/>
              <a:pPr/>
              <a:t>‹#›</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zápatí 6"/>
          <p:cNvSpPr>
            <a:spLocks noGrp="1"/>
          </p:cNvSpPr>
          <p:nvPr>
            <p:ph type="ftr" sz="quarter" idx="10"/>
          </p:nvPr>
        </p:nvSpPr>
        <p:spPr/>
        <p:txBody>
          <a:bodyPr/>
          <a:lstStyle>
            <a:lvl1pPr>
              <a:defRPr/>
            </a:lvl1pPr>
          </a:lstStyle>
          <a:p>
            <a:endParaRPr lang="de-AT"/>
          </a:p>
        </p:txBody>
      </p:sp>
      <p:sp>
        <p:nvSpPr>
          <p:cNvPr id="8" name="Zástupný symbol pro číslo snímku 7"/>
          <p:cNvSpPr>
            <a:spLocks noGrp="1"/>
          </p:cNvSpPr>
          <p:nvPr>
            <p:ph type="sldNum" sz="quarter" idx="11"/>
          </p:nvPr>
        </p:nvSpPr>
        <p:spPr/>
        <p:txBody>
          <a:bodyPr/>
          <a:lstStyle>
            <a:lvl1pPr>
              <a:defRPr/>
            </a:lvl1pPr>
          </a:lstStyle>
          <a:p>
            <a:fld id="{B41B386C-BD3D-426E-9B1C-E6F790398547}" type="slidenum">
              <a:rPr lang="de-AT"/>
              <a:pPr/>
              <a:t>‹#›</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zápatí 2"/>
          <p:cNvSpPr>
            <a:spLocks noGrp="1"/>
          </p:cNvSpPr>
          <p:nvPr>
            <p:ph type="ftr" sz="quarter" idx="10"/>
          </p:nvPr>
        </p:nvSpPr>
        <p:spPr/>
        <p:txBody>
          <a:bodyPr/>
          <a:lstStyle>
            <a:lvl1pPr>
              <a:defRPr/>
            </a:lvl1pPr>
          </a:lstStyle>
          <a:p>
            <a:endParaRPr lang="de-AT"/>
          </a:p>
        </p:txBody>
      </p:sp>
      <p:sp>
        <p:nvSpPr>
          <p:cNvPr id="4" name="Zástupný symbol pro číslo snímku 3"/>
          <p:cNvSpPr>
            <a:spLocks noGrp="1"/>
          </p:cNvSpPr>
          <p:nvPr>
            <p:ph type="sldNum" sz="quarter" idx="11"/>
          </p:nvPr>
        </p:nvSpPr>
        <p:spPr/>
        <p:txBody>
          <a:bodyPr/>
          <a:lstStyle>
            <a:lvl1pPr>
              <a:defRPr/>
            </a:lvl1pPr>
          </a:lstStyle>
          <a:p>
            <a:fld id="{47E55918-53AB-4008-8FF5-0153128325B3}" type="slidenum">
              <a:rPr lang="de-AT"/>
              <a:pPr/>
              <a:t>‹#›</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de-AT"/>
          </a:p>
        </p:txBody>
      </p:sp>
      <p:sp>
        <p:nvSpPr>
          <p:cNvPr id="3" name="Zástupný symbol pro číslo snímku 2"/>
          <p:cNvSpPr>
            <a:spLocks noGrp="1"/>
          </p:cNvSpPr>
          <p:nvPr>
            <p:ph type="sldNum" sz="quarter" idx="11"/>
          </p:nvPr>
        </p:nvSpPr>
        <p:spPr/>
        <p:txBody>
          <a:bodyPr/>
          <a:lstStyle>
            <a:lvl1pPr>
              <a:defRPr/>
            </a:lvl1pPr>
          </a:lstStyle>
          <a:p>
            <a:fld id="{DAAEEA10-ECF7-42B7-AFCF-8A8AFA0DF028}" type="slidenum">
              <a:rPr lang="de-AT"/>
              <a:pPr/>
              <a:t>‹#›</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zápatí 4"/>
          <p:cNvSpPr>
            <a:spLocks noGrp="1"/>
          </p:cNvSpPr>
          <p:nvPr>
            <p:ph type="ftr" sz="quarter" idx="10"/>
          </p:nvPr>
        </p:nvSpPr>
        <p:spPr/>
        <p:txBody>
          <a:bodyPr/>
          <a:lstStyle>
            <a:lvl1pPr>
              <a:defRPr/>
            </a:lvl1pPr>
          </a:lstStyle>
          <a:p>
            <a:endParaRPr lang="de-AT"/>
          </a:p>
        </p:txBody>
      </p:sp>
      <p:sp>
        <p:nvSpPr>
          <p:cNvPr id="6" name="Zástupný symbol pro číslo snímku 5"/>
          <p:cNvSpPr>
            <a:spLocks noGrp="1"/>
          </p:cNvSpPr>
          <p:nvPr>
            <p:ph type="sldNum" sz="quarter" idx="11"/>
          </p:nvPr>
        </p:nvSpPr>
        <p:spPr/>
        <p:txBody>
          <a:bodyPr/>
          <a:lstStyle>
            <a:lvl1pPr>
              <a:defRPr/>
            </a:lvl1pPr>
          </a:lstStyle>
          <a:p>
            <a:fld id="{D4964811-A671-45A0-AFEC-EE20A7A1AA31}" type="slidenum">
              <a:rPr lang="de-AT"/>
              <a:pPr/>
              <a:t>‹#›</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zápatí 4"/>
          <p:cNvSpPr>
            <a:spLocks noGrp="1"/>
          </p:cNvSpPr>
          <p:nvPr>
            <p:ph type="ftr" sz="quarter" idx="10"/>
          </p:nvPr>
        </p:nvSpPr>
        <p:spPr/>
        <p:txBody>
          <a:bodyPr/>
          <a:lstStyle>
            <a:lvl1pPr>
              <a:defRPr/>
            </a:lvl1pPr>
          </a:lstStyle>
          <a:p>
            <a:endParaRPr lang="de-AT"/>
          </a:p>
        </p:txBody>
      </p:sp>
      <p:sp>
        <p:nvSpPr>
          <p:cNvPr id="6" name="Zástupný symbol pro číslo snímku 5"/>
          <p:cNvSpPr>
            <a:spLocks noGrp="1"/>
          </p:cNvSpPr>
          <p:nvPr>
            <p:ph type="sldNum" sz="quarter" idx="11"/>
          </p:nvPr>
        </p:nvSpPr>
        <p:spPr/>
        <p:txBody>
          <a:bodyPr/>
          <a:lstStyle>
            <a:lvl1pPr>
              <a:defRPr/>
            </a:lvl1pPr>
          </a:lstStyle>
          <a:p>
            <a:fld id="{FFED38FA-0FD2-4604-B6C1-6098BB8217B5}" type="slidenum">
              <a:rPr lang="de-AT"/>
              <a:pPr/>
              <a:t>‹#›</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screen"/>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62225" y="533400"/>
            <a:ext cx="5895975" cy="38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cs-CZ" smtClean="0"/>
              <a:t>NADPIS – HEADING</a:t>
            </a:r>
            <a:endParaRPr lang="de-DE" smtClean="0"/>
          </a:p>
        </p:txBody>
      </p:sp>
      <p:sp>
        <p:nvSpPr>
          <p:cNvPr id="1027" name="Rectangle 3"/>
          <p:cNvSpPr>
            <a:spLocks noGrp="1" noChangeArrowheads="1"/>
          </p:cNvSpPr>
          <p:nvPr>
            <p:ph type="body" idx="1"/>
          </p:nvPr>
        </p:nvSpPr>
        <p:spPr bwMode="auto">
          <a:xfrm>
            <a:off x="2574925" y="1600200"/>
            <a:ext cx="5883275" cy="3840163"/>
          </a:xfrm>
          <a:prstGeom prst="rect">
            <a:avLst/>
          </a:prstGeom>
          <a:noFill/>
          <a:ln w="9525">
            <a:noFill/>
            <a:miter lim="800000"/>
            <a:headEnd/>
            <a:tailEnd/>
          </a:ln>
          <a:effectLst/>
        </p:spPr>
        <p:txBody>
          <a:bodyPr vert="horz" wrap="square" lIns="90000" tIns="45720" rIns="91440" bIns="45720" numCol="1" anchor="t" anchorCtr="0" compatLnSpc="1">
            <a:prstTxWarp prst="textNoShape">
              <a:avLst/>
            </a:prstTxWarp>
          </a:bodyPr>
          <a:lstStyle/>
          <a:p>
            <a:pPr lvl="0"/>
            <a:r>
              <a:rPr lang="cs-CZ" smtClean="0"/>
              <a:t>Hlavní text – Main text</a:t>
            </a:r>
          </a:p>
          <a:p>
            <a:pPr lvl="1"/>
            <a:r>
              <a:rPr lang="cs-CZ" smtClean="0"/>
              <a:t>2. úroveň – 2nd level</a:t>
            </a:r>
            <a:endParaRPr lang="de-DE" smtClean="0"/>
          </a:p>
          <a:p>
            <a:pPr lvl="2"/>
            <a:r>
              <a:rPr lang="cs-CZ" smtClean="0"/>
              <a:t>3. úroveň – 3rd level</a:t>
            </a:r>
            <a:endParaRPr lang="de-DE" smtClean="0"/>
          </a:p>
          <a:p>
            <a:pPr lvl="3"/>
            <a:r>
              <a:rPr lang="cs-CZ" smtClean="0"/>
              <a:t>4. úroveň – 4th level</a:t>
            </a:r>
            <a:endParaRPr lang="de-DE" smtClean="0"/>
          </a:p>
          <a:p>
            <a:pPr lvl="0"/>
            <a:endParaRPr lang="de-DE" smtClean="0"/>
          </a:p>
        </p:txBody>
      </p:sp>
      <p:sp>
        <p:nvSpPr>
          <p:cNvPr id="1040" name="Rectangle 16"/>
          <p:cNvSpPr>
            <a:spLocks noGrp="1" noChangeArrowheads="1"/>
          </p:cNvSpPr>
          <p:nvPr>
            <p:ph type="ftr" sz="quarter" idx="3"/>
          </p:nvPr>
        </p:nvSpPr>
        <p:spPr bwMode="auto">
          <a:xfrm>
            <a:off x="381000" y="64770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2"/>
                </a:solidFill>
                <a:latin typeface="+mn-lt"/>
              </a:defRPr>
            </a:lvl1pPr>
          </a:lstStyle>
          <a:p>
            <a:endParaRPr lang="de-AT"/>
          </a:p>
        </p:txBody>
      </p:sp>
      <p:sp>
        <p:nvSpPr>
          <p:cNvPr id="1041" name="Rectangle 17"/>
          <p:cNvSpPr>
            <a:spLocks noGrp="1" noChangeArrowheads="1"/>
          </p:cNvSpPr>
          <p:nvPr>
            <p:ph type="sldNum" sz="quarter" idx="4"/>
          </p:nvPr>
        </p:nvSpPr>
        <p:spPr bwMode="auto">
          <a:xfrm>
            <a:off x="4343400" y="6477000"/>
            <a:ext cx="381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2"/>
                </a:solidFill>
                <a:latin typeface="+mn-lt"/>
              </a:defRPr>
            </a:lvl1pPr>
          </a:lstStyle>
          <a:p>
            <a:fld id="{9381344B-D43E-4D25-AB20-C05FD702AC0B}" type="slidenum">
              <a:rPr lang="de-AT"/>
              <a:pPr/>
              <a:t>‹#›</a:t>
            </a:fld>
            <a:endParaRPr lang="de-A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2800" b="1">
          <a:solidFill>
            <a:srgbClr val="336699"/>
          </a:solidFill>
          <a:latin typeface="+mj-lt"/>
          <a:ea typeface="+mj-ea"/>
          <a:cs typeface="+mj-cs"/>
        </a:defRPr>
      </a:lvl1pPr>
      <a:lvl2pPr algn="l" rtl="0" eaLnBrk="0" fontAlgn="base" hangingPunct="0">
        <a:spcBef>
          <a:spcPct val="0"/>
        </a:spcBef>
        <a:spcAft>
          <a:spcPct val="0"/>
        </a:spcAft>
        <a:defRPr sz="2800" b="1">
          <a:solidFill>
            <a:srgbClr val="336699"/>
          </a:solidFill>
          <a:latin typeface="Arial" charset="0"/>
        </a:defRPr>
      </a:lvl2pPr>
      <a:lvl3pPr algn="l" rtl="0" eaLnBrk="0" fontAlgn="base" hangingPunct="0">
        <a:spcBef>
          <a:spcPct val="0"/>
        </a:spcBef>
        <a:spcAft>
          <a:spcPct val="0"/>
        </a:spcAft>
        <a:defRPr sz="2800" b="1">
          <a:solidFill>
            <a:srgbClr val="336699"/>
          </a:solidFill>
          <a:latin typeface="Arial" charset="0"/>
        </a:defRPr>
      </a:lvl3pPr>
      <a:lvl4pPr algn="l" rtl="0" eaLnBrk="0" fontAlgn="base" hangingPunct="0">
        <a:spcBef>
          <a:spcPct val="0"/>
        </a:spcBef>
        <a:spcAft>
          <a:spcPct val="0"/>
        </a:spcAft>
        <a:defRPr sz="2800" b="1">
          <a:solidFill>
            <a:srgbClr val="336699"/>
          </a:solidFill>
          <a:latin typeface="Arial" charset="0"/>
        </a:defRPr>
      </a:lvl4pPr>
      <a:lvl5pPr algn="l" rtl="0" eaLnBrk="0" fontAlgn="base" hangingPunct="0">
        <a:spcBef>
          <a:spcPct val="0"/>
        </a:spcBef>
        <a:spcAft>
          <a:spcPct val="0"/>
        </a:spcAft>
        <a:defRPr sz="2800" b="1">
          <a:solidFill>
            <a:srgbClr val="336699"/>
          </a:solidFill>
          <a:latin typeface="Arial" charset="0"/>
        </a:defRPr>
      </a:lvl5pPr>
      <a:lvl6pPr marL="457200" algn="l" rtl="0" eaLnBrk="0" fontAlgn="base" hangingPunct="0">
        <a:spcBef>
          <a:spcPct val="0"/>
        </a:spcBef>
        <a:spcAft>
          <a:spcPct val="0"/>
        </a:spcAft>
        <a:defRPr sz="2800" b="1">
          <a:solidFill>
            <a:srgbClr val="336699"/>
          </a:solidFill>
          <a:latin typeface="Arial" charset="0"/>
        </a:defRPr>
      </a:lvl6pPr>
      <a:lvl7pPr marL="914400" algn="l" rtl="0" eaLnBrk="0" fontAlgn="base" hangingPunct="0">
        <a:spcBef>
          <a:spcPct val="0"/>
        </a:spcBef>
        <a:spcAft>
          <a:spcPct val="0"/>
        </a:spcAft>
        <a:defRPr sz="2800" b="1">
          <a:solidFill>
            <a:srgbClr val="336699"/>
          </a:solidFill>
          <a:latin typeface="Arial" charset="0"/>
        </a:defRPr>
      </a:lvl7pPr>
      <a:lvl8pPr marL="1371600" algn="l" rtl="0" eaLnBrk="0" fontAlgn="base" hangingPunct="0">
        <a:spcBef>
          <a:spcPct val="0"/>
        </a:spcBef>
        <a:spcAft>
          <a:spcPct val="0"/>
        </a:spcAft>
        <a:defRPr sz="2800" b="1">
          <a:solidFill>
            <a:srgbClr val="336699"/>
          </a:solidFill>
          <a:latin typeface="Arial" charset="0"/>
        </a:defRPr>
      </a:lvl8pPr>
      <a:lvl9pPr marL="1828800" algn="l" rtl="0" eaLnBrk="0" fontAlgn="base" hangingPunct="0">
        <a:spcBef>
          <a:spcPct val="0"/>
        </a:spcBef>
        <a:spcAft>
          <a:spcPct val="0"/>
        </a:spcAft>
        <a:defRPr sz="2800" b="1">
          <a:solidFill>
            <a:srgbClr val="336699"/>
          </a:solidFill>
          <a:latin typeface="Arial" charset="0"/>
        </a:defRPr>
      </a:lvl9pPr>
    </p:titleStyle>
    <p:bodyStyle>
      <a:lvl1pPr algn="l" rtl="0" eaLnBrk="0" fontAlgn="base" hangingPunct="0">
        <a:spcBef>
          <a:spcPct val="20000"/>
        </a:spcBef>
        <a:spcAft>
          <a:spcPct val="60000"/>
        </a:spcAft>
        <a:defRPr sz="2400" b="1">
          <a:solidFill>
            <a:srgbClr val="990033"/>
          </a:solidFill>
          <a:latin typeface="+mn-lt"/>
          <a:ea typeface="+mn-ea"/>
          <a:cs typeface="+mn-cs"/>
        </a:defRPr>
      </a:lvl1pPr>
      <a:lvl2pPr marL="190500" algn="l" rtl="0" eaLnBrk="0" fontAlgn="base" hangingPunct="0">
        <a:spcBef>
          <a:spcPct val="20000"/>
        </a:spcBef>
        <a:spcAft>
          <a:spcPct val="50000"/>
        </a:spcAft>
        <a:buClr>
          <a:srgbClr val="336699"/>
        </a:buClr>
        <a:defRPr sz="1600" b="1">
          <a:solidFill>
            <a:schemeClr val="tx1"/>
          </a:solidFill>
          <a:latin typeface="+mn-lt"/>
        </a:defRPr>
      </a:lvl2pPr>
      <a:lvl3pPr marL="571500" indent="-190500" algn="l" rtl="0" eaLnBrk="0" fontAlgn="base" hangingPunct="0">
        <a:spcBef>
          <a:spcPct val="20000"/>
        </a:spcBef>
        <a:spcAft>
          <a:spcPct val="0"/>
        </a:spcAft>
        <a:buChar char="•"/>
        <a:defRPr b="1">
          <a:solidFill>
            <a:srgbClr val="336699"/>
          </a:solidFill>
          <a:latin typeface="+mn-lt"/>
        </a:defRPr>
      </a:lvl3pPr>
      <a:lvl4pPr marL="952500" indent="-190500" algn="l" rtl="0" eaLnBrk="0" fontAlgn="base" hangingPunct="0">
        <a:spcBef>
          <a:spcPct val="20000"/>
        </a:spcBef>
        <a:spcAft>
          <a:spcPct val="0"/>
        </a:spcAft>
        <a:buChar char="•"/>
        <a:defRPr sz="1600" b="1">
          <a:solidFill>
            <a:schemeClr val="bg2"/>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ctrTitle"/>
          </p:nvPr>
        </p:nvSpPr>
        <p:spPr>
          <a:xfrm>
            <a:off x="2133600" y="-193675"/>
            <a:ext cx="6815138" cy="2609850"/>
          </a:xfrm>
        </p:spPr>
        <p:txBody>
          <a:bodyPr/>
          <a:lstStyle/>
          <a:p>
            <a:pPr algn="ctr"/>
            <a:r>
              <a:rPr lang="cs-CZ" sz="4000">
                <a:solidFill>
                  <a:schemeClr val="bg1"/>
                </a:solidFill>
              </a:rPr>
              <a:t/>
            </a:r>
            <a:br>
              <a:rPr lang="cs-CZ" sz="4000">
                <a:solidFill>
                  <a:schemeClr val="bg1"/>
                </a:solidFill>
              </a:rPr>
            </a:br>
            <a:r>
              <a:rPr lang="cs-CZ" sz="4000">
                <a:solidFill>
                  <a:schemeClr val="bg1"/>
                </a:solidFill>
              </a:rPr>
              <a:t/>
            </a:r>
            <a:br>
              <a:rPr lang="cs-CZ" sz="4000">
                <a:solidFill>
                  <a:schemeClr val="bg1"/>
                </a:solidFill>
              </a:rPr>
            </a:br>
            <a:r>
              <a:rPr lang="cs-CZ" sz="4000">
                <a:solidFill>
                  <a:schemeClr val="bg1"/>
                </a:solidFill>
              </a:rPr>
              <a:t/>
            </a:r>
            <a:br>
              <a:rPr lang="cs-CZ" sz="4000">
                <a:solidFill>
                  <a:schemeClr val="bg1"/>
                </a:solidFill>
              </a:rPr>
            </a:br>
            <a:r>
              <a:rPr lang="cs-CZ" sz="4000">
                <a:solidFill>
                  <a:schemeClr val="bg1"/>
                </a:solidFill>
              </a:rPr>
              <a:t>Analýza potřeb venkova</a:t>
            </a:r>
          </a:p>
        </p:txBody>
      </p:sp>
      <p:sp>
        <p:nvSpPr>
          <p:cNvPr id="115715" name="Rectangle 3"/>
          <p:cNvSpPr>
            <a:spLocks noGrp="1" noChangeArrowheads="1"/>
          </p:cNvSpPr>
          <p:nvPr>
            <p:ph type="subTitle" idx="1"/>
          </p:nvPr>
        </p:nvSpPr>
        <p:spPr>
          <a:xfrm>
            <a:off x="1757363" y="3019425"/>
            <a:ext cx="7386637" cy="1574800"/>
          </a:xfrm>
        </p:spPr>
        <p:txBody>
          <a:bodyPr/>
          <a:lstStyle/>
          <a:p>
            <a:pPr>
              <a:lnSpc>
                <a:spcPct val="80000"/>
              </a:lnSpc>
            </a:pPr>
            <a:r>
              <a:rPr lang="cs-CZ" sz="2400" b="0">
                <a:solidFill>
                  <a:srgbClr val="336699"/>
                </a:solidFill>
              </a:rPr>
              <a:t>Josef Bezdíček</a:t>
            </a:r>
          </a:p>
          <a:p>
            <a:pPr>
              <a:lnSpc>
                <a:spcPct val="80000"/>
              </a:lnSpc>
            </a:pPr>
            <a:r>
              <a:rPr lang="cs-CZ" sz="2400" b="0">
                <a:solidFill>
                  <a:srgbClr val="336699"/>
                </a:solidFill>
              </a:rPr>
              <a:t>místopředseda Svazu měst a obcí ČR</a:t>
            </a:r>
          </a:p>
          <a:p>
            <a:pPr>
              <a:lnSpc>
                <a:spcPct val="80000"/>
              </a:lnSpc>
            </a:pPr>
            <a:r>
              <a:rPr lang="cs-CZ" sz="2400" b="0">
                <a:solidFill>
                  <a:srgbClr val="336699"/>
                </a:solidFill>
              </a:rPr>
              <a:t>Předseda Komory obcí</a:t>
            </a:r>
          </a:p>
          <a:p>
            <a:pPr>
              <a:lnSpc>
                <a:spcPct val="80000"/>
              </a:lnSpc>
            </a:pPr>
            <a:endParaRPr lang="cs-CZ" sz="2400" b="0">
              <a:solidFill>
                <a:srgbClr val="336699"/>
              </a:solidFill>
            </a:endParaRPr>
          </a:p>
          <a:p>
            <a:pPr>
              <a:lnSpc>
                <a:spcPct val="80000"/>
              </a:lnSpc>
            </a:pPr>
            <a:r>
              <a:rPr lang="cs-CZ" sz="2400" b="0">
                <a:solidFill>
                  <a:srgbClr val="336699"/>
                </a:solidFill>
              </a:rPr>
              <a:t>22. června 2012</a:t>
            </a:r>
          </a:p>
          <a:p>
            <a:pPr>
              <a:lnSpc>
                <a:spcPct val="80000"/>
              </a:lnSpc>
            </a:pPr>
            <a:r>
              <a:rPr lang="cs-CZ" sz="2400" b="0">
                <a:solidFill>
                  <a:srgbClr val="336699"/>
                </a:solidFill>
              </a:rPr>
              <a:t>Senát PČR, Praha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1"/>
          </p:nvPr>
        </p:nvSpPr>
        <p:spPr/>
        <p:txBody>
          <a:bodyPr/>
          <a:lstStyle/>
          <a:p>
            <a:fld id="{6C56148E-21F8-4103-BB3B-822692F4C503}" type="slidenum">
              <a:rPr lang="de-AT"/>
              <a:pPr/>
              <a:t>10</a:t>
            </a:fld>
            <a:endParaRPr lang="de-AT"/>
          </a:p>
        </p:txBody>
      </p:sp>
      <p:sp>
        <p:nvSpPr>
          <p:cNvPr id="182274" name="Rectangle 2"/>
          <p:cNvSpPr>
            <a:spLocks noGrp="1" noChangeArrowheads="1"/>
          </p:cNvSpPr>
          <p:nvPr>
            <p:ph type="title"/>
          </p:nvPr>
        </p:nvSpPr>
        <p:spPr>
          <a:xfrm>
            <a:off x="2070100" y="642938"/>
            <a:ext cx="6129338" cy="381000"/>
          </a:xfrm>
        </p:spPr>
        <p:txBody>
          <a:bodyPr/>
          <a:lstStyle/>
          <a:p>
            <a:r>
              <a:rPr lang="cs-CZ" sz="3200">
                <a:solidFill>
                  <a:schemeClr val="bg1"/>
                </a:solidFill>
              </a:rPr>
              <a:t>Doporučení pro budoucnost</a:t>
            </a:r>
          </a:p>
        </p:txBody>
      </p:sp>
      <p:sp>
        <p:nvSpPr>
          <p:cNvPr id="182275" name="Rectangle 3"/>
          <p:cNvSpPr>
            <a:spLocks noGrp="1" noChangeArrowheads="1"/>
          </p:cNvSpPr>
          <p:nvPr>
            <p:ph type="body" idx="1"/>
          </p:nvPr>
        </p:nvSpPr>
        <p:spPr>
          <a:xfrm>
            <a:off x="2100263" y="1457325"/>
            <a:ext cx="6661150" cy="3840163"/>
          </a:xfrm>
        </p:spPr>
        <p:txBody>
          <a:bodyPr/>
          <a:lstStyle/>
          <a:p>
            <a:pPr marL="457200" indent="-457200">
              <a:buFontTx/>
              <a:buAutoNum type="arabicParenR" startAt="5"/>
            </a:pPr>
            <a:r>
              <a:rPr lang="cs-CZ" sz="2200" b="0">
                <a:solidFill>
                  <a:srgbClr val="336699"/>
                </a:solidFill>
              </a:rPr>
              <a:t>umožnit srovnávání projektů, vytvořit typové projekty pro obce</a:t>
            </a:r>
          </a:p>
          <a:p>
            <a:pPr marL="457200" indent="-457200">
              <a:buFontTx/>
              <a:buAutoNum type="arabicParenR" startAt="5"/>
            </a:pPr>
            <a:r>
              <a:rPr lang="cs-CZ" sz="2200" b="0">
                <a:solidFill>
                  <a:srgbClr val="336699"/>
                </a:solidFill>
              </a:rPr>
              <a:t>podpořit administrativní a personální kapacity obcí</a:t>
            </a:r>
          </a:p>
          <a:p>
            <a:pPr marL="457200" indent="-457200">
              <a:buFontTx/>
              <a:buAutoNum type="arabicParenR" startAt="5"/>
            </a:pPr>
            <a:r>
              <a:rPr lang="cs-CZ" sz="2200" b="0">
                <a:solidFill>
                  <a:srgbClr val="336699"/>
                </a:solidFill>
              </a:rPr>
              <a:t>zajistit poradenskou činnost zprostředkujících orgánů, otevřít kontinuální výzvy, dodržovat lhůty, neměnit neustále pravidla</a:t>
            </a:r>
            <a:endParaRPr lang="en-GB" sz="2200" b="0">
              <a:solidFill>
                <a:srgbClr val="336699"/>
              </a:solidFill>
            </a:endParaRPr>
          </a:p>
          <a:p>
            <a:pPr marL="457200" indent="-457200">
              <a:buFontTx/>
              <a:buAutoNum type="arabicParenR" startAt="5"/>
            </a:pPr>
            <a:r>
              <a:rPr lang="cs-CZ" sz="2200" b="0">
                <a:solidFill>
                  <a:srgbClr val="336699"/>
                </a:solidFill>
              </a:rPr>
              <a:t>řešit a motivovat obce, aby byly připraveny na nové trendy - rozvoj digitální agendy a informačních a komunikačních technologií, </a:t>
            </a:r>
            <a:endParaRPr lang="en-GB" sz="2200" b="0">
              <a:solidFill>
                <a:srgbClr val="33669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1"/>
          </p:nvPr>
        </p:nvSpPr>
        <p:spPr/>
        <p:txBody>
          <a:bodyPr/>
          <a:lstStyle/>
          <a:p>
            <a:fld id="{AE2248E9-1D59-4FD4-B75F-0617F4DDC4AF}" type="slidenum">
              <a:rPr lang="de-AT"/>
              <a:pPr/>
              <a:t>11</a:t>
            </a:fld>
            <a:endParaRPr lang="de-AT"/>
          </a:p>
        </p:txBody>
      </p:sp>
      <p:sp>
        <p:nvSpPr>
          <p:cNvPr id="155650" name="Rectangle 2"/>
          <p:cNvSpPr>
            <a:spLocks noGrp="1" noChangeArrowheads="1"/>
          </p:cNvSpPr>
          <p:nvPr>
            <p:ph type="title"/>
          </p:nvPr>
        </p:nvSpPr>
        <p:spPr>
          <a:xfrm>
            <a:off x="2333625" y="595313"/>
            <a:ext cx="5895975" cy="381000"/>
          </a:xfrm>
        </p:spPr>
        <p:txBody>
          <a:bodyPr/>
          <a:lstStyle/>
          <a:p>
            <a:pPr algn="ctr"/>
            <a:r>
              <a:rPr lang="cs-CZ" sz="3600">
                <a:solidFill>
                  <a:schemeClr val="bg1"/>
                </a:solidFill>
              </a:rPr>
              <a:t>Děkuji za pozornost!</a:t>
            </a:r>
          </a:p>
        </p:txBody>
      </p:sp>
      <p:sp>
        <p:nvSpPr>
          <p:cNvPr id="155651" name="Rectangle 3"/>
          <p:cNvSpPr>
            <a:spLocks noGrp="1" noChangeArrowheads="1"/>
          </p:cNvSpPr>
          <p:nvPr>
            <p:ph type="body" idx="1"/>
          </p:nvPr>
        </p:nvSpPr>
        <p:spPr>
          <a:xfrm>
            <a:off x="2346325" y="2058988"/>
            <a:ext cx="5883275" cy="3840162"/>
          </a:xfrm>
        </p:spPr>
        <p:txBody>
          <a:bodyPr/>
          <a:lstStyle/>
          <a:p>
            <a:pPr algn="ctr"/>
            <a:r>
              <a:rPr lang="cs-CZ">
                <a:solidFill>
                  <a:srgbClr val="336699"/>
                </a:solidFill>
              </a:rPr>
              <a:t>Svaz měst a obcí ČR</a:t>
            </a:r>
          </a:p>
          <a:p>
            <a:pPr algn="ctr"/>
            <a:r>
              <a:rPr lang="cs-CZ" b="0">
                <a:solidFill>
                  <a:srgbClr val="336699"/>
                </a:solidFill>
              </a:rPr>
              <a:t>5. května 1640 /65</a:t>
            </a:r>
            <a:br>
              <a:rPr lang="cs-CZ" b="0">
                <a:solidFill>
                  <a:srgbClr val="336699"/>
                </a:solidFill>
              </a:rPr>
            </a:br>
            <a:r>
              <a:rPr lang="cs-CZ" b="0">
                <a:solidFill>
                  <a:srgbClr val="336699"/>
                </a:solidFill>
              </a:rPr>
              <a:t>140 21 Praha 4</a:t>
            </a:r>
          </a:p>
          <a:p>
            <a:pPr algn="ctr"/>
            <a:r>
              <a:rPr lang="cs-CZ" b="0">
                <a:solidFill>
                  <a:srgbClr val="336699"/>
                </a:solidFill>
              </a:rPr>
              <a:t>Tel: 234 709 711</a:t>
            </a:r>
            <a:br>
              <a:rPr lang="cs-CZ" b="0">
                <a:solidFill>
                  <a:srgbClr val="336699"/>
                </a:solidFill>
              </a:rPr>
            </a:br>
            <a:r>
              <a:rPr lang="cs-CZ" b="0">
                <a:solidFill>
                  <a:srgbClr val="336699"/>
                </a:solidFill>
              </a:rPr>
              <a:t>Fax: 234 709 786</a:t>
            </a:r>
            <a:br>
              <a:rPr lang="cs-CZ" b="0">
                <a:solidFill>
                  <a:srgbClr val="336699"/>
                </a:solidFill>
              </a:rPr>
            </a:br>
            <a:r>
              <a:rPr lang="cs-CZ" b="0">
                <a:solidFill>
                  <a:srgbClr val="336699"/>
                </a:solidFill>
              </a:rPr>
              <a:t>E-mail: smocr@smocr.cz</a:t>
            </a:r>
          </a:p>
          <a:p>
            <a:pPr algn="ctr"/>
            <a:r>
              <a:rPr lang="cs-CZ" b="0">
                <a:solidFill>
                  <a:srgbClr val="336699"/>
                </a:solidFill>
              </a:rPr>
              <a:t>http://www.smocr.cz</a:t>
            </a:r>
            <a:endParaRPr lang="cs-CZ">
              <a:solidFill>
                <a:srgbClr val="33669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1"/>
          </p:nvPr>
        </p:nvSpPr>
        <p:spPr/>
        <p:txBody>
          <a:bodyPr/>
          <a:lstStyle/>
          <a:p>
            <a:fld id="{8665205D-57E7-47B4-89F3-F9C2D0E348BA}" type="slidenum">
              <a:rPr lang="de-AT"/>
              <a:pPr/>
              <a:t>2</a:t>
            </a:fld>
            <a:endParaRPr lang="de-AT"/>
          </a:p>
        </p:txBody>
      </p:sp>
      <p:sp>
        <p:nvSpPr>
          <p:cNvPr id="159746" name="Rectangle 2"/>
          <p:cNvSpPr>
            <a:spLocks noGrp="1" noChangeArrowheads="1"/>
          </p:cNvSpPr>
          <p:nvPr>
            <p:ph type="title"/>
          </p:nvPr>
        </p:nvSpPr>
        <p:spPr>
          <a:xfrm>
            <a:off x="2308225" y="636588"/>
            <a:ext cx="6291263" cy="381000"/>
          </a:xfrm>
        </p:spPr>
        <p:txBody>
          <a:bodyPr/>
          <a:lstStyle/>
          <a:p>
            <a:r>
              <a:rPr lang="cs-CZ">
                <a:solidFill>
                  <a:schemeClr val="bg1"/>
                </a:solidFill>
              </a:rPr>
              <a:t>Analýza potřeb venkova</a:t>
            </a:r>
          </a:p>
        </p:txBody>
      </p:sp>
      <p:sp>
        <p:nvSpPr>
          <p:cNvPr id="159747" name="Rectangle 3"/>
          <p:cNvSpPr>
            <a:spLocks noGrp="1" noChangeArrowheads="1"/>
          </p:cNvSpPr>
          <p:nvPr>
            <p:ph type="body" sz="half" idx="1"/>
          </p:nvPr>
        </p:nvSpPr>
        <p:spPr>
          <a:xfrm>
            <a:off x="2381250" y="1277938"/>
            <a:ext cx="3705225" cy="5081587"/>
          </a:xfrm>
        </p:spPr>
        <p:txBody>
          <a:bodyPr/>
          <a:lstStyle/>
          <a:p>
            <a:pPr marL="539750" indent="-539750">
              <a:lnSpc>
                <a:spcPct val="90000"/>
              </a:lnSpc>
              <a:spcBef>
                <a:spcPct val="0"/>
              </a:spcBef>
              <a:spcAft>
                <a:spcPct val="20000"/>
              </a:spcAft>
            </a:pPr>
            <a:r>
              <a:rPr lang="cs-CZ" sz="2000">
                <a:solidFill>
                  <a:srgbClr val="336699"/>
                </a:solidFill>
              </a:rPr>
              <a:t>Co jsme analyzovali?</a:t>
            </a:r>
          </a:p>
          <a:p>
            <a:pPr marL="539750" indent="-539750">
              <a:lnSpc>
                <a:spcPct val="90000"/>
              </a:lnSpc>
              <a:spcBef>
                <a:spcPct val="0"/>
              </a:spcBef>
              <a:spcAft>
                <a:spcPct val="20000"/>
              </a:spcAft>
              <a:buFontTx/>
              <a:buChar char="-"/>
            </a:pPr>
            <a:r>
              <a:rPr lang="cs-CZ" sz="2000" b="0">
                <a:solidFill>
                  <a:srgbClr val="336699"/>
                </a:solidFill>
              </a:rPr>
              <a:t>potřeby českého venkova</a:t>
            </a:r>
          </a:p>
          <a:p>
            <a:pPr marL="539750" indent="-539750">
              <a:lnSpc>
                <a:spcPct val="90000"/>
              </a:lnSpc>
              <a:spcBef>
                <a:spcPct val="0"/>
              </a:spcBef>
              <a:spcAft>
                <a:spcPct val="20000"/>
              </a:spcAft>
              <a:buFontTx/>
              <a:buChar char="-"/>
            </a:pPr>
            <a:r>
              <a:rPr lang="cs-CZ" sz="2000" b="0">
                <a:solidFill>
                  <a:srgbClr val="336699"/>
                </a:solidFill>
              </a:rPr>
              <a:t>role fondů EU v rozvoji venkova, organizace EU fondů na venkově, nedostatky a překážky</a:t>
            </a:r>
          </a:p>
          <a:p>
            <a:pPr marL="539750" indent="-539750">
              <a:lnSpc>
                <a:spcPct val="90000"/>
              </a:lnSpc>
              <a:spcBef>
                <a:spcPct val="0"/>
              </a:spcBef>
              <a:spcAft>
                <a:spcPct val="20000"/>
              </a:spcAft>
              <a:buFontTx/>
              <a:buChar char="-"/>
            </a:pPr>
            <a:endParaRPr lang="cs-CZ" sz="2000" b="0">
              <a:solidFill>
                <a:srgbClr val="336699"/>
              </a:solidFill>
            </a:endParaRPr>
          </a:p>
          <a:p>
            <a:pPr marL="539750" indent="-539750">
              <a:lnSpc>
                <a:spcPct val="90000"/>
              </a:lnSpc>
              <a:spcBef>
                <a:spcPct val="0"/>
              </a:spcBef>
              <a:spcAft>
                <a:spcPct val="20000"/>
              </a:spcAft>
            </a:pPr>
            <a:r>
              <a:rPr lang="cs-CZ" sz="2000">
                <a:solidFill>
                  <a:srgbClr val="336699"/>
                </a:solidFill>
              </a:rPr>
              <a:t>Proč?</a:t>
            </a:r>
          </a:p>
          <a:p>
            <a:pPr marL="539750" indent="-539750">
              <a:lnSpc>
                <a:spcPct val="90000"/>
              </a:lnSpc>
              <a:spcBef>
                <a:spcPct val="0"/>
              </a:spcBef>
              <a:spcAft>
                <a:spcPct val="20000"/>
              </a:spcAft>
              <a:buFontTx/>
              <a:buChar char="-"/>
            </a:pPr>
            <a:r>
              <a:rPr lang="cs-CZ" sz="2000" b="0">
                <a:solidFill>
                  <a:srgbClr val="336699"/>
                </a:solidFill>
              </a:rPr>
              <a:t>budoucí nastavení programů pro čerpání EU fondů</a:t>
            </a:r>
          </a:p>
          <a:p>
            <a:pPr marL="539750" indent="-539750">
              <a:lnSpc>
                <a:spcPct val="90000"/>
              </a:lnSpc>
              <a:spcBef>
                <a:spcPct val="0"/>
              </a:spcBef>
              <a:spcAft>
                <a:spcPct val="20000"/>
              </a:spcAft>
            </a:pPr>
            <a:endParaRPr lang="cs-CZ" sz="2000" b="0">
              <a:solidFill>
                <a:srgbClr val="336699"/>
              </a:solidFill>
            </a:endParaRPr>
          </a:p>
          <a:p>
            <a:pPr marL="539750" indent="-539750">
              <a:lnSpc>
                <a:spcPct val="90000"/>
              </a:lnSpc>
              <a:spcBef>
                <a:spcPct val="0"/>
              </a:spcBef>
              <a:spcAft>
                <a:spcPct val="20000"/>
              </a:spcAft>
            </a:pPr>
            <a:r>
              <a:rPr lang="cs-CZ" sz="2000">
                <a:solidFill>
                  <a:srgbClr val="336699"/>
                </a:solidFill>
              </a:rPr>
              <a:t>Koho se analýza týkala?</a:t>
            </a:r>
          </a:p>
          <a:p>
            <a:pPr marL="539750" indent="-539750">
              <a:lnSpc>
                <a:spcPct val="90000"/>
              </a:lnSpc>
              <a:spcBef>
                <a:spcPct val="0"/>
              </a:spcBef>
              <a:spcAft>
                <a:spcPct val="20000"/>
              </a:spcAft>
              <a:buFontTx/>
              <a:buChar char="-"/>
            </a:pPr>
            <a:r>
              <a:rPr lang="cs-CZ" sz="2000" b="0">
                <a:solidFill>
                  <a:srgbClr val="336699"/>
                </a:solidFill>
              </a:rPr>
              <a:t>obcí v ČR</a:t>
            </a:r>
          </a:p>
        </p:txBody>
      </p:sp>
      <p:pic>
        <p:nvPicPr>
          <p:cNvPr id="159748" name="Picture 4"/>
          <p:cNvPicPr>
            <a:picLocks noChangeAspect="1" noChangeArrowheads="1"/>
          </p:cNvPicPr>
          <p:nvPr/>
        </p:nvPicPr>
        <p:blipFill>
          <a:blip r:embed="rId3" cstate="screen"/>
          <a:srcRect/>
          <a:stretch>
            <a:fillRect/>
          </a:stretch>
        </p:blipFill>
        <p:spPr bwMode="auto">
          <a:xfrm>
            <a:off x="6421438" y="3055938"/>
            <a:ext cx="2689225" cy="3802062"/>
          </a:xfrm>
          <a:prstGeom prst="rect">
            <a:avLst/>
          </a:prstGeom>
          <a:noFill/>
          <a:ln w="38100" algn="ctr">
            <a:solidFill>
              <a:schemeClr val="tx2"/>
            </a:solid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Zástupný symbol pro číslo snímku 5"/>
          <p:cNvSpPr>
            <a:spLocks noGrp="1"/>
          </p:cNvSpPr>
          <p:nvPr>
            <p:ph type="sldNum" sz="quarter" idx="11"/>
          </p:nvPr>
        </p:nvSpPr>
        <p:spPr/>
        <p:txBody>
          <a:bodyPr/>
          <a:lstStyle/>
          <a:p>
            <a:fld id="{A0BE449E-BA95-406F-BC93-7714EC6DC13F}" type="slidenum">
              <a:rPr lang="de-AT"/>
              <a:pPr/>
              <a:t>3</a:t>
            </a:fld>
            <a:endParaRPr lang="de-AT"/>
          </a:p>
        </p:txBody>
      </p:sp>
      <p:sp>
        <p:nvSpPr>
          <p:cNvPr id="190466" name="Rectangle 2"/>
          <p:cNvSpPr>
            <a:spLocks noGrp="1" noChangeArrowheads="1"/>
          </p:cNvSpPr>
          <p:nvPr>
            <p:ph type="title"/>
          </p:nvPr>
        </p:nvSpPr>
        <p:spPr>
          <a:xfrm>
            <a:off x="1981200" y="539750"/>
            <a:ext cx="6291263" cy="381000"/>
          </a:xfrm>
        </p:spPr>
        <p:txBody>
          <a:bodyPr/>
          <a:lstStyle/>
          <a:p>
            <a:r>
              <a:rPr lang="cs-CZ">
                <a:solidFill>
                  <a:schemeClr val="bg1"/>
                </a:solidFill>
              </a:rPr>
              <a:t>Potřeby venkovských obcí</a:t>
            </a:r>
          </a:p>
        </p:txBody>
      </p:sp>
      <p:sp>
        <p:nvSpPr>
          <p:cNvPr id="190467" name="Rectangle 3"/>
          <p:cNvSpPr>
            <a:spLocks noGrp="1" noChangeArrowheads="1"/>
          </p:cNvSpPr>
          <p:nvPr>
            <p:ph type="body" sz="half" idx="1"/>
          </p:nvPr>
        </p:nvSpPr>
        <p:spPr>
          <a:xfrm>
            <a:off x="2054225" y="1073150"/>
            <a:ext cx="7089775" cy="5081588"/>
          </a:xfrm>
        </p:spPr>
        <p:txBody>
          <a:bodyPr/>
          <a:lstStyle/>
          <a:p>
            <a:pPr marL="539750" indent="-539750">
              <a:lnSpc>
                <a:spcPct val="90000"/>
              </a:lnSpc>
              <a:spcBef>
                <a:spcPct val="0"/>
              </a:spcBef>
              <a:spcAft>
                <a:spcPct val="20000"/>
              </a:spcAft>
              <a:buFontTx/>
              <a:buChar char="-"/>
            </a:pPr>
            <a:r>
              <a:rPr lang="cs-CZ" sz="2000" b="0">
                <a:solidFill>
                  <a:srgbClr val="336699"/>
                </a:solidFill>
              </a:rPr>
              <a:t>nezaměstnanost a nefungující místní ekonomika</a:t>
            </a:r>
          </a:p>
          <a:p>
            <a:pPr marL="539750" indent="-539750">
              <a:lnSpc>
                <a:spcPct val="90000"/>
              </a:lnSpc>
              <a:spcBef>
                <a:spcPct val="0"/>
              </a:spcBef>
              <a:spcAft>
                <a:spcPct val="20000"/>
              </a:spcAft>
              <a:buFontTx/>
              <a:buChar char="-"/>
            </a:pPr>
            <a:r>
              <a:rPr lang="cs-CZ" sz="2000" b="0">
                <a:solidFill>
                  <a:srgbClr val="336699"/>
                </a:solidFill>
              </a:rPr>
              <a:t>financování infrastruktury, zejména komunikace a ŽP</a:t>
            </a:r>
          </a:p>
          <a:p>
            <a:pPr marL="539750" indent="-539750">
              <a:lnSpc>
                <a:spcPct val="90000"/>
              </a:lnSpc>
              <a:spcBef>
                <a:spcPct val="0"/>
              </a:spcBef>
              <a:spcAft>
                <a:spcPct val="20000"/>
              </a:spcAft>
              <a:buFontTx/>
              <a:buChar char="-"/>
            </a:pPr>
            <a:r>
              <a:rPr lang="cs-CZ" sz="2000" b="0">
                <a:solidFill>
                  <a:srgbClr val="336699"/>
                </a:solidFill>
              </a:rPr>
              <a:t>živelný územní rozvoj</a:t>
            </a:r>
          </a:p>
          <a:p>
            <a:pPr marL="539750" indent="-539750">
              <a:lnSpc>
                <a:spcPct val="90000"/>
              </a:lnSpc>
              <a:spcBef>
                <a:spcPct val="0"/>
              </a:spcBef>
              <a:spcAft>
                <a:spcPct val="20000"/>
              </a:spcAft>
              <a:buFontTx/>
              <a:buChar char="-"/>
            </a:pPr>
            <a:r>
              <a:rPr lang="cs-CZ" sz="2000" b="0">
                <a:solidFill>
                  <a:srgbClr val="336699"/>
                </a:solidFill>
              </a:rPr>
              <a:t>omezená nabídka veřejných služeb (školy, zdravotní a sociální služby, nabídka nakupování, pošta atp.)</a:t>
            </a:r>
          </a:p>
        </p:txBody>
      </p:sp>
      <p:graphicFrame>
        <p:nvGraphicFramePr>
          <p:cNvPr id="190555" name="Group 91"/>
          <p:cNvGraphicFramePr>
            <a:graphicFrameLocks noGrp="1"/>
          </p:cNvGraphicFramePr>
          <p:nvPr>
            <p:ph sz="half" idx="2"/>
          </p:nvPr>
        </p:nvGraphicFramePr>
        <p:xfrm>
          <a:off x="0" y="3017838"/>
          <a:ext cx="9144000" cy="3870327"/>
        </p:xfrm>
        <a:graphic>
          <a:graphicData uri="http://schemas.openxmlformats.org/drawingml/2006/table">
            <a:tbl>
              <a:tblPr/>
              <a:tblGrid>
                <a:gridCol w="1063625"/>
                <a:gridCol w="1616075"/>
                <a:gridCol w="1616075"/>
                <a:gridCol w="1616075"/>
                <a:gridCol w="1616075"/>
                <a:gridCol w="1616075"/>
              </a:tblGrid>
              <a:tr h="639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Velikostní kategorie </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cap="flat">
                      <a:noFill/>
                    </a:lnT>
                    <a:lnB>
                      <a:noFill/>
                    </a:lnB>
                    <a:lnTlToBr>
                      <a:noFill/>
                    </a:lnTlToBr>
                    <a:lnBlToTr>
                      <a:noFill/>
                    </a:lnBlToTr>
                    <a:solidFill>
                      <a:srgbClr val="3366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1. místo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solidFill>
                      <a:srgbClr val="3366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2. místo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solidFill>
                      <a:srgbClr val="3366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3. místo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solidFill>
                      <a:srgbClr val="3366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4. místo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solidFill>
                      <a:srgbClr val="3366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Calibri" pitchFamily="34" charset="0"/>
                          <a:cs typeface="Times New Roman" pitchFamily="18" charset="0"/>
                        </a:rPr>
                        <a:t>5. místo</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cap="flat">
                      <a:noFill/>
                    </a:lnT>
                    <a:lnB>
                      <a:noFill/>
                    </a:lnB>
                    <a:lnTlToBr>
                      <a:noFill/>
                    </a:lnTlToBr>
                    <a:lnBlToTr>
                      <a:noFill/>
                    </a:lnBlToTr>
                    <a:solidFill>
                      <a:srgbClr val="336699"/>
                    </a:solidFill>
                  </a:tcPr>
                </a:tc>
              </a:tr>
              <a:tr h="639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do 250</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a:noFill/>
                    </a:lnT>
                    <a:lnB>
                      <a:noFill/>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Pracovní možnosti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Čištění odpadních vod</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Kanalizace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Stav pozemních komunikací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Možnost nakupování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solidFill>
                      <a:schemeClr val="bg1"/>
                    </a:solidFill>
                  </a:tcPr>
                </a:tc>
              </a:tr>
              <a:tr h="6413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251-500</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a:noFill/>
                    </a:lnT>
                    <a:lnB>
                      <a:noFill/>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Pracovní možnosti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Čištění odpadních vod</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Kanalizace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Stav pozemních komunikací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Kapacita mateřských škol</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solidFill>
                      <a:schemeClr val="bg1"/>
                    </a:solidFill>
                  </a:tcPr>
                </a:tc>
              </a:tr>
              <a:tr h="669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501-1000</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a:noFill/>
                    </a:lnT>
                    <a:lnB>
                      <a:noFill/>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Pracovní možnosti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Čištění odpadních vod</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Stav pozemních komunikací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Kanalizace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Nabídka kvalitního bydlení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solidFill>
                      <a:schemeClr val="bg1"/>
                    </a:solidFill>
                  </a:tcPr>
                </a:tc>
              </a:tr>
              <a:tr h="639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1001-2000</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a:noFill/>
                    </a:lnT>
                    <a:lnB>
                      <a:noFill/>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Pracovní možnosti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Stav pozemních komunikací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Čištění odpadních vod</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Kanalizace</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Infrastruktura cestovního ruchu</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solidFill>
                      <a:schemeClr val="bg1"/>
                    </a:solidFill>
                  </a:tcPr>
                </a:tc>
              </a:tr>
              <a:tr h="639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nad 2001</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a:noFill/>
                    </a:lnT>
                    <a:lnB cap="flat">
                      <a:noFill/>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Pracovní možnosti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Stav pozemních komunikací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 Dostupnost parkování</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Infrastruktura cestovního ruchu</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Ohrožení povodněmi</a:t>
                      </a:r>
                      <a:endParaRPr kumimoji="0" lang="en-US" sz="12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cap="flat">
                      <a:noFill/>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číslo snímku 5"/>
          <p:cNvSpPr>
            <a:spLocks noGrp="1"/>
          </p:cNvSpPr>
          <p:nvPr>
            <p:ph type="sldNum" sz="quarter" idx="11"/>
          </p:nvPr>
        </p:nvSpPr>
        <p:spPr/>
        <p:txBody>
          <a:bodyPr/>
          <a:lstStyle/>
          <a:p>
            <a:fld id="{D24CDBBD-A221-4371-B508-5C9CC8BF4D7B}" type="slidenum">
              <a:rPr lang="de-AT"/>
              <a:pPr/>
              <a:t>4</a:t>
            </a:fld>
            <a:endParaRPr lang="de-AT"/>
          </a:p>
        </p:txBody>
      </p:sp>
      <p:pic>
        <p:nvPicPr>
          <p:cNvPr id="180229" name="Obrázek 4" descr="IMG_0070.JPG"/>
          <p:cNvPicPr>
            <a:picLocks noChangeAspect="1" noChangeArrowheads="1"/>
          </p:cNvPicPr>
          <p:nvPr/>
        </p:nvPicPr>
        <p:blipFill>
          <a:blip r:embed="rId3" cstate="screen"/>
          <a:srcRect/>
          <a:stretch>
            <a:fillRect/>
          </a:stretch>
        </p:blipFill>
        <p:spPr bwMode="auto">
          <a:xfrm>
            <a:off x="0" y="0"/>
            <a:ext cx="9144000" cy="7021513"/>
          </a:xfrm>
          <a:prstGeom prst="rect">
            <a:avLst/>
          </a:prstGeom>
          <a:noFill/>
          <a:ln w="9525">
            <a:noFill/>
            <a:miter lim="800000"/>
            <a:headEnd/>
            <a:tailEnd/>
          </a:ln>
        </p:spPr>
      </p:pic>
      <p:sp>
        <p:nvSpPr>
          <p:cNvPr id="180227" name="Rectangle 3"/>
          <p:cNvSpPr>
            <a:spLocks noGrp="1" noChangeArrowheads="1"/>
          </p:cNvSpPr>
          <p:nvPr>
            <p:ph type="body" sz="half" idx="1"/>
          </p:nvPr>
        </p:nvSpPr>
        <p:spPr>
          <a:xfrm>
            <a:off x="1014413" y="2790825"/>
            <a:ext cx="7416800" cy="946150"/>
          </a:xfrm>
        </p:spPr>
        <p:txBody>
          <a:bodyPr/>
          <a:lstStyle/>
          <a:p>
            <a:pPr marL="539750" indent="-539750">
              <a:lnSpc>
                <a:spcPct val="90000"/>
              </a:lnSpc>
              <a:spcBef>
                <a:spcPct val="0"/>
              </a:spcBef>
              <a:spcAft>
                <a:spcPct val="20000"/>
              </a:spcAft>
            </a:pPr>
            <a:r>
              <a:rPr lang="cs-CZ" sz="2800">
                <a:solidFill>
                  <a:schemeClr val="bg1"/>
                </a:solidFill>
              </a:rPr>
              <a:t>Dobudování veřejné infrastruktury </a:t>
            </a:r>
            <a:r>
              <a:rPr lang="cs-CZ" sz="2800" b="0">
                <a:solidFill>
                  <a:schemeClr val="bg1"/>
                </a:solidFill>
              </a:rPr>
              <a:t>včetně snižování ekologické a energetické náročnosti veřejného majetku obcí</a:t>
            </a:r>
          </a:p>
          <a:p>
            <a:pPr marL="539750" indent="-539750">
              <a:lnSpc>
                <a:spcPct val="90000"/>
              </a:lnSpc>
              <a:spcBef>
                <a:spcPct val="0"/>
              </a:spcBef>
              <a:spcAft>
                <a:spcPct val="20000"/>
              </a:spcAft>
            </a:pPr>
            <a:r>
              <a:rPr lang="cs-CZ" sz="2800">
                <a:solidFill>
                  <a:schemeClr val="bg1"/>
                </a:solidFill>
              </a:rPr>
              <a:t>Krajinotvorná role obce </a:t>
            </a:r>
          </a:p>
          <a:p>
            <a:pPr marL="539750" indent="-539750">
              <a:lnSpc>
                <a:spcPct val="90000"/>
              </a:lnSpc>
              <a:spcBef>
                <a:spcPct val="0"/>
              </a:spcBef>
              <a:spcAft>
                <a:spcPct val="20000"/>
              </a:spcAft>
            </a:pPr>
            <a:r>
              <a:rPr lang="cs-CZ" sz="2800">
                <a:solidFill>
                  <a:schemeClr val="bg1"/>
                </a:solidFill>
              </a:rPr>
              <a:t>Podpora školství </a:t>
            </a:r>
            <a:r>
              <a:rPr lang="cs-CZ" sz="2800" b="0">
                <a:solidFill>
                  <a:schemeClr val="bg1"/>
                </a:solidFill>
              </a:rPr>
              <a:t>včetně předškolní výchovy a </a:t>
            </a:r>
            <a:r>
              <a:rPr lang="cs-CZ" sz="2800">
                <a:solidFill>
                  <a:schemeClr val="bg1"/>
                </a:solidFill>
              </a:rPr>
              <a:t>podpora dalších služeb</a:t>
            </a:r>
            <a:endParaRPr lang="cs-CZ" sz="2000">
              <a:solidFill>
                <a:schemeClr val="bg1"/>
              </a:solidFill>
            </a:endParaRPr>
          </a:p>
        </p:txBody>
      </p:sp>
      <p:sp>
        <p:nvSpPr>
          <p:cNvPr id="180226" name="Rectangle 2"/>
          <p:cNvSpPr>
            <a:spLocks noGrp="1" noChangeArrowheads="1"/>
          </p:cNvSpPr>
          <p:nvPr>
            <p:ph type="title"/>
          </p:nvPr>
        </p:nvSpPr>
        <p:spPr>
          <a:xfrm>
            <a:off x="1106488" y="457200"/>
            <a:ext cx="7273925" cy="381000"/>
          </a:xfrm>
        </p:spPr>
        <p:txBody>
          <a:bodyPr/>
          <a:lstStyle/>
          <a:p>
            <a:pPr algn="r"/>
            <a:r>
              <a:rPr lang="cs-CZ">
                <a:solidFill>
                  <a:schemeClr val="tx1"/>
                </a:solidFill>
              </a:rPr>
              <a:t>Potřeby venkova ve světle možností financování z EU</a:t>
            </a:r>
          </a:p>
        </p:txBody>
      </p:sp>
      <p:sp>
        <p:nvSpPr>
          <p:cNvPr id="180230" name="Rectangle 6"/>
          <p:cNvSpPr>
            <a:spLocks noChangeArrowheads="1"/>
          </p:cNvSpPr>
          <p:nvPr/>
        </p:nvSpPr>
        <p:spPr bwMode="auto">
          <a:xfrm>
            <a:off x="3282950" y="6172200"/>
            <a:ext cx="5861050" cy="441325"/>
          </a:xfrm>
          <a:prstGeom prst="rect">
            <a:avLst/>
          </a:prstGeom>
          <a:noFill/>
          <a:ln w="9525">
            <a:noFill/>
            <a:miter lim="800000"/>
            <a:headEnd/>
            <a:tailEnd/>
          </a:ln>
          <a:effectLst/>
        </p:spPr>
        <p:txBody>
          <a:bodyPr lIns="90000"/>
          <a:lstStyle/>
          <a:p>
            <a:pPr marL="539750" indent="-539750" algn="r">
              <a:lnSpc>
                <a:spcPct val="90000"/>
              </a:lnSpc>
              <a:spcAft>
                <a:spcPct val="20000"/>
              </a:spcAft>
            </a:pPr>
            <a:r>
              <a:rPr lang="cs-CZ" sz="1800" b="0">
                <a:solidFill>
                  <a:schemeClr val="bg1"/>
                </a:solidFill>
                <a:latin typeface="Arial" charset="0"/>
              </a:rPr>
              <a:t>Obec Bílov</a:t>
            </a:r>
          </a:p>
          <a:p>
            <a:pPr marL="539750" indent="-539750" algn="r">
              <a:lnSpc>
                <a:spcPct val="90000"/>
              </a:lnSpc>
              <a:spcAft>
                <a:spcPct val="20000"/>
              </a:spcAft>
            </a:pPr>
            <a:r>
              <a:rPr lang="cs-CZ" sz="1800" b="0">
                <a:solidFill>
                  <a:schemeClr val="bg1"/>
                </a:solidFill>
                <a:latin typeface="Arial" charset="0"/>
              </a:rPr>
              <a:t>Moravskoslezský kraj, 2011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1"/>
          </p:nvPr>
        </p:nvSpPr>
        <p:spPr/>
        <p:txBody>
          <a:bodyPr/>
          <a:lstStyle/>
          <a:p>
            <a:fld id="{1E48F465-A886-4735-879F-F0D6C38A6945}" type="slidenum">
              <a:rPr lang="de-AT"/>
              <a:pPr/>
              <a:t>5</a:t>
            </a:fld>
            <a:endParaRPr lang="de-AT"/>
          </a:p>
        </p:txBody>
      </p:sp>
      <p:sp>
        <p:nvSpPr>
          <p:cNvPr id="184322" name="Rectangle 2"/>
          <p:cNvSpPr>
            <a:spLocks noGrp="1" noChangeArrowheads="1"/>
          </p:cNvSpPr>
          <p:nvPr>
            <p:ph type="title"/>
          </p:nvPr>
        </p:nvSpPr>
        <p:spPr>
          <a:xfrm>
            <a:off x="2070100" y="533400"/>
            <a:ext cx="6129338" cy="381000"/>
          </a:xfrm>
        </p:spPr>
        <p:txBody>
          <a:bodyPr/>
          <a:lstStyle/>
          <a:p>
            <a:r>
              <a:rPr lang="cs-CZ" sz="3200">
                <a:solidFill>
                  <a:schemeClr val="bg1"/>
                </a:solidFill>
              </a:rPr>
              <a:t>Finanční potřeby venkova</a:t>
            </a:r>
          </a:p>
        </p:txBody>
      </p:sp>
      <p:pic>
        <p:nvPicPr>
          <p:cNvPr id="184324" name="Graf 9"/>
          <p:cNvPicPr>
            <a:picLocks noChangeArrowheads="1"/>
          </p:cNvPicPr>
          <p:nvPr>
            <p:ph type="body" idx="1"/>
          </p:nvPr>
        </p:nvPicPr>
        <p:blipFill>
          <a:blip r:embed="rId3" cstate="screen"/>
          <a:srcRect l="-1175" t="-1253" r="-2492" b="-3706"/>
          <a:stretch>
            <a:fillRect/>
          </a:stretch>
        </p:blipFill>
        <p:spPr>
          <a:xfrm>
            <a:off x="0" y="1655763"/>
            <a:ext cx="9144000" cy="5202237"/>
          </a:xfrm>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číslo snímku 4"/>
          <p:cNvSpPr>
            <a:spLocks noGrp="1"/>
          </p:cNvSpPr>
          <p:nvPr>
            <p:ph type="sldNum" sz="quarter" idx="11"/>
          </p:nvPr>
        </p:nvSpPr>
        <p:spPr/>
        <p:txBody>
          <a:bodyPr/>
          <a:lstStyle/>
          <a:p>
            <a:fld id="{41999902-5950-4B88-9B12-D9F50D2C1A5B}" type="slidenum">
              <a:rPr lang="de-AT"/>
              <a:pPr/>
              <a:t>6</a:t>
            </a:fld>
            <a:endParaRPr lang="de-AT"/>
          </a:p>
        </p:txBody>
      </p:sp>
      <p:pic>
        <p:nvPicPr>
          <p:cNvPr id="188425" name="Obrázek 4" descr="IMG_0357.JPG"/>
          <p:cNvPicPr>
            <a:picLocks noChangeAspect="1" noChangeArrowheads="1"/>
          </p:cNvPicPr>
          <p:nvPr/>
        </p:nvPicPr>
        <p:blipFill>
          <a:blip r:embed="rId3" cstate="screen"/>
          <a:srcRect/>
          <a:stretch>
            <a:fillRect/>
          </a:stretch>
        </p:blipFill>
        <p:spPr bwMode="auto">
          <a:xfrm>
            <a:off x="0" y="0"/>
            <a:ext cx="9144000" cy="6878638"/>
          </a:xfrm>
          <a:prstGeom prst="rect">
            <a:avLst/>
          </a:prstGeom>
          <a:noFill/>
          <a:ln w="9525">
            <a:noFill/>
            <a:miter lim="800000"/>
            <a:headEnd/>
            <a:tailEnd/>
          </a:ln>
        </p:spPr>
      </p:pic>
      <p:sp>
        <p:nvSpPr>
          <p:cNvPr id="188418" name="Rectangle 2"/>
          <p:cNvSpPr>
            <a:spLocks noGrp="1" noChangeArrowheads="1"/>
          </p:cNvSpPr>
          <p:nvPr>
            <p:ph type="title"/>
          </p:nvPr>
        </p:nvSpPr>
        <p:spPr>
          <a:xfrm>
            <a:off x="477838" y="285750"/>
            <a:ext cx="5911850" cy="381000"/>
          </a:xfrm>
        </p:spPr>
        <p:txBody>
          <a:bodyPr/>
          <a:lstStyle/>
          <a:p>
            <a:r>
              <a:rPr lang="cs-CZ" sz="3200">
                <a:solidFill>
                  <a:schemeClr val="tx1"/>
                </a:solidFill>
              </a:rPr>
              <a:t>Finanční potřeby venkova</a:t>
            </a:r>
          </a:p>
        </p:txBody>
      </p:sp>
      <p:pic>
        <p:nvPicPr>
          <p:cNvPr id="188421" name="Graf 18"/>
          <p:cNvPicPr>
            <a:picLocks noChangeArrowheads="1"/>
          </p:cNvPicPr>
          <p:nvPr/>
        </p:nvPicPr>
        <p:blipFill>
          <a:blip r:embed="rId4" cstate="screen"/>
          <a:srcRect l="-3215" t="-3778" r="-8330" b="-6033"/>
          <a:stretch>
            <a:fillRect/>
          </a:stretch>
        </p:blipFill>
        <p:spPr bwMode="auto">
          <a:xfrm>
            <a:off x="4505325" y="858838"/>
            <a:ext cx="5019675" cy="3152775"/>
          </a:xfrm>
          <a:prstGeom prst="rect">
            <a:avLst/>
          </a:prstGeom>
          <a:noFill/>
          <a:ln w="9525">
            <a:noFill/>
            <a:miter lim="800000"/>
            <a:headEnd/>
            <a:tailEnd/>
          </a:ln>
        </p:spPr>
      </p:pic>
      <p:pic>
        <p:nvPicPr>
          <p:cNvPr id="188422" name="Picture 6"/>
          <p:cNvPicPr>
            <a:picLocks noChangeArrowheads="1"/>
          </p:cNvPicPr>
          <p:nvPr/>
        </p:nvPicPr>
        <p:blipFill>
          <a:blip r:embed="rId5" cstate="screen"/>
          <a:srcRect l="-3136" t="-4300" r="-11357" b="-6311"/>
          <a:stretch>
            <a:fillRect/>
          </a:stretch>
        </p:blipFill>
        <p:spPr bwMode="auto">
          <a:xfrm>
            <a:off x="4494213" y="3932238"/>
            <a:ext cx="5208587" cy="3159125"/>
          </a:xfrm>
          <a:prstGeom prst="rect">
            <a:avLst/>
          </a:prstGeom>
          <a:noFill/>
          <a:ln w="9525">
            <a:noFill/>
            <a:miter lim="800000"/>
            <a:headEnd/>
            <a:tailEnd/>
          </a:ln>
        </p:spPr>
      </p:pic>
      <p:sp>
        <p:nvSpPr>
          <p:cNvPr id="188423" name="Rectangle 7"/>
          <p:cNvSpPr>
            <a:spLocks noChangeArrowheads="1"/>
          </p:cNvSpPr>
          <p:nvPr/>
        </p:nvSpPr>
        <p:spPr bwMode="auto">
          <a:xfrm>
            <a:off x="1003300" y="3354388"/>
            <a:ext cx="3328988" cy="381000"/>
          </a:xfrm>
          <a:prstGeom prst="rect">
            <a:avLst/>
          </a:prstGeom>
          <a:noFill/>
          <a:ln w="9525">
            <a:noFill/>
            <a:miter lim="800000"/>
            <a:headEnd/>
            <a:tailEnd/>
          </a:ln>
          <a:effectLst/>
        </p:spPr>
        <p:txBody>
          <a:bodyPr anchor="ctr"/>
          <a:lstStyle/>
          <a:p>
            <a:pPr algn="r"/>
            <a:r>
              <a:rPr lang="cs-CZ" sz="1900" b="0">
                <a:solidFill>
                  <a:schemeClr val="bg1"/>
                </a:solidFill>
                <a:latin typeface="Arial" charset="0"/>
              </a:rPr>
              <a:t>Průměrná výše dotace na projekt dle velikosti obce</a:t>
            </a:r>
          </a:p>
        </p:txBody>
      </p:sp>
      <p:sp>
        <p:nvSpPr>
          <p:cNvPr id="188424" name="Rectangle 8"/>
          <p:cNvSpPr>
            <a:spLocks noChangeArrowheads="1"/>
          </p:cNvSpPr>
          <p:nvPr/>
        </p:nvSpPr>
        <p:spPr bwMode="auto">
          <a:xfrm>
            <a:off x="728663" y="6137275"/>
            <a:ext cx="3644900" cy="381000"/>
          </a:xfrm>
          <a:prstGeom prst="rect">
            <a:avLst/>
          </a:prstGeom>
          <a:noFill/>
          <a:ln w="9525">
            <a:noFill/>
            <a:miter lim="800000"/>
            <a:headEnd/>
            <a:tailEnd/>
          </a:ln>
          <a:effectLst/>
        </p:spPr>
        <p:txBody>
          <a:bodyPr anchor="ctr"/>
          <a:lstStyle/>
          <a:p>
            <a:pPr algn="r"/>
            <a:r>
              <a:rPr lang="cs-CZ" sz="1900" b="0">
                <a:solidFill>
                  <a:schemeClr val="bg1"/>
                </a:solidFill>
                <a:latin typeface="Arial" charset="0"/>
              </a:rPr>
              <a:t>Výše dotace u realizovaných projektů</a:t>
            </a:r>
          </a:p>
        </p:txBody>
      </p:sp>
      <p:sp>
        <p:nvSpPr>
          <p:cNvPr id="188426" name="Rectangle 10"/>
          <p:cNvSpPr>
            <a:spLocks noChangeArrowheads="1"/>
          </p:cNvSpPr>
          <p:nvPr/>
        </p:nvSpPr>
        <p:spPr bwMode="auto">
          <a:xfrm>
            <a:off x="0" y="6477000"/>
            <a:ext cx="3644900" cy="381000"/>
          </a:xfrm>
          <a:prstGeom prst="rect">
            <a:avLst/>
          </a:prstGeom>
          <a:noFill/>
          <a:ln w="9525">
            <a:noFill/>
            <a:miter lim="800000"/>
            <a:headEnd/>
            <a:tailEnd/>
          </a:ln>
          <a:effectLst/>
        </p:spPr>
        <p:txBody>
          <a:bodyPr anchor="ctr"/>
          <a:lstStyle/>
          <a:p>
            <a:r>
              <a:rPr lang="cs-CZ" sz="1600" b="0">
                <a:solidFill>
                  <a:schemeClr val="bg1"/>
                </a:solidFill>
                <a:latin typeface="Arial" charset="0"/>
              </a:rPr>
              <a:t>Košetice, 2011, Vysočina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číslo snímku 4"/>
          <p:cNvSpPr>
            <a:spLocks noGrp="1"/>
          </p:cNvSpPr>
          <p:nvPr>
            <p:ph type="sldNum" sz="quarter" idx="11"/>
          </p:nvPr>
        </p:nvSpPr>
        <p:spPr/>
        <p:txBody>
          <a:bodyPr/>
          <a:lstStyle/>
          <a:p>
            <a:fld id="{545CC929-690C-4CFE-BB8A-455B51AB25A3}" type="slidenum">
              <a:rPr lang="de-AT"/>
              <a:pPr/>
              <a:t>7</a:t>
            </a:fld>
            <a:endParaRPr lang="de-AT"/>
          </a:p>
        </p:txBody>
      </p:sp>
      <p:sp>
        <p:nvSpPr>
          <p:cNvPr id="133122" name="Rectangle 2"/>
          <p:cNvSpPr>
            <a:spLocks noGrp="1" noChangeArrowheads="1"/>
          </p:cNvSpPr>
          <p:nvPr>
            <p:ph type="title"/>
          </p:nvPr>
        </p:nvSpPr>
        <p:spPr>
          <a:xfrm>
            <a:off x="2070100" y="533400"/>
            <a:ext cx="6129338" cy="381000"/>
          </a:xfrm>
        </p:spPr>
        <p:txBody>
          <a:bodyPr/>
          <a:lstStyle/>
          <a:p>
            <a:r>
              <a:rPr lang="cs-CZ" sz="3200">
                <a:solidFill>
                  <a:schemeClr val="bg1"/>
                </a:solidFill>
              </a:rPr>
              <a:t>Organizační překážky efektivního čerpání EU fondů</a:t>
            </a:r>
          </a:p>
        </p:txBody>
      </p:sp>
      <p:pic>
        <p:nvPicPr>
          <p:cNvPr id="133127" name="Diagram 2"/>
          <p:cNvPicPr>
            <a:picLocks noChangeArrowheads="1"/>
          </p:cNvPicPr>
          <p:nvPr/>
        </p:nvPicPr>
        <p:blipFill>
          <a:blip r:embed="rId3" cstate="screen"/>
          <a:srcRect t="-12819" r="-21" b="-12228"/>
          <a:stretch>
            <a:fillRect/>
          </a:stretch>
        </p:blipFill>
        <p:spPr bwMode="auto">
          <a:xfrm>
            <a:off x="2284413" y="1704975"/>
            <a:ext cx="6669087" cy="4722813"/>
          </a:xfrm>
          <a:prstGeom prst="rect">
            <a:avLst/>
          </a:prstGeom>
          <a:noFill/>
          <a:ln w="9525">
            <a:noFill/>
            <a:miter lim="800000"/>
            <a:headEnd/>
            <a:tailEnd/>
          </a:ln>
        </p:spPr>
      </p:pic>
      <p:sp>
        <p:nvSpPr>
          <p:cNvPr id="133128" name="Rectangle 8"/>
          <p:cNvSpPr>
            <a:spLocks noChangeArrowheads="1"/>
          </p:cNvSpPr>
          <p:nvPr/>
        </p:nvSpPr>
        <p:spPr bwMode="auto">
          <a:xfrm>
            <a:off x="322263" y="1503363"/>
            <a:ext cx="8597900" cy="522287"/>
          </a:xfrm>
          <a:prstGeom prst="rect">
            <a:avLst/>
          </a:prstGeom>
          <a:solidFill>
            <a:srgbClr val="8064A2"/>
          </a:solidFill>
          <a:ln w="38100">
            <a:solidFill>
              <a:srgbClr val="F2F2F2"/>
            </a:solidFill>
            <a:miter lim="800000"/>
            <a:headEnd/>
            <a:tailEnd/>
          </a:ln>
          <a:effectLst>
            <a:outerShdw dist="28398" dir="3806097" algn="ctr" rotWithShape="0">
              <a:srgbClr val="3F3151">
                <a:alpha val="50000"/>
              </a:srgbClr>
            </a:outerShdw>
          </a:effectLst>
        </p:spPr>
        <p:txBody>
          <a:bodyPr/>
          <a:lstStyle/>
          <a:p>
            <a:pPr algn="ctr"/>
            <a:r>
              <a:rPr lang="en-GB">
                <a:solidFill>
                  <a:srgbClr val="FFFFFF"/>
                </a:solidFill>
                <a:latin typeface="Calibri" pitchFamily="34" charset="0"/>
              </a:rPr>
              <a:t>Nadměrná byrokracie a administrativní náročnost</a:t>
            </a:r>
            <a:r>
              <a:rPr lang="cs-CZ">
                <a:solidFill>
                  <a:srgbClr val="FFFFFF"/>
                </a:solidFill>
                <a:latin typeface="Calibri" pitchFamily="34" charset="0"/>
              </a:rPr>
              <a:t> projektů</a:t>
            </a:r>
            <a:r>
              <a:rPr lang="en-GB">
                <a:solidFill>
                  <a:srgbClr val="FFFFFF"/>
                </a:solidFill>
                <a:latin typeface="Calibri" pitchFamily="34" charset="0"/>
              </a:rPr>
              <a:t> (43 %)</a:t>
            </a:r>
            <a:endParaRPr lang="en-GB">
              <a:latin typeface="Calibri" pitchFamily="34" charset="0"/>
            </a:endParaRPr>
          </a:p>
        </p:txBody>
      </p:sp>
      <p:sp>
        <p:nvSpPr>
          <p:cNvPr id="133129" name="Rectangle 9"/>
          <p:cNvSpPr>
            <a:spLocks noChangeArrowheads="1"/>
          </p:cNvSpPr>
          <p:nvPr/>
        </p:nvSpPr>
        <p:spPr bwMode="auto">
          <a:xfrm>
            <a:off x="230188" y="6191250"/>
            <a:ext cx="8561387" cy="488950"/>
          </a:xfrm>
          <a:prstGeom prst="rect">
            <a:avLst/>
          </a:prstGeom>
          <a:solidFill>
            <a:srgbClr val="8064A2"/>
          </a:solidFill>
          <a:ln w="38100">
            <a:solidFill>
              <a:srgbClr val="F2F2F2"/>
            </a:solidFill>
            <a:miter lim="800000"/>
            <a:headEnd/>
            <a:tailEnd/>
          </a:ln>
          <a:effectLst>
            <a:outerShdw dist="28398" dir="3806097" algn="ctr" rotWithShape="0">
              <a:srgbClr val="3F3151">
                <a:alpha val="50000"/>
              </a:srgbClr>
            </a:outerShdw>
          </a:effectLst>
        </p:spPr>
        <p:txBody>
          <a:bodyPr/>
          <a:lstStyle/>
          <a:p>
            <a:pPr algn="ctr"/>
            <a:r>
              <a:rPr lang="en-GB">
                <a:solidFill>
                  <a:srgbClr val="FFFFFF"/>
                </a:solidFill>
                <a:latin typeface="Calibri" pitchFamily="34" charset="0"/>
              </a:rPr>
              <a:t>Personální náročnost a závislost na poradenských firmách (10 %)</a:t>
            </a:r>
            <a:endParaRPr lang="en-GB">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Zástupný symbol pro číslo snímku 5"/>
          <p:cNvSpPr>
            <a:spLocks noGrp="1"/>
          </p:cNvSpPr>
          <p:nvPr>
            <p:ph type="sldNum" sz="quarter" idx="11"/>
          </p:nvPr>
        </p:nvSpPr>
        <p:spPr/>
        <p:txBody>
          <a:bodyPr/>
          <a:lstStyle/>
          <a:p>
            <a:fld id="{635AC076-41AB-4AE4-A24F-91A39BFC15AD}" type="slidenum">
              <a:rPr lang="de-AT"/>
              <a:pPr/>
              <a:t>8</a:t>
            </a:fld>
            <a:endParaRPr lang="de-AT"/>
          </a:p>
        </p:txBody>
      </p:sp>
      <p:sp>
        <p:nvSpPr>
          <p:cNvPr id="132098" name="Rectangle 2"/>
          <p:cNvSpPr>
            <a:spLocks noGrp="1" noChangeArrowheads="1"/>
          </p:cNvSpPr>
          <p:nvPr>
            <p:ph type="title"/>
          </p:nvPr>
        </p:nvSpPr>
        <p:spPr>
          <a:xfrm>
            <a:off x="2152650" y="560388"/>
            <a:ext cx="6537325" cy="381000"/>
          </a:xfrm>
        </p:spPr>
        <p:txBody>
          <a:bodyPr/>
          <a:lstStyle/>
          <a:p>
            <a:r>
              <a:rPr lang="cs-CZ" sz="3200">
                <a:solidFill>
                  <a:schemeClr val="bg1"/>
                </a:solidFill>
              </a:rPr>
              <a:t>Organizační překážky EU fondů</a:t>
            </a:r>
          </a:p>
        </p:txBody>
      </p:sp>
      <p:sp>
        <p:nvSpPr>
          <p:cNvPr id="132099" name="Rectangle 3"/>
          <p:cNvSpPr>
            <a:spLocks noGrp="1" noChangeArrowheads="1"/>
          </p:cNvSpPr>
          <p:nvPr>
            <p:ph type="body" sz="half" idx="1"/>
          </p:nvPr>
        </p:nvSpPr>
        <p:spPr>
          <a:xfrm>
            <a:off x="2170113" y="1122363"/>
            <a:ext cx="6810375" cy="1738312"/>
          </a:xfrm>
        </p:spPr>
        <p:txBody>
          <a:bodyPr/>
          <a:lstStyle/>
          <a:p>
            <a:pPr marL="539750" indent="-539750">
              <a:lnSpc>
                <a:spcPct val="90000"/>
              </a:lnSpc>
            </a:pPr>
            <a:r>
              <a:rPr lang="cs-CZ" sz="2000">
                <a:solidFill>
                  <a:srgbClr val="336699"/>
                </a:solidFill>
              </a:rPr>
              <a:t>Definice venkova v ČR :</a:t>
            </a:r>
            <a:r>
              <a:rPr lang="cs-CZ" sz="2000" b="0">
                <a:solidFill>
                  <a:srgbClr val="336699"/>
                </a:solidFill>
              </a:rPr>
              <a:t> pouze administrativní náhled motivovaný dotačními programy; nesouvisí s dostupností služeb („městské“ vs. „venkovské“ obce)</a:t>
            </a:r>
          </a:p>
        </p:txBody>
      </p:sp>
      <p:graphicFrame>
        <p:nvGraphicFramePr>
          <p:cNvPr id="178426" name="Group 1274"/>
          <p:cNvGraphicFramePr>
            <a:graphicFrameLocks noGrp="1"/>
          </p:cNvGraphicFramePr>
          <p:nvPr>
            <p:ph sz="half" idx="2"/>
          </p:nvPr>
        </p:nvGraphicFramePr>
        <p:xfrm>
          <a:off x="0" y="2413000"/>
          <a:ext cx="9144000" cy="4465320"/>
        </p:xfrm>
        <a:graphic>
          <a:graphicData uri="http://schemas.openxmlformats.org/drawingml/2006/table">
            <a:tbl>
              <a:tblPr/>
              <a:tblGrid>
                <a:gridCol w="2036763"/>
                <a:gridCol w="890587"/>
                <a:gridCol w="1479550"/>
                <a:gridCol w="1481138"/>
                <a:gridCol w="1716087"/>
                <a:gridCol w="1539875"/>
              </a:tblGrid>
              <a:tr h="177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Struktura obcí</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Počet obcí</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Počet venkovských obcí</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hMerge="1">
                  <a:txBody>
                    <a:bodyPr/>
                    <a:lstStyle/>
                    <a:p>
                      <a:endParaRPr lang="cs-CZ"/>
                    </a:p>
                  </a:txBody>
                  <a:tcPr/>
                </a:tc>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Obyvatelé venkovských obcí</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hMerge="1">
                  <a:txBody>
                    <a:bodyPr/>
                    <a:lstStyle/>
                    <a:p>
                      <a:endParaRPr lang="cs-CZ"/>
                    </a:p>
                  </a:txBody>
                  <a:tcPr/>
                </a:tc>
              </a:tr>
              <a:tr h="3254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 kraj</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20000"/>
                        </a:spcBef>
                        <a:spcAft>
                          <a:spcPct val="60000"/>
                        </a:spcAft>
                        <a:buClrTx/>
                        <a:buSzTx/>
                        <a:buFontTx/>
                        <a:buNone/>
                        <a:tabLst/>
                      </a:pPr>
                      <a:endParaRPr kumimoji="0" lang="en-GB" sz="2000" b="1" i="0" u="none" strike="noStrike" cap="none" normalizeH="0" baseline="0" smtClean="0">
                        <a:ln>
                          <a:noFill/>
                        </a:ln>
                        <a:solidFill>
                          <a:schemeClr val="bg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abs.</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v %</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Počet (abs.)</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900" b="0" i="0" u="none" strike="noStrike" cap="none" normalizeH="0" baseline="0" smtClean="0">
                          <a:ln>
                            <a:noFill/>
                          </a:ln>
                          <a:solidFill>
                            <a:schemeClr val="bg1"/>
                          </a:solidFill>
                          <a:effectLst/>
                          <a:latin typeface="Calibri" pitchFamily="34" charset="0"/>
                          <a:ea typeface="Calibri" pitchFamily="34" charset="0"/>
                          <a:cs typeface="Times New Roman" pitchFamily="18" charset="0"/>
                        </a:rPr>
                        <a:t>Podíl na obyvatelích území(v %)</a:t>
                      </a:r>
                      <a:endParaRPr kumimoji="0" lang="cs-CZ" sz="2400" b="0" i="0" u="none" strike="noStrike" cap="none" normalizeH="0" baseline="0" smtClean="0">
                        <a:ln>
                          <a:noFill/>
                        </a:ln>
                        <a:solidFill>
                          <a:schemeClr val="bg1"/>
                        </a:solidFill>
                        <a:effectLst/>
                        <a:latin typeface="Calibri"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99"/>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Středočeský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1146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1052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91,8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516 786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42,0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Jihočeský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623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572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91,8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215 675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33,9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Plzeňský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501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457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183 858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32,3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Karlovarský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132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105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79,5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61 677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Ústecký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354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299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84,5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156 206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18,7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Liberecký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215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183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85,1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104 685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23,9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Královéhradecký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448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405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90,4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176 773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31,9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Pardubický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451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418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92,7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196 512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38,1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Vysočina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704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673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95,6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216 778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42,1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Jihomoravský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673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591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87,8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341 809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Olomoucký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351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88,2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220 429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34,3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Zlínský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304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82,2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172 396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29,1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61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Moravskoslezský</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299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226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75,6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187 632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17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ČR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6 249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5 582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89,3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2 751 216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29,8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hlink"/>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1"/>
          </p:nvPr>
        </p:nvSpPr>
        <p:spPr/>
        <p:txBody>
          <a:bodyPr/>
          <a:lstStyle/>
          <a:p>
            <a:fld id="{7E8ED1A0-EE3A-494C-A82A-9BEE9289A7D0}" type="slidenum">
              <a:rPr lang="de-AT"/>
              <a:pPr/>
              <a:t>9</a:t>
            </a:fld>
            <a:endParaRPr lang="de-AT"/>
          </a:p>
        </p:txBody>
      </p:sp>
      <p:sp>
        <p:nvSpPr>
          <p:cNvPr id="186370" name="Rectangle 2"/>
          <p:cNvSpPr>
            <a:spLocks noGrp="1" noChangeArrowheads="1"/>
          </p:cNvSpPr>
          <p:nvPr>
            <p:ph type="title"/>
          </p:nvPr>
        </p:nvSpPr>
        <p:spPr>
          <a:xfrm>
            <a:off x="2138363" y="519113"/>
            <a:ext cx="6129337" cy="381000"/>
          </a:xfrm>
        </p:spPr>
        <p:txBody>
          <a:bodyPr/>
          <a:lstStyle/>
          <a:p>
            <a:r>
              <a:rPr lang="cs-CZ" sz="3200">
                <a:solidFill>
                  <a:schemeClr val="bg1"/>
                </a:solidFill>
              </a:rPr>
              <a:t>Doporučení pro budoucnost</a:t>
            </a:r>
          </a:p>
        </p:txBody>
      </p:sp>
      <p:sp>
        <p:nvSpPr>
          <p:cNvPr id="186371" name="Rectangle 3"/>
          <p:cNvSpPr>
            <a:spLocks noGrp="1" noChangeArrowheads="1"/>
          </p:cNvSpPr>
          <p:nvPr>
            <p:ph type="body" idx="1"/>
          </p:nvPr>
        </p:nvSpPr>
        <p:spPr>
          <a:xfrm>
            <a:off x="2154238" y="1635125"/>
            <a:ext cx="6989762" cy="3840163"/>
          </a:xfrm>
        </p:spPr>
        <p:txBody>
          <a:bodyPr/>
          <a:lstStyle/>
          <a:p>
            <a:pPr marL="457200" indent="-457200">
              <a:buFontTx/>
              <a:buAutoNum type="arabicParenR"/>
            </a:pPr>
            <a:r>
              <a:rPr lang="cs-CZ" sz="2200" b="0">
                <a:solidFill>
                  <a:srgbClr val="336699"/>
                </a:solidFill>
              </a:rPr>
              <a:t>řešit spolu s implementačním systémem EU fondů také institucionální systém veřejné správy v ČR</a:t>
            </a:r>
          </a:p>
          <a:p>
            <a:pPr marL="457200" indent="-457200">
              <a:buFontTx/>
              <a:buAutoNum type="arabicParenR"/>
            </a:pPr>
            <a:r>
              <a:rPr lang="cs-CZ" sz="2200" b="0">
                <a:solidFill>
                  <a:srgbClr val="336699"/>
                </a:solidFill>
              </a:rPr>
              <a:t>zajistit realizaci integrovaného přístupu prostřednictvím financí podporujících spolupráci (technická pomoc?)</a:t>
            </a:r>
          </a:p>
          <a:p>
            <a:pPr marL="457200" indent="-457200">
              <a:buFontTx/>
              <a:buAutoNum type="arabicParenR"/>
            </a:pPr>
            <a:r>
              <a:rPr lang="cs-CZ" sz="2200" b="0">
                <a:solidFill>
                  <a:srgbClr val="336699"/>
                </a:solidFill>
              </a:rPr>
              <a:t>zjednodušit správu evropských prostředků (žádosti, pravidla, uznatelnost, proplácení, předfinancování…)</a:t>
            </a:r>
          </a:p>
          <a:p>
            <a:pPr marL="457200" indent="-457200">
              <a:buFontTx/>
              <a:buAutoNum type="arabicParenR"/>
            </a:pPr>
            <a:r>
              <a:rPr lang="cs-CZ" sz="2200" b="0">
                <a:solidFill>
                  <a:srgbClr val="336699"/>
                </a:solidFill>
              </a:rPr>
              <a:t>zaměřit alokace tak, aby šlo podstatně více peněz do infrastruktury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908</TotalTime>
  <Words>1136</Words>
  <Application>Microsoft Office PowerPoint</Application>
  <PresentationFormat>Předvádění na obrazovce (4:3)</PresentationFormat>
  <Paragraphs>239</Paragraphs>
  <Slides>11</Slides>
  <Notes>11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Times New Roman</vt:lpstr>
      <vt:lpstr>Arial</vt:lpstr>
      <vt:lpstr>Calibri</vt:lpstr>
      <vt:lpstr>blank</vt:lpstr>
      <vt:lpstr>   Analýza potřeb venkova</vt:lpstr>
      <vt:lpstr>Analýza potřeb venkova</vt:lpstr>
      <vt:lpstr>Potřeby venkovských obcí</vt:lpstr>
      <vt:lpstr>Potřeby venkova ve světle možností financování z EU</vt:lpstr>
      <vt:lpstr>Finanční potřeby venkova</vt:lpstr>
      <vt:lpstr>Finanční potřeby venkova</vt:lpstr>
      <vt:lpstr>Organizační překážky efektivního čerpání EU fondů</vt:lpstr>
      <vt:lpstr>Organizační překážky EU fondů</vt:lpstr>
      <vt:lpstr>Doporučení pro budoucnost</vt:lpstr>
      <vt:lpstr>Doporučení pro budoucnost</vt:lpstr>
      <vt:lpstr>Děkuji za pozornost!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NADPIS SNÍMKU – SLIDE HEADING</dc:title>
  <dc:creator>admin</dc:creator>
  <cp:lastModifiedBy>Petra Kubařová</cp:lastModifiedBy>
  <cp:revision>65</cp:revision>
  <dcterms:created xsi:type="dcterms:W3CDTF">2006-03-15T11:52:16Z</dcterms:created>
  <dcterms:modified xsi:type="dcterms:W3CDTF">2012-06-27T08:27:54Z</dcterms:modified>
</cp:coreProperties>
</file>