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58" r:id="rId3"/>
    <p:sldId id="352" r:id="rId4"/>
    <p:sldId id="353" r:id="rId5"/>
    <p:sldId id="354" r:id="rId6"/>
    <p:sldId id="359" r:id="rId7"/>
    <p:sldId id="355" r:id="rId8"/>
    <p:sldId id="362" r:id="rId9"/>
    <p:sldId id="356" r:id="rId10"/>
    <p:sldId id="357" r:id="rId11"/>
    <p:sldId id="363" r:id="rId12"/>
    <p:sldId id="361" r:id="rId13"/>
    <p:sldId id="364" r:id="rId14"/>
    <p:sldId id="360" r:id="rId15"/>
    <p:sldId id="365" r:id="rId16"/>
    <p:sldId id="366" r:id="rId17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273B9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0" autoAdjust="0"/>
    <p:restoredTop sz="96000" autoAdjust="0"/>
  </p:normalViewPr>
  <p:slideViewPr>
    <p:cSldViewPr>
      <p:cViewPr varScale="1">
        <p:scale>
          <a:sx n="97" d="100"/>
          <a:sy n="97" d="100"/>
        </p:scale>
        <p:origin x="-3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1770" y="-96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AC059D6-D02F-419D-8883-8A5AA3FBB5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56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404419B-E7BD-4DC7-BB21-B1090AAA8A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804B7B1-9647-4A09-A778-2CCB1209D0A4}" type="slidenum">
              <a:rPr lang="cs-CZ" smtClean="0"/>
              <a:pPr/>
              <a:t>1</a:t>
            </a:fld>
            <a:endParaRPr lang="cs-CZ" smtClean="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4BF9522-E332-4545-8664-2490DB8F8768}" type="slidenum">
              <a:rPr lang="cs-CZ" smtClean="0">
                <a:ea typeface="ＭＳ Ｐゴシック"/>
                <a:cs typeface="ＭＳ Ｐゴシック"/>
              </a:rPr>
              <a:pPr/>
              <a:t>16</a:t>
            </a:fld>
            <a:endParaRPr lang="cs-CZ" smtClean="0">
              <a:ea typeface="ＭＳ Ｐゴシック"/>
              <a:cs typeface="ＭＳ Ｐゴシック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3278D-8AE3-46D3-AF1D-EF622392113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792E5-AAE6-4BDC-AD6C-257035EF9E0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6688" y="1628775"/>
            <a:ext cx="1943100" cy="432117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4213" y="1628775"/>
            <a:ext cx="5680075" cy="432117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843A7-3768-4E4F-9D1F-198AC156386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1628775"/>
            <a:ext cx="7775575" cy="782638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4213" y="2636838"/>
            <a:ext cx="7775575" cy="157956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4213" y="4368800"/>
            <a:ext cx="7775575" cy="158115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AC14D-23B2-4970-8F03-64FA9DB949B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1628775"/>
            <a:ext cx="7775575" cy="782638"/>
          </a:xfrm>
        </p:spPr>
        <p:txBody>
          <a:bodyPr/>
          <a:lstStyle/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4213" y="2636838"/>
            <a:ext cx="3811587" cy="3313112"/>
          </a:xfrm>
        </p:spPr>
        <p:txBody>
          <a:bodyPr/>
          <a:lstStyle/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2636838"/>
            <a:ext cx="3811588" cy="3313112"/>
          </a:xfrm>
        </p:spPr>
        <p:txBody>
          <a:bodyPr/>
          <a:lstStyle/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3FEFF-9060-4AC3-BB9A-F462DB5B470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Nadpis a 2 obsahy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1628775"/>
            <a:ext cx="7775575" cy="782638"/>
          </a:xfrm>
        </p:spPr>
        <p:txBody>
          <a:bodyPr/>
          <a:lstStyle/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84213" y="2636838"/>
            <a:ext cx="3811587" cy="1579562"/>
          </a:xfrm>
        </p:spPr>
        <p:txBody>
          <a:bodyPr/>
          <a:lstStyle/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2636838"/>
            <a:ext cx="3811588" cy="1579562"/>
          </a:xfrm>
        </p:spPr>
        <p:txBody>
          <a:bodyPr/>
          <a:lstStyle/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>
          <a:xfrm>
            <a:off x="684213" y="4368800"/>
            <a:ext cx="7775575" cy="1581150"/>
          </a:xfrm>
        </p:spPr>
        <p:txBody>
          <a:bodyPr/>
          <a:lstStyle/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8DE7C-512E-4B53-9373-479B6E8DB84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26A26-3B77-402F-8F2D-A50CE8B1567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63F23-2E42-4DB9-925C-D6D51E94618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4213" y="2636838"/>
            <a:ext cx="3811587" cy="3313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636838"/>
            <a:ext cx="3811588" cy="3313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29F87-BD80-4475-AD31-A90A48FE2B7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DD510-BCC7-495C-BFDD-D433E8CD8E2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73B1C-2670-453F-893A-22C7B7A3DF1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B6910-F72A-4AE3-A83B-27BEF0459E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6CE69-DE01-435E-8461-247906970CC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45095-FC39-4506-AFD4-F94AA12053B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RR2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0" y="188913"/>
            <a:ext cx="9144000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628775"/>
            <a:ext cx="777557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2636838"/>
            <a:ext cx="7775575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DC46DDC-C4C0-439A-8B8D-0CC2E101049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50" r:id="rId13"/>
    <p:sldLayoutId id="2147483649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273B9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273B9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273B9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273B9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273B9D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273B9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273B9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273B9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273B9D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5" descr="rr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373063"/>
            <a:ext cx="9107488" cy="644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2060575"/>
            <a:ext cx="7848600" cy="865188"/>
          </a:xfrm>
        </p:spPr>
        <p:txBody>
          <a:bodyPr anchor="t"/>
          <a:lstStyle/>
          <a:p>
            <a:pPr eaLnBrk="1" hangingPunct="1">
              <a:lnSpc>
                <a:spcPct val="110000"/>
              </a:lnSpc>
              <a:spcBef>
                <a:spcPct val="20000"/>
              </a:spcBef>
            </a:pPr>
            <a:r>
              <a:rPr lang="en-US" sz="3200" smtClean="0">
                <a:solidFill>
                  <a:schemeClr val="bg1"/>
                </a:solidFill>
              </a:rPr>
              <a:t>Spolupráce obcí a krajů v nastávajícím programovacím období</a:t>
            </a:r>
            <a:br>
              <a:rPr lang="en-US" sz="3200" smtClean="0">
                <a:solidFill>
                  <a:schemeClr val="bg1"/>
                </a:solidFill>
              </a:rPr>
            </a:br>
            <a:endParaRPr lang="cs-CZ" sz="3200" smtClean="0">
              <a:solidFill>
                <a:schemeClr val="bg1"/>
              </a:solidFill>
            </a:endParaRPr>
          </a:p>
        </p:txBody>
      </p:sp>
      <p:sp>
        <p:nvSpPr>
          <p:cNvPr id="18435" name="Text Box 7"/>
          <p:cNvSpPr txBox="1">
            <a:spLocks noChangeArrowheads="1"/>
          </p:cNvSpPr>
          <p:nvPr/>
        </p:nvSpPr>
        <p:spPr bwMode="auto">
          <a:xfrm>
            <a:off x="5867400" y="5516563"/>
            <a:ext cx="12287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5000"/>
              </a:spcBef>
            </a:pPr>
            <a:r>
              <a:rPr lang="cs-CZ" sz="1400">
                <a:solidFill>
                  <a:srgbClr val="5F5F5F"/>
                </a:solidFill>
              </a:rPr>
              <a:t>Datum:</a:t>
            </a:r>
          </a:p>
          <a:p>
            <a:pPr>
              <a:spcBef>
                <a:spcPct val="25000"/>
              </a:spcBef>
            </a:pPr>
            <a:r>
              <a:rPr lang="cs-CZ" sz="1400">
                <a:solidFill>
                  <a:srgbClr val="5F5F5F"/>
                </a:solidFill>
              </a:rPr>
              <a:t>Místo:</a:t>
            </a:r>
          </a:p>
        </p:txBody>
      </p:sp>
      <p:sp>
        <p:nvSpPr>
          <p:cNvPr id="18436" name="Text Box 8"/>
          <p:cNvSpPr txBox="1">
            <a:spLocks noChangeArrowheads="1"/>
          </p:cNvSpPr>
          <p:nvPr/>
        </p:nvSpPr>
        <p:spPr bwMode="auto">
          <a:xfrm>
            <a:off x="6951663" y="5516563"/>
            <a:ext cx="1868487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5000"/>
              </a:spcBef>
            </a:pPr>
            <a:r>
              <a:rPr lang="cs-CZ" sz="1400"/>
              <a:t>22.6.2012</a:t>
            </a:r>
          </a:p>
          <a:p>
            <a:pPr>
              <a:spcBef>
                <a:spcPct val="25000"/>
              </a:spcBef>
            </a:pPr>
            <a:r>
              <a:rPr lang="cs-CZ" sz="1400"/>
              <a:t>Praha, Senát ČR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827088" y="3284538"/>
            <a:ext cx="7848600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0000"/>
              </a:lnSpc>
              <a:spcBef>
                <a:spcPct val="20000"/>
              </a:spcBef>
              <a:defRPr/>
            </a:pPr>
            <a:r>
              <a:rPr lang="cs-CZ" sz="240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David Sventek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Zástupný symbol pro obsah 3" descr="JAP.pn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07950" y="280988"/>
            <a:ext cx="6624638" cy="6462712"/>
          </a:xfrm>
        </p:spPr>
      </p:pic>
      <p:sp>
        <p:nvSpPr>
          <p:cNvPr id="28674" name="Nadpis 1"/>
          <p:cNvSpPr>
            <a:spLocks noGrp="1"/>
          </p:cNvSpPr>
          <p:nvPr>
            <p:ph type="title"/>
          </p:nvPr>
        </p:nvSpPr>
        <p:spPr>
          <a:xfrm>
            <a:off x="6732588" y="3438525"/>
            <a:ext cx="2160587" cy="782638"/>
          </a:xfrm>
        </p:spPr>
        <p:txBody>
          <a:bodyPr/>
          <a:lstStyle/>
          <a:p>
            <a:r>
              <a:rPr lang="cs-CZ" sz="2400" smtClean="0"/>
              <a:t>Společné akční plány</a:t>
            </a:r>
            <a:br>
              <a:rPr lang="cs-CZ" sz="2400" smtClean="0"/>
            </a:br>
            <a:r>
              <a:rPr lang="cs-CZ" sz="2400" smtClean="0"/>
              <a:t>(JAP)</a:t>
            </a:r>
            <a:br>
              <a:rPr lang="cs-CZ" sz="2400" smtClean="0"/>
            </a:br>
            <a:r>
              <a:rPr lang="cs-CZ" sz="2400" smtClean="0"/>
              <a:t/>
            </a:r>
            <a:br>
              <a:rPr lang="cs-CZ" sz="2400" smtClean="0"/>
            </a:br>
            <a:r>
              <a:rPr lang="cs-CZ" sz="2400" smtClean="0"/>
              <a:t>Transformu-jeme náš Integrovaný plán rozvoje zaměstnanosti do Společného akčního plánu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684213" y="2852738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NOVÁ SESTRA JESSICY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6"/>
          <p:cNvSpPr txBox="1">
            <a:spLocks noChangeArrowheads="1"/>
          </p:cNvSpPr>
          <p:nvPr/>
        </p:nvSpPr>
        <p:spPr bwMode="auto">
          <a:xfrm>
            <a:off x="900113" y="1700213"/>
            <a:ext cx="2951162" cy="576262"/>
          </a:xfrm>
          <a:prstGeom prst="rect">
            <a:avLst/>
          </a:prstGeom>
          <a:solidFill>
            <a:srgbClr val="FF6600">
              <a:alpha val="4784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9" tIns="45715" rIns="91429" bIns="45715" anchor="ctr" anchorCtr="1"/>
          <a:lstStyle/>
          <a:p>
            <a:pPr algn="ctr"/>
            <a:r>
              <a:rPr lang="cs-CZ" sz="1300" b="1">
                <a:ea typeface="Arial Unicode MS" pitchFamily="34" charset="-128"/>
                <a:cs typeface="Arial Unicode MS" pitchFamily="34" charset="-128"/>
              </a:rPr>
              <a:t>Regionální rada Moravskoslezsko</a:t>
            </a:r>
            <a:endParaRPr lang="en-US" sz="1300" b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722" name="Text Box 6"/>
          <p:cNvSpPr txBox="1">
            <a:spLocks noChangeArrowheads="1"/>
          </p:cNvSpPr>
          <p:nvPr/>
        </p:nvSpPr>
        <p:spPr bwMode="auto">
          <a:xfrm>
            <a:off x="900113" y="2997200"/>
            <a:ext cx="2951162" cy="576263"/>
          </a:xfrm>
          <a:prstGeom prst="rect">
            <a:avLst/>
          </a:prstGeom>
          <a:solidFill>
            <a:srgbClr val="99CCFF">
              <a:alpha val="4784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9" tIns="45715" rIns="91429" bIns="45715" anchor="ctr" anchorCtr="1"/>
          <a:lstStyle/>
          <a:p>
            <a:pPr algn="ctr"/>
            <a:r>
              <a:rPr lang="cs-CZ" sz="1300" b="1">
                <a:ea typeface="Arial Unicode MS" pitchFamily="34" charset="-128"/>
                <a:cs typeface="Arial Unicode MS" pitchFamily="34" charset="-128"/>
              </a:rPr>
              <a:t>JESSICA Holdingový fond Moravskoslezsko (EIB) </a:t>
            </a:r>
            <a:endParaRPr lang="en-GB" sz="1900" b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900113" y="4437063"/>
            <a:ext cx="2951162" cy="504825"/>
          </a:xfrm>
          <a:prstGeom prst="rect">
            <a:avLst/>
          </a:prstGeom>
          <a:solidFill>
            <a:srgbClr val="FFCC00">
              <a:alpha val="4784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9" tIns="45715" rIns="91429" bIns="45715" anchor="ctr" anchorCtr="1"/>
          <a:lstStyle/>
          <a:p>
            <a:pPr algn="ctr"/>
            <a:r>
              <a:rPr lang="cs-CZ" sz="1300" b="1">
                <a:ea typeface="Arial Unicode MS" pitchFamily="34" charset="-128"/>
                <a:cs typeface="Arial" charset="0"/>
              </a:rPr>
              <a:t>Fondy městského rozvoje (UDF)</a:t>
            </a:r>
          </a:p>
          <a:p>
            <a:pPr algn="ctr"/>
            <a:r>
              <a:rPr lang="cs-CZ" sz="1300" b="1">
                <a:ea typeface="Arial Unicode MS" pitchFamily="34" charset="-128"/>
                <a:cs typeface="Arial" charset="0"/>
              </a:rPr>
              <a:t>(ČMZRB, CONTERA)</a:t>
            </a:r>
            <a:endParaRPr lang="en-GB" sz="1900" b="1">
              <a:ea typeface="Arial Unicode MS" pitchFamily="34" charset="-128"/>
              <a:cs typeface="Arial" charset="0"/>
            </a:endParaRPr>
          </a:p>
        </p:txBody>
      </p:sp>
      <p:cxnSp>
        <p:nvCxnSpPr>
          <p:cNvPr id="30724" name="AutoShape 34"/>
          <p:cNvCxnSpPr>
            <a:cxnSpLocks noChangeShapeType="1"/>
            <a:stCxn id="30721" idx="2"/>
            <a:endCxn id="30722" idx="0"/>
          </p:cNvCxnSpPr>
          <p:nvPr/>
        </p:nvCxnSpPr>
        <p:spPr bwMode="auto">
          <a:xfrm>
            <a:off x="2376488" y="2276475"/>
            <a:ext cx="0" cy="720725"/>
          </a:xfrm>
          <a:prstGeom prst="straightConnector1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</p:spPr>
      </p:cxnSp>
      <p:sp>
        <p:nvSpPr>
          <p:cNvPr id="30725" name="AutoShape 7"/>
          <p:cNvSpPr>
            <a:spLocks noChangeArrowheads="1"/>
          </p:cNvSpPr>
          <p:nvPr/>
        </p:nvSpPr>
        <p:spPr bwMode="auto">
          <a:xfrm rot="10519039">
            <a:off x="2411413" y="3573463"/>
            <a:ext cx="360362" cy="790575"/>
          </a:xfrm>
          <a:prstGeom prst="curvedRightArrow">
            <a:avLst>
              <a:gd name="adj1" fmla="val 43877"/>
              <a:gd name="adj2" fmla="val 87753"/>
              <a:gd name="adj3" fmla="val 33333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AutoShape 8"/>
          <p:cNvSpPr>
            <a:spLocks noChangeArrowheads="1"/>
          </p:cNvSpPr>
          <p:nvPr/>
        </p:nvSpPr>
        <p:spPr bwMode="auto">
          <a:xfrm>
            <a:off x="1979613" y="3644900"/>
            <a:ext cx="360362" cy="793750"/>
          </a:xfrm>
          <a:prstGeom prst="curvedRightArrow">
            <a:avLst>
              <a:gd name="adj1" fmla="val 44053"/>
              <a:gd name="adj2" fmla="val 88106"/>
              <a:gd name="adj3" fmla="val 33333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7" name="Text Box 6"/>
          <p:cNvSpPr txBox="1">
            <a:spLocks noChangeArrowheads="1"/>
          </p:cNvSpPr>
          <p:nvPr/>
        </p:nvSpPr>
        <p:spPr bwMode="auto">
          <a:xfrm>
            <a:off x="900113" y="5805488"/>
            <a:ext cx="2951162" cy="431800"/>
          </a:xfrm>
          <a:prstGeom prst="rect">
            <a:avLst/>
          </a:prstGeom>
          <a:solidFill>
            <a:srgbClr val="FFCC00">
              <a:alpha val="4784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9" tIns="45715" rIns="91429" bIns="45715" anchor="ctr" anchorCtr="1"/>
          <a:lstStyle/>
          <a:p>
            <a:pPr algn="ctr"/>
            <a:r>
              <a:rPr lang="cs-CZ" sz="1300" b="1">
                <a:ea typeface="Arial Unicode MS" pitchFamily="34" charset="-128"/>
                <a:cs typeface="Arial Unicode MS" pitchFamily="34" charset="-128"/>
              </a:rPr>
              <a:t>Projekty rozvoje moravskoslezských měst</a:t>
            </a:r>
            <a:endParaRPr lang="en-GB" sz="1900" b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728" name="AutoShape 10"/>
          <p:cNvSpPr>
            <a:spLocks noChangeArrowheads="1"/>
          </p:cNvSpPr>
          <p:nvPr/>
        </p:nvSpPr>
        <p:spPr bwMode="auto">
          <a:xfrm>
            <a:off x="1979613" y="5013325"/>
            <a:ext cx="360362" cy="792163"/>
          </a:xfrm>
          <a:prstGeom prst="curvedRightArrow">
            <a:avLst>
              <a:gd name="adj1" fmla="val 43965"/>
              <a:gd name="adj2" fmla="val 87930"/>
              <a:gd name="adj3" fmla="val 33333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AutoShape 11"/>
          <p:cNvSpPr>
            <a:spLocks noChangeArrowheads="1"/>
          </p:cNvSpPr>
          <p:nvPr/>
        </p:nvSpPr>
        <p:spPr bwMode="auto">
          <a:xfrm rot="10800000">
            <a:off x="2411413" y="4941888"/>
            <a:ext cx="360362" cy="792162"/>
          </a:xfrm>
          <a:prstGeom prst="curvedRightArrow">
            <a:avLst>
              <a:gd name="adj1" fmla="val 43965"/>
              <a:gd name="adj2" fmla="val 87930"/>
              <a:gd name="adj3" fmla="val 33333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0" name="Rectangle 15"/>
          <p:cNvSpPr>
            <a:spLocks noGrp="1"/>
          </p:cNvSpPr>
          <p:nvPr>
            <p:ph type="body" idx="1"/>
          </p:nvPr>
        </p:nvSpPr>
        <p:spPr>
          <a:xfrm>
            <a:off x="4356100" y="1412875"/>
            <a:ext cx="4392613" cy="5616575"/>
          </a:xfrm>
        </p:spPr>
        <p:txBody>
          <a:bodyPr lIns="0" rIns="0"/>
          <a:lstStyle/>
          <a:p>
            <a:pPr eaLnBrk="1" hangingPunct="1">
              <a:buFontTx/>
              <a:buNone/>
            </a:pPr>
            <a:r>
              <a:rPr lang="cs-CZ" sz="2400" b="1" smtClean="0">
                <a:solidFill>
                  <a:srgbClr val="174CA1"/>
                </a:solidFill>
              </a:rPr>
              <a:t>JESSICA v Moravskoslezsku</a:t>
            </a:r>
          </a:p>
          <a:p>
            <a:pPr eaLnBrk="1" hangingPunct="1">
              <a:buFontTx/>
              <a:buNone/>
            </a:pPr>
            <a:r>
              <a:rPr lang="cs-CZ" sz="2000" smtClean="0"/>
              <a:t>	</a:t>
            </a:r>
            <a:endParaRPr lang="en-GB" sz="2000" smtClean="0"/>
          </a:p>
        </p:txBody>
      </p:sp>
      <p:sp>
        <p:nvSpPr>
          <p:cNvPr id="30731" name="Text Box 36"/>
          <p:cNvSpPr txBox="1">
            <a:spLocks noChangeArrowheads="1"/>
          </p:cNvSpPr>
          <p:nvPr/>
        </p:nvSpPr>
        <p:spPr bwMode="auto">
          <a:xfrm>
            <a:off x="8302625" y="6611938"/>
            <a:ext cx="9286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fld id="{2C3EA701-D972-49F3-929A-4C5FCAB8FF1E}" type="slidenum">
              <a:rPr lang="en-GB" sz="1000">
                <a:solidFill>
                  <a:schemeClr val="bg1"/>
                </a:solidFill>
                <a:ea typeface="ＭＳ Ｐゴシック"/>
                <a:cs typeface="ＭＳ Ｐゴシック"/>
              </a:rPr>
              <a:pPr algn="ctr" defTabSz="457200"/>
              <a:t>12</a:t>
            </a:fld>
            <a:endParaRPr lang="en-GB" sz="1000">
              <a:solidFill>
                <a:schemeClr val="bg1"/>
              </a:solidFill>
              <a:ea typeface="ＭＳ Ｐゴシック"/>
              <a:cs typeface="ＭＳ Ｐゴシック"/>
            </a:endParaRPr>
          </a:p>
        </p:txBody>
      </p:sp>
      <p:sp>
        <p:nvSpPr>
          <p:cNvPr id="30732" name="Text Box 18"/>
          <p:cNvSpPr txBox="1">
            <a:spLocks noChangeArrowheads="1"/>
          </p:cNvSpPr>
          <p:nvPr/>
        </p:nvSpPr>
        <p:spPr bwMode="auto">
          <a:xfrm>
            <a:off x="3924300" y="1916113"/>
            <a:ext cx="4751388" cy="1431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10000"/>
              </a:lnSpc>
              <a:spcBef>
                <a:spcPct val="50000"/>
              </a:spcBef>
            </a:pPr>
            <a:r>
              <a:rPr lang="cs-CZ"/>
              <a:t>	</a:t>
            </a:r>
            <a:r>
              <a:rPr lang="cs-CZ" b="1"/>
              <a:t>Regionální operační program Moravskoslezsko je průkopníkem v zavádění finančních nástrojů v ČR.</a:t>
            </a:r>
          </a:p>
        </p:txBody>
      </p:sp>
      <p:sp>
        <p:nvSpPr>
          <p:cNvPr id="30733" name="Text Box 20"/>
          <p:cNvSpPr txBox="1">
            <a:spLocks noChangeArrowheads="1"/>
          </p:cNvSpPr>
          <p:nvPr/>
        </p:nvSpPr>
        <p:spPr bwMode="auto">
          <a:xfrm>
            <a:off x="3924300" y="3357563"/>
            <a:ext cx="4392613" cy="1766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10000"/>
              </a:lnSpc>
              <a:spcBef>
                <a:spcPct val="50000"/>
              </a:spcBef>
            </a:pPr>
            <a:r>
              <a:rPr lang="cs-CZ"/>
              <a:t>	Vznik JESSICA holdingového fondu Moravskoslezsko umožnilo převedení 507 mil. Kč z ROP MS, opatření </a:t>
            </a:r>
            <a:r>
              <a:rPr lang="cs-CZ" b="1"/>
              <a:t>2.3 Podpora využívání brownfields.</a:t>
            </a:r>
          </a:p>
        </p:txBody>
      </p:sp>
      <p:sp>
        <p:nvSpPr>
          <p:cNvPr id="30734" name="Text Box 21"/>
          <p:cNvSpPr txBox="1">
            <a:spLocks noChangeArrowheads="1"/>
          </p:cNvSpPr>
          <p:nvPr/>
        </p:nvSpPr>
        <p:spPr bwMode="auto">
          <a:xfrm>
            <a:off x="3924300" y="5157788"/>
            <a:ext cx="4392613" cy="1096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10000"/>
              </a:lnSpc>
              <a:spcBef>
                <a:spcPct val="50000"/>
              </a:spcBef>
            </a:pPr>
            <a:r>
              <a:rPr lang="cs-CZ"/>
              <a:t>	Podpora bude poskytována formou výhodných dlouhodobých úvěrů.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5"/>
          <p:cNvSpPr>
            <a:spLocks noGrp="1"/>
          </p:cNvSpPr>
          <p:nvPr>
            <p:ph type="body" idx="1"/>
          </p:nvPr>
        </p:nvSpPr>
        <p:spPr>
          <a:xfrm>
            <a:off x="611188" y="1628775"/>
            <a:ext cx="7921625" cy="4464050"/>
          </a:xfrm>
        </p:spPr>
        <p:txBody>
          <a:bodyPr lIns="0" rIns="0"/>
          <a:lstStyle/>
          <a:p>
            <a:pPr eaLnBrk="1" hangingPunct="1">
              <a:buFontTx/>
              <a:buNone/>
            </a:pPr>
            <a:r>
              <a:rPr lang="cs-CZ" sz="3200" b="1" smtClean="0">
                <a:solidFill>
                  <a:srgbClr val="174CA1"/>
                </a:solidFill>
              </a:rPr>
              <a:t>Jaká může být nová sestra JESSICY?</a:t>
            </a:r>
          </a:p>
          <a:p>
            <a:pPr eaLnBrk="1" hangingPunct="1">
              <a:buFontTx/>
              <a:buNone/>
            </a:pPr>
            <a:endParaRPr lang="cs-CZ" sz="2400" b="1" smtClean="0">
              <a:solidFill>
                <a:srgbClr val="174CA1"/>
              </a:solidFill>
            </a:endParaRPr>
          </a:p>
          <a:p>
            <a:pPr eaLnBrk="1" hangingPunct="1"/>
            <a:r>
              <a:rPr lang="cs-CZ" sz="3200" smtClean="0">
                <a:solidFill>
                  <a:srgbClr val="174CA1"/>
                </a:solidFill>
              </a:rPr>
              <a:t>bude opět partnerem pro města a bude cílit do podpory integrovaných udržitelných investic ve městech</a:t>
            </a:r>
          </a:p>
          <a:p>
            <a:pPr eaLnBrk="1" hangingPunct="1"/>
            <a:r>
              <a:rPr lang="cs-CZ" sz="3200" smtClean="0">
                <a:solidFill>
                  <a:srgbClr val="174CA1"/>
                </a:solidFill>
              </a:rPr>
              <a:t>bude větší a bohatší – 5x?, 10x?</a:t>
            </a:r>
          </a:p>
          <a:p>
            <a:pPr eaLnBrk="1" hangingPunct="1"/>
            <a:r>
              <a:rPr lang="cs-CZ" sz="3200" smtClean="0">
                <a:solidFill>
                  <a:srgbClr val="174CA1"/>
                </a:solidFill>
              </a:rPr>
              <a:t>bude rozmanitější – kromě výhodných úvěru bude nabízet i záruky?, vklady vlastního kapitálu?</a:t>
            </a:r>
          </a:p>
          <a:p>
            <a:pPr eaLnBrk="1" hangingPunct="1">
              <a:buFontTx/>
              <a:buNone/>
            </a:pPr>
            <a:r>
              <a:rPr lang="cs-CZ" sz="2000" smtClean="0"/>
              <a:t>	</a:t>
            </a:r>
            <a:endParaRPr lang="en-GB" sz="2000" smtClean="0"/>
          </a:p>
        </p:txBody>
      </p:sp>
      <p:sp>
        <p:nvSpPr>
          <p:cNvPr id="31746" name="Text Box 36"/>
          <p:cNvSpPr txBox="1">
            <a:spLocks noChangeArrowheads="1"/>
          </p:cNvSpPr>
          <p:nvPr/>
        </p:nvSpPr>
        <p:spPr bwMode="auto">
          <a:xfrm>
            <a:off x="8302625" y="6611938"/>
            <a:ext cx="9286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fld id="{EA39D2D1-6E72-4D05-9B6F-D521B257E7B8}" type="slidenum">
              <a:rPr lang="en-GB" sz="1000">
                <a:solidFill>
                  <a:schemeClr val="bg1"/>
                </a:solidFill>
                <a:ea typeface="ＭＳ Ｐゴシック"/>
                <a:cs typeface="ＭＳ Ｐゴシック"/>
              </a:rPr>
              <a:pPr algn="ctr" defTabSz="457200"/>
              <a:t>13</a:t>
            </a:fld>
            <a:endParaRPr lang="en-GB" sz="1000">
              <a:solidFill>
                <a:schemeClr val="bg1"/>
              </a:solidFill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Nadpis 1"/>
          <p:cNvSpPr>
            <a:spLocks noGrp="1"/>
          </p:cNvSpPr>
          <p:nvPr>
            <p:ph type="title"/>
          </p:nvPr>
        </p:nvSpPr>
        <p:spPr>
          <a:xfrm>
            <a:off x="684213" y="1628775"/>
            <a:ext cx="7775575" cy="792163"/>
          </a:xfrm>
        </p:spPr>
        <p:txBody>
          <a:bodyPr/>
          <a:lstStyle/>
          <a:p>
            <a:r>
              <a:rPr lang="cs-CZ" b="1" smtClean="0"/>
              <a:t/>
            </a:r>
            <a:br>
              <a:rPr lang="cs-CZ" b="1" smtClean="0"/>
            </a:br>
            <a:r>
              <a:rPr lang="cs-CZ" b="1" smtClean="0"/>
              <a:t>Z</a:t>
            </a:r>
            <a:r>
              <a:rPr lang="en-US" b="1" smtClean="0"/>
              <a:t>ávěr:</a:t>
            </a:r>
            <a:br>
              <a:rPr lang="en-US" b="1" smtClean="0"/>
            </a:br>
            <a:endParaRPr lang="cs-CZ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3" y="2349500"/>
            <a:ext cx="7775575" cy="2663825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Partnerství</a:t>
            </a:r>
            <a:r>
              <a:rPr lang="en-US" dirty="0" smtClean="0"/>
              <a:t> </a:t>
            </a:r>
            <a:r>
              <a:rPr lang="en-US" dirty="0" err="1" smtClean="0"/>
              <a:t>krajů</a:t>
            </a:r>
            <a:r>
              <a:rPr lang="en-US" dirty="0" smtClean="0"/>
              <a:t>, </a:t>
            </a:r>
            <a:r>
              <a:rPr lang="en-US" dirty="0" err="1" smtClean="0"/>
              <a:t>regionálních</a:t>
            </a:r>
            <a:r>
              <a:rPr lang="en-US" dirty="0" smtClean="0"/>
              <a:t> rad s </a:t>
            </a:r>
            <a:r>
              <a:rPr lang="en-US" dirty="0" err="1" smtClean="0"/>
              <a:t>městy</a:t>
            </a:r>
            <a:r>
              <a:rPr lang="en-US" dirty="0" smtClean="0"/>
              <a:t> a </a:t>
            </a:r>
            <a:r>
              <a:rPr lang="en-US" dirty="0" err="1" smtClean="0"/>
              <a:t>obcemi</a:t>
            </a:r>
            <a:r>
              <a:rPr lang="en-US" dirty="0" smtClean="0"/>
              <a:t> je </a:t>
            </a:r>
            <a:r>
              <a:rPr lang="en-US" dirty="0" err="1" smtClean="0"/>
              <a:t>žádoucí</a:t>
            </a:r>
            <a:r>
              <a:rPr lang="en-US" dirty="0" smtClean="0"/>
              <a:t> a </a:t>
            </a:r>
            <a:r>
              <a:rPr lang="en-US" dirty="0" err="1" smtClean="0"/>
              <a:t>nezbytnou</a:t>
            </a:r>
            <a:r>
              <a:rPr lang="en-US" dirty="0" smtClean="0"/>
              <a:t> </a:t>
            </a:r>
            <a:r>
              <a:rPr lang="en-US" dirty="0" err="1" smtClean="0"/>
              <a:t>podmínkou</a:t>
            </a:r>
            <a:r>
              <a:rPr lang="en-US" dirty="0" smtClean="0"/>
              <a:t> </a:t>
            </a:r>
            <a:r>
              <a:rPr lang="en-US" dirty="0" err="1" smtClean="0"/>
              <a:t>dobrého</a:t>
            </a:r>
            <a:r>
              <a:rPr lang="en-US" dirty="0" smtClean="0"/>
              <a:t> </a:t>
            </a:r>
            <a:r>
              <a:rPr lang="en-US" dirty="0" err="1" smtClean="0"/>
              <a:t>programování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Regionální</a:t>
            </a:r>
            <a:r>
              <a:rPr lang="en-US" dirty="0" smtClean="0"/>
              <a:t> a </a:t>
            </a:r>
            <a:r>
              <a:rPr lang="en-US" dirty="0" err="1" smtClean="0"/>
              <a:t>komunální</a:t>
            </a:r>
            <a:r>
              <a:rPr lang="en-US" dirty="0" smtClean="0"/>
              <a:t> </a:t>
            </a:r>
            <a:r>
              <a:rPr lang="en-US" dirty="0" err="1" smtClean="0"/>
              <a:t>dimenze</a:t>
            </a:r>
            <a:r>
              <a:rPr lang="en-US" dirty="0" smtClean="0"/>
              <a:t> </a:t>
            </a:r>
            <a:r>
              <a:rPr lang="en-US" dirty="0" err="1" smtClean="0"/>
              <a:t>musí</a:t>
            </a:r>
            <a:r>
              <a:rPr lang="en-US" dirty="0" smtClean="0"/>
              <a:t> </a:t>
            </a:r>
            <a:r>
              <a:rPr lang="en-US" dirty="0" err="1" smtClean="0"/>
              <a:t>být</a:t>
            </a:r>
            <a:r>
              <a:rPr lang="en-US" dirty="0" smtClean="0"/>
              <a:t> </a:t>
            </a:r>
            <a:r>
              <a:rPr lang="en-US" dirty="0" err="1" smtClean="0"/>
              <a:t>přirozenou</a:t>
            </a:r>
            <a:r>
              <a:rPr lang="en-US" dirty="0" smtClean="0"/>
              <a:t> </a:t>
            </a:r>
            <a:r>
              <a:rPr lang="en-US" dirty="0" err="1" smtClean="0"/>
              <a:t>součástí</a:t>
            </a:r>
            <a:r>
              <a:rPr lang="en-US" dirty="0" smtClean="0"/>
              <a:t> </a:t>
            </a:r>
            <a:r>
              <a:rPr lang="en-US" dirty="0" err="1" smtClean="0"/>
              <a:t>budoucí</a:t>
            </a:r>
            <a:r>
              <a:rPr lang="en-US" dirty="0" smtClean="0"/>
              <a:t> </a:t>
            </a:r>
            <a:r>
              <a:rPr lang="en-US" dirty="0" err="1" smtClean="0"/>
              <a:t>architektury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Regionální</a:t>
            </a:r>
            <a:r>
              <a:rPr lang="en-US" dirty="0" smtClean="0"/>
              <a:t> </a:t>
            </a:r>
            <a:r>
              <a:rPr lang="en-US" dirty="0" err="1" smtClean="0"/>
              <a:t>rady</a:t>
            </a:r>
            <a:r>
              <a:rPr lang="en-US" dirty="0" smtClean="0"/>
              <a:t> a </a:t>
            </a:r>
            <a:r>
              <a:rPr lang="en-US" dirty="0" err="1" smtClean="0"/>
              <a:t>kraje</a:t>
            </a:r>
            <a:r>
              <a:rPr lang="en-US" dirty="0" smtClean="0"/>
              <a:t> </a:t>
            </a:r>
            <a:r>
              <a:rPr lang="en-US" dirty="0" err="1" smtClean="0"/>
              <a:t>jsou</a:t>
            </a:r>
            <a:r>
              <a:rPr lang="en-US" dirty="0" smtClean="0"/>
              <a:t> </a:t>
            </a:r>
            <a:r>
              <a:rPr lang="en-US" dirty="0" err="1" smtClean="0"/>
              <a:t>městům</a:t>
            </a:r>
            <a:r>
              <a:rPr lang="en-US" dirty="0" smtClean="0"/>
              <a:t> a </a:t>
            </a:r>
            <a:r>
              <a:rPr lang="en-US" dirty="0" err="1" smtClean="0"/>
              <a:t>obcím</a:t>
            </a:r>
            <a:r>
              <a:rPr lang="en-US" dirty="0" smtClean="0"/>
              <a:t> </a:t>
            </a:r>
            <a:r>
              <a:rPr lang="en-US" dirty="0" err="1" smtClean="0"/>
              <a:t>blíže</a:t>
            </a:r>
            <a:r>
              <a:rPr lang="en-US" dirty="0" smtClean="0"/>
              <a:t> </a:t>
            </a:r>
            <a:r>
              <a:rPr lang="en-US" dirty="0" err="1" smtClean="0"/>
              <a:t>než</a:t>
            </a:r>
            <a:r>
              <a:rPr lang="en-US" dirty="0" smtClean="0"/>
              <a:t> </a:t>
            </a:r>
            <a:r>
              <a:rPr lang="en-US" dirty="0" err="1" smtClean="0"/>
              <a:t>ministerstva</a:t>
            </a:r>
            <a:endParaRPr lang="en-US" dirty="0" smtClean="0"/>
          </a:p>
          <a:p>
            <a:pPr marL="0" indent="0">
              <a:buFontTx/>
              <a:buNone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Nadpis 1"/>
          <p:cNvSpPr>
            <a:spLocks noGrp="1"/>
          </p:cNvSpPr>
          <p:nvPr>
            <p:ph type="title"/>
          </p:nvPr>
        </p:nvSpPr>
        <p:spPr>
          <a:xfrm>
            <a:off x="684213" y="1628775"/>
            <a:ext cx="7775575" cy="792163"/>
          </a:xfrm>
        </p:spPr>
        <p:txBody>
          <a:bodyPr/>
          <a:lstStyle/>
          <a:p>
            <a:r>
              <a:rPr lang="cs-CZ" b="1" smtClean="0"/>
              <a:t/>
            </a:r>
            <a:br>
              <a:rPr lang="cs-CZ" b="1" smtClean="0"/>
            </a:br>
            <a:r>
              <a:rPr lang="cs-CZ" b="1" smtClean="0"/>
              <a:t>Z</a:t>
            </a:r>
            <a:r>
              <a:rPr lang="en-US" b="1" smtClean="0"/>
              <a:t>ávěr:</a:t>
            </a:r>
            <a:br>
              <a:rPr lang="en-US" b="1" smtClean="0"/>
            </a:br>
            <a:endParaRPr lang="cs-CZ" smtClean="0"/>
          </a:p>
        </p:txBody>
      </p:sp>
      <p:sp>
        <p:nvSpPr>
          <p:cNvPr id="33794" name="Zástupný symbol pro obsah 2"/>
          <p:cNvSpPr>
            <a:spLocks noGrp="1"/>
          </p:cNvSpPr>
          <p:nvPr>
            <p:ph idx="1"/>
          </p:nvPr>
        </p:nvSpPr>
        <p:spPr>
          <a:xfrm>
            <a:off x="684213" y="2349500"/>
            <a:ext cx="7775575" cy="2663825"/>
          </a:xfrm>
        </p:spPr>
        <p:txBody>
          <a:bodyPr/>
          <a:lstStyle/>
          <a:p>
            <a:r>
              <a:rPr lang="en-US" smtClean="0"/>
              <a:t>Je nejvyšší čas na přípravu nových, chytřejších, integrovaných plánů a nástrojů</a:t>
            </a:r>
          </a:p>
          <a:p>
            <a:endParaRPr lang="en-US" smtClean="0"/>
          </a:p>
          <a:p>
            <a:r>
              <a:rPr lang="en-US" smtClean="0"/>
              <a:t>Nové intergrované plány a řešení (ITI, JAP, MAS) by měly tvořit od počátku přípravy Partnerské smlouvy mezi ČR a EK stavební kameny budoucí architektury – byla by škoda jich v České republice nevyužít</a:t>
            </a:r>
          </a:p>
          <a:p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5" descr="prezentace-back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125538"/>
            <a:ext cx="9172575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557338"/>
            <a:ext cx="9144000" cy="2881312"/>
          </a:xfrm>
        </p:spPr>
        <p:txBody>
          <a:bodyPr/>
          <a:lstStyle/>
          <a:p>
            <a:pPr algn="ctr" eaLnBrk="1" hangingPunct="1"/>
            <a:r>
              <a:rPr lang="cs-CZ" sz="3400" smtClean="0"/>
              <a:t>Děkuji za pozornost.</a:t>
            </a:r>
            <a:r>
              <a:rPr lang="cs-CZ" sz="2600" smtClean="0"/>
              <a:t/>
            </a:r>
            <a:br>
              <a:rPr lang="cs-CZ" sz="2600" smtClean="0"/>
            </a:br>
            <a:r>
              <a:rPr lang="cs-CZ" sz="2600" smtClean="0"/>
              <a:t> </a:t>
            </a:r>
            <a:br>
              <a:rPr lang="cs-CZ" sz="2600" smtClean="0"/>
            </a:br>
            <a:r>
              <a:rPr lang="cs-CZ" sz="2000" smtClean="0"/>
              <a:t>Ing. David Sventek, MBA</a:t>
            </a:r>
            <a:br>
              <a:rPr lang="cs-CZ" sz="2000" smtClean="0"/>
            </a:br>
            <a:r>
              <a:rPr lang="cs-CZ" sz="2000" smtClean="0"/>
              <a:t>Úřad Regionální rady</a:t>
            </a:r>
            <a:br>
              <a:rPr lang="cs-CZ" sz="2000" smtClean="0"/>
            </a:br>
            <a:r>
              <a:rPr lang="cs-CZ" sz="2000" smtClean="0"/>
              <a:t>david.sventek@rr-moravskoslezsko.cz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Obsah</a:t>
            </a:r>
          </a:p>
        </p:txBody>
      </p:sp>
      <p:sp>
        <p:nvSpPr>
          <p:cNvPr id="2048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cs-CZ" sz="3200" smtClean="0"/>
              <a:t>Integrovaný přístup dnes</a:t>
            </a:r>
          </a:p>
          <a:p>
            <a:pPr marL="514350" indent="-514350">
              <a:buFontTx/>
              <a:buAutoNum type="arabicPeriod"/>
            </a:pPr>
            <a:r>
              <a:rPr lang="cs-CZ" sz="3200" smtClean="0"/>
              <a:t>Integrovaný přístup zítra</a:t>
            </a:r>
          </a:p>
          <a:p>
            <a:pPr marL="514350" indent="-514350">
              <a:buFontTx/>
              <a:buAutoNum type="arabicPeriod"/>
            </a:pPr>
            <a:r>
              <a:rPr lang="cs-CZ" sz="3200" smtClean="0"/>
              <a:t>Nová sestra JESSICY</a:t>
            </a:r>
          </a:p>
          <a:p>
            <a:pPr marL="514350" indent="-514350">
              <a:buFontTx/>
              <a:buAutoNum type="arabicPeriod"/>
            </a:pPr>
            <a:r>
              <a:rPr lang="cs-CZ" sz="3200" smtClean="0"/>
              <a:t>Závěr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684213" y="2852738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cs-CZ" smtClean="0"/>
              <a:t>Integrovaný přístup dnes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Nadpis 1"/>
          <p:cNvSpPr>
            <a:spLocks noGrp="1"/>
          </p:cNvSpPr>
          <p:nvPr>
            <p:ph type="title"/>
          </p:nvPr>
        </p:nvSpPr>
        <p:spPr>
          <a:xfrm>
            <a:off x="6732588" y="2205038"/>
            <a:ext cx="2447925" cy="1584325"/>
          </a:xfrm>
        </p:spPr>
        <p:txBody>
          <a:bodyPr/>
          <a:lstStyle/>
          <a:p>
            <a:r>
              <a:rPr lang="cs-CZ" sz="2800" smtClean="0"/>
              <a:t>Integrované </a:t>
            </a:r>
            <a:br>
              <a:rPr lang="cs-CZ" sz="2800" smtClean="0"/>
            </a:br>
            <a:r>
              <a:rPr lang="cs-CZ" sz="2800" smtClean="0"/>
              <a:t>plány v Moravsko-slezsku</a:t>
            </a:r>
            <a:br>
              <a:rPr lang="cs-CZ" sz="2800" smtClean="0"/>
            </a:br>
            <a:r>
              <a:rPr lang="cs-CZ" sz="2800" smtClean="0"/>
              <a:t/>
            </a:r>
            <a:br>
              <a:rPr lang="cs-CZ" sz="2800" smtClean="0"/>
            </a:br>
            <a:r>
              <a:rPr lang="cs-CZ" sz="2800" smtClean="0"/>
              <a:t>IPRM</a:t>
            </a:r>
            <a:br>
              <a:rPr lang="cs-CZ" sz="2800" smtClean="0"/>
            </a:br>
            <a:r>
              <a:rPr lang="cs-CZ" sz="2800" smtClean="0"/>
              <a:t>IPRÚ</a:t>
            </a:r>
          </a:p>
        </p:txBody>
      </p:sp>
      <p:pic>
        <p:nvPicPr>
          <p:cNvPr id="22530" name="Zástupný symbol pro obsah 3" descr="IPRM a IPRu (atlas).pn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115888"/>
            <a:ext cx="6607175" cy="6626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1"/>
          <p:cNvSpPr>
            <a:spLocks noGrp="1"/>
          </p:cNvSpPr>
          <p:nvPr>
            <p:ph type="title"/>
          </p:nvPr>
        </p:nvSpPr>
        <p:spPr>
          <a:xfrm>
            <a:off x="4787900" y="1557338"/>
            <a:ext cx="4246563" cy="782637"/>
          </a:xfrm>
        </p:spPr>
        <p:txBody>
          <a:bodyPr/>
          <a:lstStyle/>
          <a:p>
            <a:pPr algn="ctr"/>
            <a:r>
              <a:rPr lang="cs-CZ" smtClean="0"/>
              <a:t>Moravskoslezský </a:t>
            </a:r>
            <a:br>
              <a:rPr lang="cs-CZ" smtClean="0"/>
            </a:br>
            <a:r>
              <a:rPr lang="cs-CZ" smtClean="0"/>
              <a:t>Pakt zaměstnanosti</a:t>
            </a:r>
          </a:p>
        </p:txBody>
      </p:sp>
      <p:pic>
        <p:nvPicPr>
          <p:cNvPr id="23554" name="Zástupný symbol pro obsah 5" descr="mspakt.pn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79388" y="1484313"/>
            <a:ext cx="5256212" cy="5257800"/>
          </a:xfrm>
        </p:spPr>
      </p:pic>
      <p:pic>
        <p:nvPicPr>
          <p:cNvPr id="23555" name="Obrázek 6" descr="int projekty paktu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35600" y="3416300"/>
            <a:ext cx="3587750" cy="325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684213" y="2852738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cs-CZ" smtClean="0"/>
              <a:t>Integrovaný přístup zítra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Zástupný symbol pro obsah 3" descr="iti.pn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175" y="333375"/>
            <a:ext cx="9140825" cy="6354763"/>
          </a:xfrm>
        </p:spPr>
      </p:pic>
      <p:sp>
        <p:nvSpPr>
          <p:cNvPr id="5" name="TextBox 4"/>
          <p:cNvSpPr txBox="1"/>
          <p:nvPr/>
        </p:nvSpPr>
        <p:spPr>
          <a:xfrm>
            <a:off x="611188" y="395288"/>
            <a:ext cx="7777162" cy="5857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/>
              <a:t>Sustainable urban development and ITI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Nadpis 1"/>
          <p:cNvSpPr>
            <a:spLocks noGrp="1"/>
          </p:cNvSpPr>
          <p:nvPr>
            <p:ph type="title"/>
          </p:nvPr>
        </p:nvSpPr>
        <p:spPr>
          <a:xfrm>
            <a:off x="6804025" y="2862263"/>
            <a:ext cx="2520950" cy="782637"/>
          </a:xfrm>
        </p:spPr>
        <p:txBody>
          <a:bodyPr/>
          <a:lstStyle/>
          <a:p>
            <a:r>
              <a:rPr lang="cs-CZ" sz="2400" smtClean="0"/>
              <a:t>Integrované </a:t>
            </a:r>
            <a:br>
              <a:rPr lang="cs-CZ" sz="2400" smtClean="0"/>
            </a:br>
            <a:r>
              <a:rPr lang="cs-CZ" sz="2400" smtClean="0"/>
              <a:t>územní </a:t>
            </a:r>
            <a:br>
              <a:rPr lang="cs-CZ" sz="2400" smtClean="0"/>
            </a:br>
            <a:r>
              <a:rPr lang="cs-CZ" sz="2400" smtClean="0"/>
              <a:t>investice </a:t>
            </a:r>
            <a:br>
              <a:rPr lang="cs-CZ" sz="2400" smtClean="0"/>
            </a:br>
            <a:r>
              <a:rPr lang="cs-CZ" sz="2400" smtClean="0"/>
              <a:t>(ITI)</a:t>
            </a:r>
            <a:br>
              <a:rPr lang="cs-CZ" sz="2400" smtClean="0"/>
            </a:br>
            <a:r>
              <a:rPr lang="cs-CZ" sz="2400" smtClean="0"/>
              <a:t/>
            </a:r>
            <a:br>
              <a:rPr lang="cs-CZ" sz="2400" smtClean="0"/>
            </a:br>
            <a:r>
              <a:rPr lang="cs-CZ" sz="2400" smtClean="0"/>
              <a:t>Připravujeme</a:t>
            </a:r>
            <a:br>
              <a:rPr lang="cs-CZ" sz="2400" smtClean="0"/>
            </a:br>
            <a:r>
              <a:rPr lang="cs-CZ" sz="2400" smtClean="0"/>
              <a:t>ITI Ostravská</a:t>
            </a:r>
            <a:br>
              <a:rPr lang="cs-CZ" sz="2400" smtClean="0"/>
            </a:br>
            <a:r>
              <a:rPr lang="cs-CZ" sz="2400" smtClean="0"/>
              <a:t>aglomerace</a:t>
            </a:r>
            <a:br>
              <a:rPr lang="cs-CZ" sz="2400" smtClean="0"/>
            </a:br>
            <a:endParaRPr lang="cs-CZ" sz="2400" smtClean="0"/>
          </a:p>
        </p:txBody>
      </p:sp>
      <p:pic>
        <p:nvPicPr>
          <p:cNvPr id="26626" name="Zástupný symbol pro obsah 3" descr="aglomerace.pn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4925" y="333375"/>
            <a:ext cx="6769100" cy="5778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Nadpis 1"/>
          <p:cNvSpPr>
            <a:spLocks noGrp="1"/>
          </p:cNvSpPr>
          <p:nvPr>
            <p:ph type="title"/>
          </p:nvPr>
        </p:nvSpPr>
        <p:spPr>
          <a:xfrm>
            <a:off x="6948488" y="3141663"/>
            <a:ext cx="1835150" cy="782637"/>
          </a:xfrm>
        </p:spPr>
        <p:txBody>
          <a:bodyPr/>
          <a:lstStyle/>
          <a:p>
            <a:r>
              <a:rPr lang="cs-CZ" sz="2400" smtClean="0"/>
              <a:t>Místní </a:t>
            </a:r>
            <a:br>
              <a:rPr lang="cs-CZ" sz="2400" smtClean="0"/>
            </a:br>
            <a:r>
              <a:rPr lang="cs-CZ" sz="2400" smtClean="0"/>
              <a:t>akční </a:t>
            </a:r>
            <a:br>
              <a:rPr lang="cs-CZ" sz="2400" smtClean="0"/>
            </a:br>
            <a:r>
              <a:rPr lang="cs-CZ" sz="2400" smtClean="0"/>
              <a:t>skupiny</a:t>
            </a:r>
            <a:br>
              <a:rPr lang="cs-CZ" sz="2400" smtClean="0"/>
            </a:br>
            <a:r>
              <a:rPr lang="cs-CZ" sz="2400" smtClean="0"/>
              <a:t>(CLLD, LAG)</a:t>
            </a:r>
            <a:br>
              <a:rPr lang="cs-CZ" sz="2400" smtClean="0"/>
            </a:br>
            <a:r>
              <a:rPr lang="cs-CZ" sz="2400" smtClean="0"/>
              <a:t/>
            </a:r>
            <a:br>
              <a:rPr lang="cs-CZ" sz="2400" smtClean="0"/>
            </a:br>
            <a:r>
              <a:rPr lang="cs-CZ" sz="2400" smtClean="0"/>
              <a:t>Pokrýváme celé venkovské území MSK MASkami</a:t>
            </a:r>
          </a:p>
        </p:txBody>
      </p:sp>
      <p:pic>
        <p:nvPicPr>
          <p:cNvPr id="27650" name="Zástupný symbol pro obsah 3" descr="Schránka0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07950" y="1125538"/>
            <a:ext cx="6659563" cy="5327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-urad-2.0">
  <a:themeElements>
    <a:clrScheme name="prezentace-urad-2.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zentace-urad-2.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zentace-urad-2.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-urad-2.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-urad-2.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-urad-2.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-urad-2.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-urad-2.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-urad-2.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-urad-2.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-urad-2.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-urad-2.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-urad-2.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-urad-2.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prezentace-urad-2.0</Template>
  <TotalTime>2652</TotalTime>
  <Words>220</Words>
  <Application>Microsoft Office PowerPoint</Application>
  <PresentationFormat>Předvádění na obrazovce (4:3)</PresentationFormat>
  <Paragraphs>49</Paragraphs>
  <Slides>16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prezentace-urad-2.0</vt:lpstr>
      <vt:lpstr>Spolupráce obcí a krajů v nastávajícím programovacím období </vt:lpstr>
      <vt:lpstr>Obsah</vt:lpstr>
      <vt:lpstr>Integrovaný přístup dnes</vt:lpstr>
      <vt:lpstr>Integrované  plány v Moravsko-slezsku  IPRM IPRÚ</vt:lpstr>
      <vt:lpstr>Moravskoslezský  Pakt zaměstnanosti</vt:lpstr>
      <vt:lpstr>Integrovaný přístup zítra</vt:lpstr>
      <vt:lpstr>Snímek 7</vt:lpstr>
      <vt:lpstr>Integrované  územní  investice  (ITI)  Připravujeme ITI Ostravská aglomerace </vt:lpstr>
      <vt:lpstr>Místní  akční  skupiny (CLLD, LAG)  Pokrýváme celé venkovské území MSK MASkami</vt:lpstr>
      <vt:lpstr>Společné akční plány (JAP)  Transformu-jeme náš Integrovaný plán rozvoje zaměstnanosti do Společného akčního plánu</vt:lpstr>
      <vt:lpstr>NOVÁ SESTRA JESSICY</vt:lpstr>
      <vt:lpstr>Snímek 12</vt:lpstr>
      <vt:lpstr>Snímek 13</vt:lpstr>
      <vt:lpstr> Závěr: </vt:lpstr>
      <vt:lpstr> Závěr: </vt:lpstr>
      <vt:lpstr>Děkuji za pozornost.   Ing. David Sventek, MBA Úřad Regionální rady david.sventek@rr-moravskoslezsko.cz </vt:lpstr>
    </vt:vector>
  </TitlesOfParts>
  <Company>RRRSM úřad Regionální rady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foltynek</dc:creator>
  <cp:lastModifiedBy>Petra Kubařová</cp:lastModifiedBy>
  <cp:revision>147</cp:revision>
  <dcterms:created xsi:type="dcterms:W3CDTF">2009-06-08T07:50:57Z</dcterms:created>
  <dcterms:modified xsi:type="dcterms:W3CDTF">2012-06-27T08:32:13Z</dcterms:modified>
</cp:coreProperties>
</file>