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51"/>
  </p:notesMasterIdLst>
  <p:handoutMasterIdLst>
    <p:handoutMasterId r:id="rId52"/>
  </p:handoutMasterIdLst>
  <p:sldIdLst>
    <p:sldId id="470" r:id="rId6"/>
    <p:sldId id="494" r:id="rId7"/>
    <p:sldId id="498" r:id="rId8"/>
    <p:sldId id="504" r:id="rId9"/>
    <p:sldId id="435" r:id="rId10"/>
    <p:sldId id="436" r:id="rId11"/>
    <p:sldId id="495" r:id="rId12"/>
    <p:sldId id="505" r:id="rId13"/>
    <p:sldId id="328" r:id="rId14"/>
    <p:sldId id="506" r:id="rId15"/>
    <p:sldId id="507" r:id="rId16"/>
    <p:sldId id="519" r:id="rId17"/>
    <p:sldId id="439" r:id="rId18"/>
    <p:sldId id="508" r:id="rId19"/>
    <p:sldId id="509" r:id="rId20"/>
    <p:sldId id="259" r:id="rId21"/>
    <p:sldId id="523" r:id="rId22"/>
    <p:sldId id="320" r:id="rId23"/>
    <p:sldId id="302" r:id="rId24"/>
    <p:sldId id="522" r:id="rId25"/>
    <p:sldId id="516" r:id="rId26"/>
    <p:sldId id="346" r:id="rId27"/>
    <p:sldId id="294" r:id="rId28"/>
    <p:sldId id="513" r:id="rId29"/>
    <p:sldId id="512" r:id="rId30"/>
    <p:sldId id="344" r:id="rId31"/>
    <p:sldId id="295" r:id="rId32"/>
    <p:sldId id="514" r:id="rId33"/>
    <p:sldId id="529" r:id="rId34"/>
    <p:sldId id="299" r:id="rId35"/>
    <p:sldId id="521" r:id="rId36"/>
    <p:sldId id="300" r:id="rId37"/>
    <p:sldId id="349" r:id="rId38"/>
    <p:sldId id="301" r:id="rId39"/>
    <p:sldId id="341" r:id="rId40"/>
    <p:sldId id="515" r:id="rId41"/>
    <p:sldId id="520" r:id="rId42"/>
    <p:sldId id="527" r:id="rId43"/>
    <p:sldId id="524" r:id="rId44"/>
    <p:sldId id="525" r:id="rId45"/>
    <p:sldId id="526" r:id="rId46"/>
    <p:sldId id="528" r:id="rId47"/>
    <p:sldId id="312" r:id="rId48"/>
    <p:sldId id="337" r:id="rId49"/>
    <p:sldId id="321" r:id="rId5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226B61-CEE9-7B5A-D4E0-231251584BDC}" name="Lenka Ungrová" initials="LU" userId="S::Lenka.Ungrova@mzp.gov.cz::5153db23-84cd-4c6b-9a66-506e6190ea9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C0F"/>
    <a:srgbClr val="007339"/>
    <a:srgbClr val="FFAA00"/>
    <a:srgbClr val="FCF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4" autoAdjust="0"/>
    <p:restoredTop sz="94690" autoAdjust="0"/>
  </p:normalViewPr>
  <p:slideViewPr>
    <p:cSldViewPr snapToGrid="0">
      <p:cViewPr varScale="1">
        <p:scale>
          <a:sx n="106" d="100"/>
          <a:sy n="106" d="100"/>
        </p:scale>
        <p:origin x="528" y="114"/>
      </p:cViewPr>
      <p:guideLst/>
    </p:cSldViewPr>
  </p:slideViewPr>
  <p:outlineViewPr>
    <p:cViewPr>
      <p:scale>
        <a:sx n="33" d="100"/>
        <a:sy n="33" d="100"/>
      </p:scale>
      <p:origin x="0" y="-27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88"/>
    </p:cViewPr>
  </p:sorterViewPr>
  <p:notesViewPr>
    <p:cSldViewPr snapToGrid="0">
      <p:cViewPr varScale="1">
        <p:scale>
          <a:sx n="78" d="100"/>
          <a:sy n="78" d="100"/>
        </p:scale>
        <p:origin x="303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8/10/relationships/authors" Target="author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AA8C26C-A5C7-FEBB-5817-23C01B253B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14BA7B-26B5-E96E-C8C9-7588E7704A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E867F-565A-4AA7-8E4F-4FA570E673F5}" type="datetimeFigureOut">
              <a:rPr lang="cs-CZ" smtClean="0"/>
              <a:t>22.04.2026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83ED85-3746-16C5-9929-AFA9A18280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33FDE4-5845-9F64-3FC8-F0AADA7220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B730F-E924-46DB-AD1A-0FB56D0354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25008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EE7B8BB-D9D6-467F-9994-F012167BAEAE}" type="datetimeFigureOut">
              <a:rPr lang="cs-CZ" smtClean="0"/>
              <a:pPr/>
              <a:t>22.04.2026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658EE2B-939F-47CD-9BC5-5FD16CEF39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21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99F36-D301-5C89-0D4C-A7E4D9FC0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55C748C-B17A-EF5B-D3E6-F468969161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7DDFB6A-4EC1-F7C2-96DC-86266CF77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745CF8-32EE-3F8F-2952-8744C47541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106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66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20D92-D635-A061-C565-E0B24C312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BB9FEAB-7F3B-EF3E-3C2D-9F3853ADA1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CE17BCC-0BA0-49EB-F03F-93193EEC2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BFD7E9-1983-2048-6499-32DBDDEBB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202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42AE3-AAC2-1D0C-C859-8D60BAADA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1CB63B2-96FA-7674-C131-E16CE0902C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E6EB743-6234-66E7-F8D2-64F246DA0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CZ PRES + </a:t>
            </a:r>
            <a:r>
              <a:rPr lang="cs-CZ" dirty="0" err="1"/>
              <a:t>size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team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1326F3A-AB79-DFA4-49A9-E7BA7A2029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66038-742A-4DC7-9F71-81319D6F85E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800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949AC-1F0B-5C83-3F2C-7D7956736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8CF02C1-76A8-5385-928B-CFA6256153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7D3C821-0F35-2B48-EA32-39EFE6CED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0A61D2-5D74-905D-91E5-6AC388008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704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B7769-3B60-DAAB-511D-68323A84B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952A85C-20F7-EE7F-EEDF-D892396B1A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6D73E73-456E-C871-CAF4-3A45590836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4B5D051-C8E3-2028-820D-1F6A01504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003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A4EF8-F87A-4A44-B55E-31FF150989C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133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5755A-500F-2C18-FA68-DA3A68C96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6B0682C-75DF-19C6-9019-77CA081720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1FC19D7-B5E5-3F0F-7042-03A3039C57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B0E714-14AE-85DC-7506-FB8A756618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A4EF8-F87A-4A44-B55E-31FF150989C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268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A4EF8-F87A-4A44-B55E-31FF150989C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35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40F9C-CEDA-E8B8-DC67-FC47AA075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3934961-37A1-8F31-4BF7-8632154CEF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46A63C7-6DCC-27A1-C568-14BF31F04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F12100-759F-A85D-9E1D-B7C4FEA782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21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02128D7-7D8E-3FD3-2966-72438072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0" y="2761200"/>
            <a:ext cx="5400000" cy="1918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00000" y="4889060"/>
            <a:ext cx="5400000" cy="1223416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BA52893-D068-F60C-D798-56BBE2DCB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1000"/>
              <a:t>Datum (upravte přes Vložení / Záhlaví a zápatí)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36481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" userDrawn="1">
          <p15:clr>
            <a:srgbClr val="9FCC3B"/>
          </p15:clr>
        </p15:guide>
        <p15:guide id="2" pos="431" userDrawn="1">
          <p15:clr>
            <a:srgbClr val="9FCC3B"/>
          </p15:clr>
        </p15:guide>
        <p15:guide id="3" orient="horz" pos="1394" userDrawn="1">
          <p15:clr>
            <a:srgbClr val="9FCC3B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3600" cy="594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79AB1A28-726C-70D7-6F65-D304F6CA8E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470DB23-02F9-7A0D-0BE3-B7B3966762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4000" y="2278069"/>
            <a:ext cx="3384000" cy="3960000"/>
          </a:xfrm>
        </p:spPr>
        <p:txBody>
          <a:bodyPr/>
          <a:lstStyle>
            <a:lvl2pPr marL="288000" indent="-288000"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obsah 5">
            <a:extLst>
              <a:ext uri="{FF2B5EF4-FFF2-40B4-BE49-F238E27FC236}">
                <a16:creationId xmlns:a16="http://schemas.microsoft.com/office/drawing/2014/main" id="{34622E57-4DBB-EC34-C3CF-564E6511DEF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99199" y="2278069"/>
            <a:ext cx="3384000" cy="3960000"/>
          </a:xfrm>
        </p:spPr>
        <p:txBody>
          <a:bodyPr/>
          <a:lstStyle>
            <a:lvl2pPr marL="288000" indent="-288000"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obsah 5">
            <a:extLst>
              <a:ext uri="{FF2B5EF4-FFF2-40B4-BE49-F238E27FC236}">
                <a16:creationId xmlns:a16="http://schemas.microsoft.com/office/drawing/2014/main" id="{DB9075DF-D594-9AF7-F5CE-1A9B3B43E33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14399" y="2278069"/>
            <a:ext cx="3384000" cy="3960000"/>
          </a:xfrm>
        </p:spPr>
        <p:txBody>
          <a:bodyPr/>
          <a:lstStyle>
            <a:lvl2pPr marL="288000" indent="-288000"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zápatí 12">
            <a:extLst>
              <a:ext uri="{FF2B5EF4-FFF2-40B4-BE49-F238E27FC236}">
                <a16:creationId xmlns:a16="http://schemas.microsoft.com/office/drawing/2014/main" id="{1A8F4358-2A52-2A18-7EDD-D3ECE711529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14" name="Zástupný symbol pro číslo snímku 13">
            <a:extLst>
              <a:ext uri="{FF2B5EF4-FFF2-40B4-BE49-F238E27FC236}">
                <a16:creationId xmlns:a16="http://schemas.microsoft.com/office/drawing/2014/main" id="{20237B32-11C6-7270-3AEA-E7E23F49ED8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584000" y="6300000"/>
            <a:ext cx="914399" cy="365125"/>
          </a:xfrm>
        </p:spPr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3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 s pozad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obsah 5">
            <a:extLst>
              <a:ext uri="{FF2B5EF4-FFF2-40B4-BE49-F238E27FC236}">
                <a16:creationId xmlns:a16="http://schemas.microsoft.com/office/drawing/2014/main" id="{7A34AA89-518C-D6AC-CDB3-0DE9D45730B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4000" y="2278069"/>
            <a:ext cx="33840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4" name="Zástupný obsah 5">
            <a:extLst>
              <a:ext uri="{FF2B5EF4-FFF2-40B4-BE49-F238E27FC236}">
                <a16:creationId xmlns:a16="http://schemas.microsoft.com/office/drawing/2014/main" id="{F5C06968-058F-D011-06D6-01032E89CEF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399200" y="2278069"/>
            <a:ext cx="33840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5" name="Zástupný obsah 5">
            <a:extLst>
              <a:ext uri="{FF2B5EF4-FFF2-40B4-BE49-F238E27FC236}">
                <a16:creationId xmlns:a16="http://schemas.microsoft.com/office/drawing/2014/main" id="{98355326-2F70-4A4F-590D-CC40624BFEC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14399" y="2278069"/>
            <a:ext cx="33840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D557F747-0911-C7A1-CF9E-8B93A0D34E4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9EE5B781-3009-59D3-CA15-ABA5CF8E6A1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584000" y="6300000"/>
            <a:ext cx="914399" cy="365125"/>
          </a:xfrm>
        </p:spPr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301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 s pozadím a šip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5">
            <a:extLst>
              <a:ext uri="{FF2B5EF4-FFF2-40B4-BE49-F238E27FC236}">
                <a16:creationId xmlns:a16="http://schemas.microsoft.com/office/drawing/2014/main" id="{54483967-348E-1705-D735-D2E72F6E9E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4000" y="2278069"/>
            <a:ext cx="31068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A2AE4F48-9024-7B16-C32E-04A66F4846E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984507" y="3901221"/>
            <a:ext cx="359027" cy="301120"/>
          </a:xfrm>
          <a:prstGeom prst="rect">
            <a:avLst/>
          </a:prstGeom>
          <a:noFill/>
        </p:spPr>
      </p:pic>
      <p:sp>
        <p:nvSpPr>
          <p:cNvPr id="8" name="Zástupný obsah 5">
            <a:extLst>
              <a:ext uri="{FF2B5EF4-FFF2-40B4-BE49-F238E27FC236}">
                <a16:creationId xmlns:a16="http://schemas.microsoft.com/office/drawing/2014/main" id="{35AA7E03-01D9-B07D-DAC8-A0D961BD4E2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537800" y="2278069"/>
            <a:ext cx="31068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pic>
        <p:nvPicPr>
          <p:cNvPr id="6" name="Obrázek 11">
            <a:extLst>
              <a:ext uri="{FF2B5EF4-FFF2-40B4-BE49-F238E27FC236}">
                <a16:creationId xmlns:a16="http://schemas.microsoft.com/office/drawing/2014/main" id="{336C0724-BE0D-E299-335E-715E7086B3E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7838866" y="3901221"/>
            <a:ext cx="359027" cy="301120"/>
          </a:xfrm>
          <a:prstGeom prst="rect">
            <a:avLst/>
          </a:prstGeom>
        </p:spPr>
      </p:pic>
      <p:sp>
        <p:nvSpPr>
          <p:cNvPr id="11" name="Zástupný obsah 5">
            <a:extLst>
              <a:ext uri="{FF2B5EF4-FFF2-40B4-BE49-F238E27FC236}">
                <a16:creationId xmlns:a16="http://schemas.microsoft.com/office/drawing/2014/main" id="{8D130518-2DFE-65CD-F1E0-481FB08053D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91600" y="2278069"/>
            <a:ext cx="31068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4" name="Zástupný symbol pro zápatí 13">
            <a:extLst>
              <a:ext uri="{FF2B5EF4-FFF2-40B4-BE49-F238E27FC236}">
                <a16:creationId xmlns:a16="http://schemas.microsoft.com/office/drawing/2014/main" id="{E00ACC74-32A2-A747-1A05-231D26293D9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A852988D-31C5-8379-B8D8-ECF77EE260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4155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99000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78069"/>
            <a:ext cx="2428993" cy="24516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79136" y="2278069"/>
            <a:ext cx="2428993" cy="24516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4272" y="2278069"/>
            <a:ext cx="2428993" cy="24516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69407" y="2278069"/>
            <a:ext cx="2428993" cy="24516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FD20CD3-E50C-13A7-2C60-49AE1CDC314B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84000" y="4806000"/>
            <a:ext cx="2430000" cy="1432800"/>
          </a:xfrm>
        </p:spPr>
        <p:txBody>
          <a:bodyPr/>
          <a:lstStyle>
            <a:lvl1pPr marL="216000" indent="-216000">
              <a:defRPr sz="1500"/>
            </a:lvl1pPr>
            <a:lvl2pPr marL="432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obsah 5">
            <a:extLst>
              <a:ext uri="{FF2B5EF4-FFF2-40B4-BE49-F238E27FC236}">
                <a16:creationId xmlns:a16="http://schemas.microsoft.com/office/drawing/2014/main" id="{51267E13-017A-FA42-3696-A709BF366FE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478800" y="4806000"/>
            <a:ext cx="2430000" cy="1432800"/>
          </a:xfrm>
        </p:spPr>
        <p:txBody>
          <a:bodyPr/>
          <a:lstStyle>
            <a:lvl1pPr marL="216000" indent="-216000">
              <a:defRPr sz="1500"/>
            </a:lvl1pPr>
            <a:lvl2pPr marL="432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1" name="Zástupný obsah 5">
            <a:extLst>
              <a:ext uri="{FF2B5EF4-FFF2-40B4-BE49-F238E27FC236}">
                <a16:creationId xmlns:a16="http://schemas.microsoft.com/office/drawing/2014/main" id="{B6371CD7-324B-BD83-72D0-5C8ADD9E45E2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273600" y="4806000"/>
            <a:ext cx="2430000" cy="1432800"/>
          </a:xfrm>
        </p:spPr>
        <p:txBody>
          <a:bodyPr/>
          <a:lstStyle>
            <a:lvl1pPr marL="216000" indent="-216000">
              <a:defRPr sz="1500"/>
            </a:lvl1pPr>
            <a:lvl2pPr marL="432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Zástupný obsah 5">
            <a:extLst>
              <a:ext uri="{FF2B5EF4-FFF2-40B4-BE49-F238E27FC236}">
                <a16:creationId xmlns:a16="http://schemas.microsoft.com/office/drawing/2014/main" id="{4E59EBA1-93E0-800C-CBBA-EBB35E471C2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068400" y="4806000"/>
            <a:ext cx="2430000" cy="1432800"/>
          </a:xfrm>
        </p:spPr>
        <p:txBody>
          <a:bodyPr/>
          <a:lstStyle>
            <a:lvl1pPr marL="216000" indent="-216000">
              <a:defRPr sz="1500"/>
            </a:lvl1pPr>
            <a:lvl2pPr marL="432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9" name="Zástupný symbol pro zápatí 18">
            <a:extLst>
              <a:ext uri="{FF2B5EF4-FFF2-40B4-BE49-F238E27FC236}">
                <a16:creationId xmlns:a16="http://schemas.microsoft.com/office/drawing/2014/main" id="{25660FB1-C0FB-7408-4741-35CAAC28464A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20" name="Zástupný symbol pro číslo snímku 19">
            <a:extLst>
              <a:ext uri="{FF2B5EF4-FFF2-40B4-BE49-F238E27FC236}">
                <a16:creationId xmlns:a16="http://schemas.microsoft.com/office/drawing/2014/main" id="{8ADE0588-CC18-5472-FFB5-C09CB51DEB01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9286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sloupce s obrázky a po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99000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78069"/>
            <a:ext cx="2428993" cy="1942842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79136" y="2278069"/>
            <a:ext cx="2428993" cy="1942842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4272" y="2278069"/>
            <a:ext cx="2428993" cy="1942842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69407" y="2278069"/>
            <a:ext cx="2428993" cy="1942842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4" name="Zástupný obsah 5">
            <a:extLst>
              <a:ext uri="{FF2B5EF4-FFF2-40B4-BE49-F238E27FC236}">
                <a16:creationId xmlns:a16="http://schemas.microsoft.com/office/drawing/2014/main" id="{72A12D07-1105-1BE9-FBE1-794E698D25C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84000" y="4570535"/>
            <a:ext cx="2430000" cy="1666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6" name="Zástupný obsah 5">
            <a:extLst>
              <a:ext uri="{FF2B5EF4-FFF2-40B4-BE49-F238E27FC236}">
                <a16:creationId xmlns:a16="http://schemas.microsoft.com/office/drawing/2014/main" id="{1A52B263-6FBA-DC44-269B-7B3D5987817E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478800" y="4570535"/>
            <a:ext cx="2430000" cy="1666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8" name="Zástupný obsah 5">
            <a:extLst>
              <a:ext uri="{FF2B5EF4-FFF2-40B4-BE49-F238E27FC236}">
                <a16:creationId xmlns:a16="http://schemas.microsoft.com/office/drawing/2014/main" id="{41877094-42C3-189E-49F1-6E9D14E111C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273600" y="4570535"/>
            <a:ext cx="2430000" cy="1666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9" name="Zástupný obsah 5">
            <a:extLst>
              <a:ext uri="{FF2B5EF4-FFF2-40B4-BE49-F238E27FC236}">
                <a16:creationId xmlns:a16="http://schemas.microsoft.com/office/drawing/2014/main" id="{0AB5FF7F-4FAE-A457-3B4A-944E9DAB4405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068400" y="4570535"/>
            <a:ext cx="2430000" cy="1666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014088-7207-682F-7377-6A6C7697C16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3CAF6A0-5C21-17A5-818B-3F227687A3B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165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text 8">
            <a:extLst>
              <a:ext uri="{FF2B5EF4-FFF2-40B4-BE49-F238E27FC236}">
                <a16:creationId xmlns:a16="http://schemas.microsoft.com/office/drawing/2014/main" id="{71377C2C-DCAC-271D-133C-E1078A5726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99000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AC8619C-2FDE-A746-00E6-B146E6BFF6B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83999" y="2278067"/>
            <a:ext cx="3384000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7C54CE2A-0CB4-8467-2966-0F4B4D0EA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754880" y="2278067"/>
            <a:ext cx="6743520" cy="3960000"/>
          </a:xfrm>
        </p:spPr>
        <p:txBody>
          <a:bodyPr/>
          <a:lstStyle/>
          <a:p>
            <a:r>
              <a:rPr lang="cs-CZ"/>
              <a:t>Kliknutím na ikonu přidáte graf.</a:t>
            </a:r>
            <a:endParaRPr lang="cs-CZ" dirty="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BE034E63-8687-A056-6A94-04D1AB3BB81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BC3879F2-9DD8-31A5-BC34-B044B97C5AE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842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88833E3E-D9C4-1B56-E700-3FE02CF54D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99000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4E3AB5FD-ECA8-C757-228F-447400E6833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83999" y="2278067"/>
            <a:ext cx="3384000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tabulku 8">
            <a:extLst>
              <a:ext uri="{FF2B5EF4-FFF2-40B4-BE49-F238E27FC236}">
                <a16:creationId xmlns:a16="http://schemas.microsoft.com/office/drawing/2014/main" id="{38C15361-4216-1F02-862E-96F0428B738D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4404926" y="2278067"/>
            <a:ext cx="7090390" cy="3960000"/>
          </a:xfrm>
        </p:spPr>
        <p:txBody>
          <a:bodyPr/>
          <a:lstStyle/>
          <a:p>
            <a:r>
              <a:rPr lang="cs-CZ"/>
              <a:t>Kliknutím na ikonu přidáte tabulku.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8B7AC32-9EA0-3F39-4CE1-5C81EC68B18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7925BAD9-B59E-8DB0-F668-E12B03DB65A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579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88833E3E-D9C4-1B56-E700-3FE02CF54D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99000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318003C6-E156-BF1F-3F13-2BFD4D14E46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83999" y="2278067"/>
            <a:ext cx="3384000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obrázku 5">
            <a:extLst>
              <a:ext uri="{FF2B5EF4-FFF2-40B4-BE49-F238E27FC236}">
                <a16:creationId xmlns:a16="http://schemas.microsoft.com/office/drawing/2014/main" id="{14ECE8FE-3582-DBBF-450F-BF8BF0FA15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6400" y="2278068"/>
            <a:ext cx="7092000" cy="3960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1A7E3A63-E375-563C-1253-37A483B9F83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D75B6C91-DC7E-7FC4-7F0A-DB8B490FC14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5597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215B61-A66C-BC88-B0C4-F31B096B7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1FEE2B-F968-0F73-328B-8D447B52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9274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2807DAB-39BD-E8F3-540F-9C04ACE6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2380DA0-73F1-31EF-1576-EDA2AAEA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690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s delším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4">
            <a:extLst>
              <a:ext uri="{FF2B5EF4-FFF2-40B4-BE49-F238E27FC236}">
                <a16:creationId xmlns:a16="http://schemas.microsoft.com/office/drawing/2014/main" id="{7473603A-9A71-A5BE-90CC-15D3F78F5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2761200"/>
            <a:ext cx="6300000" cy="1918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0000" y="4889060"/>
            <a:ext cx="6300000" cy="1223416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C0A512B-87B3-F68E-A07D-6BE85F3B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0" y="6300000"/>
            <a:ext cx="2700000" cy="365125"/>
          </a:xfrm>
        </p:spPr>
        <p:txBody>
          <a:bodyPr/>
          <a:lstStyle/>
          <a:p>
            <a:r>
              <a:rPr lang="cs-CZ" sz="1000"/>
              <a:t>Datum (upravte přes Vložení / Záhlaví a zápatí)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388705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1" userDrawn="1">
          <p15:clr>
            <a:srgbClr val="9FCC3B"/>
          </p15:clr>
        </p15:guide>
        <p15:guide id="2" orient="horz" pos="404" userDrawn="1">
          <p15:clr>
            <a:srgbClr val="9FCC3B"/>
          </p15:clr>
        </p15:guide>
        <p15:guide id="3" orient="horz" pos="1394" userDrawn="1">
          <p15:clr>
            <a:srgbClr val="9FCC3B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a shrnu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6048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A39C14E6-7CAD-5995-FE58-D120A82F1C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99000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3216B9F-173D-3444-FA5C-D2CC92F697D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619250" y="2160588"/>
            <a:ext cx="8964613" cy="39592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9B747F-787F-25BA-23D1-0E4A6D2FABF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495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 a 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>
            <a:extLst>
              <a:ext uri="{FF2B5EF4-FFF2-40B4-BE49-F238E27FC236}">
                <a16:creationId xmlns:a16="http://schemas.microsoft.com/office/drawing/2014/main" id="{C7FE1D87-8604-EDDA-479C-DD25A4519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0" y="2761200"/>
            <a:ext cx="5400000" cy="1918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8BA64B1C-F89E-C9AD-B9BC-F79E6261E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4889060"/>
            <a:ext cx="5400000" cy="1223416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593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" userDrawn="1">
          <p15:clr>
            <a:srgbClr val="9FCC3B"/>
          </p15:clr>
        </p15:guide>
        <p15:guide id="2" pos="431" userDrawn="1">
          <p15:clr>
            <a:srgbClr val="9FCC3B"/>
          </p15:clr>
        </p15:guide>
        <p15:guide id="3" orient="horz" pos="1395" userDrawn="1">
          <p15:clr>
            <a:srgbClr val="9FCC3B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22.04.2026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077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22.04.2026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732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B3177F5-37BE-A64A-9744-6571C4C7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0" y="2761200"/>
            <a:ext cx="5400000" cy="1918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B596686E-74CD-B7D7-C082-E9ADDDF03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4888800"/>
            <a:ext cx="5400000" cy="12240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348E601-3A68-BEB0-2F6A-B7D30C11C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Datum (upravte přes Vložení / Záhlaví a zápatí)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505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4" userDrawn="1">
          <p15:clr>
            <a:srgbClr val="9FCC3B"/>
          </p15:clr>
        </p15:guide>
        <p15:guide id="2" pos="431" userDrawn="1">
          <p15:clr>
            <a:srgbClr val="9FCC3B"/>
          </p15:clr>
        </p15:guide>
        <p15:guide id="3" orient="horz" pos="1394" userDrawn="1">
          <p15:clr>
            <a:srgbClr val="9FCC3B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s delším text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B3177F5-37BE-A64A-9744-6571C4C7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2761200"/>
            <a:ext cx="6300000" cy="1918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B596686E-74CD-B7D7-C082-E9ADDDF03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0" y="4888800"/>
            <a:ext cx="6300000" cy="12240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D2CC73D-76C0-1917-DEDC-C9EFC4A597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0" y="6300000"/>
            <a:ext cx="2700000" cy="365125"/>
          </a:xfrm>
        </p:spPr>
        <p:txBody>
          <a:bodyPr/>
          <a:lstStyle/>
          <a:p>
            <a:r>
              <a:rPr lang="cs-CZ"/>
              <a:t>Datum (upravte přes Vložení / Záhlaví a zápatí)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2797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31" userDrawn="1">
          <p15:clr>
            <a:srgbClr val="9FCC3B"/>
          </p15:clr>
        </p15:guide>
        <p15:guide id="2" orient="horz" pos="404" userDrawn="1">
          <p15:clr>
            <a:srgbClr val="9FCC3B"/>
          </p15:clr>
        </p15:guide>
        <p15:guide id="3" orient="horz" pos="1394" userDrawn="1">
          <p15:clr>
            <a:srgbClr val="9FCC3B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s fotk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B3177F5-37BE-A64A-9744-6571C4C7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61200"/>
            <a:ext cx="5400000" cy="1918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B596686E-74CD-B7D7-C082-E9ADDDF03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000" y="4888800"/>
            <a:ext cx="5400000" cy="12240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2" name="Zástupný symbol obrázku 5">
            <a:extLst>
              <a:ext uri="{FF2B5EF4-FFF2-40B4-BE49-F238E27FC236}">
                <a16:creationId xmlns:a16="http://schemas.microsoft.com/office/drawing/2014/main" id="{CE0F9676-5C40-033F-474E-7E508A59C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01" y="0"/>
            <a:ext cx="5905499" cy="6858000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5FE756-8644-D8B8-4022-091220509D0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84000" y="6300000"/>
            <a:ext cx="2700000" cy="365125"/>
          </a:xfrm>
        </p:spPr>
        <p:txBody>
          <a:bodyPr/>
          <a:lstStyle/>
          <a:p>
            <a:r>
              <a:rPr lang="cs-CZ"/>
              <a:t>Datum (upravte přes Vložení / Záhlaví a zápatí)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913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4" userDrawn="1">
          <p15:clr>
            <a:srgbClr val="9FCC3B"/>
          </p15:clr>
        </p15:guide>
        <p15:guide id="2" pos="431" userDrawn="1">
          <p15:clr>
            <a:srgbClr val="9FCC3B"/>
          </p15:clr>
        </p15:guide>
        <p15:guide id="3" orient="horz" pos="1394" userDrawn="1">
          <p15:clr>
            <a:srgbClr val="9FCC3B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a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1490C522-C925-C77C-7C4E-7BC98F13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8">
            <a:extLst>
              <a:ext uri="{FF2B5EF4-FFF2-40B4-BE49-F238E27FC236}">
                <a16:creationId xmlns:a16="http://schemas.microsoft.com/office/drawing/2014/main" id="{AC8A706E-E9A3-A0E6-C16A-E72E96C43B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D47863E-F6CF-17A2-6CBC-A703D83C3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20000" y="2278068"/>
            <a:ext cx="8964000" cy="3960000"/>
          </a:xfrm>
        </p:spPr>
        <p:txBody>
          <a:bodyPr/>
          <a:lstStyle>
            <a:lvl1pPr marL="541338" indent="-541338">
              <a:buNone/>
              <a:defRPr/>
            </a:lvl1pPr>
            <a:lvl2pPr marL="540000" indent="0">
              <a:buNone/>
              <a:defRPr sz="1500">
                <a:solidFill>
                  <a:schemeClr val="accent2"/>
                </a:solidFill>
              </a:defRPr>
            </a:lvl2pPr>
            <a:lvl3pPr marL="756000" indent="-215900">
              <a:defRPr>
                <a:solidFill>
                  <a:schemeClr val="accent1"/>
                </a:solidFill>
              </a:defRPr>
            </a:lvl3pPr>
            <a:lvl4pPr marL="972000" indent="-215900"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4378C4-5C3D-CB3C-93A0-9AED7562CDA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3655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a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1490C522-C925-C77C-7C4E-7BC98F13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8">
            <a:extLst>
              <a:ext uri="{FF2B5EF4-FFF2-40B4-BE49-F238E27FC236}">
                <a16:creationId xmlns:a16="http://schemas.microsoft.com/office/drawing/2014/main" id="{AC8A706E-E9A3-A0E6-C16A-E72E96C43B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D47863E-F6CF-17A2-6CBC-A703D83C3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9999" y="2278068"/>
            <a:ext cx="4176000" cy="3960000"/>
          </a:xfrm>
        </p:spPr>
        <p:txBody>
          <a:bodyPr/>
          <a:lstStyle>
            <a:lvl1pPr marL="541338" indent="-541338">
              <a:buNone/>
              <a:defRPr/>
            </a:lvl1pPr>
            <a:lvl2pPr marL="540000" indent="0">
              <a:buNone/>
              <a:defRPr sz="1500">
                <a:solidFill>
                  <a:schemeClr val="accent2"/>
                </a:solidFill>
              </a:defRPr>
            </a:lvl2pPr>
            <a:lvl3pPr marL="756000" indent="-215900">
              <a:defRPr>
                <a:solidFill>
                  <a:schemeClr val="accent1"/>
                </a:solidFill>
              </a:defRPr>
            </a:lvl3pPr>
            <a:lvl4pPr marL="972000" indent="-215900"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61E6238-91D7-F301-8E55-3A3882F42349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408000" y="2278068"/>
            <a:ext cx="4176000" cy="3960000"/>
          </a:xfrm>
        </p:spPr>
        <p:txBody>
          <a:bodyPr/>
          <a:lstStyle>
            <a:lvl1pPr marL="541338" indent="-541338">
              <a:buNone/>
              <a:defRPr/>
            </a:lvl1pPr>
            <a:lvl2pPr marL="540000" indent="0">
              <a:buNone/>
              <a:defRPr sz="1500">
                <a:solidFill>
                  <a:schemeClr val="accent2"/>
                </a:solidFill>
              </a:defRPr>
            </a:lvl2pPr>
            <a:lvl3pPr marL="756000" indent="-215900">
              <a:defRPr>
                <a:solidFill>
                  <a:schemeClr val="accent1"/>
                </a:solidFill>
              </a:defRPr>
            </a:lvl3pPr>
            <a:lvl4pPr marL="972000" indent="-215900"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4378C4-5C3D-CB3C-93A0-9AED7562CDA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7700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- velké písm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7B7A5E06-BCD6-3357-ACF2-95D5AE1402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1" name="Zástupný obsah 6">
            <a:extLst>
              <a:ext uri="{FF2B5EF4-FFF2-40B4-BE49-F238E27FC236}">
                <a16:creationId xmlns:a16="http://schemas.microsoft.com/office/drawing/2014/main" id="{EE7BA1AA-D543-683C-6B9D-B21C908CD7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619250" y="2278063"/>
            <a:ext cx="8964613" cy="395922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C4B0A8A-B9A5-99F8-390C-83BC4F59D3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B9E4B5D2-57D2-14C0-0940-03F0BF7449B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D6E4F9-75C1-49AC-A1AF-83A9244DC0E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979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s fot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4">
            <a:extLst>
              <a:ext uri="{FF2B5EF4-FFF2-40B4-BE49-F238E27FC236}">
                <a16:creationId xmlns:a16="http://schemas.microsoft.com/office/drawing/2014/main" id="{8070EA4A-40B1-DA62-574C-9DCACDC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61200"/>
            <a:ext cx="5400000" cy="1918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000" y="4889060"/>
            <a:ext cx="5400000" cy="1223416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9F0403E7-BC0D-3F6B-6A17-DC5CF67E19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01" y="0"/>
            <a:ext cx="5905499" cy="6858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B01576-526C-976B-40A0-8AE039F8B1D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84000" y="6300000"/>
            <a:ext cx="2700000" cy="365125"/>
          </a:xfrm>
        </p:spPr>
        <p:txBody>
          <a:bodyPr/>
          <a:lstStyle/>
          <a:p>
            <a:r>
              <a:rPr lang="cs-CZ" sz="1000"/>
              <a:t>Datum (upravte přes Vložení / Záhlaví a zápatí)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40501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" userDrawn="1">
          <p15:clr>
            <a:srgbClr val="9FCC3B"/>
          </p15:clr>
        </p15:guide>
        <p15:guide id="2" pos="431" userDrawn="1">
          <p15:clr>
            <a:srgbClr val="9FCC3B"/>
          </p15:clr>
        </p15:guide>
        <p15:guide id="3" orient="horz" pos="1394" userDrawn="1">
          <p15:clr>
            <a:srgbClr val="9FCC3B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- malé písm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7B7A5E06-BCD6-3357-ACF2-95D5AE1402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793146E-D387-C54F-59C0-FDE8D36DC3D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619250" y="2278063"/>
            <a:ext cx="8964613" cy="395922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3C97833-0A43-B588-8F3A-56E294A263D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4DD3D7-A6DB-6455-5869-D994C158120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D6E4F9-75C1-49AC-A1AF-83A9244DC0E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9805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s na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8F01772-61CF-46B0-EE02-95A0FE3E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68400"/>
            <a:ext cx="9900000" cy="20736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4D042D-A96D-780B-380D-90B6A496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792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B2972142-5947-7CE2-87C4-76273AB9A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C4D8B83D-4F13-73F1-A6FB-F2D3FDE26A4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84000" y="2278069"/>
            <a:ext cx="5277600" cy="3960000"/>
          </a:xfrm>
        </p:spPr>
        <p:txBody>
          <a:bodyPr/>
          <a:lstStyle>
            <a:lvl2pPr marL="288000" indent="-288000">
              <a:defRPr/>
            </a:lvl2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obsah 10">
            <a:extLst>
              <a:ext uri="{FF2B5EF4-FFF2-40B4-BE49-F238E27FC236}">
                <a16:creationId xmlns:a16="http://schemas.microsoft.com/office/drawing/2014/main" id="{66312AE8-F8DA-9BE0-CDEA-EBB8AC1D28A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20799" y="2278069"/>
            <a:ext cx="5277600" cy="3960000"/>
          </a:xfrm>
        </p:spPr>
        <p:txBody>
          <a:bodyPr/>
          <a:lstStyle>
            <a:lvl2pPr marL="288000" indent="-288000">
              <a:defRPr/>
            </a:lvl2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E0028AA-8191-8AC0-CA9B-E9E97C481F6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C4A29AD-99A7-0114-9205-C9A17DF2295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584000" y="6300000"/>
            <a:ext cx="914399" cy="365125"/>
          </a:xfrm>
        </p:spPr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0747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3600" cy="594000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79AB1A28-726C-70D7-6F65-D304F6CA8E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470DB23-02F9-7A0D-0BE3-B7B3966762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4000" y="2278069"/>
            <a:ext cx="3384000" cy="3960000"/>
          </a:xfrm>
        </p:spPr>
        <p:txBody>
          <a:bodyPr/>
          <a:lstStyle>
            <a:lvl2pPr marL="288000" indent="-288000">
              <a:defRPr/>
            </a:lvl2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obsah 5">
            <a:extLst>
              <a:ext uri="{FF2B5EF4-FFF2-40B4-BE49-F238E27FC236}">
                <a16:creationId xmlns:a16="http://schemas.microsoft.com/office/drawing/2014/main" id="{34622E57-4DBB-EC34-C3CF-564E6511DEF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99199" y="2278069"/>
            <a:ext cx="3384000" cy="3960000"/>
          </a:xfrm>
        </p:spPr>
        <p:txBody>
          <a:bodyPr/>
          <a:lstStyle>
            <a:lvl2pPr marL="288000" indent="-288000">
              <a:defRPr/>
            </a:lvl2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obsah 5">
            <a:extLst>
              <a:ext uri="{FF2B5EF4-FFF2-40B4-BE49-F238E27FC236}">
                <a16:creationId xmlns:a16="http://schemas.microsoft.com/office/drawing/2014/main" id="{DB9075DF-D594-9AF7-F5CE-1A9B3B43E33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14399" y="2278069"/>
            <a:ext cx="3384000" cy="3960000"/>
          </a:xfrm>
        </p:spPr>
        <p:txBody>
          <a:bodyPr/>
          <a:lstStyle>
            <a:lvl2pPr marL="288000" indent="-288000">
              <a:defRPr/>
            </a:lvl2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Zástupný symbol pro zápatí 12">
            <a:extLst>
              <a:ext uri="{FF2B5EF4-FFF2-40B4-BE49-F238E27FC236}">
                <a16:creationId xmlns:a16="http://schemas.microsoft.com/office/drawing/2014/main" id="{1A8F4358-2A52-2A18-7EDD-D3ECE711529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14" name="Zástupný symbol pro číslo snímku 13">
            <a:extLst>
              <a:ext uri="{FF2B5EF4-FFF2-40B4-BE49-F238E27FC236}">
                <a16:creationId xmlns:a16="http://schemas.microsoft.com/office/drawing/2014/main" id="{20237B32-11C6-7270-3AEA-E7E23F49ED8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584000" y="6300000"/>
            <a:ext cx="914399" cy="365125"/>
          </a:xfrm>
        </p:spPr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5670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 s pozad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5" name="Zástupný obsah 5">
            <a:extLst>
              <a:ext uri="{FF2B5EF4-FFF2-40B4-BE49-F238E27FC236}">
                <a16:creationId xmlns:a16="http://schemas.microsoft.com/office/drawing/2014/main" id="{7A34AA89-518C-D6AC-CDB3-0DE9D45730B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4000" y="2278069"/>
            <a:ext cx="33840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>
                <a:solidFill>
                  <a:schemeClr val="bg1"/>
                </a:solidFill>
              </a:defRPr>
            </a:lvl1pPr>
            <a:lvl2pPr marL="216000">
              <a:defRPr sz="1500">
                <a:solidFill>
                  <a:schemeClr val="bg1"/>
                </a:solidFill>
              </a:defRPr>
            </a:lvl2pPr>
            <a:lvl3pPr marL="648000">
              <a:defRPr sz="1200">
                <a:solidFill>
                  <a:schemeClr val="accent3"/>
                </a:solidFill>
              </a:defRPr>
            </a:lvl3pPr>
            <a:lvl4pPr marL="864000">
              <a:defRPr sz="1200">
                <a:solidFill>
                  <a:schemeClr val="bg1"/>
                </a:solidFill>
              </a:defRPr>
            </a:lvl4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4" name="Zástupný obsah 5">
            <a:extLst>
              <a:ext uri="{FF2B5EF4-FFF2-40B4-BE49-F238E27FC236}">
                <a16:creationId xmlns:a16="http://schemas.microsoft.com/office/drawing/2014/main" id="{F5C06968-058F-D011-06D6-01032E89CEF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399200" y="2278069"/>
            <a:ext cx="33840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>
                <a:solidFill>
                  <a:schemeClr val="bg1"/>
                </a:solidFill>
              </a:defRPr>
            </a:lvl1pPr>
            <a:lvl2pPr marL="216000">
              <a:defRPr sz="1500">
                <a:solidFill>
                  <a:schemeClr val="bg1"/>
                </a:solidFill>
              </a:defRPr>
            </a:lvl2pPr>
            <a:lvl3pPr marL="648000">
              <a:defRPr sz="1200">
                <a:solidFill>
                  <a:schemeClr val="accent3"/>
                </a:solidFill>
              </a:defRPr>
            </a:lvl3pPr>
            <a:lvl4pPr marL="864000">
              <a:defRPr sz="1200">
                <a:solidFill>
                  <a:schemeClr val="bg1"/>
                </a:solidFill>
              </a:defRPr>
            </a:lvl4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5" name="Zástupný obsah 5">
            <a:extLst>
              <a:ext uri="{FF2B5EF4-FFF2-40B4-BE49-F238E27FC236}">
                <a16:creationId xmlns:a16="http://schemas.microsoft.com/office/drawing/2014/main" id="{98355326-2F70-4A4F-590D-CC40624BFEC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14399" y="2278069"/>
            <a:ext cx="33840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>
                <a:solidFill>
                  <a:schemeClr val="bg1"/>
                </a:solidFill>
              </a:defRPr>
            </a:lvl1pPr>
            <a:lvl2pPr marL="216000">
              <a:defRPr sz="1500">
                <a:solidFill>
                  <a:schemeClr val="bg1"/>
                </a:solidFill>
              </a:defRPr>
            </a:lvl2pPr>
            <a:lvl3pPr marL="648000">
              <a:defRPr sz="1200">
                <a:solidFill>
                  <a:schemeClr val="accent3"/>
                </a:solidFill>
              </a:defRPr>
            </a:lvl3pPr>
            <a:lvl4pPr marL="864000">
              <a:defRPr sz="1200">
                <a:solidFill>
                  <a:schemeClr val="bg1"/>
                </a:solidFill>
              </a:defRPr>
            </a:lvl4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D557F747-0911-C7A1-CF9E-8B93A0D34E4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9EE5B781-3009-59D3-CA15-ABA5CF8E6A1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584000" y="6300000"/>
            <a:ext cx="914399" cy="365125"/>
          </a:xfrm>
        </p:spPr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4457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 s pozadím a šip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obsah 5">
            <a:extLst>
              <a:ext uri="{FF2B5EF4-FFF2-40B4-BE49-F238E27FC236}">
                <a16:creationId xmlns:a16="http://schemas.microsoft.com/office/drawing/2014/main" id="{54483967-348E-1705-D735-D2E72F6E9E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4000" y="2278069"/>
            <a:ext cx="31068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>
                <a:solidFill>
                  <a:schemeClr val="bg1"/>
                </a:solidFill>
              </a:defRPr>
            </a:lvl1pPr>
            <a:lvl2pPr marL="216000">
              <a:defRPr sz="1500">
                <a:solidFill>
                  <a:schemeClr val="bg1"/>
                </a:solidFill>
              </a:defRPr>
            </a:lvl2pPr>
            <a:lvl3pPr marL="648000">
              <a:defRPr sz="1200">
                <a:solidFill>
                  <a:schemeClr val="accent3"/>
                </a:solidFill>
              </a:defRPr>
            </a:lvl3pPr>
            <a:lvl4pPr marL="864000">
              <a:defRPr sz="1200">
                <a:solidFill>
                  <a:schemeClr val="bg1"/>
                </a:solidFill>
              </a:defRPr>
            </a:lvl4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A2AE4F48-9024-7B16-C32E-04A66F4846E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984507" y="3901221"/>
            <a:ext cx="359027" cy="301120"/>
          </a:xfrm>
          <a:prstGeom prst="rect">
            <a:avLst/>
          </a:prstGeom>
          <a:noFill/>
        </p:spPr>
      </p:pic>
      <p:sp>
        <p:nvSpPr>
          <p:cNvPr id="8" name="Zástupný obsah 5">
            <a:extLst>
              <a:ext uri="{FF2B5EF4-FFF2-40B4-BE49-F238E27FC236}">
                <a16:creationId xmlns:a16="http://schemas.microsoft.com/office/drawing/2014/main" id="{35AA7E03-01D9-B07D-DAC8-A0D961BD4E2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537800" y="2278069"/>
            <a:ext cx="31068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>
                <a:solidFill>
                  <a:schemeClr val="bg1"/>
                </a:solidFill>
              </a:defRPr>
            </a:lvl1pPr>
            <a:lvl2pPr marL="216000">
              <a:defRPr sz="1500">
                <a:solidFill>
                  <a:schemeClr val="bg1"/>
                </a:solidFill>
              </a:defRPr>
            </a:lvl2pPr>
            <a:lvl3pPr marL="648000">
              <a:defRPr sz="1200">
                <a:solidFill>
                  <a:schemeClr val="accent3"/>
                </a:solidFill>
              </a:defRPr>
            </a:lvl3pPr>
            <a:lvl4pPr marL="864000">
              <a:defRPr sz="1200">
                <a:solidFill>
                  <a:schemeClr val="bg1"/>
                </a:solidFill>
              </a:defRPr>
            </a:lvl4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pic>
        <p:nvPicPr>
          <p:cNvPr id="6" name="Obrázek 11">
            <a:extLst>
              <a:ext uri="{FF2B5EF4-FFF2-40B4-BE49-F238E27FC236}">
                <a16:creationId xmlns:a16="http://schemas.microsoft.com/office/drawing/2014/main" id="{336C0724-BE0D-E299-335E-715E7086B3E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7838866" y="3901221"/>
            <a:ext cx="359027" cy="301120"/>
          </a:xfrm>
          <a:prstGeom prst="rect">
            <a:avLst/>
          </a:prstGeom>
        </p:spPr>
      </p:pic>
      <p:sp>
        <p:nvSpPr>
          <p:cNvPr id="11" name="Zástupný obsah 5">
            <a:extLst>
              <a:ext uri="{FF2B5EF4-FFF2-40B4-BE49-F238E27FC236}">
                <a16:creationId xmlns:a16="http://schemas.microsoft.com/office/drawing/2014/main" id="{8D130518-2DFE-65CD-F1E0-481FB08053D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91600" y="2278069"/>
            <a:ext cx="31068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>
                <a:solidFill>
                  <a:schemeClr val="bg1"/>
                </a:solidFill>
              </a:defRPr>
            </a:lvl1pPr>
            <a:lvl2pPr marL="216000">
              <a:defRPr sz="1500">
                <a:solidFill>
                  <a:schemeClr val="bg1"/>
                </a:solidFill>
              </a:defRPr>
            </a:lvl2pPr>
            <a:lvl3pPr marL="648000">
              <a:defRPr sz="1200">
                <a:solidFill>
                  <a:schemeClr val="accent3"/>
                </a:solidFill>
              </a:defRPr>
            </a:lvl3pPr>
            <a:lvl4pPr marL="864000">
              <a:defRPr sz="1200">
                <a:solidFill>
                  <a:schemeClr val="bg1"/>
                </a:solidFill>
              </a:defRPr>
            </a:lvl4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4" name="Zástupný symbol pro zápatí 13">
            <a:extLst>
              <a:ext uri="{FF2B5EF4-FFF2-40B4-BE49-F238E27FC236}">
                <a16:creationId xmlns:a16="http://schemas.microsoft.com/office/drawing/2014/main" id="{E00ACC74-32A2-A747-1A05-231D26293D9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A852988D-31C5-8379-B8D8-ECF77EE260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91217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99000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78069"/>
            <a:ext cx="2428993" cy="2451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79136" y="2278069"/>
            <a:ext cx="2428993" cy="245160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4272" y="2278069"/>
            <a:ext cx="2428993" cy="2451600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69407" y="2278069"/>
            <a:ext cx="2428993" cy="24516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FD20CD3-E50C-13A7-2C60-49AE1CDC314B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84000" y="4806000"/>
            <a:ext cx="2430000" cy="1432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432000">
              <a:defRPr sz="1500"/>
            </a:lvl2pPr>
            <a:lvl3pPr marL="648000">
              <a:defRPr sz="1200"/>
            </a:lvl3pPr>
            <a:lvl4pPr marL="864000">
              <a:defRPr sz="1200"/>
            </a:lvl4pPr>
            <a:lvl5pPr>
              <a:buNone/>
              <a:defRPr sz="9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0" name="Zástupný obsah 5">
            <a:extLst>
              <a:ext uri="{FF2B5EF4-FFF2-40B4-BE49-F238E27FC236}">
                <a16:creationId xmlns:a16="http://schemas.microsoft.com/office/drawing/2014/main" id="{51267E13-017A-FA42-3696-A709BF366FE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478800" y="4806000"/>
            <a:ext cx="2430000" cy="1432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432000">
              <a:defRPr sz="1500"/>
            </a:lvl2pPr>
            <a:lvl3pPr marL="648000">
              <a:defRPr sz="1200"/>
            </a:lvl3pPr>
            <a:lvl4pPr marL="864000">
              <a:defRPr sz="1200"/>
            </a:lvl4pPr>
            <a:lvl5pPr>
              <a:buNone/>
              <a:defRPr sz="9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1" name="Zástupný obsah 5">
            <a:extLst>
              <a:ext uri="{FF2B5EF4-FFF2-40B4-BE49-F238E27FC236}">
                <a16:creationId xmlns:a16="http://schemas.microsoft.com/office/drawing/2014/main" id="{B6371CD7-324B-BD83-72D0-5C8ADD9E45E2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273600" y="4806000"/>
            <a:ext cx="2430000" cy="1432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432000">
              <a:defRPr sz="1500"/>
            </a:lvl2pPr>
            <a:lvl3pPr marL="648000">
              <a:defRPr sz="1200"/>
            </a:lvl3pPr>
            <a:lvl4pPr marL="864000">
              <a:defRPr sz="1200"/>
            </a:lvl4pPr>
            <a:lvl5pPr>
              <a:buNone/>
              <a:defRPr sz="9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2" name="Zástupný obsah 5">
            <a:extLst>
              <a:ext uri="{FF2B5EF4-FFF2-40B4-BE49-F238E27FC236}">
                <a16:creationId xmlns:a16="http://schemas.microsoft.com/office/drawing/2014/main" id="{4E59EBA1-93E0-800C-CBBA-EBB35E471C2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068400" y="4806000"/>
            <a:ext cx="2430000" cy="1432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432000">
              <a:defRPr sz="1500"/>
            </a:lvl2pPr>
            <a:lvl3pPr marL="648000">
              <a:defRPr sz="1200"/>
            </a:lvl3pPr>
            <a:lvl4pPr marL="864000">
              <a:defRPr sz="1200"/>
            </a:lvl4pPr>
            <a:lvl5pPr>
              <a:buNone/>
              <a:defRPr sz="9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9" name="Zástupný symbol pro zápatí 18">
            <a:extLst>
              <a:ext uri="{FF2B5EF4-FFF2-40B4-BE49-F238E27FC236}">
                <a16:creationId xmlns:a16="http://schemas.microsoft.com/office/drawing/2014/main" id="{25660FB1-C0FB-7408-4741-35CAAC28464A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20" name="Zástupný symbol pro číslo snímku 19">
            <a:extLst>
              <a:ext uri="{FF2B5EF4-FFF2-40B4-BE49-F238E27FC236}">
                <a16:creationId xmlns:a16="http://schemas.microsoft.com/office/drawing/2014/main" id="{8ADE0588-CC18-5472-FFB5-C09CB51DEB01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489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sloupce s obrázky a po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99000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78069"/>
            <a:ext cx="2428993" cy="194284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79136" y="2278069"/>
            <a:ext cx="2428993" cy="1942842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4272" y="2278069"/>
            <a:ext cx="2428993" cy="1942842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69407" y="2278069"/>
            <a:ext cx="2428993" cy="1942842"/>
          </a:xfrm>
        </p:spPr>
        <p:txBody>
          <a:bodyPr/>
          <a:lstStyle/>
          <a:p>
            <a:endParaRPr lang="cs-CZ"/>
          </a:p>
        </p:txBody>
      </p:sp>
      <p:sp>
        <p:nvSpPr>
          <p:cNvPr id="14" name="Zástupný obsah 5">
            <a:extLst>
              <a:ext uri="{FF2B5EF4-FFF2-40B4-BE49-F238E27FC236}">
                <a16:creationId xmlns:a16="http://schemas.microsoft.com/office/drawing/2014/main" id="{72A12D07-1105-1BE9-FBE1-794E698D25C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84000" y="4570535"/>
            <a:ext cx="2430000" cy="1666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6" name="Zástupný obsah 5">
            <a:extLst>
              <a:ext uri="{FF2B5EF4-FFF2-40B4-BE49-F238E27FC236}">
                <a16:creationId xmlns:a16="http://schemas.microsoft.com/office/drawing/2014/main" id="{1A52B263-6FBA-DC44-269B-7B3D5987817E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478800" y="4570535"/>
            <a:ext cx="2430000" cy="1666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8" name="Zástupný obsah 5">
            <a:extLst>
              <a:ext uri="{FF2B5EF4-FFF2-40B4-BE49-F238E27FC236}">
                <a16:creationId xmlns:a16="http://schemas.microsoft.com/office/drawing/2014/main" id="{41877094-42C3-189E-49F1-6E9D14E111C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273600" y="4570535"/>
            <a:ext cx="2430000" cy="1666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9" name="Zástupný obsah 5">
            <a:extLst>
              <a:ext uri="{FF2B5EF4-FFF2-40B4-BE49-F238E27FC236}">
                <a16:creationId xmlns:a16="http://schemas.microsoft.com/office/drawing/2014/main" id="{0AB5FF7F-4FAE-A457-3B4A-944E9DAB4405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068400" y="4570535"/>
            <a:ext cx="2430000" cy="1666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014088-7207-682F-7377-6A6C7697C16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3CAF6A0-5C21-17A5-818B-3F227687A3B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3212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text 8">
            <a:extLst>
              <a:ext uri="{FF2B5EF4-FFF2-40B4-BE49-F238E27FC236}">
                <a16:creationId xmlns:a16="http://schemas.microsoft.com/office/drawing/2014/main" id="{71377C2C-DCAC-271D-133C-E1078A5726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99000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AC8619C-2FDE-A746-00E6-B146E6BFF6B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83999" y="2278067"/>
            <a:ext cx="3384000" cy="396000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7C54CE2A-0CB4-8467-2966-0F4B4D0EA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754880" y="2278067"/>
            <a:ext cx="6743520" cy="3960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BE034E63-8687-A056-6A94-04D1AB3BB81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BC3879F2-9DD8-31A5-BC34-B044B97C5AE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9917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88833E3E-D9C4-1B56-E700-3FE02CF54D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99000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4E3AB5FD-ECA8-C757-228F-447400E6833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83999" y="2278067"/>
            <a:ext cx="3384000" cy="396000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tabulku 8">
            <a:extLst>
              <a:ext uri="{FF2B5EF4-FFF2-40B4-BE49-F238E27FC236}">
                <a16:creationId xmlns:a16="http://schemas.microsoft.com/office/drawing/2014/main" id="{38C15361-4216-1F02-862E-96F0428B738D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4406398" y="2278067"/>
            <a:ext cx="7092000" cy="3960000"/>
          </a:xfrm>
        </p:spPr>
        <p:txBody>
          <a:bodyPr/>
          <a:lstStyle/>
          <a:p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8B7AC32-9EA0-3F39-4CE1-5C81EC68B18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7925BAD9-B59E-8DB0-F668-E12B03DB65A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583999" y="6300000"/>
            <a:ext cx="914399" cy="365125"/>
          </a:xfrm>
        </p:spPr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12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a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1490C522-C925-C77C-7C4E-7BC98F13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text 8">
            <a:extLst>
              <a:ext uri="{FF2B5EF4-FFF2-40B4-BE49-F238E27FC236}">
                <a16:creationId xmlns:a16="http://schemas.microsoft.com/office/drawing/2014/main" id="{AC8A706E-E9A3-A0E6-C16A-E72E96C43B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D47863E-F6CF-17A2-6CBC-A703D83C3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20000" y="2278068"/>
            <a:ext cx="8964000" cy="3960000"/>
          </a:xfrm>
        </p:spPr>
        <p:txBody>
          <a:bodyPr/>
          <a:lstStyle>
            <a:lvl1pPr marL="541338" indent="-541338">
              <a:buNone/>
              <a:defRPr/>
            </a:lvl1pPr>
            <a:lvl2pPr marL="540000" indent="0">
              <a:buNone/>
              <a:defRPr sz="1500">
                <a:solidFill>
                  <a:schemeClr val="accent3"/>
                </a:solidFill>
              </a:defRPr>
            </a:lvl2pPr>
            <a:lvl3pPr marL="756000" indent="-215900">
              <a:defRPr>
                <a:solidFill>
                  <a:schemeClr val="accent5"/>
                </a:solidFill>
              </a:defRPr>
            </a:lvl3pPr>
            <a:lvl4pPr marL="972000" indent="-215900"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4378C4-5C3D-CB3C-93A0-9AED7562CDA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533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88833E3E-D9C4-1B56-E700-3FE02CF54D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99000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318003C6-E156-BF1F-3F13-2BFD4D14E46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83999" y="2278067"/>
            <a:ext cx="3384000" cy="396000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obrázku 5">
            <a:extLst>
              <a:ext uri="{FF2B5EF4-FFF2-40B4-BE49-F238E27FC236}">
                <a16:creationId xmlns:a16="http://schemas.microsoft.com/office/drawing/2014/main" id="{14ECE8FE-3582-DBBF-450F-BF8BF0FA15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6400" y="2278068"/>
            <a:ext cx="7092000" cy="3960000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1A7E3A63-E375-563C-1253-37A483B9F83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D75B6C91-DC7E-7FC4-7F0A-DB8B490FC14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6048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667C7B17-090C-509F-D2AA-8598599862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974DD3-9918-067D-8ED9-A15EDE1479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31D91E-C93D-CC40-38DF-52284B3880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D6E4F9-75C1-49AC-A1AF-83A9244DC0E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7538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0518053-8D45-A9F0-743C-F6DAB4AC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E6BDC3-7F50-1AEF-4E02-F3D11DA5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E4F9-75C1-49AC-A1AF-83A9244DC0E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878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85732B59-8AE8-4E64-8089-D2E9FACB5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2" name="Zástupný text 8">
            <a:extLst>
              <a:ext uri="{FF2B5EF4-FFF2-40B4-BE49-F238E27FC236}">
                <a16:creationId xmlns:a16="http://schemas.microsoft.com/office/drawing/2014/main" id="{ABB04F9A-100D-E7AB-1468-0D52D49003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B130425A-FE22-3E23-10DD-13473CB55E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4000" y="2169350"/>
            <a:ext cx="5328000" cy="558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8B62D44B-BBED-36DD-2981-17D602E41B0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4000" y="2966518"/>
            <a:ext cx="5328000" cy="315360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text 10">
            <a:extLst>
              <a:ext uri="{FF2B5EF4-FFF2-40B4-BE49-F238E27FC236}">
                <a16:creationId xmlns:a16="http://schemas.microsoft.com/office/drawing/2014/main" id="{6F4B374D-9B4B-6F02-A8C5-9C5C2EB9381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0400" y="2169350"/>
            <a:ext cx="5328000" cy="558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5" name="Zástupný obsah 12">
            <a:extLst>
              <a:ext uri="{FF2B5EF4-FFF2-40B4-BE49-F238E27FC236}">
                <a16:creationId xmlns:a16="http://schemas.microsoft.com/office/drawing/2014/main" id="{57EC11A9-174A-FB14-7484-BB53998C896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170400" y="2966518"/>
            <a:ext cx="5328000" cy="315360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A026EA3-65B9-CA84-35F4-082B64EF388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57EC179-A91C-6820-D136-40F078D1FAB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7D6E4F9-75C1-49AC-A1AF-83A9244DC0E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8513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a shrnutí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53BFFB0-78BD-4B9B-05A2-A29940738D8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19250" y="2160588"/>
            <a:ext cx="8964613" cy="395922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A5B4A3-CE6C-D146-238E-776842DE10B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368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 a poděkování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B3177F5-37BE-A64A-9744-6571C4C7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0" y="2761200"/>
            <a:ext cx="5400000" cy="1918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B596686E-74CD-B7D7-C082-E9ADDDF03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4888800"/>
            <a:ext cx="5400000" cy="12240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269851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4" userDrawn="1">
          <p15:clr>
            <a:srgbClr val="9FCC3B"/>
          </p15:clr>
        </p15:guide>
        <p15:guide id="2" pos="431" userDrawn="1">
          <p15:clr>
            <a:srgbClr val="9FCC3B"/>
          </p15:clr>
        </p15:guide>
        <p15:guide id="3" orient="horz" pos="1394" userDrawn="1">
          <p15:clr>
            <a:srgbClr val="9FCC3B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22.04.2026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5039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9222656" y="1084008"/>
            <a:ext cx="2244779" cy="481024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719403" y="1985928"/>
            <a:ext cx="7872875" cy="3908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Nadpis 1"/>
          <p:cNvSpPr>
            <a:spLocks noGrp="1"/>
          </p:cNvSpPr>
          <p:nvPr>
            <p:ph type="title" hasCustomPrompt="1"/>
          </p:nvPr>
        </p:nvSpPr>
        <p:spPr>
          <a:xfrm>
            <a:off x="719403" y="1084009"/>
            <a:ext cx="7872875" cy="721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20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5079230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DAA1E-6FF7-FABE-72C7-48028A739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371048-5ABA-C7F5-D3F8-164AFC436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5085DF-5030-F909-0B08-EDF31B48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4F88F-10B0-4E71-AF74-14564B51AFFC}" type="datetimeFigureOut">
              <a:rPr lang="cs-CZ" smtClean="0"/>
              <a:t>22.04.2026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FD561C-925F-2DE5-A82D-3464C26C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DD0C7E-7816-06CD-3327-29EB8FB4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D0E03-4349-4A3B-BF58-D990B4C3CE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6969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22.04.2026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75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a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1490C522-C925-C77C-7C4E-7BC98F13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text 8">
            <a:extLst>
              <a:ext uri="{FF2B5EF4-FFF2-40B4-BE49-F238E27FC236}">
                <a16:creationId xmlns:a16="http://schemas.microsoft.com/office/drawing/2014/main" id="{AC8A706E-E9A3-A0E6-C16A-E72E96C43B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D47863E-F6CF-17A2-6CBC-A703D83C3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9999" y="2278068"/>
            <a:ext cx="4176000" cy="3960000"/>
          </a:xfrm>
        </p:spPr>
        <p:txBody>
          <a:bodyPr/>
          <a:lstStyle>
            <a:lvl1pPr marL="541338" indent="-541338">
              <a:buNone/>
              <a:defRPr/>
            </a:lvl1pPr>
            <a:lvl2pPr marL="540000" indent="0">
              <a:buNone/>
              <a:defRPr sz="1500">
                <a:solidFill>
                  <a:schemeClr val="accent3"/>
                </a:solidFill>
              </a:defRPr>
            </a:lvl2pPr>
            <a:lvl3pPr marL="756000" indent="-215900">
              <a:defRPr>
                <a:solidFill>
                  <a:schemeClr val="accent5"/>
                </a:solidFill>
              </a:defRPr>
            </a:lvl3pPr>
            <a:lvl4pPr marL="972000" indent="-215900"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61E6238-91D7-F301-8E55-3A3882F42349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408000" y="2278068"/>
            <a:ext cx="4176000" cy="3960000"/>
          </a:xfrm>
        </p:spPr>
        <p:txBody>
          <a:bodyPr/>
          <a:lstStyle>
            <a:lvl1pPr marL="541338" indent="-541338">
              <a:buNone/>
              <a:defRPr/>
            </a:lvl1pPr>
            <a:lvl2pPr marL="540000" indent="0">
              <a:buNone/>
              <a:defRPr sz="1500">
                <a:solidFill>
                  <a:schemeClr val="accent3"/>
                </a:solidFill>
              </a:defRPr>
            </a:lvl2pPr>
            <a:lvl3pPr marL="756000" indent="-215900">
              <a:defRPr>
                <a:solidFill>
                  <a:schemeClr val="accent5"/>
                </a:solidFill>
              </a:defRPr>
            </a:lvl3pPr>
            <a:lvl4pPr marL="972000" indent="-215900"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4378C4-5C3D-CB3C-93A0-9AED7562CDA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7136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- velké pís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76B5B2F9-9B38-E06E-F6ED-5FBCCF60C9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B3B8F72-81EF-7424-29F6-9D2F8F099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20000" y="2278068"/>
            <a:ext cx="8964000" cy="39600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542EAAF-B3F6-CAE0-6484-DFD0272FAB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2DDB9F2-4790-E840-CAF2-1691CC1CAD5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2001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- malé pís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D03D6556-637F-4A8E-646E-74DDCEC0C1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F83DFA-BC41-5DD9-FAAD-A5C442FE2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20000" y="2278068"/>
            <a:ext cx="8964000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BE8914-56C4-91C5-E53C-FAA470F6FC5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2BBF46-FD9B-F358-D298-A9F09D3321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705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s nadpise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2768486"/>
            <a:ext cx="9900000" cy="1916866"/>
          </a:xfrm>
        </p:spPr>
        <p:txBody>
          <a:bodyPr anchor="t"/>
          <a:lstStyle>
            <a:lvl1pPr>
              <a:lnSpc>
                <a:spcPct val="100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DE0CB16-C6A2-E5A0-D41F-4043BDFE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10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B2972142-5947-7CE2-87C4-76273AB9A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C4D8B83D-4F13-73F1-A6FB-F2D3FDE26A4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84000" y="2278069"/>
            <a:ext cx="5277600" cy="3960000"/>
          </a:xfrm>
        </p:spPr>
        <p:txBody>
          <a:bodyPr/>
          <a:lstStyle>
            <a:lvl2pPr marL="288000" indent="-288000"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Zástupný obsah 10">
            <a:extLst>
              <a:ext uri="{FF2B5EF4-FFF2-40B4-BE49-F238E27FC236}">
                <a16:creationId xmlns:a16="http://schemas.microsoft.com/office/drawing/2014/main" id="{66312AE8-F8DA-9BE0-CDEA-EBB8AC1D28A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20799" y="2278069"/>
            <a:ext cx="5277600" cy="3960000"/>
          </a:xfrm>
        </p:spPr>
        <p:txBody>
          <a:bodyPr/>
          <a:lstStyle>
            <a:lvl2pPr marL="288000" indent="-288000"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E0028AA-8191-8AC0-CA9B-E9E97C481F6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C4A29AD-99A7-0114-9205-C9A17DF2295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584000" y="6300000"/>
            <a:ext cx="914399" cy="365125"/>
          </a:xfrm>
        </p:spPr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2232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symbol, Grafika, logo, snímek obrazovky&#10;&#10;Obsah generovaný pomocí AI může být nesprávný.">
            <a:extLst>
              <a:ext uri="{FF2B5EF4-FFF2-40B4-BE49-F238E27FC236}">
                <a16:creationId xmlns:a16="http://schemas.microsoft.com/office/drawing/2014/main" id="{DF67F3F1-F3D2-EC43-5EB5-2BB7ED887C9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1" t="23639" r="32108" b="23684"/>
          <a:stretch>
            <a:fillRect/>
          </a:stretch>
        </p:blipFill>
        <p:spPr>
          <a:xfrm>
            <a:off x="11037600" y="0"/>
            <a:ext cx="504859" cy="10080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0000" y="2160000"/>
            <a:ext cx="8964000" cy="407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10E844-7027-4742-5478-59C3914FD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3600" y="6300000"/>
            <a:ext cx="468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A071ED-7901-3491-A09C-3FA8AA7B0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0001" y="6300000"/>
            <a:ext cx="270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cs-CZ" sz="1000"/>
              <a:t>Datum (upravte přes Vložení / Záhlaví a zápatí)</a:t>
            </a:r>
            <a:endParaRPr lang="cs-CZ" sz="10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584000" y="6300000"/>
            <a:ext cx="91439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72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726" r:id="rId3"/>
    <p:sldLayoutId id="2147483722" r:id="rId4"/>
    <p:sldLayoutId id="2147483763" r:id="rId5"/>
    <p:sldLayoutId id="2147483678" r:id="rId6"/>
    <p:sldLayoutId id="2147483679" r:id="rId7"/>
    <p:sldLayoutId id="2147483651" r:id="rId8"/>
    <p:sldLayoutId id="2147483682" r:id="rId9"/>
    <p:sldLayoutId id="2147483683" r:id="rId10"/>
    <p:sldLayoutId id="2147483684" r:id="rId11"/>
    <p:sldLayoutId id="2147483755" r:id="rId12"/>
    <p:sldLayoutId id="2147483756" r:id="rId13"/>
    <p:sldLayoutId id="2147483688" r:id="rId14"/>
    <p:sldLayoutId id="2147483690" r:id="rId15"/>
    <p:sldLayoutId id="2147483724" r:id="rId16"/>
    <p:sldLayoutId id="2147483751" r:id="rId17"/>
    <p:sldLayoutId id="2147483654" r:id="rId18"/>
    <p:sldLayoutId id="2147483655" r:id="rId19"/>
    <p:sldLayoutId id="2147483719" r:id="rId20"/>
    <p:sldLayoutId id="2147483723" r:id="rId21"/>
    <p:sldLayoutId id="2147483775" r:id="rId22"/>
    <p:sldLayoutId id="2147483776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Wingdings" pitchFamily="2" charset="2"/>
        <a:buChar char="§"/>
        <a:defRPr sz="20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0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20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500" b="0" i="0" kern="1200">
          <a:solidFill>
            <a:schemeClr val="accent3"/>
          </a:solidFill>
          <a:latin typeface="+mn-lt"/>
          <a:ea typeface="+mn-ea"/>
          <a:cs typeface="Arial" panose="020B0604020202020204" pitchFamily="34" charset="0"/>
        </a:defRPr>
      </a:lvl3pPr>
      <a:lvl4pPr marL="93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500" b="0" i="0" kern="1200">
          <a:solidFill>
            <a:schemeClr val="accent5"/>
          </a:solidFill>
          <a:latin typeface="+mn-lt"/>
          <a:ea typeface="+mn-ea"/>
          <a:cs typeface="Arial" panose="020B0604020202020204" pitchFamily="34" charset="0"/>
        </a:defRPr>
      </a:lvl4pPr>
      <a:lvl5pPr marL="115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2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ymbol, Grafika, logo, snímek obrazovky&#10;&#10;Obsah generovaný pomocí AI může být nesprávný.">
            <a:extLst>
              <a:ext uri="{FF2B5EF4-FFF2-40B4-BE49-F238E27FC236}">
                <a16:creationId xmlns:a16="http://schemas.microsoft.com/office/drawing/2014/main" id="{025FCB21-8AB5-EA3D-1803-9CBD8B12DF84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1" t="23639" r="32108" b="23684"/>
          <a:stretch>
            <a:fillRect/>
          </a:stretch>
        </p:blipFill>
        <p:spPr>
          <a:xfrm>
            <a:off x="11037600" y="0"/>
            <a:ext cx="504859" cy="10080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0000" y="2160000"/>
            <a:ext cx="8964000" cy="4078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D28182C-6C25-39E3-D770-BE3404840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3600" y="6300000"/>
            <a:ext cx="4680000" cy="365125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cs-CZ"/>
              <a:t>Úřad s členem vlády v čele (upravte přes Vložení / Záhlaví a zápatí)</a:t>
            </a: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68C4D7-DFC0-6EDB-70FE-6EC186A20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0001" y="6300000"/>
            <a:ext cx="2700000" cy="365125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/>
              <a:t>Datum (upravte přes Vložení / Záhlaví a zápatí)</a:t>
            </a:r>
            <a:endParaRPr lang="cs-CZ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F255C820-CC56-37E2-AA41-F46591D20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3999" y="6300000"/>
            <a:ext cx="914399" cy="365125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D6E4F9-75C1-49AC-A1AF-83A9244DC0E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31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60" r:id="rId2"/>
    <p:sldLayoutId id="2147483761" r:id="rId3"/>
    <p:sldLayoutId id="2147483764" r:id="rId4"/>
    <p:sldLayoutId id="2147483765" r:id="rId5"/>
    <p:sldLayoutId id="2147483759" r:id="rId6"/>
    <p:sldLayoutId id="2147483734" r:id="rId7"/>
    <p:sldLayoutId id="2147483754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46" r:id="rId18"/>
    <p:sldLayoutId id="2147483747" r:id="rId19"/>
    <p:sldLayoutId id="2147483748" r:id="rId20"/>
    <p:sldLayoutId id="2147483749" r:id="rId21"/>
    <p:sldLayoutId id="2147483762" r:id="rId22"/>
    <p:sldLayoutId id="2147483777" r:id="rId23"/>
    <p:sldLayoutId id="2147483778" r:id="rId24"/>
    <p:sldLayoutId id="2147483779" r:id="rId25"/>
    <p:sldLayoutId id="2147483780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b="1" kern="1200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Tx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0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Wingdings" pitchFamily="2" charset="2"/>
        <a:buChar char="§"/>
        <a:defRPr sz="1500" kern="1200">
          <a:solidFill>
            <a:schemeClr val="accent2"/>
          </a:solidFill>
          <a:latin typeface="+mn-lt"/>
          <a:ea typeface="+mn-ea"/>
          <a:cs typeface="Arial" panose="020B0604020202020204" pitchFamily="34" charset="0"/>
        </a:defRPr>
      </a:lvl3pPr>
      <a:lvl4pPr marL="93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Wingdings" pitchFamily="2" charset="2"/>
        <a:buChar char="§"/>
        <a:defRPr sz="150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4pPr>
      <a:lvl5pPr marL="115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Relationship Id="rId4" Type="http://schemas.openxmlformats.org/officeDocument/2006/relationships/hyperlink" Target="mailto:nature@mzp.cz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440F7-B08C-0757-E616-3FF809603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2E8264-FB95-3C5B-C489-B7748E782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61200"/>
            <a:ext cx="5400000" cy="1918800"/>
          </a:xfrm>
        </p:spPr>
        <p:txBody>
          <a:bodyPr>
            <a:normAutofit fontScale="90000"/>
          </a:bodyPr>
          <a:lstStyle/>
          <a:p>
            <a:r>
              <a:rPr lang="cs-CZ" noProof="0" dirty="0"/>
              <a:t>Národní plán na obnovu přírody</a:t>
            </a:r>
            <a:br>
              <a:rPr lang="cs-CZ" noProof="0" dirty="0"/>
            </a:br>
            <a:r>
              <a:rPr lang="cs-CZ" noProof="0" dirty="0"/>
              <a:t>zahájení veřejné konzultace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287B7EFC-81FC-02E4-B78C-42F495986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000" y="4889060"/>
            <a:ext cx="5400000" cy="1223416"/>
          </a:xfrm>
        </p:spPr>
        <p:txBody>
          <a:bodyPr>
            <a:normAutofit/>
          </a:bodyPr>
          <a:lstStyle/>
          <a:p>
            <a:r>
              <a:rPr lang="cs-CZ" noProof="0" dirty="0"/>
              <a:t>Odbor druhové ochrany a implementace mezinárodních závazků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C693ED6-BA84-4874-FF8A-D24CC56BE78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84000" y="6300000"/>
            <a:ext cx="2700000" cy="365125"/>
          </a:xfrm>
        </p:spPr>
        <p:txBody>
          <a:bodyPr/>
          <a:lstStyle/>
          <a:p>
            <a:r>
              <a:rPr lang="cs-CZ"/>
              <a:t>21.4.2026</a:t>
            </a: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505A687-E4A3-3AE8-33B9-B6BDE3DD1958}"/>
              </a:ext>
            </a:extLst>
          </p:cNvPr>
          <p:cNvSpPr txBox="1">
            <a:spLocks/>
          </p:cNvSpPr>
          <p:nvPr/>
        </p:nvSpPr>
        <p:spPr>
          <a:xfrm>
            <a:off x="529213" y="588790"/>
            <a:ext cx="11133573" cy="1351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3600" noProof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E72A807-5F2A-712E-A406-13A44EEBB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000" y="755702"/>
            <a:ext cx="3149600" cy="1346745"/>
          </a:xfrm>
          <a:prstGeom prst="rect">
            <a:avLst/>
          </a:prstGeom>
        </p:spPr>
      </p:pic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B7C1FE33-20FE-3CDC-15A0-5EDED22824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0" b="1129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45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4CAC6-2057-8D8F-B7E5-040E27D26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31502-FCEF-C129-8FE1-91A4AD2D2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00" y="443469"/>
            <a:ext cx="9900000" cy="594000"/>
          </a:xfrm>
        </p:spPr>
        <p:txBody>
          <a:bodyPr/>
          <a:lstStyle/>
          <a:p>
            <a:r>
              <a:rPr lang="cs-CZ" noProof="0" dirty="0"/>
              <a:t>Národní plán na obnovu přírody (NPOP)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A5BF02-0A8F-29CE-A837-C45DD73292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3600" y="1283367"/>
            <a:ext cx="11344800" cy="5131163"/>
          </a:xfrm>
        </p:spPr>
        <p:txBody>
          <a:bodyPr/>
          <a:lstStyle/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i="1" dirty="0"/>
              <a:t>„Každý členský stát vypracuje národní plán na obnovu přírody…“ </a:t>
            </a:r>
          </a:p>
          <a:p>
            <a:pPr marL="0" indent="0">
              <a:buNone/>
            </a:pPr>
            <a:endParaRPr lang="cs-CZ" sz="2400" i="1" dirty="0"/>
          </a:p>
          <a:p>
            <a:pPr marL="285750" indent="-285750"/>
            <a:r>
              <a:rPr lang="cs-CZ" sz="2400" b="1" dirty="0"/>
              <a:t>NPOP = nástroj implementace, obsahuje konkrétní nástroje a opatření k dosažení cílů nařízení</a:t>
            </a:r>
          </a:p>
          <a:p>
            <a:pPr marL="285750" indent="-285750"/>
            <a:r>
              <a:rPr lang="cs-CZ" sz="2400" dirty="0"/>
              <a:t>prováděcí nařízení EK - stanoví </a:t>
            </a:r>
            <a:r>
              <a:rPr lang="cs-CZ" sz="2400" b="1" dirty="0"/>
              <a:t>jednotný formát </a:t>
            </a:r>
            <a:r>
              <a:rPr lang="cs-CZ" sz="2400" dirty="0"/>
              <a:t>Národních plánů na obnovu přírody</a:t>
            </a:r>
          </a:p>
          <a:p>
            <a:pPr marL="285750" indent="-285750"/>
            <a:r>
              <a:rPr lang="cs-CZ" sz="2400" dirty="0"/>
              <a:t>NPOP bude vyplňován elektronicky</a:t>
            </a:r>
          </a:p>
          <a:p>
            <a:pPr marL="0" indent="0">
              <a:buNone/>
            </a:pPr>
            <a:endParaRPr lang="cs-CZ" sz="2800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674318-60D1-BAB7-C815-0B8B4A0CFA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3600" y="6300000"/>
            <a:ext cx="4680000" cy="365125"/>
          </a:xfrm>
        </p:spPr>
        <p:txBody>
          <a:bodyPr/>
          <a:lstStyle/>
          <a:p>
            <a:r>
              <a:rPr lang="cs-CZ" dirty="0"/>
              <a:t>Ministerstvo životního prostředí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7A7183-CD16-D7C8-4A89-CD782E80FC6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583999" y="6300000"/>
            <a:ext cx="914399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844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EBB56-DE7E-153E-D128-0C6348FC6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EDC6FBB7-D95D-D4C9-EA10-066B4E83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68486"/>
            <a:ext cx="9900000" cy="1916866"/>
          </a:xfrm>
        </p:spPr>
        <p:txBody>
          <a:bodyPr>
            <a:normAutofit/>
          </a:bodyPr>
          <a:lstStyle/>
          <a:p>
            <a:r>
              <a:rPr lang="cs-CZ" noProof="0" dirty="0">
                <a:solidFill>
                  <a:schemeClr val="tx1"/>
                </a:solidFill>
              </a:rPr>
              <a:t>02</a:t>
            </a:r>
            <a:r>
              <a:rPr lang="cs-CZ" noProof="0" dirty="0"/>
              <a:t>	Proces přípravy Národního plánu na obnovu přírody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34984830-E78F-EAEE-D529-95D63231D983}"/>
              </a:ext>
            </a:extLst>
          </p:cNvPr>
          <p:cNvSpPr txBox="1">
            <a:spLocks/>
          </p:cNvSpPr>
          <p:nvPr/>
        </p:nvSpPr>
        <p:spPr>
          <a:xfrm>
            <a:off x="200025" y="2865691"/>
            <a:ext cx="11891772" cy="1113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cs-CZ" sz="3000" noProof="0" dirty="0"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B3B640-B73E-D16A-BE29-012F6377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Ministerstvo životního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2432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49829-F544-4961-7435-5F3E92885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NPOP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574EC6-0A6C-0E21-D875-D78B222E2C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748504"/>
            <a:ext cx="10720122" cy="491662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accent6"/>
                </a:solidFill>
              </a:rPr>
              <a:t>čl. 14 odst. 20 vypracování NPOP </a:t>
            </a:r>
            <a:r>
              <a:rPr lang="cs-CZ" sz="2400" i="1" dirty="0">
                <a:solidFill>
                  <a:schemeClr val="accent6"/>
                </a:solidFill>
              </a:rPr>
              <a:t>otevřené, transparentní, efektivní a inkluzivní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accent6"/>
                </a:solidFill>
              </a:rPr>
              <a:t>Horizontální koordinační platforma </a:t>
            </a:r>
            <a:r>
              <a:rPr lang="cs-CZ" sz="2400" dirty="0">
                <a:solidFill>
                  <a:schemeClr val="accent6"/>
                </a:solidFill>
              </a:rPr>
              <a:t>– zastřešující, vyhodnocení výstupů z TES, určuje směřování příprav NPOP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accent6"/>
                </a:solidFill>
              </a:rPr>
              <a:t>5 tematických expertních skupin </a:t>
            </a:r>
            <a:r>
              <a:rPr lang="cs-CZ" sz="2400" dirty="0">
                <a:solidFill>
                  <a:schemeClr val="accent6"/>
                </a:solidFill>
              </a:rPr>
              <a:t>(TES) dle věcných článků/ekosystémů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accent6"/>
                </a:solidFill>
              </a:rPr>
              <a:t>Ad-hoc expertní skupina pro nástroje implementace </a:t>
            </a:r>
            <a:r>
              <a:rPr lang="cs-CZ" sz="2400" dirty="0">
                <a:solidFill>
                  <a:schemeClr val="accent6"/>
                </a:solidFill>
              </a:rPr>
              <a:t>– finance, komunikace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accent6"/>
                </a:solidFill>
              </a:rPr>
              <a:t>členové skupin  – rezorty a rezortní organizace, samosprávy, akademici a odborná veřejnost i neziskové organizace, zájmové svazy, business sektor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110D592-5CF3-7794-2FD6-DF0DDA33AA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Ministerstvo životního prostředí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A5EA43-2865-8EE7-2158-DD90DE9B9B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D6E4F9-75C1-49AC-A1AF-83A9244DC0E5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5608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695C5-D6BB-3B33-2FEC-A81318B91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6092A-6617-0003-5E9D-4A7BF184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skupiny</a:t>
            </a:r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09EDFD6-8A94-D716-C1F5-337FD517B7B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/>
              <a:t>Ministerstvo životního prostředí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F30DFB-BD5C-9F51-086A-6877769496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D6E4F9-75C1-49AC-A1AF-83A9244DC0E5}" type="slidenum">
              <a:rPr lang="cs-CZ" smtClean="0"/>
              <a:pPr/>
              <a:t>13</a:t>
            </a:fld>
            <a:endParaRPr lang="cs-CZ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50B56E8A-3116-D557-DE65-BA719DF0E2F9}"/>
              </a:ext>
            </a:extLst>
          </p:cNvPr>
          <p:cNvGrpSpPr/>
          <p:nvPr/>
        </p:nvGrpSpPr>
        <p:grpSpPr>
          <a:xfrm>
            <a:off x="1688348" y="1786372"/>
            <a:ext cx="7732297" cy="3833882"/>
            <a:chOff x="2229850" y="2337915"/>
            <a:chExt cx="7732297" cy="3833882"/>
          </a:xfrm>
        </p:grpSpPr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7929FA24-7889-B769-1833-A0A1826E310E}"/>
                </a:ext>
              </a:extLst>
            </p:cNvPr>
            <p:cNvSpPr/>
            <p:nvPr/>
          </p:nvSpPr>
          <p:spPr>
            <a:xfrm>
              <a:off x="2229850" y="4448949"/>
              <a:ext cx="7732295" cy="67377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300" dirty="0">
                <a:solidFill>
                  <a:schemeClr val="tx1"/>
                </a:solidFill>
              </a:endParaRPr>
            </a:p>
            <a:p>
              <a:pPr algn="ctr"/>
              <a:r>
                <a:rPr lang="cs-CZ" sz="1400" dirty="0">
                  <a:solidFill>
                    <a:schemeClr val="tx2"/>
                  </a:solidFill>
                </a:rPr>
                <a:t>Ad hoc expertní skupina pro nástroje implementace</a:t>
              </a: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51CD1F20-8204-88B4-C31D-4E27045D86C6}"/>
                </a:ext>
              </a:extLst>
            </p:cNvPr>
            <p:cNvSpPr/>
            <p:nvPr/>
          </p:nvSpPr>
          <p:spPr>
            <a:xfrm>
              <a:off x="2229852" y="2337915"/>
              <a:ext cx="7732295" cy="673771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600" b="1" dirty="0"/>
                <a:t>Horizontální koordinační platforma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A6421581-AF3F-12AE-0363-1CA33B6E984C}"/>
                </a:ext>
              </a:extLst>
            </p:cNvPr>
            <p:cNvSpPr/>
            <p:nvPr/>
          </p:nvSpPr>
          <p:spPr>
            <a:xfrm>
              <a:off x="2229852" y="3380654"/>
              <a:ext cx="1411705" cy="113898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300" b="1" dirty="0">
                  <a:solidFill>
                    <a:schemeClr val="bg1"/>
                  </a:solidFill>
                </a:rPr>
                <a:t>TES čl. 4</a:t>
              </a:r>
            </a:p>
            <a:p>
              <a:pPr algn="ctr"/>
              <a:r>
                <a:rPr lang="cs-CZ" sz="1300" dirty="0">
                  <a:solidFill>
                    <a:schemeClr val="bg1"/>
                  </a:solidFill>
                </a:rPr>
                <a:t>Přírodní stanoviště a evropsky významné druhy</a:t>
              </a: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C43B5FE5-077C-DB7E-B9AC-5D38D28B71B0}"/>
                </a:ext>
              </a:extLst>
            </p:cNvPr>
            <p:cNvSpPr/>
            <p:nvPr/>
          </p:nvSpPr>
          <p:spPr>
            <a:xfrm>
              <a:off x="3721767" y="3380654"/>
              <a:ext cx="1411705" cy="113898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300" b="1" dirty="0">
                  <a:solidFill>
                    <a:schemeClr val="bg1"/>
                  </a:solidFill>
                </a:rPr>
                <a:t>TES čl. 8</a:t>
              </a:r>
            </a:p>
            <a:p>
              <a:pPr algn="ctr"/>
              <a:r>
                <a:rPr lang="cs-CZ" sz="1300" dirty="0">
                  <a:solidFill>
                    <a:schemeClr val="bg1"/>
                  </a:solidFill>
                </a:rPr>
                <a:t>Sídelní ekosystémy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FE9DDA7D-9823-E53E-A47B-AFCFD6B6572A}"/>
                </a:ext>
              </a:extLst>
            </p:cNvPr>
            <p:cNvSpPr/>
            <p:nvPr/>
          </p:nvSpPr>
          <p:spPr>
            <a:xfrm>
              <a:off x="5213682" y="3380654"/>
              <a:ext cx="1411705" cy="113898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300" b="1" dirty="0">
                  <a:solidFill>
                    <a:schemeClr val="bg1"/>
                  </a:solidFill>
                </a:rPr>
                <a:t>TES čl. 9</a:t>
              </a:r>
            </a:p>
            <a:p>
              <a:pPr algn="ctr"/>
              <a:r>
                <a:rPr lang="cs-CZ" sz="1300" dirty="0">
                  <a:solidFill>
                    <a:schemeClr val="bg1"/>
                  </a:solidFill>
                </a:rPr>
                <a:t>Řeky a záplavová území</a:t>
              </a: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132A565C-17A2-11B0-D4B0-8FA84C58B8D4}"/>
                </a:ext>
              </a:extLst>
            </p:cNvPr>
            <p:cNvSpPr/>
            <p:nvPr/>
          </p:nvSpPr>
          <p:spPr>
            <a:xfrm>
              <a:off x="6705597" y="3380654"/>
              <a:ext cx="1411705" cy="113898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300" b="1" dirty="0">
                  <a:solidFill>
                    <a:schemeClr val="bg1"/>
                  </a:solidFill>
                </a:rPr>
                <a:t>TES čl. 10 a čl. 11</a:t>
              </a:r>
            </a:p>
            <a:p>
              <a:pPr algn="ctr"/>
              <a:r>
                <a:rPr lang="cs-CZ" sz="1300" dirty="0">
                  <a:solidFill>
                    <a:schemeClr val="bg1"/>
                  </a:solidFill>
                </a:rPr>
                <a:t>Opylovači a zemědělské ekosystémy</a:t>
              </a: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F1DAB2CB-D78E-ADD2-D367-51EB16A25CB3}"/>
                </a:ext>
              </a:extLst>
            </p:cNvPr>
            <p:cNvSpPr/>
            <p:nvPr/>
          </p:nvSpPr>
          <p:spPr>
            <a:xfrm>
              <a:off x="8197512" y="3380654"/>
              <a:ext cx="1411705" cy="113898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300" b="1" dirty="0">
                  <a:solidFill>
                    <a:schemeClr val="bg1"/>
                  </a:solidFill>
                </a:rPr>
                <a:t>TES čl. 12</a:t>
              </a:r>
            </a:p>
            <a:p>
              <a:pPr algn="ctr"/>
              <a:r>
                <a:rPr lang="cs-CZ" sz="1300" dirty="0">
                  <a:solidFill>
                    <a:schemeClr val="bg1"/>
                  </a:solidFill>
                </a:rPr>
                <a:t>Lesní ekosystémy</a:t>
              </a:r>
            </a:p>
          </p:txBody>
        </p:sp>
        <p:sp>
          <p:nvSpPr>
            <p:cNvPr id="17" name="Šipka: dolů 16">
              <a:extLst>
                <a:ext uri="{FF2B5EF4-FFF2-40B4-BE49-F238E27FC236}">
                  <a16:creationId xmlns:a16="http://schemas.microsoft.com/office/drawing/2014/main" id="{F2A95475-A507-72C6-16A7-3ED678F2BA62}"/>
                </a:ext>
              </a:extLst>
            </p:cNvPr>
            <p:cNvSpPr/>
            <p:nvPr/>
          </p:nvSpPr>
          <p:spPr>
            <a:xfrm rot="10800000">
              <a:off x="2827413" y="3060279"/>
              <a:ext cx="216569" cy="260497"/>
            </a:xfrm>
            <a:prstGeom prst="downArrow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300"/>
            </a:p>
          </p:txBody>
        </p:sp>
        <p:sp>
          <p:nvSpPr>
            <p:cNvPr id="18" name="Šipka: dolů 17">
              <a:extLst>
                <a:ext uri="{FF2B5EF4-FFF2-40B4-BE49-F238E27FC236}">
                  <a16:creationId xmlns:a16="http://schemas.microsoft.com/office/drawing/2014/main" id="{BC074F94-8BFD-19EE-B428-AEEC24C37ACD}"/>
                </a:ext>
              </a:extLst>
            </p:cNvPr>
            <p:cNvSpPr/>
            <p:nvPr/>
          </p:nvSpPr>
          <p:spPr>
            <a:xfrm rot="10800000">
              <a:off x="4319334" y="3060279"/>
              <a:ext cx="216569" cy="260497"/>
            </a:xfrm>
            <a:prstGeom prst="downArrow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300"/>
            </a:p>
          </p:txBody>
        </p:sp>
        <p:sp>
          <p:nvSpPr>
            <p:cNvPr id="19" name="Šipka: dolů 18">
              <a:extLst>
                <a:ext uri="{FF2B5EF4-FFF2-40B4-BE49-F238E27FC236}">
                  <a16:creationId xmlns:a16="http://schemas.microsoft.com/office/drawing/2014/main" id="{427BA281-6B79-1499-D5F9-C5B7FF8DCDE3}"/>
                </a:ext>
              </a:extLst>
            </p:cNvPr>
            <p:cNvSpPr/>
            <p:nvPr/>
          </p:nvSpPr>
          <p:spPr>
            <a:xfrm rot="10800000">
              <a:off x="5807330" y="3061026"/>
              <a:ext cx="216569" cy="260497"/>
            </a:xfrm>
            <a:prstGeom prst="downArrow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300"/>
            </a:p>
          </p:txBody>
        </p:sp>
        <p:sp>
          <p:nvSpPr>
            <p:cNvPr id="20" name="Šipka: dolů 19">
              <a:extLst>
                <a:ext uri="{FF2B5EF4-FFF2-40B4-BE49-F238E27FC236}">
                  <a16:creationId xmlns:a16="http://schemas.microsoft.com/office/drawing/2014/main" id="{64913FB0-CB02-1CBC-CF32-183456FD3E94}"/>
                </a:ext>
              </a:extLst>
            </p:cNvPr>
            <p:cNvSpPr/>
            <p:nvPr/>
          </p:nvSpPr>
          <p:spPr>
            <a:xfrm rot="10800000">
              <a:off x="7303164" y="3060279"/>
              <a:ext cx="216569" cy="260497"/>
            </a:xfrm>
            <a:prstGeom prst="downArrow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300"/>
            </a:p>
          </p:txBody>
        </p:sp>
        <p:sp>
          <p:nvSpPr>
            <p:cNvPr id="21" name="Šipka: dolů 20">
              <a:extLst>
                <a:ext uri="{FF2B5EF4-FFF2-40B4-BE49-F238E27FC236}">
                  <a16:creationId xmlns:a16="http://schemas.microsoft.com/office/drawing/2014/main" id="{EBE19BDD-06C7-0968-5BFB-8FAA101E962E}"/>
                </a:ext>
              </a:extLst>
            </p:cNvPr>
            <p:cNvSpPr/>
            <p:nvPr/>
          </p:nvSpPr>
          <p:spPr>
            <a:xfrm rot="10800000">
              <a:off x="8798998" y="3060278"/>
              <a:ext cx="216569" cy="260497"/>
            </a:xfrm>
            <a:prstGeom prst="downArrow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300"/>
            </a:p>
          </p:txBody>
        </p:sp>
        <p:sp>
          <p:nvSpPr>
            <p:cNvPr id="22" name="Šipka: dolů 21">
              <a:extLst>
                <a:ext uri="{FF2B5EF4-FFF2-40B4-BE49-F238E27FC236}">
                  <a16:creationId xmlns:a16="http://schemas.microsoft.com/office/drawing/2014/main" id="{66159B89-DEEB-CCD0-F1C0-E88819B70A4E}"/>
                </a:ext>
              </a:extLst>
            </p:cNvPr>
            <p:cNvSpPr/>
            <p:nvPr/>
          </p:nvSpPr>
          <p:spPr>
            <a:xfrm rot="10800000">
              <a:off x="9745576" y="3060277"/>
              <a:ext cx="216569" cy="1233379"/>
            </a:xfrm>
            <a:prstGeom prst="downArrow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300"/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1137686C-E1DC-2668-8253-56E306236877}"/>
                </a:ext>
              </a:extLst>
            </p:cNvPr>
            <p:cNvSpPr txBox="1"/>
            <p:nvPr/>
          </p:nvSpPr>
          <p:spPr>
            <a:xfrm>
              <a:off x="3304735" y="5802465"/>
              <a:ext cx="60572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 AOPK mezirezortní skupina k datům a monitoringu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924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C3F9253B-07FB-8BFD-FC4E-3ADDA37999D7}"/>
              </a:ext>
            </a:extLst>
          </p:cNvPr>
          <p:cNvSpPr/>
          <p:nvPr/>
        </p:nvSpPr>
        <p:spPr>
          <a:xfrm rot="5400000">
            <a:off x="454538" y="1565800"/>
            <a:ext cx="1513362" cy="175590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" name="Volný tvar: obrazec 3">
            <a:extLst>
              <a:ext uri="{FF2B5EF4-FFF2-40B4-BE49-F238E27FC236}">
                <a16:creationId xmlns:a16="http://schemas.microsoft.com/office/drawing/2014/main" id="{8CA2DBCB-493B-0340-C480-F24CA2D4FF9C}"/>
              </a:ext>
            </a:extLst>
          </p:cNvPr>
          <p:cNvSpPr/>
          <p:nvPr/>
        </p:nvSpPr>
        <p:spPr>
          <a:xfrm>
            <a:off x="827749" y="608496"/>
            <a:ext cx="1951008" cy="1170605"/>
          </a:xfrm>
          <a:custGeom>
            <a:avLst/>
            <a:gdLst>
              <a:gd name="csX0" fmla="*/ 0 w 1951008"/>
              <a:gd name="csY0" fmla="*/ 117061 h 1170605"/>
              <a:gd name="csX1" fmla="*/ 117061 w 1951008"/>
              <a:gd name="csY1" fmla="*/ 0 h 1170605"/>
              <a:gd name="csX2" fmla="*/ 1833948 w 1951008"/>
              <a:gd name="csY2" fmla="*/ 0 h 1170605"/>
              <a:gd name="csX3" fmla="*/ 1951009 w 1951008"/>
              <a:gd name="csY3" fmla="*/ 117061 h 1170605"/>
              <a:gd name="csX4" fmla="*/ 1951008 w 1951008"/>
              <a:gd name="csY4" fmla="*/ 1053545 h 1170605"/>
              <a:gd name="csX5" fmla="*/ 1833947 w 1951008"/>
              <a:gd name="csY5" fmla="*/ 1170606 h 1170605"/>
              <a:gd name="csX6" fmla="*/ 117061 w 1951008"/>
              <a:gd name="csY6" fmla="*/ 1170605 h 1170605"/>
              <a:gd name="csX7" fmla="*/ 0 w 1951008"/>
              <a:gd name="csY7" fmla="*/ 1053544 h 1170605"/>
              <a:gd name="csX8" fmla="*/ 0 w 1951008"/>
              <a:gd name="csY8" fmla="*/ 117061 h 11706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951008" h="1170605">
                <a:moveTo>
                  <a:pt x="0" y="117061"/>
                </a:moveTo>
                <a:cubicBezTo>
                  <a:pt x="0" y="52410"/>
                  <a:pt x="52410" y="0"/>
                  <a:pt x="117061" y="0"/>
                </a:cubicBezTo>
                <a:lnTo>
                  <a:pt x="1833948" y="0"/>
                </a:lnTo>
                <a:cubicBezTo>
                  <a:pt x="1898599" y="0"/>
                  <a:pt x="1951009" y="52410"/>
                  <a:pt x="1951009" y="117061"/>
                </a:cubicBezTo>
                <a:cubicBezTo>
                  <a:pt x="1951009" y="429222"/>
                  <a:pt x="1951008" y="741384"/>
                  <a:pt x="1951008" y="1053545"/>
                </a:cubicBezTo>
                <a:cubicBezTo>
                  <a:pt x="1951008" y="1118196"/>
                  <a:pt x="1898598" y="1170606"/>
                  <a:pt x="1833947" y="1170606"/>
                </a:cubicBezTo>
                <a:lnTo>
                  <a:pt x="117061" y="1170605"/>
                </a:lnTo>
                <a:cubicBezTo>
                  <a:pt x="52410" y="1170605"/>
                  <a:pt x="0" y="1118195"/>
                  <a:pt x="0" y="1053544"/>
                </a:cubicBezTo>
                <a:lnTo>
                  <a:pt x="0" y="11706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66" tIns="102866" rIns="102866" bIns="10286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800" kern="1200" dirty="0"/>
              <a:t>Nařízení vstupuje v platnost 18.8.2024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3212A0B-39E7-C0DE-4F6A-BAA387EE6BB5}"/>
              </a:ext>
            </a:extLst>
          </p:cNvPr>
          <p:cNvSpPr/>
          <p:nvPr/>
        </p:nvSpPr>
        <p:spPr>
          <a:xfrm rot="5389959">
            <a:off x="495237" y="3047659"/>
            <a:ext cx="1436159" cy="175590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AA073AC8-881B-4332-AFC9-B7ABEC448ABE}"/>
              </a:ext>
            </a:extLst>
          </p:cNvPr>
          <p:cNvSpPr/>
          <p:nvPr/>
        </p:nvSpPr>
        <p:spPr>
          <a:xfrm>
            <a:off x="817466" y="2127380"/>
            <a:ext cx="1951008" cy="1170605"/>
          </a:xfrm>
          <a:custGeom>
            <a:avLst/>
            <a:gdLst>
              <a:gd name="csX0" fmla="*/ 0 w 1951008"/>
              <a:gd name="csY0" fmla="*/ 117061 h 1170605"/>
              <a:gd name="csX1" fmla="*/ 117061 w 1951008"/>
              <a:gd name="csY1" fmla="*/ 0 h 1170605"/>
              <a:gd name="csX2" fmla="*/ 1833948 w 1951008"/>
              <a:gd name="csY2" fmla="*/ 0 h 1170605"/>
              <a:gd name="csX3" fmla="*/ 1951009 w 1951008"/>
              <a:gd name="csY3" fmla="*/ 117061 h 1170605"/>
              <a:gd name="csX4" fmla="*/ 1951008 w 1951008"/>
              <a:gd name="csY4" fmla="*/ 1053545 h 1170605"/>
              <a:gd name="csX5" fmla="*/ 1833947 w 1951008"/>
              <a:gd name="csY5" fmla="*/ 1170606 h 1170605"/>
              <a:gd name="csX6" fmla="*/ 117061 w 1951008"/>
              <a:gd name="csY6" fmla="*/ 1170605 h 1170605"/>
              <a:gd name="csX7" fmla="*/ 0 w 1951008"/>
              <a:gd name="csY7" fmla="*/ 1053544 h 1170605"/>
              <a:gd name="csX8" fmla="*/ 0 w 1951008"/>
              <a:gd name="csY8" fmla="*/ 117061 h 11706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951008" h="1170605">
                <a:moveTo>
                  <a:pt x="0" y="117061"/>
                </a:moveTo>
                <a:cubicBezTo>
                  <a:pt x="0" y="52410"/>
                  <a:pt x="52410" y="0"/>
                  <a:pt x="117061" y="0"/>
                </a:cubicBezTo>
                <a:lnTo>
                  <a:pt x="1833948" y="0"/>
                </a:lnTo>
                <a:cubicBezTo>
                  <a:pt x="1898599" y="0"/>
                  <a:pt x="1951009" y="52410"/>
                  <a:pt x="1951009" y="117061"/>
                </a:cubicBezTo>
                <a:cubicBezTo>
                  <a:pt x="1951009" y="429222"/>
                  <a:pt x="1951008" y="741384"/>
                  <a:pt x="1951008" y="1053545"/>
                </a:cubicBezTo>
                <a:cubicBezTo>
                  <a:pt x="1951008" y="1118196"/>
                  <a:pt x="1898598" y="1170606"/>
                  <a:pt x="1833947" y="1170606"/>
                </a:cubicBezTo>
                <a:lnTo>
                  <a:pt x="117061" y="1170605"/>
                </a:lnTo>
                <a:cubicBezTo>
                  <a:pt x="52410" y="1170605"/>
                  <a:pt x="0" y="1118195"/>
                  <a:pt x="0" y="1053544"/>
                </a:cubicBezTo>
                <a:lnTo>
                  <a:pt x="0" y="117061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66" tIns="102866" rIns="102866" bIns="10286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800" kern="1200" dirty="0">
                <a:solidFill>
                  <a:schemeClr val="tx2"/>
                </a:solidFill>
              </a:rPr>
              <a:t>Přípravná fáze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800" kern="1200" dirty="0">
                <a:solidFill>
                  <a:schemeClr val="tx2"/>
                </a:solidFill>
              </a:rPr>
              <a:t>(pracovní skupiny)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0AED3C3-D6BC-1BC5-C2F8-23A7FF5DDCBE}"/>
              </a:ext>
            </a:extLst>
          </p:cNvPr>
          <p:cNvSpPr/>
          <p:nvPr/>
        </p:nvSpPr>
        <p:spPr>
          <a:xfrm rot="3266753">
            <a:off x="868258" y="4451016"/>
            <a:ext cx="1675902" cy="175590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1" name="Volný tvar: obrazec 10">
            <a:extLst>
              <a:ext uri="{FF2B5EF4-FFF2-40B4-BE49-F238E27FC236}">
                <a16:creationId xmlns:a16="http://schemas.microsoft.com/office/drawing/2014/main" id="{561A5D94-8DDE-4D5A-A020-E7DF0B5584B0}"/>
              </a:ext>
            </a:extLst>
          </p:cNvPr>
          <p:cNvSpPr/>
          <p:nvPr/>
        </p:nvSpPr>
        <p:spPr>
          <a:xfrm>
            <a:off x="817466" y="3560016"/>
            <a:ext cx="1951008" cy="1170605"/>
          </a:xfrm>
          <a:custGeom>
            <a:avLst/>
            <a:gdLst>
              <a:gd name="csX0" fmla="*/ 0 w 1951008"/>
              <a:gd name="csY0" fmla="*/ 117061 h 1170605"/>
              <a:gd name="csX1" fmla="*/ 117061 w 1951008"/>
              <a:gd name="csY1" fmla="*/ 0 h 1170605"/>
              <a:gd name="csX2" fmla="*/ 1833948 w 1951008"/>
              <a:gd name="csY2" fmla="*/ 0 h 1170605"/>
              <a:gd name="csX3" fmla="*/ 1951009 w 1951008"/>
              <a:gd name="csY3" fmla="*/ 117061 h 1170605"/>
              <a:gd name="csX4" fmla="*/ 1951008 w 1951008"/>
              <a:gd name="csY4" fmla="*/ 1053545 h 1170605"/>
              <a:gd name="csX5" fmla="*/ 1833947 w 1951008"/>
              <a:gd name="csY5" fmla="*/ 1170606 h 1170605"/>
              <a:gd name="csX6" fmla="*/ 117061 w 1951008"/>
              <a:gd name="csY6" fmla="*/ 1170605 h 1170605"/>
              <a:gd name="csX7" fmla="*/ 0 w 1951008"/>
              <a:gd name="csY7" fmla="*/ 1053544 h 1170605"/>
              <a:gd name="csX8" fmla="*/ 0 w 1951008"/>
              <a:gd name="csY8" fmla="*/ 117061 h 11706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951008" h="1170605">
                <a:moveTo>
                  <a:pt x="0" y="117061"/>
                </a:moveTo>
                <a:cubicBezTo>
                  <a:pt x="0" y="52410"/>
                  <a:pt x="52410" y="0"/>
                  <a:pt x="117061" y="0"/>
                </a:cubicBezTo>
                <a:lnTo>
                  <a:pt x="1833948" y="0"/>
                </a:lnTo>
                <a:cubicBezTo>
                  <a:pt x="1898599" y="0"/>
                  <a:pt x="1951009" y="52410"/>
                  <a:pt x="1951009" y="117061"/>
                </a:cubicBezTo>
                <a:cubicBezTo>
                  <a:pt x="1951009" y="429222"/>
                  <a:pt x="1951008" y="741384"/>
                  <a:pt x="1951008" y="1053545"/>
                </a:cubicBezTo>
                <a:cubicBezTo>
                  <a:pt x="1951008" y="1118196"/>
                  <a:pt x="1898598" y="1170606"/>
                  <a:pt x="1833947" y="1170606"/>
                </a:cubicBezTo>
                <a:lnTo>
                  <a:pt x="117061" y="1170605"/>
                </a:lnTo>
                <a:cubicBezTo>
                  <a:pt x="52410" y="1170605"/>
                  <a:pt x="0" y="1118195"/>
                  <a:pt x="0" y="1053544"/>
                </a:cubicBezTo>
                <a:lnTo>
                  <a:pt x="0" y="117061"/>
                </a:lnTo>
                <a:close/>
              </a:path>
            </a:pathLst>
          </a:custGeom>
          <a:ln w="57150"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66" tIns="102866" rIns="102866" bIns="10286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800" kern="1200" dirty="0"/>
              <a:t>Veřejná konzultace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083173E-E81D-E231-DBC7-B0C8C5AEC34F}"/>
              </a:ext>
            </a:extLst>
          </p:cNvPr>
          <p:cNvSpPr/>
          <p:nvPr/>
        </p:nvSpPr>
        <p:spPr>
          <a:xfrm>
            <a:off x="2131017" y="5132746"/>
            <a:ext cx="2748625" cy="138195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5A62CC31-D34B-3498-D44D-A3AA35D4A9C1}"/>
              </a:ext>
            </a:extLst>
          </p:cNvPr>
          <p:cNvSpPr/>
          <p:nvPr/>
        </p:nvSpPr>
        <p:spPr>
          <a:xfrm>
            <a:off x="2529825" y="4901862"/>
            <a:ext cx="1951008" cy="1170605"/>
          </a:xfrm>
          <a:custGeom>
            <a:avLst/>
            <a:gdLst>
              <a:gd name="csX0" fmla="*/ 0 w 1951008"/>
              <a:gd name="csY0" fmla="*/ 117061 h 1170605"/>
              <a:gd name="csX1" fmla="*/ 117061 w 1951008"/>
              <a:gd name="csY1" fmla="*/ 0 h 1170605"/>
              <a:gd name="csX2" fmla="*/ 1833948 w 1951008"/>
              <a:gd name="csY2" fmla="*/ 0 h 1170605"/>
              <a:gd name="csX3" fmla="*/ 1951009 w 1951008"/>
              <a:gd name="csY3" fmla="*/ 117061 h 1170605"/>
              <a:gd name="csX4" fmla="*/ 1951008 w 1951008"/>
              <a:gd name="csY4" fmla="*/ 1053545 h 1170605"/>
              <a:gd name="csX5" fmla="*/ 1833947 w 1951008"/>
              <a:gd name="csY5" fmla="*/ 1170606 h 1170605"/>
              <a:gd name="csX6" fmla="*/ 117061 w 1951008"/>
              <a:gd name="csY6" fmla="*/ 1170605 h 1170605"/>
              <a:gd name="csX7" fmla="*/ 0 w 1951008"/>
              <a:gd name="csY7" fmla="*/ 1053544 h 1170605"/>
              <a:gd name="csX8" fmla="*/ 0 w 1951008"/>
              <a:gd name="csY8" fmla="*/ 117061 h 11706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951008" h="1170605">
                <a:moveTo>
                  <a:pt x="0" y="117061"/>
                </a:moveTo>
                <a:cubicBezTo>
                  <a:pt x="0" y="52410"/>
                  <a:pt x="52410" y="0"/>
                  <a:pt x="117061" y="0"/>
                </a:cubicBezTo>
                <a:lnTo>
                  <a:pt x="1833948" y="0"/>
                </a:lnTo>
                <a:cubicBezTo>
                  <a:pt x="1898599" y="0"/>
                  <a:pt x="1951009" y="52410"/>
                  <a:pt x="1951009" y="117061"/>
                </a:cubicBezTo>
                <a:cubicBezTo>
                  <a:pt x="1951009" y="429222"/>
                  <a:pt x="1951008" y="741384"/>
                  <a:pt x="1951008" y="1053545"/>
                </a:cubicBezTo>
                <a:cubicBezTo>
                  <a:pt x="1951008" y="1118196"/>
                  <a:pt x="1898598" y="1170606"/>
                  <a:pt x="1833947" y="1170606"/>
                </a:cubicBezTo>
                <a:lnTo>
                  <a:pt x="117061" y="1170605"/>
                </a:lnTo>
                <a:cubicBezTo>
                  <a:pt x="52410" y="1170605"/>
                  <a:pt x="0" y="1118195"/>
                  <a:pt x="0" y="1053544"/>
                </a:cubicBezTo>
                <a:lnTo>
                  <a:pt x="0" y="11706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66" tIns="102866" rIns="102866" bIns="10286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800" kern="1200" dirty="0"/>
              <a:t>Schválení vládou léto 2026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12064A6-028E-1054-958D-1CB20A304A2D}"/>
              </a:ext>
            </a:extLst>
          </p:cNvPr>
          <p:cNvSpPr/>
          <p:nvPr/>
        </p:nvSpPr>
        <p:spPr>
          <a:xfrm rot="16200000">
            <a:off x="3837509" y="4176940"/>
            <a:ext cx="1906661" cy="179785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C6CD8F24-F7D4-2D98-D968-756EDF1BB6F0}"/>
              </a:ext>
            </a:extLst>
          </p:cNvPr>
          <p:cNvSpPr/>
          <p:nvPr/>
        </p:nvSpPr>
        <p:spPr>
          <a:xfrm>
            <a:off x="4436306" y="3554668"/>
            <a:ext cx="1951008" cy="1170605"/>
          </a:xfrm>
          <a:custGeom>
            <a:avLst/>
            <a:gdLst>
              <a:gd name="csX0" fmla="*/ 0 w 1951008"/>
              <a:gd name="csY0" fmla="*/ 117061 h 1170605"/>
              <a:gd name="csX1" fmla="*/ 117061 w 1951008"/>
              <a:gd name="csY1" fmla="*/ 0 h 1170605"/>
              <a:gd name="csX2" fmla="*/ 1833948 w 1951008"/>
              <a:gd name="csY2" fmla="*/ 0 h 1170605"/>
              <a:gd name="csX3" fmla="*/ 1951009 w 1951008"/>
              <a:gd name="csY3" fmla="*/ 117061 h 1170605"/>
              <a:gd name="csX4" fmla="*/ 1951008 w 1951008"/>
              <a:gd name="csY4" fmla="*/ 1053545 h 1170605"/>
              <a:gd name="csX5" fmla="*/ 1833947 w 1951008"/>
              <a:gd name="csY5" fmla="*/ 1170606 h 1170605"/>
              <a:gd name="csX6" fmla="*/ 117061 w 1951008"/>
              <a:gd name="csY6" fmla="*/ 1170605 h 1170605"/>
              <a:gd name="csX7" fmla="*/ 0 w 1951008"/>
              <a:gd name="csY7" fmla="*/ 1053544 h 1170605"/>
              <a:gd name="csX8" fmla="*/ 0 w 1951008"/>
              <a:gd name="csY8" fmla="*/ 117061 h 11706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951008" h="1170605">
                <a:moveTo>
                  <a:pt x="0" y="117061"/>
                </a:moveTo>
                <a:cubicBezTo>
                  <a:pt x="0" y="52410"/>
                  <a:pt x="52410" y="0"/>
                  <a:pt x="117061" y="0"/>
                </a:cubicBezTo>
                <a:lnTo>
                  <a:pt x="1833948" y="0"/>
                </a:lnTo>
                <a:cubicBezTo>
                  <a:pt x="1898599" y="0"/>
                  <a:pt x="1951009" y="52410"/>
                  <a:pt x="1951009" y="117061"/>
                </a:cubicBezTo>
                <a:cubicBezTo>
                  <a:pt x="1951009" y="429222"/>
                  <a:pt x="1951008" y="741384"/>
                  <a:pt x="1951008" y="1053545"/>
                </a:cubicBezTo>
                <a:cubicBezTo>
                  <a:pt x="1951008" y="1118196"/>
                  <a:pt x="1898598" y="1170606"/>
                  <a:pt x="1833947" y="1170606"/>
                </a:cubicBezTo>
                <a:lnTo>
                  <a:pt x="117061" y="1170605"/>
                </a:lnTo>
                <a:cubicBezTo>
                  <a:pt x="52410" y="1170605"/>
                  <a:pt x="0" y="1118195"/>
                  <a:pt x="0" y="1053544"/>
                </a:cubicBezTo>
                <a:lnTo>
                  <a:pt x="0" y="11706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66" tIns="102866" rIns="102866" bIns="10286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800" kern="1200" dirty="0"/>
              <a:t>Odevzdání 1. návrhu NPOP EK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dirty="0"/>
              <a:t>1.9.2026</a:t>
            </a:r>
            <a:endParaRPr lang="cs-CZ" sz="1800" kern="1200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37333798-D925-F472-4305-CF3C74964EA3}"/>
              </a:ext>
            </a:extLst>
          </p:cNvPr>
          <p:cNvSpPr/>
          <p:nvPr/>
        </p:nvSpPr>
        <p:spPr>
          <a:xfrm rot="16200000">
            <a:off x="3580257" y="2057794"/>
            <a:ext cx="2423180" cy="175590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6215205B-1753-0BFE-0DCA-6C0D73A883A5}"/>
              </a:ext>
            </a:extLst>
          </p:cNvPr>
          <p:cNvSpPr/>
          <p:nvPr/>
        </p:nvSpPr>
        <p:spPr>
          <a:xfrm>
            <a:off x="4454228" y="2139724"/>
            <a:ext cx="1951008" cy="1170605"/>
          </a:xfrm>
          <a:custGeom>
            <a:avLst/>
            <a:gdLst>
              <a:gd name="csX0" fmla="*/ 0 w 1951008"/>
              <a:gd name="csY0" fmla="*/ 117061 h 1170605"/>
              <a:gd name="csX1" fmla="*/ 117061 w 1951008"/>
              <a:gd name="csY1" fmla="*/ 0 h 1170605"/>
              <a:gd name="csX2" fmla="*/ 1833948 w 1951008"/>
              <a:gd name="csY2" fmla="*/ 0 h 1170605"/>
              <a:gd name="csX3" fmla="*/ 1951009 w 1951008"/>
              <a:gd name="csY3" fmla="*/ 117061 h 1170605"/>
              <a:gd name="csX4" fmla="*/ 1951008 w 1951008"/>
              <a:gd name="csY4" fmla="*/ 1053545 h 1170605"/>
              <a:gd name="csX5" fmla="*/ 1833947 w 1951008"/>
              <a:gd name="csY5" fmla="*/ 1170606 h 1170605"/>
              <a:gd name="csX6" fmla="*/ 117061 w 1951008"/>
              <a:gd name="csY6" fmla="*/ 1170605 h 1170605"/>
              <a:gd name="csX7" fmla="*/ 0 w 1951008"/>
              <a:gd name="csY7" fmla="*/ 1053544 h 1170605"/>
              <a:gd name="csX8" fmla="*/ 0 w 1951008"/>
              <a:gd name="csY8" fmla="*/ 117061 h 11706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951008" h="1170605">
                <a:moveTo>
                  <a:pt x="0" y="117061"/>
                </a:moveTo>
                <a:cubicBezTo>
                  <a:pt x="0" y="52410"/>
                  <a:pt x="52410" y="0"/>
                  <a:pt x="117061" y="0"/>
                </a:cubicBezTo>
                <a:lnTo>
                  <a:pt x="1833948" y="0"/>
                </a:lnTo>
                <a:cubicBezTo>
                  <a:pt x="1898599" y="0"/>
                  <a:pt x="1951009" y="52410"/>
                  <a:pt x="1951009" y="117061"/>
                </a:cubicBezTo>
                <a:cubicBezTo>
                  <a:pt x="1951009" y="429222"/>
                  <a:pt x="1951008" y="741384"/>
                  <a:pt x="1951008" y="1053545"/>
                </a:cubicBezTo>
                <a:cubicBezTo>
                  <a:pt x="1951008" y="1118196"/>
                  <a:pt x="1898598" y="1170606"/>
                  <a:pt x="1833947" y="1170606"/>
                </a:cubicBezTo>
                <a:lnTo>
                  <a:pt x="117061" y="1170605"/>
                </a:lnTo>
                <a:cubicBezTo>
                  <a:pt x="52410" y="1170605"/>
                  <a:pt x="0" y="1118195"/>
                  <a:pt x="0" y="1053544"/>
                </a:cubicBezTo>
                <a:lnTo>
                  <a:pt x="0" y="11706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66" tIns="102866" rIns="102866" bIns="10286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800" kern="1200" dirty="0"/>
              <a:t>Připomínkování EK (6 měsíců)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F230762A-F69D-2E46-9061-E410F5D94541}"/>
              </a:ext>
            </a:extLst>
          </p:cNvPr>
          <p:cNvSpPr/>
          <p:nvPr/>
        </p:nvSpPr>
        <p:spPr>
          <a:xfrm rot="21569607">
            <a:off x="4795327" y="826676"/>
            <a:ext cx="3614346" cy="175590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AF43399A-C5A4-5404-8383-D6D82A00EE1D}"/>
              </a:ext>
            </a:extLst>
          </p:cNvPr>
          <p:cNvSpPr/>
          <p:nvPr/>
        </p:nvSpPr>
        <p:spPr>
          <a:xfrm>
            <a:off x="4454228" y="608496"/>
            <a:ext cx="1951008" cy="1170605"/>
          </a:xfrm>
          <a:custGeom>
            <a:avLst/>
            <a:gdLst>
              <a:gd name="csX0" fmla="*/ 0 w 1951008"/>
              <a:gd name="csY0" fmla="*/ 117061 h 1170605"/>
              <a:gd name="csX1" fmla="*/ 117061 w 1951008"/>
              <a:gd name="csY1" fmla="*/ 0 h 1170605"/>
              <a:gd name="csX2" fmla="*/ 1833948 w 1951008"/>
              <a:gd name="csY2" fmla="*/ 0 h 1170605"/>
              <a:gd name="csX3" fmla="*/ 1951009 w 1951008"/>
              <a:gd name="csY3" fmla="*/ 117061 h 1170605"/>
              <a:gd name="csX4" fmla="*/ 1951008 w 1951008"/>
              <a:gd name="csY4" fmla="*/ 1053545 h 1170605"/>
              <a:gd name="csX5" fmla="*/ 1833947 w 1951008"/>
              <a:gd name="csY5" fmla="*/ 1170606 h 1170605"/>
              <a:gd name="csX6" fmla="*/ 117061 w 1951008"/>
              <a:gd name="csY6" fmla="*/ 1170605 h 1170605"/>
              <a:gd name="csX7" fmla="*/ 0 w 1951008"/>
              <a:gd name="csY7" fmla="*/ 1053544 h 1170605"/>
              <a:gd name="csX8" fmla="*/ 0 w 1951008"/>
              <a:gd name="csY8" fmla="*/ 117061 h 11706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951008" h="1170605">
                <a:moveTo>
                  <a:pt x="0" y="117061"/>
                </a:moveTo>
                <a:cubicBezTo>
                  <a:pt x="0" y="52410"/>
                  <a:pt x="52410" y="0"/>
                  <a:pt x="117061" y="0"/>
                </a:cubicBezTo>
                <a:lnTo>
                  <a:pt x="1833948" y="0"/>
                </a:lnTo>
                <a:cubicBezTo>
                  <a:pt x="1898599" y="0"/>
                  <a:pt x="1951009" y="52410"/>
                  <a:pt x="1951009" y="117061"/>
                </a:cubicBezTo>
                <a:cubicBezTo>
                  <a:pt x="1951009" y="429222"/>
                  <a:pt x="1951008" y="741384"/>
                  <a:pt x="1951008" y="1053545"/>
                </a:cubicBezTo>
                <a:cubicBezTo>
                  <a:pt x="1951008" y="1118196"/>
                  <a:pt x="1898598" y="1170606"/>
                  <a:pt x="1833947" y="1170606"/>
                </a:cubicBezTo>
                <a:lnTo>
                  <a:pt x="117061" y="1170605"/>
                </a:lnTo>
                <a:cubicBezTo>
                  <a:pt x="52410" y="1170605"/>
                  <a:pt x="0" y="1118195"/>
                  <a:pt x="0" y="1053544"/>
                </a:cubicBezTo>
                <a:lnTo>
                  <a:pt x="0" y="11706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66" tIns="102866" rIns="102866" bIns="10286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700" kern="1200" dirty="0"/>
              <a:t>Zapracování připomínek a 2. veřejná konzultace (6 měsíců)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923C422A-C106-8444-38BB-3EC9DC223DEE}"/>
              </a:ext>
            </a:extLst>
          </p:cNvPr>
          <p:cNvSpPr/>
          <p:nvPr/>
        </p:nvSpPr>
        <p:spPr>
          <a:xfrm rot="5388232">
            <a:off x="7168494" y="2056063"/>
            <a:ext cx="2490742" cy="175590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1" name="Volný tvar: obrazec 20">
            <a:extLst>
              <a:ext uri="{FF2B5EF4-FFF2-40B4-BE49-F238E27FC236}">
                <a16:creationId xmlns:a16="http://schemas.microsoft.com/office/drawing/2014/main" id="{BCF9466A-0F81-A762-8601-BC4D8A9981BF}"/>
              </a:ext>
            </a:extLst>
          </p:cNvPr>
          <p:cNvSpPr/>
          <p:nvPr/>
        </p:nvSpPr>
        <p:spPr>
          <a:xfrm>
            <a:off x="8015850" y="608496"/>
            <a:ext cx="1951008" cy="1170605"/>
          </a:xfrm>
          <a:custGeom>
            <a:avLst/>
            <a:gdLst>
              <a:gd name="csX0" fmla="*/ 0 w 1951008"/>
              <a:gd name="csY0" fmla="*/ 117061 h 1170605"/>
              <a:gd name="csX1" fmla="*/ 117061 w 1951008"/>
              <a:gd name="csY1" fmla="*/ 0 h 1170605"/>
              <a:gd name="csX2" fmla="*/ 1833948 w 1951008"/>
              <a:gd name="csY2" fmla="*/ 0 h 1170605"/>
              <a:gd name="csX3" fmla="*/ 1951009 w 1951008"/>
              <a:gd name="csY3" fmla="*/ 117061 h 1170605"/>
              <a:gd name="csX4" fmla="*/ 1951008 w 1951008"/>
              <a:gd name="csY4" fmla="*/ 1053545 h 1170605"/>
              <a:gd name="csX5" fmla="*/ 1833947 w 1951008"/>
              <a:gd name="csY5" fmla="*/ 1170606 h 1170605"/>
              <a:gd name="csX6" fmla="*/ 117061 w 1951008"/>
              <a:gd name="csY6" fmla="*/ 1170605 h 1170605"/>
              <a:gd name="csX7" fmla="*/ 0 w 1951008"/>
              <a:gd name="csY7" fmla="*/ 1053544 h 1170605"/>
              <a:gd name="csX8" fmla="*/ 0 w 1951008"/>
              <a:gd name="csY8" fmla="*/ 117061 h 11706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951008" h="1170605">
                <a:moveTo>
                  <a:pt x="0" y="117061"/>
                </a:moveTo>
                <a:cubicBezTo>
                  <a:pt x="0" y="52410"/>
                  <a:pt x="52410" y="0"/>
                  <a:pt x="117061" y="0"/>
                </a:cubicBezTo>
                <a:lnTo>
                  <a:pt x="1833948" y="0"/>
                </a:lnTo>
                <a:cubicBezTo>
                  <a:pt x="1898599" y="0"/>
                  <a:pt x="1951009" y="52410"/>
                  <a:pt x="1951009" y="117061"/>
                </a:cubicBezTo>
                <a:cubicBezTo>
                  <a:pt x="1951009" y="429222"/>
                  <a:pt x="1951008" y="741384"/>
                  <a:pt x="1951008" y="1053545"/>
                </a:cubicBezTo>
                <a:cubicBezTo>
                  <a:pt x="1951008" y="1118196"/>
                  <a:pt x="1898598" y="1170606"/>
                  <a:pt x="1833947" y="1170606"/>
                </a:cubicBezTo>
                <a:lnTo>
                  <a:pt x="117061" y="1170605"/>
                </a:lnTo>
                <a:cubicBezTo>
                  <a:pt x="52410" y="1170605"/>
                  <a:pt x="0" y="1118195"/>
                  <a:pt x="0" y="1053544"/>
                </a:cubicBezTo>
                <a:lnTo>
                  <a:pt x="0" y="11706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66" tIns="102866" rIns="102866" bIns="10286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800" kern="1200" dirty="0"/>
              <a:t>Zveřejnění finální NPOP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dirty="0"/>
              <a:t>1.9.2027</a:t>
            </a:r>
            <a:endParaRPr lang="cs-CZ" kern="1200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B873983F-B554-F64A-AF0C-CC433D0A4F06}"/>
              </a:ext>
            </a:extLst>
          </p:cNvPr>
          <p:cNvSpPr/>
          <p:nvPr/>
        </p:nvSpPr>
        <p:spPr>
          <a:xfrm rot="5392117">
            <a:off x="7463015" y="4178411"/>
            <a:ext cx="1911811" cy="175590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3" name="Volný tvar: obrazec 22">
            <a:extLst>
              <a:ext uri="{FF2B5EF4-FFF2-40B4-BE49-F238E27FC236}">
                <a16:creationId xmlns:a16="http://schemas.microsoft.com/office/drawing/2014/main" id="{9924C9CF-3747-7375-83A1-8EF4F385C74A}"/>
              </a:ext>
            </a:extLst>
          </p:cNvPr>
          <p:cNvSpPr/>
          <p:nvPr/>
        </p:nvSpPr>
        <p:spPr>
          <a:xfrm>
            <a:off x="8012739" y="3474576"/>
            <a:ext cx="1951008" cy="1170605"/>
          </a:xfrm>
          <a:custGeom>
            <a:avLst/>
            <a:gdLst>
              <a:gd name="csX0" fmla="*/ 0 w 1951008"/>
              <a:gd name="csY0" fmla="*/ 117061 h 1170605"/>
              <a:gd name="csX1" fmla="*/ 117061 w 1951008"/>
              <a:gd name="csY1" fmla="*/ 0 h 1170605"/>
              <a:gd name="csX2" fmla="*/ 1833948 w 1951008"/>
              <a:gd name="csY2" fmla="*/ 0 h 1170605"/>
              <a:gd name="csX3" fmla="*/ 1951009 w 1951008"/>
              <a:gd name="csY3" fmla="*/ 117061 h 1170605"/>
              <a:gd name="csX4" fmla="*/ 1951008 w 1951008"/>
              <a:gd name="csY4" fmla="*/ 1053545 h 1170605"/>
              <a:gd name="csX5" fmla="*/ 1833947 w 1951008"/>
              <a:gd name="csY5" fmla="*/ 1170606 h 1170605"/>
              <a:gd name="csX6" fmla="*/ 117061 w 1951008"/>
              <a:gd name="csY6" fmla="*/ 1170605 h 1170605"/>
              <a:gd name="csX7" fmla="*/ 0 w 1951008"/>
              <a:gd name="csY7" fmla="*/ 1053544 h 1170605"/>
              <a:gd name="csX8" fmla="*/ 0 w 1951008"/>
              <a:gd name="csY8" fmla="*/ 117061 h 11706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951008" h="1170605">
                <a:moveTo>
                  <a:pt x="0" y="117061"/>
                </a:moveTo>
                <a:cubicBezTo>
                  <a:pt x="0" y="52410"/>
                  <a:pt x="52410" y="0"/>
                  <a:pt x="117061" y="0"/>
                </a:cubicBezTo>
                <a:lnTo>
                  <a:pt x="1833948" y="0"/>
                </a:lnTo>
                <a:cubicBezTo>
                  <a:pt x="1898599" y="0"/>
                  <a:pt x="1951009" y="52410"/>
                  <a:pt x="1951009" y="117061"/>
                </a:cubicBezTo>
                <a:cubicBezTo>
                  <a:pt x="1951009" y="429222"/>
                  <a:pt x="1951008" y="741384"/>
                  <a:pt x="1951008" y="1053545"/>
                </a:cubicBezTo>
                <a:cubicBezTo>
                  <a:pt x="1951008" y="1118196"/>
                  <a:pt x="1898598" y="1170606"/>
                  <a:pt x="1833947" y="1170606"/>
                </a:cubicBezTo>
                <a:lnTo>
                  <a:pt x="117061" y="1170605"/>
                </a:lnTo>
                <a:cubicBezTo>
                  <a:pt x="52410" y="1170605"/>
                  <a:pt x="0" y="1118195"/>
                  <a:pt x="0" y="1053544"/>
                </a:cubicBezTo>
                <a:lnTo>
                  <a:pt x="0" y="11706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66" tIns="102866" rIns="102866" bIns="102866" numCol="1" spcCol="1270" anchor="ctr" anchorCtr="0">
            <a:noAutofit/>
          </a:bodyPr>
          <a:lstStyle/>
          <a:p>
            <a:pPr marL="342900" lvl="0" indent="-34290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r>
              <a:rPr lang="cs-CZ" sz="1800" kern="1200" dirty="0"/>
              <a:t>Revize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dirty="0"/>
              <a:t>2030-2032</a:t>
            </a:r>
            <a:endParaRPr lang="cs-CZ" sz="1800" kern="1200" dirty="0"/>
          </a:p>
        </p:txBody>
      </p:sp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D5FA1E88-A834-F03F-4957-318C87A2C358}"/>
              </a:ext>
            </a:extLst>
          </p:cNvPr>
          <p:cNvSpPr/>
          <p:nvPr/>
        </p:nvSpPr>
        <p:spPr>
          <a:xfrm>
            <a:off x="8012739" y="4901863"/>
            <a:ext cx="1951008" cy="1170605"/>
          </a:xfrm>
          <a:custGeom>
            <a:avLst/>
            <a:gdLst>
              <a:gd name="csX0" fmla="*/ 0 w 1951008"/>
              <a:gd name="csY0" fmla="*/ 117061 h 1170605"/>
              <a:gd name="csX1" fmla="*/ 117061 w 1951008"/>
              <a:gd name="csY1" fmla="*/ 0 h 1170605"/>
              <a:gd name="csX2" fmla="*/ 1833948 w 1951008"/>
              <a:gd name="csY2" fmla="*/ 0 h 1170605"/>
              <a:gd name="csX3" fmla="*/ 1951009 w 1951008"/>
              <a:gd name="csY3" fmla="*/ 117061 h 1170605"/>
              <a:gd name="csX4" fmla="*/ 1951008 w 1951008"/>
              <a:gd name="csY4" fmla="*/ 1053545 h 1170605"/>
              <a:gd name="csX5" fmla="*/ 1833947 w 1951008"/>
              <a:gd name="csY5" fmla="*/ 1170606 h 1170605"/>
              <a:gd name="csX6" fmla="*/ 117061 w 1951008"/>
              <a:gd name="csY6" fmla="*/ 1170605 h 1170605"/>
              <a:gd name="csX7" fmla="*/ 0 w 1951008"/>
              <a:gd name="csY7" fmla="*/ 1053544 h 1170605"/>
              <a:gd name="csX8" fmla="*/ 0 w 1951008"/>
              <a:gd name="csY8" fmla="*/ 117061 h 11706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951008" h="1170605">
                <a:moveTo>
                  <a:pt x="0" y="117061"/>
                </a:moveTo>
                <a:cubicBezTo>
                  <a:pt x="0" y="52410"/>
                  <a:pt x="52410" y="0"/>
                  <a:pt x="117061" y="0"/>
                </a:cubicBezTo>
                <a:lnTo>
                  <a:pt x="1833948" y="0"/>
                </a:lnTo>
                <a:cubicBezTo>
                  <a:pt x="1898599" y="0"/>
                  <a:pt x="1951009" y="52410"/>
                  <a:pt x="1951009" y="117061"/>
                </a:cubicBezTo>
                <a:cubicBezTo>
                  <a:pt x="1951009" y="429222"/>
                  <a:pt x="1951008" y="741384"/>
                  <a:pt x="1951008" y="1053545"/>
                </a:cubicBezTo>
                <a:cubicBezTo>
                  <a:pt x="1951008" y="1118196"/>
                  <a:pt x="1898598" y="1170606"/>
                  <a:pt x="1833947" y="1170606"/>
                </a:cubicBezTo>
                <a:lnTo>
                  <a:pt x="117061" y="1170605"/>
                </a:lnTo>
                <a:cubicBezTo>
                  <a:pt x="52410" y="1170605"/>
                  <a:pt x="0" y="1118195"/>
                  <a:pt x="0" y="1053544"/>
                </a:cubicBezTo>
                <a:lnTo>
                  <a:pt x="0" y="11706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66" tIns="102866" rIns="102866" bIns="10286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800" kern="1200" dirty="0"/>
              <a:t>2. Revize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dirty="0"/>
              <a:t>2040-2042</a:t>
            </a:r>
            <a:endParaRPr lang="cs-CZ" sz="1800" kern="12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236FF9-0647-AFED-265A-EA60CD77CC9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 dirty="0"/>
              <a:t>Ministerstvo životního prostředí</a:t>
            </a:r>
          </a:p>
          <a:p>
            <a:pPr algn="l"/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731EA8-7A12-9000-0E49-3ADBBD9FEB6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D6E4F9-75C1-49AC-A1AF-83A9244DC0E5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25" name="Volný tvar: obrazec 24">
            <a:extLst>
              <a:ext uri="{FF2B5EF4-FFF2-40B4-BE49-F238E27FC236}">
                <a16:creationId xmlns:a16="http://schemas.microsoft.com/office/drawing/2014/main" id="{48D64A6B-A4A0-A061-6404-64C10EEC3056}"/>
              </a:ext>
            </a:extLst>
          </p:cNvPr>
          <p:cNvSpPr/>
          <p:nvPr/>
        </p:nvSpPr>
        <p:spPr>
          <a:xfrm>
            <a:off x="8012739" y="2035783"/>
            <a:ext cx="1951008" cy="1170605"/>
          </a:xfrm>
          <a:custGeom>
            <a:avLst/>
            <a:gdLst>
              <a:gd name="csX0" fmla="*/ 0 w 1951008"/>
              <a:gd name="csY0" fmla="*/ 117061 h 1170605"/>
              <a:gd name="csX1" fmla="*/ 117061 w 1951008"/>
              <a:gd name="csY1" fmla="*/ 0 h 1170605"/>
              <a:gd name="csX2" fmla="*/ 1833948 w 1951008"/>
              <a:gd name="csY2" fmla="*/ 0 h 1170605"/>
              <a:gd name="csX3" fmla="*/ 1951009 w 1951008"/>
              <a:gd name="csY3" fmla="*/ 117061 h 1170605"/>
              <a:gd name="csX4" fmla="*/ 1951008 w 1951008"/>
              <a:gd name="csY4" fmla="*/ 1053545 h 1170605"/>
              <a:gd name="csX5" fmla="*/ 1833947 w 1951008"/>
              <a:gd name="csY5" fmla="*/ 1170606 h 1170605"/>
              <a:gd name="csX6" fmla="*/ 117061 w 1951008"/>
              <a:gd name="csY6" fmla="*/ 1170605 h 1170605"/>
              <a:gd name="csX7" fmla="*/ 0 w 1951008"/>
              <a:gd name="csY7" fmla="*/ 1053544 h 1170605"/>
              <a:gd name="csX8" fmla="*/ 0 w 1951008"/>
              <a:gd name="csY8" fmla="*/ 117061 h 11706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951008" h="1170605">
                <a:moveTo>
                  <a:pt x="0" y="117061"/>
                </a:moveTo>
                <a:cubicBezTo>
                  <a:pt x="0" y="52410"/>
                  <a:pt x="52410" y="0"/>
                  <a:pt x="117061" y="0"/>
                </a:cubicBezTo>
                <a:lnTo>
                  <a:pt x="1833948" y="0"/>
                </a:lnTo>
                <a:cubicBezTo>
                  <a:pt x="1898599" y="0"/>
                  <a:pt x="1951009" y="52410"/>
                  <a:pt x="1951009" y="117061"/>
                </a:cubicBezTo>
                <a:cubicBezTo>
                  <a:pt x="1951009" y="429222"/>
                  <a:pt x="1951008" y="741384"/>
                  <a:pt x="1951008" y="1053545"/>
                </a:cubicBezTo>
                <a:cubicBezTo>
                  <a:pt x="1951008" y="1118196"/>
                  <a:pt x="1898598" y="1170606"/>
                  <a:pt x="1833947" y="1170606"/>
                </a:cubicBezTo>
                <a:lnTo>
                  <a:pt x="117061" y="1170605"/>
                </a:lnTo>
                <a:cubicBezTo>
                  <a:pt x="52410" y="1170605"/>
                  <a:pt x="0" y="1118195"/>
                  <a:pt x="0" y="1053544"/>
                </a:cubicBezTo>
                <a:lnTo>
                  <a:pt x="0" y="117061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66" tIns="102866" rIns="102866" bIns="10286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800" kern="1200" dirty="0">
                <a:solidFill>
                  <a:schemeClr val="tx1">
                    <a:lumMod val="50000"/>
                  </a:schemeClr>
                </a:solidFill>
              </a:rPr>
              <a:t>Implementace NPOP</a:t>
            </a:r>
          </a:p>
        </p:txBody>
      </p:sp>
    </p:spTree>
    <p:extLst>
      <p:ext uri="{BB962C8B-B14F-4D97-AF65-F5344CB8AC3E}">
        <p14:creationId xmlns:p14="http://schemas.microsoft.com/office/powerpoint/2010/main" val="296399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B78FD-E532-78AA-921C-ADB9CC5FB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0ED967E1-B05A-B828-6551-58AEEBD40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68486"/>
            <a:ext cx="9900000" cy="1916866"/>
          </a:xfrm>
        </p:spPr>
        <p:txBody>
          <a:bodyPr>
            <a:normAutofit/>
          </a:bodyPr>
          <a:lstStyle/>
          <a:p>
            <a:r>
              <a:rPr lang="cs-CZ" noProof="0" dirty="0">
                <a:solidFill>
                  <a:schemeClr val="tx1"/>
                </a:solidFill>
              </a:rPr>
              <a:t>03</a:t>
            </a:r>
            <a:r>
              <a:rPr lang="cs-CZ" noProof="0" dirty="0"/>
              <a:t>	</a:t>
            </a:r>
            <a:r>
              <a:rPr lang="cs-CZ" dirty="0"/>
              <a:t> Cíle a povinnosti stanovené nařízením</a:t>
            </a:r>
            <a:br>
              <a:rPr lang="cs-CZ" dirty="0"/>
            </a:br>
            <a:r>
              <a:rPr lang="cs-CZ" dirty="0"/>
              <a:t>Obsah Národního plánu na obnovu přírody</a:t>
            </a:r>
            <a:endParaRPr lang="cs-CZ" noProof="0" dirty="0"/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08D49375-CAB2-2589-AE8D-C1FE2BB683FF}"/>
              </a:ext>
            </a:extLst>
          </p:cNvPr>
          <p:cNvSpPr txBox="1">
            <a:spLocks/>
          </p:cNvSpPr>
          <p:nvPr/>
        </p:nvSpPr>
        <p:spPr>
          <a:xfrm>
            <a:off x="200025" y="2865691"/>
            <a:ext cx="11891772" cy="1113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cs-CZ" sz="3000" noProof="0" dirty="0"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A0438D-1648-157F-8012-8DBA00BB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Ministerstvo životního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7194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5CBFE4FF-FC80-4F73-B46E-AEAF8D53F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969" y="1350317"/>
            <a:ext cx="8612554" cy="52199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i="1" dirty="0"/>
              <a:t>Prováděcí nařízení Komise (EU) 2025/912 ze dne 19. května 2025, kterým se stanoví prováděcí pravidla k nařízení Evropského parlamentu a Rady (EU) 2024/1991, pokud jde o jednotný formát národního plánu na obnovu přírody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Část A: </a:t>
            </a:r>
            <a:r>
              <a:rPr lang="cs-CZ" b="1" dirty="0"/>
              <a:t>obecné informace k národnímu kontextu</a:t>
            </a:r>
            <a:r>
              <a:rPr lang="cs-CZ" dirty="0"/>
              <a:t>, přesahová část. Naplňování zastřešujících cílů z čl. 1 nařízení, přínosy provádění nařízení pro další příbuzné politiky a strategie (klima, zemědělství, socioekonomické dopady, </a:t>
            </a:r>
            <a:r>
              <a:rPr lang="cs-CZ" dirty="0" err="1"/>
              <a:t>SDGs</a:t>
            </a:r>
            <a:r>
              <a:rPr lang="cs-CZ" dirty="0"/>
              <a:t>…), financování,..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Část B: </a:t>
            </a:r>
            <a:r>
              <a:rPr lang="cs-CZ" dirty="0"/>
              <a:t>rozdělena do kapitol dle jednotlivých tematických článků nařízení - </a:t>
            </a:r>
            <a:r>
              <a:rPr lang="cs-CZ" b="1" dirty="0"/>
              <a:t>ekosystémy</a:t>
            </a:r>
            <a:r>
              <a:rPr lang="cs-CZ" dirty="0"/>
              <a:t>. Obsah kapitol je přizpůsoben povinnostem, které z daného článku vyplývají.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Část C: </a:t>
            </a:r>
            <a:r>
              <a:rPr lang="cs-CZ" dirty="0"/>
              <a:t>obsahuje </a:t>
            </a:r>
            <a:r>
              <a:rPr lang="cs-CZ" b="1" dirty="0"/>
              <a:t>opatření na obnovu </a:t>
            </a:r>
            <a:r>
              <a:rPr lang="cs-CZ" dirty="0"/>
              <a:t>přírody a jejich návaznosti na naplňování cílů nařízení, vč. zdrojů financování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69E9C3F-C1A0-44A1-B9D5-872C4C52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226" y="497940"/>
            <a:ext cx="6539715" cy="751437"/>
          </a:xfrm>
          <a:prstGeom prst="roundRect">
            <a:avLst/>
          </a:prstGeom>
          <a:solidFill>
            <a:schemeClr val="accent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</a:rPr>
              <a:t>Jednotný formát NPOP</a:t>
            </a:r>
          </a:p>
        </p:txBody>
      </p:sp>
      <p:pic>
        <p:nvPicPr>
          <p:cNvPr id="2" name="Zástupný symbol obrázku 7">
            <a:extLst>
              <a:ext uri="{FF2B5EF4-FFF2-40B4-BE49-F238E27FC236}">
                <a16:creationId xmlns:a16="http://schemas.microsoft.com/office/drawing/2014/main" id="{B1C8A768-8138-FD67-F1AE-BF76195C4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9" r="36869"/>
          <a:stretch>
            <a:fillRect/>
          </a:stretch>
        </p:blipFill>
        <p:spPr>
          <a:xfrm>
            <a:off x="9583251" y="1249377"/>
            <a:ext cx="2014780" cy="510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41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FC9C2-2E98-E4F5-A633-35EA8010D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D0A97388-3DF6-8CE6-14DA-7D739F26B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4" y="224682"/>
            <a:ext cx="10558055" cy="630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77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E8D8A-21BD-3427-6445-F3A681BE5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B33CA8E7-A062-27BE-28A8-2D8F030069DF}"/>
              </a:ext>
            </a:extLst>
          </p:cNvPr>
          <p:cNvSpPr txBox="1"/>
          <p:nvPr/>
        </p:nvSpPr>
        <p:spPr>
          <a:xfrm>
            <a:off x="10689930" y="2938378"/>
            <a:ext cx="1342413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Čl. 8 sídla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2976631-7D5A-C09D-4117-3BAF4DE2E80A}"/>
              </a:ext>
            </a:extLst>
          </p:cNvPr>
          <p:cNvSpPr txBox="1"/>
          <p:nvPr/>
        </p:nvSpPr>
        <p:spPr>
          <a:xfrm>
            <a:off x="10186330" y="4016523"/>
            <a:ext cx="1834428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Čl. 10 opylovači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A7A3871-F68F-C705-80B5-BCC33AFA811D}"/>
              </a:ext>
            </a:extLst>
          </p:cNvPr>
          <p:cNvSpPr txBox="1"/>
          <p:nvPr/>
        </p:nvSpPr>
        <p:spPr>
          <a:xfrm>
            <a:off x="10186330" y="3456562"/>
            <a:ext cx="1825984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Čl. 9 řeky a nivy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0973334-8E79-F8BF-630D-81B468F22B75}"/>
              </a:ext>
            </a:extLst>
          </p:cNvPr>
          <p:cNvSpPr txBox="1"/>
          <p:nvPr/>
        </p:nvSpPr>
        <p:spPr>
          <a:xfrm>
            <a:off x="10186330" y="4521592"/>
            <a:ext cx="1834428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Čl. 11 </a:t>
            </a:r>
            <a:r>
              <a:rPr lang="cs-CZ" dirty="0" err="1"/>
              <a:t>zeměděl</a:t>
            </a:r>
            <a:r>
              <a:rPr lang="cs-CZ" dirty="0"/>
              <a:t>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68D7810-192E-183D-F103-3C296F06C988}"/>
              </a:ext>
            </a:extLst>
          </p:cNvPr>
          <p:cNvSpPr txBox="1"/>
          <p:nvPr/>
        </p:nvSpPr>
        <p:spPr>
          <a:xfrm>
            <a:off x="9516442" y="2391531"/>
            <a:ext cx="2530087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Čl. 4 stanoviště, druhy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2D5F0D3-3D0E-96B0-CE87-20AAF520AED7}"/>
              </a:ext>
            </a:extLst>
          </p:cNvPr>
          <p:cNvSpPr txBox="1"/>
          <p:nvPr/>
        </p:nvSpPr>
        <p:spPr>
          <a:xfrm>
            <a:off x="10155208" y="5585728"/>
            <a:ext cx="1877135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Čl. 13 stromy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836818D-D0E2-4272-ED32-32D095E5349C}"/>
              </a:ext>
            </a:extLst>
          </p:cNvPr>
          <p:cNvSpPr txBox="1"/>
          <p:nvPr/>
        </p:nvSpPr>
        <p:spPr>
          <a:xfrm>
            <a:off x="9564907" y="1582018"/>
            <a:ext cx="210385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Přispění k cílům a povinnostem </a:t>
            </a:r>
          </a:p>
        </p:txBody>
      </p: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4C38E630-2012-15AB-4CA1-180324B76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174924"/>
              </p:ext>
            </p:extLst>
          </p:nvPr>
        </p:nvGraphicFramePr>
        <p:xfrm>
          <a:off x="159656" y="1443229"/>
          <a:ext cx="8951443" cy="474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780">
                  <a:extLst>
                    <a:ext uri="{9D8B030D-6E8A-4147-A177-3AD203B41FA5}">
                      <a16:colId xmlns:a16="http://schemas.microsoft.com/office/drawing/2014/main" val="4135360268"/>
                    </a:ext>
                  </a:extLst>
                </a:gridCol>
                <a:gridCol w="1755789">
                  <a:extLst>
                    <a:ext uri="{9D8B030D-6E8A-4147-A177-3AD203B41FA5}">
                      <a16:colId xmlns:a16="http://schemas.microsoft.com/office/drawing/2014/main" val="1460110123"/>
                    </a:ext>
                  </a:extLst>
                </a:gridCol>
                <a:gridCol w="1468690">
                  <a:extLst>
                    <a:ext uri="{9D8B030D-6E8A-4147-A177-3AD203B41FA5}">
                      <a16:colId xmlns:a16="http://schemas.microsoft.com/office/drawing/2014/main" val="72325450"/>
                    </a:ext>
                  </a:extLst>
                </a:gridCol>
                <a:gridCol w="1291691">
                  <a:extLst>
                    <a:ext uri="{9D8B030D-6E8A-4147-A177-3AD203B41FA5}">
                      <a16:colId xmlns:a16="http://schemas.microsoft.com/office/drawing/2014/main" val="858277724"/>
                    </a:ext>
                  </a:extLst>
                </a:gridCol>
                <a:gridCol w="1211792">
                  <a:extLst>
                    <a:ext uri="{9D8B030D-6E8A-4147-A177-3AD203B41FA5}">
                      <a16:colId xmlns:a16="http://schemas.microsoft.com/office/drawing/2014/main" val="3948275529"/>
                    </a:ext>
                  </a:extLst>
                </a:gridCol>
                <a:gridCol w="1544701">
                  <a:extLst>
                    <a:ext uri="{9D8B030D-6E8A-4147-A177-3AD203B41FA5}">
                      <a16:colId xmlns:a16="http://schemas.microsoft.com/office/drawing/2014/main" val="386302457"/>
                    </a:ext>
                  </a:extLst>
                </a:gridCol>
              </a:tblGrid>
              <a:tr h="442721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Část C NPOP – opatření </a:t>
                      </a:r>
                      <a:r>
                        <a:rPr lang="cs-CZ" b="0" dirty="0"/>
                        <a:t>(pouze zúžený výběr požadovaných informací)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095113"/>
                  </a:ext>
                </a:extLst>
              </a:tr>
              <a:tr h="682751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Typ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Hlavní ekosystém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Vedlejší ekosystém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Úroveň</a:t>
                      </a:r>
                    </a:p>
                    <a:p>
                      <a:pPr algn="ctr"/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Stav provádění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425096"/>
                  </a:ext>
                </a:extLst>
              </a:tr>
              <a:tr h="963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/>
                        <a:t>Adaptace ZOPK 114/92 Sb.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legislativní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jiné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celostátní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plánováno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364246"/>
                  </a:ext>
                </a:extLst>
              </a:tr>
              <a:tr h="299933">
                <a:tc>
                  <a:txBody>
                    <a:bodyPr/>
                    <a:lstStyle/>
                    <a:p>
                      <a:r>
                        <a:rPr lang="cs-CZ" b="0" dirty="0" err="1"/>
                        <a:t>Renaturace</a:t>
                      </a:r>
                      <a:r>
                        <a:rPr lang="cs-CZ" b="0" dirty="0"/>
                        <a:t> městských VT a břehů (modrozelená infrastruktura)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metodické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města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řeky, jezera, lužní, nivní a břehové ekosystémy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celostátní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prováděno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783245"/>
                  </a:ext>
                </a:extLst>
              </a:tr>
              <a:tr h="299933">
                <a:tc>
                  <a:txBody>
                    <a:bodyPr/>
                    <a:lstStyle/>
                    <a:p>
                      <a:r>
                        <a:rPr lang="cs-CZ" b="0" dirty="0"/>
                        <a:t>Zlepšení stavu druhu tesařík alpský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lesy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NUTS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přijatý plán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954893"/>
                  </a:ext>
                </a:extLst>
              </a:tr>
            </a:tbl>
          </a:graphicData>
        </a:graphic>
      </p:graphicFrame>
      <p:sp>
        <p:nvSpPr>
          <p:cNvPr id="17" name="TextovéPole 16">
            <a:extLst>
              <a:ext uri="{FF2B5EF4-FFF2-40B4-BE49-F238E27FC236}">
                <a16:creationId xmlns:a16="http://schemas.microsoft.com/office/drawing/2014/main" id="{83F76205-6C7A-1C4D-8AC8-32B3829677E7}"/>
              </a:ext>
            </a:extLst>
          </p:cNvPr>
          <p:cNvSpPr txBox="1"/>
          <p:nvPr/>
        </p:nvSpPr>
        <p:spPr>
          <a:xfrm>
            <a:off x="10584000" y="5039776"/>
            <a:ext cx="1431637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Čl. 12 lesy</a:t>
            </a:r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59387917-7C49-348B-506E-DBF2348F124F}"/>
              </a:ext>
            </a:extLst>
          </p:cNvPr>
          <p:cNvCxnSpPr>
            <a:cxnSpLocks/>
          </p:cNvCxnSpPr>
          <p:nvPr/>
        </p:nvCxnSpPr>
        <p:spPr>
          <a:xfrm flipV="1">
            <a:off x="9080497" y="2760864"/>
            <a:ext cx="441637" cy="16318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B3A20A00-0A9F-7FB1-DBB7-1F36B77A4C76}"/>
              </a:ext>
            </a:extLst>
          </p:cNvPr>
          <p:cNvCxnSpPr/>
          <p:nvPr/>
        </p:nvCxnSpPr>
        <p:spPr>
          <a:xfrm>
            <a:off x="9080497" y="3108713"/>
            <a:ext cx="1450879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CA2FBA70-AE4A-BEF6-6B43-FC04B01947EA}"/>
              </a:ext>
            </a:extLst>
          </p:cNvPr>
          <p:cNvCxnSpPr>
            <a:cxnSpLocks/>
          </p:cNvCxnSpPr>
          <p:nvPr/>
        </p:nvCxnSpPr>
        <p:spPr>
          <a:xfrm>
            <a:off x="9080497" y="3203475"/>
            <a:ext cx="1234364" cy="79877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1953F63F-3C39-A389-0B74-3A3358E142E8}"/>
              </a:ext>
            </a:extLst>
          </p:cNvPr>
          <p:cNvCxnSpPr>
            <a:cxnSpLocks/>
          </p:cNvCxnSpPr>
          <p:nvPr/>
        </p:nvCxnSpPr>
        <p:spPr>
          <a:xfrm>
            <a:off x="9080496" y="3346859"/>
            <a:ext cx="1344247" cy="176347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707F02F1-94C1-933C-0A8F-D7D301D5C946}"/>
              </a:ext>
            </a:extLst>
          </p:cNvPr>
          <p:cNvCxnSpPr>
            <a:cxnSpLocks/>
          </p:cNvCxnSpPr>
          <p:nvPr/>
        </p:nvCxnSpPr>
        <p:spPr>
          <a:xfrm flipV="1">
            <a:off x="9111100" y="3218417"/>
            <a:ext cx="1420276" cy="9416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C0AF8953-A6DB-2612-8ADC-1256B73EC04B}"/>
              </a:ext>
            </a:extLst>
          </p:cNvPr>
          <p:cNvCxnSpPr>
            <a:cxnSpLocks/>
          </p:cNvCxnSpPr>
          <p:nvPr/>
        </p:nvCxnSpPr>
        <p:spPr>
          <a:xfrm flipV="1">
            <a:off x="9111100" y="3689253"/>
            <a:ext cx="1136958" cy="9844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0B8353DC-2119-5721-C8C5-4AA385514FDB}"/>
              </a:ext>
            </a:extLst>
          </p:cNvPr>
          <p:cNvCxnSpPr>
            <a:cxnSpLocks/>
          </p:cNvCxnSpPr>
          <p:nvPr/>
        </p:nvCxnSpPr>
        <p:spPr>
          <a:xfrm flipV="1">
            <a:off x="9121799" y="2760864"/>
            <a:ext cx="843108" cy="314368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94530C6D-70F5-78A7-4C95-EC8C5FFA7348}"/>
              </a:ext>
            </a:extLst>
          </p:cNvPr>
          <p:cNvCxnSpPr>
            <a:cxnSpLocks/>
          </p:cNvCxnSpPr>
          <p:nvPr/>
        </p:nvCxnSpPr>
        <p:spPr>
          <a:xfrm flipV="1">
            <a:off x="9080496" y="5275982"/>
            <a:ext cx="1325881" cy="62856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Nadpis 13">
            <a:extLst>
              <a:ext uri="{FF2B5EF4-FFF2-40B4-BE49-F238E27FC236}">
                <a16:creationId xmlns:a16="http://schemas.microsoft.com/office/drawing/2014/main" id="{98F3DB7D-143D-6390-9522-C267D11B6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Opatření – různé typy, šíře, úroveň</a:t>
            </a:r>
          </a:p>
        </p:txBody>
      </p:sp>
    </p:spTree>
    <p:extLst>
      <p:ext uri="{BB962C8B-B14F-4D97-AF65-F5344CB8AC3E}">
        <p14:creationId xmlns:p14="http://schemas.microsoft.com/office/powerpoint/2010/main" val="1545173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DDBF4-DCDA-2ADE-9B27-02FEB4D04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26FF7248-ECA3-BAFE-9A0A-6CE29AB18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860" y="1111245"/>
            <a:ext cx="10888550" cy="3932733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800" b="1" dirty="0"/>
              <a:t>Průřezová</a:t>
            </a: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400" b="1" dirty="0"/>
              <a:t>Legislativní</a:t>
            </a:r>
            <a:r>
              <a:rPr lang="cs-CZ" sz="2400" dirty="0"/>
              <a:t> - zakotvit definované procesní postupy a kompetence nezbytné pro naplňování NPOP, vymezení ploch pro obnovu, …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400" b="1" dirty="0"/>
              <a:t>Finanční podpora a nástroje </a:t>
            </a:r>
            <a:r>
              <a:rPr lang="cs-CZ" sz="2400" dirty="0"/>
              <a:t>– zajištění prostředků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400" b="1" dirty="0"/>
              <a:t>Osvěta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800" b="1" dirty="0"/>
              <a:t>Metodická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800" b="1" dirty="0"/>
              <a:t>Management</a:t>
            </a:r>
            <a:r>
              <a:rPr lang="cs-CZ" sz="2800" dirty="0"/>
              <a:t> – obnovní opatření + údržba, konkrétní pro články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800" b="1" dirty="0"/>
              <a:t>Výzkum</a:t>
            </a:r>
            <a:r>
              <a:rPr lang="cs-CZ" sz="2800" dirty="0"/>
              <a:t> – navazující  na fenomény NRR</a:t>
            </a:r>
          </a:p>
          <a:p>
            <a:r>
              <a:rPr lang="cs-CZ" sz="2800" dirty="0">
                <a:solidFill>
                  <a:schemeClr val="accent1"/>
                </a:solidFill>
              </a:rPr>
              <a:t>Opatření od roku 2024 (popř. 2020 odstraňování překážek na tocích)</a:t>
            </a:r>
          </a:p>
          <a:p>
            <a:endParaRPr lang="cs-CZ" sz="2800" dirty="0"/>
          </a:p>
          <a:p>
            <a:endParaRPr lang="cs-CZ" sz="28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800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6130A2-6458-9E83-50C4-4C17223F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54" y="-697207"/>
            <a:ext cx="5152214" cy="1600200"/>
          </a:xfrm>
        </p:spPr>
        <p:txBody>
          <a:bodyPr>
            <a:normAutofit/>
          </a:bodyPr>
          <a:lstStyle/>
          <a:p>
            <a:r>
              <a:rPr lang="cs-CZ" sz="4000" b="1" dirty="0"/>
              <a:t>Opatření na obnovu </a:t>
            </a:r>
            <a:endParaRPr lang="cs-CZ" sz="4000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114E042D-9F31-C018-E6D6-DD491B70A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037400"/>
              </p:ext>
            </p:extLst>
          </p:nvPr>
        </p:nvGraphicFramePr>
        <p:xfrm>
          <a:off x="2801561" y="5043978"/>
          <a:ext cx="5679391" cy="1747520"/>
        </p:xfrm>
        <a:graphic>
          <a:graphicData uri="http://schemas.openxmlformats.org/drawingml/2006/table">
            <a:tbl>
              <a:tblPr/>
              <a:tblGrid>
                <a:gridCol w="5679391">
                  <a:extLst>
                    <a:ext uri="{9D8B030D-6E8A-4147-A177-3AD203B41FA5}">
                      <a16:colId xmlns:a16="http://schemas.microsoft.com/office/drawing/2014/main" val="1605640843"/>
                    </a:ext>
                  </a:extLst>
                </a:gridCol>
              </a:tblGrid>
              <a:tr h="13335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cs-CZ" b="0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plánováno</a:t>
                      </a:r>
                    </a:p>
                  </a:txBody>
                  <a:tcPr marL="50800" marR="50800" marT="12700" marB="127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84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42812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cs-CZ" b="0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přijatý plán</a:t>
                      </a:r>
                    </a:p>
                  </a:txBody>
                  <a:tcPr marL="50800" marR="50800" marT="12700" marB="12700" anchor="ctr">
                    <a:lnL w="6350" cap="flat" cmpd="sng" algn="ctr">
                      <a:solidFill>
                        <a:srgbClr val="F6F8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F8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636312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cs-CZ" b="0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probíhá provádění</a:t>
                      </a:r>
                    </a:p>
                  </a:txBody>
                  <a:tcPr marL="50800" marR="50800" marT="12700" marB="127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2950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cs-CZ" b="0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již provedeno v minulosti, ale dosud nebylo dosaženo plných účinků, nebo odstranění překážek propojení povrchových vod v letech 2020 až 2024</a:t>
                      </a:r>
                    </a:p>
                  </a:txBody>
                  <a:tcPr marL="50800" marR="50800" marT="12700" marB="12700" anchor="ctr">
                    <a:lnL w="6350" cap="flat" cmpd="sng" algn="ctr">
                      <a:solidFill>
                        <a:srgbClr val="F6F8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F8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84E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442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13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999E5-F046-4F26-4524-06E202ACC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adpis 1">
            <a:extLst>
              <a:ext uri="{FF2B5EF4-FFF2-40B4-BE49-F238E27FC236}">
                <a16:creationId xmlns:a16="http://schemas.microsoft.com/office/drawing/2014/main" id="{94B7BC63-2FB5-BE1D-38A3-B01DDDFBE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/>
          <a:lstStyle/>
          <a:p>
            <a:r>
              <a:rPr lang="cs-CZ" dirty="0"/>
              <a:t>Pravidla setkání</a:t>
            </a:r>
            <a:endParaRPr lang="cs-CZ" noProof="0" dirty="0"/>
          </a:p>
        </p:txBody>
      </p:sp>
      <p:sp>
        <p:nvSpPr>
          <p:cNvPr id="24" name="Zástupný obsah 2">
            <a:extLst>
              <a:ext uri="{FF2B5EF4-FFF2-40B4-BE49-F238E27FC236}">
                <a16:creationId xmlns:a16="http://schemas.microsoft.com/office/drawing/2014/main" id="{F9D00A49-1A1E-9A09-6A2F-1F5BA287D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20000" y="2278068"/>
            <a:ext cx="8964000" cy="3960000"/>
          </a:xfrm>
        </p:spPr>
        <p:txBody>
          <a:bodyPr/>
          <a:lstStyle/>
          <a:p>
            <a:r>
              <a:rPr lang="cs-CZ" sz="2400" dirty="0"/>
              <a:t>Ze setkání bude pořízen záznam </a:t>
            </a:r>
          </a:p>
          <a:p>
            <a:r>
              <a:rPr lang="cs-CZ" sz="2400" noProof="0" dirty="0"/>
              <a:t>Pokládání dotazů:</a:t>
            </a:r>
          </a:p>
          <a:p>
            <a:pPr marL="0" indent="0">
              <a:buNone/>
            </a:pPr>
            <a:r>
              <a:rPr lang="cs-CZ" sz="2400" dirty="0"/>
              <a:t>Osobní účast – přihlášením se o slovo</a:t>
            </a:r>
          </a:p>
          <a:p>
            <a:pPr marL="0" indent="0">
              <a:buNone/>
            </a:pPr>
            <a:r>
              <a:rPr lang="cs-CZ" sz="2400" dirty="0"/>
              <a:t>Online účast – prostřednictvím chatu</a:t>
            </a:r>
          </a:p>
          <a:p>
            <a:r>
              <a:rPr lang="cs-CZ" sz="2400" noProof="0" dirty="0"/>
              <a:t>Diskusi řídí moderátor</a:t>
            </a:r>
            <a:endParaRPr lang="cs-CZ" sz="24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5A8ED7-63EF-C73E-0237-211696C432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cs-CZ"/>
              <a:t>Ministerstvo životního prostředí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E16304-641A-CAB7-A07F-757CBB6C9C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8744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6A560-598F-695D-64C4-77A894242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8EEAE-C043-1F6F-A902-CB502178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00" y="406824"/>
            <a:ext cx="9900000" cy="594000"/>
          </a:xfrm>
        </p:spPr>
        <p:txBody>
          <a:bodyPr/>
          <a:lstStyle/>
          <a:p>
            <a:r>
              <a:rPr lang="cs-CZ" dirty="0"/>
              <a:t>Průřezová opatření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540DBF-6ECE-E1D5-6F2A-0097C9E49A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1193" y="1213932"/>
            <a:ext cx="11127206" cy="52380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Legislativa a metodická podpora, provázání s dalšími nástroji</a:t>
            </a:r>
          </a:p>
          <a:p>
            <a:r>
              <a:rPr lang="cs-CZ" i="1" dirty="0"/>
              <a:t>Zajištění provázání politik, strategií a plánovacích nástrojů s Národním plánem na obnovu přírody</a:t>
            </a:r>
          </a:p>
          <a:p>
            <a:r>
              <a:rPr lang="cs-CZ" i="1" dirty="0"/>
              <a:t>Vytvoření a úprava legislativních podmínek pro naplňování cílů nařízení o obnově přírody a Národního plánu na obnovu přírody</a:t>
            </a:r>
          </a:p>
          <a:p>
            <a:r>
              <a:rPr lang="cs-CZ" i="1" dirty="0"/>
              <a:t>Metodická podpora implementace Národního plánu na obnovu přírody</a:t>
            </a:r>
          </a:p>
          <a:p>
            <a:pPr marL="0" indent="0">
              <a:buNone/>
            </a:pPr>
            <a:r>
              <a:rPr lang="cs-CZ" b="1" dirty="0"/>
              <a:t>Zajištění kapacit</a:t>
            </a:r>
          </a:p>
          <a:p>
            <a:r>
              <a:rPr lang="cs-CZ" i="1" dirty="0"/>
              <a:t>Institucionální a koordinační podpora implementace národního plánu na obnovu přírody</a:t>
            </a:r>
          </a:p>
          <a:p>
            <a:pPr marL="0" indent="0">
              <a:buNone/>
            </a:pPr>
            <a:r>
              <a:rPr lang="cs-CZ" b="1" dirty="0"/>
              <a:t>Financování</a:t>
            </a:r>
          </a:p>
          <a:p>
            <a:r>
              <a:rPr lang="cs-CZ" i="1" dirty="0"/>
              <a:t>Zajistit dostatečné a stabilní financování obnovy přírody z veřejných zdrojů</a:t>
            </a:r>
          </a:p>
          <a:p>
            <a:r>
              <a:rPr lang="cs-CZ" i="1" dirty="0"/>
              <a:t>Podporovat zapojení a mobilizaci soukromých finančních zdrojů do obnovy přírody a ochrany biodiverzity</a:t>
            </a:r>
          </a:p>
          <a:p>
            <a:pPr marL="0" indent="0">
              <a:buNone/>
            </a:pPr>
            <a:r>
              <a:rPr lang="cs-CZ" b="1" dirty="0"/>
              <a:t>Informovanost a osvěta</a:t>
            </a:r>
          </a:p>
          <a:p>
            <a:r>
              <a:rPr lang="cs-CZ" i="1" dirty="0"/>
              <a:t>Zajištění koordinovaného přístupu k informacím a posílení osvěty a aktivního zapojení veřejnosti a klíčových aktérů do implementace nařízení o obnově přírody a Národního plánu na obnovu přírody</a:t>
            </a:r>
          </a:p>
          <a:p>
            <a:endParaRPr lang="cs-CZ" dirty="0"/>
          </a:p>
          <a:p>
            <a:endParaRPr lang="cs-CZ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5A0484-5016-3F0B-23C2-01F55412B66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cs-CZ" dirty="0"/>
              <a:t>Ministerstvo životního prostředí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C623BE-CBAC-9B47-1717-281C6925B07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D6E4F9-75C1-49AC-A1AF-83A9244DC0E5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0858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464ED-F26F-9570-C20E-3E5BBE724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C029D212-F4FE-75D1-D39C-B6823491CE4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099560" y="1074420"/>
            <a:ext cx="7906931" cy="5783580"/>
          </a:xfrm>
        </p:spPr>
        <p:txBody>
          <a:bodyPr>
            <a:normAutofit fontScale="92500"/>
          </a:bodyPr>
          <a:lstStyle/>
          <a:p>
            <a:r>
              <a:rPr lang="cs-CZ" sz="2400" dirty="0">
                <a:solidFill>
                  <a:schemeClr val="accent4"/>
                </a:solidFill>
              </a:rPr>
              <a:t>odst. 1 </a:t>
            </a:r>
            <a:r>
              <a:rPr lang="cs-CZ" sz="2400" b="1" dirty="0"/>
              <a:t>uvedení ploch </a:t>
            </a:r>
            <a:r>
              <a:rPr lang="cs-CZ" sz="2400" dirty="0"/>
              <a:t>s výskytem typů stanovišť v příloze I, které nejsou v dobrém stavu, </a:t>
            </a:r>
            <a:r>
              <a:rPr lang="cs-CZ" sz="2400" b="1" dirty="0"/>
              <a:t>do dobrého stavu </a:t>
            </a:r>
            <a:r>
              <a:rPr lang="cs-CZ" sz="2400" dirty="0"/>
              <a:t>(do r. 2030 na 30% rozlohy stanovišť, 2040 60%, 2050 90%) </a:t>
            </a:r>
          </a:p>
          <a:p>
            <a:pPr marL="288000" lvl="1" indent="0">
              <a:buNone/>
            </a:pPr>
            <a:r>
              <a:rPr lang="cs-CZ" sz="2400" b="1" dirty="0">
                <a:solidFill>
                  <a:schemeClr val="accent4"/>
                </a:solidFill>
              </a:rPr>
              <a:t>= 57 typů přírodních stanovišť</a:t>
            </a:r>
            <a:endParaRPr lang="cs-CZ" sz="2400" dirty="0"/>
          </a:p>
          <a:p>
            <a:r>
              <a:rPr lang="cs-CZ" sz="2400" dirty="0">
                <a:solidFill>
                  <a:schemeClr val="accent4"/>
                </a:solidFill>
              </a:rPr>
              <a:t>odst. 4 </a:t>
            </a:r>
            <a:r>
              <a:rPr lang="cs-CZ" sz="2400" dirty="0"/>
              <a:t>k </a:t>
            </a:r>
            <a:r>
              <a:rPr lang="cs-CZ" sz="2400" b="1" dirty="0"/>
              <a:t>znovuvytvoření typů stanovišť </a:t>
            </a:r>
            <a:r>
              <a:rPr lang="cs-CZ" sz="2400" dirty="0"/>
              <a:t>(příloha I) v oblastech, kde se nevyskytují, s cílem dosáhnout </a:t>
            </a:r>
            <a:r>
              <a:rPr lang="cs-CZ" sz="2400" b="1" dirty="0"/>
              <a:t>příznivého referenčního areálu </a:t>
            </a:r>
            <a:r>
              <a:rPr lang="cs-CZ" sz="2400" dirty="0"/>
              <a:t>(do r. 2030 na alespoň 30%, do r. 2040 alespoň 60%, do r. 2050 100% dodatečné rozlohy potřebné k dosažení celkového příznivého referenčního areálu) </a:t>
            </a:r>
          </a:p>
          <a:p>
            <a:pPr marL="288000" lvl="1" indent="0">
              <a:buNone/>
            </a:pPr>
            <a:r>
              <a:rPr lang="cs-CZ" sz="2400" b="1" dirty="0">
                <a:solidFill>
                  <a:schemeClr val="accent4"/>
                </a:solidFill>
              </a:rPr>
              <a:t>= 6 typů přírodních stanovišť</a:t>
            </a:r>
            <a:endParaRPr lang="cs-CZ" sz="2400" b="1" dirty="0"/>
          </a:p>
          <a:p>
            <a:r>
              <a:rPr lang="cs-CZ" sz="2400" dirty="0">
                <a:solidFill>
                  <a:schemeClr val="accent4"/>
                </a:solidFill>
              </a:rPr>
              <a:t>odst. 7 </a:t>
            </a:r>
            <a:r>
              <a:rPr lang="cs-CZ" sz="2400" dirty="0"/>
              <a:t>opatření na </a:t>
            </a:r>
            <a:r>
              <a:rPr lang="cs-CZ" sz="2400" b="1" dirty="0"/>
              <a:t>obnovu pro stanoviště druhů </a:t>
            </a:r>
            <a:r>
              <a:rPr lang="cs-CZ" sz="2400" dirty="0"/>
              <a:t>(směrnice 92/43/EHS) </a:t>
            </a:r>
            <a:r>
              <a:rPr lang="cs-CZ" sz="2400" b="1" dirty="0"/>
              <a:t>a stanoviště volně žijících ptáků </a:t>
            </a:r>
            <a:r>
              <a:rPr lang="cs-CZ" sz="2400" dirty="0"/>
              <a:t>(směrnice 2009/147/ES), nad rámec odst. 1 a 4</a:t>
            </a:r>
          </a:p>
          <a:p>
            <a:pPr marL="288000" lvl="1" indent="0">
              <a:buNone/>
            </a:pPr>
            <a:r>
              <a:rPr lang="cs-CZ" sz="2400" b="1" dirty="0">
                <a:solidFill>
                  <a:schemeClr val="accent4"/>
                </a:solidFill>
              </a:rPr>
              <a:t>= 74 druhů rostlin a živočichů, 63 druhů ptáků</a:t>
            </a:r>
          </a:p>
          <a:p>
            <a:pPr marL="0" indent="0">
              <a:buNone/>
            </a:pP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274709-7CC4-C7B9-3B54-40D8401A83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5509" y="259830"/>
            <a:ext cx="4122058" cy="2921907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OBNOVA SUCHOZEMSKÝCH,  POBŘEŽNÍCH A SLADKOVODNÍCH  EKOSYSTÉMŮ</a:t>
            </a:r>
            <a:br>
              <a:rPr lang="cs-CZ" b="1" dirty="0"/>
            </a:br>
            <a:r>
              <a:rPr lang="cs-CZ" b="1" dirty="0"/>
              <a:t>(čl. 4)</a:t>
            </a:r>
            <a:br>
              <a:rPr lang="cs-CZ" sz="3200" b="1" dirty="0">
                <a:solidFill>
                  <a:schemeClr val="tx2"/>
                </a:solidFill>
              </a:rPr>
            </a:br>
            <a:endParaRPr lang="cs-CZ" dirty="0"/>
          </a:p>
        </p:txBody>
      </p:sp>
      <p:pic>
        <p:nvPicPr>
          <p:cNvPr id="2" name="Zástupný symbol obrázku 4" descr="Obsah obrázku venku, mrak, louky a pastviny, pole&#10;&#10;Popis byl vytvořen automaticky">
            <a:extLst>
              <a:ext uri="{FF2B5EF4-FFF2-40B4-BE49-F238E27FC236}">
                <a16:creationId xmlns:a16="http://schemas.microsoft.com/office/drawing/2014/main" id="{1BA4B0E1-F062-9708-7589-4984921FD6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2" r="40152"/>
          <a:stretch>
            <a:fillRect/>
          </a:stretch>
        </p:blipFill>
        <p:spPr>
          <a:xfrm>
            <a:off x="185509" y="3119769"/>
            <a:ext cx="2359283" cy="359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00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29F10-A0BF-3958-58C7-7B34A7D67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CE503B-B780-2B8F-7A48-B0B16B4FC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41" y="141080"/>
            <a:ext cx="9523809" cy="1156778"/>
          </a:xfrm>
        </p:spPr>
        <p:txBody>
          <a:bodyPr>
            <a:normAutofit/>
          </a:bodyPr>
          <a:lstStyle/>
          <a:p>
            <a:r>
              <a:rPr lang="cs-CZ" sz="4000" b="1" dirty="0"/>
              <a:t>Tabulka opatření</a:t>
            </a:r>
            <a:endParaRPr lang="cs-CZ" sz="4000" dirty="0"/>
          </a:p>
        </p:txBody>
      </p:sp>
      <p:sp>
        <p:nvSpPr>
          <p:cNvPr id="2" name="Zástupný symbol pro text 11">
            <a:extLst>
              <a:ext uri="{FF2B5EF4-FFF2-40B4-BE49-F238E27FC236}">
                <a16:creationId xmlns:a16="http://schemas.microsoft.com/office/drawing/2014/main" id="{42C74E0C-BCF1-9F49-4FFA-81E3634A63E9}"/>
              </a:ext>
            </a:extLst>
          </p:cNvPr>
          <p:cNvSpPr txBox="1">
            <a:spLocks/>
          </p:cNvSpPr>
          <p:nvPr/>
        </p:nvSpPr>
        <p:spPr>
          <a:xfrm>
            <a:off x="215314" y="1741280"/>
            <a:ext cx="10351086" cy="4888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b="1" dirty="0">
                <a:solidFill>
                  <a:schemeClr val="accent4"/>
                </a:solidFill>
              </a:rPr>
              <a:t>Typy opatření</a:t>
            </a:r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opatření podle dotčených ekosystémů     </a:t>
            </a:r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opatření pro stanoviště druhů</a:t>
            </a:r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průřezové opatření pro invazní druhy</a:t>
            </a:r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opatření pro znovuvytvoření stanovišť</a:t>
            </a:r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400" i="1" dirty="0"/>
              <a:t>+ metodické opatření</a:t>
            </a:r>
            <a:endParaRPr lang="cs-CZ" sz="24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accent4"/>
                </a:solidFill>
              </a:rPr>
              <a:t>2 typy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dirty="0"/>
              <a:t>Obnova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dirty="0"/>
              <a:t>Údržba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accent4"/>
                </a:solidFill>
              </a:rPr>
              <a:t>Celkem 39 opatření zahrnujících 195 fenoménů: 57 stanovišť + 74 druhů + 64 ptáků </a:t>
            </a:r>
          </a:p>
        </p:txBody>
      </p:sp>
    </p:spTree>
    <p:extLst>
      <p:ext uri="{BB962C8B-B14F-4D97-AF65-F5344CB8AC3E}">
        <p14:creationId xmlns:p14="http://schemas.microsoft.com/office/powerpoint/2010/main" val="593299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CB18B-4080-3CC0-8721-0C9835DE4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7D2BD97C-A655-BDA5-E14E-C4BBB61EE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9211" y="1188314"/>
            <a:ext cx="7870091" cy="477985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accent4"/>
                </a:solidFill>
              </a:rPr>
              <a:t>odst. 1 </a:t>
            </a:r>
            <a:r>
              <a:rPr lang="cs-CZ" sz="2600" i="1" dirty="0"/>
              <a:t>do 2030 </a:t>
            </a:r>
            <a:r>
              <a:rPr lang="cs-CZ" sz="2600" b="1" dirty="0"/>
              <a:t>žádná čistá ztráta </a:t>
            </a:r>
            <a:r>
              <a:rPr lang="cs-CZ" sz="2600" dirty="0"/>
              <a:t>sídelní zeleně a korunového zápoje sídelní zeleně (celková vnitrostátní plocha)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accent4"/>
                </a:solidFill>
              </a:rPr>
              <a:t>odst. 2 </a:t>
            </a:r>
            <a:r>
              <a:rPr lang="cs-CZ" sz="2600" i="1" dirty="0"/>
              <a:t>od 2031 </a:t>
            </a:r>
            <a:r>
              <a:rPr lang="cs-CZ" sz="2600" b="1" dirty="0"/>
              <a:t>rostoucí trend sídelní zeleně </a:t>
            </a:r>
            <a:r>
              <a:rPr lang="cs-CZ" sz="2600" dirty="0"/>
              <a:t>(celková vnitrostátní plocha) -&gt; uspokojivé úrovně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accent4"/>
                </a:solidFill>
              </a:rPr>
              <a:t>odst. 3 </a:t>
            </a:r>
            <a:r>
              <a:rPr lang="cs-CZ" sz="2600" i="1" dirty="0"/>
              <a:t>od 2031 </a:t>
            </a:r>
            <a:r>
              <a:rPr lang="cs-CZ" sz="2600" b="1" dirty="0"/>
              <a:t>rostoucí trend korunového zápoje </a:t>
            </a:r>
            <a:r>
              <a:rPr lang="cs-CZ" sz="2600" dirty="0"/>
              <a:t>sídelní zeleně (každá oblast sídelních ekosystémů) -&gt; uspokojivé úrovně</a:t>
            </a:r>
          </a:p>
          <a:p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EF5DE9-CA7F-C834-D2F6-BBC054AB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43" y="388214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OBNOVA SÍDELNÍCH EKOSYSTÉMŮ</a:t>
            </a:r>
            <a:br>
              <a:rPr lang="cs-CZ" b="1" dirty="0"/>
            </a:br>
            <a:r>
              <a:rPr lang="cs-CZ" b="1" dirty="0"/>
              <a:t>(čl. 8)</a:t>
            </a:r>
            <a:br>
              <a:rPr lang="cs-CZ" sz="3200" b="1" dirty="0">
                <a:solidFill>
                  <a:schemeClr val="tx2"/>
                </a:solidFill>
              </a:rPr>
            </a:b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824B74D-A366-83A3-1CCC-622FFA821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94" y="2107833"/>
            <a:ext cx="2968290" cy="45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55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D031C-B0B0-75DB-1F65-C83F6A6B8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EAB5FED-3089-4C29-0CA6-6097F2766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43" y="388214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OBNOVA SÍDELNÍCH EKOSYSTÉMŮ</a:t>
            </a:r>
            <a:br>
              <a:rPr lang="cs-CZ" b="1" dirty="0"/>
            </a:br>
            <a:r>
              <a:rPr lang="cs-CZ" b="1" dirty="0"/>
              <a:t>(čl. 8)</a:t>
            </a:r>
            <a:br>
              <a:rPr lang="cs-CZ" b="1" dirty="0">
                <a:solidFill>
                  <a:schemeClr val="tx2"/>
                </a:solidFill>
              </a:rPr>
            </a:b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630E84A-8352-3ED6-E95D-97F4E8F6A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09" y="1188314"/>
            <a:ext cx="7799381" cy="551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1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72EFE-D302-26BE-E596-572FF85AA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560E73D-320A-F752-100C-69D8FC523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43" y="388214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OBNOVA SÍDELNÍCH EKOSYSTÉMŮ</a:t>
            </a:r>
            <a:br>
              <a:rPr lang="cs-CZ" b="1" dirty="0"/>
            </a:br>
            <a:r>
              <a:rPr lang="cs-CZ" b="1" dirty="0"/>
              <a:t>(čl. 8)</a:t>
            </a:r>
            <a:br>
              <a:rPr lang="cs-CZ" sz="3200" b="1" dirty="0"/>
            </a:b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884C819-86C9-70A2-291A-41EDD78B4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13768"/>
            <a:ext cx="6008866" cy="424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0302F32-9C96-F19A-0ABF-E5F512390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4" y="1913768"/>
            <a:ext cx="6008866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43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2DFD0-6B0B-13C4-BE70-7F8D97958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2CB9D2C9-9C8A-059E-DB49-DE1D4B177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78530" y="417689"/>
            <a:ext cx="8658577" cy="3383291"/>
          </a:xfrm>
        </p:spPr>
        <p:txBody>
          <a:bodyPr>
            <a:normAutofit fontScale="70000" lnSpcReduction="20000"/>
          </a:bodyPr>
          <a:lstStyle/>
          <a:p>
            <a:r>
              <a:rPr lang="cs-CZ" sz="3600" b="1" i="1" dirty="0">
                <a:sym typeface="Wingdings" panose="05000000000000000000" pitchFamily="2" charset="2"/>
              </a:rPr>
              <a:t>Návrhy opatření rozděleny do 5 tematických okruhů: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cs-CZ" sz="3600" b="1" dirty="0"/>
              <a:t>legislativní</a:t>
            </a:r>
            <a:r>
              <a:rPr lang="cs-CZ" sz="36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cs-CZ" sz="3600" b="1" dirty="0"/>
              <a:t>územní plánování</a:t>
            </a:r>
            <a:r>
              <a:rPr lang="cs-CZ" sz="36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cs-CZ" sz="3600" b="1" dirty="0"/>
              <a:t>normotvorba</a:t>
            </a:r>
            <a:r>
              <a:rPr lang="cs-CZ" sz="36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cs-CZ" sz="3600" b="1" dirty="0"/>
              <a:t>finanční podpora a nástroje</a:t>
            </a:r>
            <a:r>
              <a:rPr lang="cs-CZ" sz="36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cs-CZ" sz="3600" b="1" dirty="0"/>
              <a:t>výzkum</a:t>
            </a:r>
            <a:endParaRPr lang="cs-CZ" sz="3600" b="1" i="1" dirty="0"/>
          </a:p>
          <a:p>
            <a:endParaRPr lang="cs-CZ" sz="2600" dirty="0"/>
          </a:p>
          <a:p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3769B1-B2A5-D25C-8002-09A7AA57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16" y="417689"/>
            <a:ext cx="2027409" cy="1284895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tx2"/>
                </a:solidFill>
              </a:rPr>
              <a:t>Opatření</a:t>
            </a:r>
            <a:br>
              <a:rPr lang="cs-CZ" sz="3200" b="1" dirty="0">
                <a:solidFill>
                  <a:schemeClr val="tx2"/>
                </a:solidFill>
              </a:rPr>
            </a:br>
            <a:endParaRPr lang="cs-CZ" dirty="0"/>
          </a:p>
        </p:txBody>
      </p:sp>
      <p:pic>
        <p:nvPicPr>
          <p:cNvPr id="2" name="table">
            <a:extLst>
              <a:ext uri="{FF2B5EF4-FFF2-40B4-BE49-F238E27FC236}">
                <a16:creationId xmlns:a16="http://schemas.microsoft.com/office/drawing/2014/main" id="{3778574B-D1CF-BD7F-65DF-4A0353662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1" y="3253336"/>
            <a:ext cx="11074399" cy="337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09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1872B-456C-6611-DEC1-D4F9FEB66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3A236E9C-1958-2E9D-D80C-6ADEE5316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3348" y="461109"/>
            <a:ext cx="7643446" cy="527022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accent4"/>
                </a:solidFill>
              </a:rPr>
              <a:t>odst. 1 </a:t>
            </a:r>
            <a:r>
              <a:rPr lang="cs-CZ" sz="2600" b="1" dirty="0"/>
              <a:t>seznam umělých překážek</a:t>
            </a:r>
            <a:r>
              <a:rPr lang="cs-CZ" sz="2600" dirty="0"/>
              <a:t>, určit překážky k odstranění (25 000km volně tekoucích řek v EU, cíle čl. 4)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accent4"/>
                </a:solidFill>
              </a:rPr>
              <a:t>odst. 2  </a:t>
            </a:r>
            <a:r>
              <a:rPr lang="cs-CZ" sz="2600" b="1" dirty="0"/>
              <a:t>odstranit</a:t>
            </a:r>
            <a:r>
              <a:rPr lang="cs-CZ" sz="2600" dirty="0"/>
              <a:t> umělé překážky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accent4"/>
                </a:solidFill>
              </a:rPr>
              <a:t>odst. 3 </a:t>
            </a:r>
            <a:r>
              <a:rPr lang="cs-CZ" sz="2600" b="1" dirty="0"/>
              <a:t>zlepšení přirozených funkcí </a:t>
            </a:r>
            <a:r>
              <a:rPr lang="cs-CZ" sz="2600" dirty="0"/>
              <a:t>souvisejících záplavových území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accent4"/>
                </a:solidFill>
              </a:rPr>
              <a:t>odst. 4 </a:t>
            </a:r>
            <a:r>
              <a:rPr lang="cs-CZ" sz="2600" b="1" dirty="0"/>
              <a:t>zachování </a:t>
            </a:r>
            <a:r>
              <a:rPr lang="cs-CZ" sz="2600" dirty="0"/>
              <a:t>přirozeného propojení řek a přirozené funkce souvisejících záplavových oblastí</a:t>
            </a:r>
          </a:p>
          <a:p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DBD279A-6848-B692-797A-6F3D6EDE7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11" y="769257"/>
            <a:ext cx="3932237" cy="3503246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OBNOVA PŘIROZENÉHO PROPOJENÍ ŘEK A PŘÍRODNÍCH FUNKCÍ SOUVISEJÍCÍCH ZÁPLAVOVÝCH ÚZEMÍ</a:t>
            </a:r>
            <a:br>
              <a:rPr lang="cs-CZ" sz="3200" dirty="0"/>
            </a:br>
            <a:r>
              <a:rPr lang="cs-CZ" sz="3200" dirty="0"/>
              <a:t>(čl. 9)</a:t>
            </a:r>
            <a:br>
              <a:rPr lang="cs-CZ" sz="3200" dirty="0">
                <a:solidFill>
                  <a:schemeClr val="tx2"/>
                </a:solidFill>
              </a:rPr>
            </a:b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B381E9C-C86B-65A3-2AB5-D28C1616F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5468"/>
            <a:ext cx="3932238" cy="22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40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FF4FC-70E3-ED13-2CE7-EE4C24EA1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BAA13550-9B24-8269-6821-09A0F13F1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077134"/>
            <a:ext cx="3033486" cy="378086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A2CE9B1-B91A-0A52-82C7-859DCD1333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147"/>
          <a:stretch>
            <a:fillRect/>
          </a:stretch>
        </p:blipFill>
        <p:spPr>
          <a:xfrm>
            <a:off x="-1" y="45321"/>
            <a:ext cx="3033487" cy="303181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0A0C2A1-63B5-21AB-8DF5-B2C3AB5B5F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78" r="3629"/>
          <a:stretch>
            <a:fillRect/>
          </a:stretch>
        </p:blipFill>
        <p:spPr>
          <a:xfrm>
            <a:off x="2865845" y="999708"/>
            <a:ext cx="9085943" cy="581297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C6A236E-8B7A-7030-0110-6E83F6A58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984" y="534937"/>
            <a:ext cx="2079675" cy="205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87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0DEC7-82C2-6F09-6667-62932E5EF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529CA7D4-3730-1384-F656-A2B1D651C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2360" y="473239"/>
            <a:ext cx="8658577" cy="3383291"/>
          </a:xfrm>
        </p:spPr>
        <p:txBody>
          <a:bodyPr>
            <a:normAutofit fontScale="55000" lnSpcReduction="20000"/>
          </a:bodyPr>
          <a:lstStyle/>
          <a:p>
            <a:pPr marL="571500" indent="-571500" algn="just">
              <a:buFont typeface="Wingdings" panose="05000000000000000000" pitchFamily="2" charset="2"/>
              <a:buChar char="à"/>
            </a:pPr>
            <a:r>
              <a:rPr lang="cs-CZ" sz="3600" dirty="0">
                <a:sym typeface="Wingdings" panose="05000000000000000000" pitchFamily="2" charset="2"/>
              </a:rPr>
              <a:t>seznam umělých překážek na vodních tocích, jejich zastaralost </a:t>
            </a:r>
            <a:r>
              <a:rPr lang="cs-CZ" sz="3600">
                <a:sym typeface="Wingdings" panose="05000000000000000000" pitchFamily="2" charset="2"/>
              </a:rPr>
              <a:t>a plán potenciálního </a:t>
            </a:r>
            <a:r>
              <a:rPr lang="cs-CZ" sz="3600" dirty="0">
                <a:sym typeface="Wingdings" panose="05000000000000000000" pitchFamily="2" charset="2"/>
              </a:rPr>
              <a:t>odstranění jako samostatný dokument dle jednotného formátu – nyní k dispozici výčet zastaralých překážek</a:t>
            </a:r>
          </a:p>
          <a:p>
            <a:pPr marL="571500" indent="-571500" algn="just">
              <a:buFont typeface="Wingdings" panose="05000000000000000000" pitchFamily="2" charset="2"/>
              <a:buChar char="à"/>
            </a:pPr>
            <a:r>
              <a:rPr lang="cs-CZ" sz="3600" dirty="0">
                <a:sym typeface="Wingdings" panose="05000000000000000000" pitchFamily="2" charset="2"/>
              </a:rPr>
              <a:t>obecné opatření na zlepšení stavu niv + tabulka konkrétních projektů a akcí (realizovaných od r. 2024 a probíhajících/plánovaných v horizontu do r. 2030, příp. 2050)</a:t>
            </a:r>
          </a:p>
          <a:p>
            <a:pPr marL="571500" indent="-571500" algn="just">
              <a:buFont typeface="Wingdings" panose="05000000000000000000" pitchFamily="2" charset="2"/>
              <a:buChar char="à"/>
            </a:pPr>
            <a:r>
              <a:rPr lang="cs-CZ" sz="3600" dirty="0">
                <a:sym typeface="Wingdings" panose="05000000000000000000" pitchFamily="2" charset="2"/>
              </a:rPr>
              <a:t>obnova pramenišť</a:t>
            </a:r>
          </a:p>
          <a:p>
            <a:pPr marL="571500" indent="-571500" algn="just">
              <a:buFont typeface="Wingdings" panose="05000000000000000000" pitchFamily="2" charset="2"/>
              <a:buChar char="à"/>
            </a:pPr>
            <a:r>
              <a:rPr lang="cs-CZ" sz="3600" dirty="0"/>
              <a:t>legislativní/metodické – provázání s plánováním v oblasti vod </a:t>
            </a:r>
          </a:p>
          <a:p>
            <a:endParaRPr lang="cs-CZ" sz="3600" dirty="0"/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cs-CZ" sz="3600" b="1" i="1" dirty="0"/>
          </a:p>
          <a:p>
            <a:endParaRPr lang="cs-CZ" sz="2600" dirty="0"/>
          </a:p>
          <a:p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C990A5-9FF7-FA79-D0CF-3C624A643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16" y="417689"/>
            <a:ext cx="2027409" cy="1284895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tx2"/>
                </a:solidFill>
              </a:rPr>
              <a:t>Opatření</a:t>
            </a:r>
            <a:br>
              <a:rPr lang="cs-CZ" sz="3200" b="1" dirty="0">
                <a:solidFill>
                  <a:schemeClr val="tx2"/>
                </a:solidFill>
              </a:rPr>
            </a:br>
            <a:endParaRPr lang="cs-CZ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BC9E5FD1-ED86-C40A-9647-90659F9904F0}"/>
              </a:ext>
            </a:extLst>
          </p:cNvPr>
          <p:cNvGraphicFramePr>
            <a:graphicFrameLocks noGrp="1"/>
          </p:cNvGraphicFramePr>
          <p:nvPr/>
        </p:nvGraphicFramePr>
        <p:xfrm>
          <a:off x="558801" y="3640930"/>
          <a:ext cx="11074399" cy="25594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74399">
                  <a:extLst>
                    <a:ext uri="{9D8B030D-6E8A-4147-A177-3AD203B41FA5}">
                      <a16:colId xmlns:a16="http://schemas.microsoft.com/office/drawing/2014/main" val="1073469179"/>
                    </a:ext>
                  </a:extLst>
                </a:gridCol>
              </a:tblGrid>
              <a:tr h="32316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642447"/>
                  </a:ext>
                </a:extLst>
              </a:tr>
              <a:tr h="719220">
                <a:tc>
                  <a:txBody>
                    <a:bodyPr/>
                    <a:lstStyle/>
                    <a:p>
                      <a:pPr algn="l"/>
                      <a:r>
                        <a:rPr lang="cs-CZ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Revitalizace, podpora přirozeného rozlivu vodních toků a obnova přirozených funkcí niv</a:t>
                      </a:r>
                      <a:endParaRPr lang="cs-CZ" sz="20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019269"/>
                  </a:ext>
                </a:extLst>
              </a:tr>
              <a:tr h="66090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Zajistit provázání opatření NPOP s plánováním v oblasti vod</a:t>
                      </a:r>
                      <a:endParaRPr lang="cs-CZ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276190"/>
                  </a:ext>
                </a:extLst>
              </a:tr>
              <a:tr h="81353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cs-CZ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Optimalizovat legislativní a metodický rámec pro zajištění efektivní implementace opatření v oblasti obnovy volně tekoucích řek a vodního režimu, vč. postupu při zániku vodního díla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070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86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F1003-4641-1444-CFE5-102A033B8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D89E22-1C4D-8B09-9FBA-A69CAE9F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/>
          <a:lstStyle/>
          <a:p>
            <a:r>
              <a:rPr lang="cs-CZ" dirty="0"/>
              <a:t>Agenda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9CF73F-7DCF-35C4-250B-B0AC09EAA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9250" y="2278063"/>
            <a:ext cx="8964613" cy="3959225"/>
          </a:xfrm>
        </p:spPr>
        <p:txBody>
          <a:bodyPr/>
          <a:lstStyle/>
          <a:p>
            <a:r>
              <a:rPr lang="cs-CZ" sz="2400" b="1" dirty="0">
                <a:solidFill>
                  <a:schemeClr val="accent5"/>
                </a:solidFill>
              </a:rPr>
              <a:t>01</a:t>
            </a:r>
            <a:r>
              <a:rPr lang="cs-CZ" sz="2400" dirty="0"/>
              <a:t>	Nařízení (EU) 2024/1991 o obnově přírody a Národní plán na obnovu přírody</a:t>
            </a:r>
          </a:p>
          <a:p>
            <a:r>
              <a:rPr lang="cs-CZ" sz="2400" b="1" dirty="0">
                <a:solidFill>
                  <a:schemeClr val="accent5"/>
                </a:solidFill>
              </a:rPr>
              <a:t>02</a:t>
            </a:r>
            <a:r>
              <a:rPr lang="cs-CZ" sz="2400" dirty="0"/>
              <a:t>	Proces přípravy Národního plánu na obnovu přírody</a:t>
            </a:r>
          </a:p>
          <a:p>
            <a:r>
              <a:rPr lang="cs-CZ" sz="2400" b="1" dirty="0">
                <a:solidFill>
                  <a:schemeClr val="accent5"/>
                </a:solidFill>
              </a:rPr>
              <a:t>03</a:t>
            </a:r>
            <a:r>
              <a:rPr lang="cs-CZ" sz="2400" dirty="0"/>
              <a:t>	Cíle a povinnosti stanovené nařízením a obsah Národního plánu na obnovu přírody </a:t>
            </a:r>
          </a:p>
          <a:p>
            <a:r>
              <a:rPr lang="cs-CZ" sz="2400" b="1" dirty="0">
                <a:solidFill>
                  <a:schemeClr val="accent5"/>
                </a:solidFill>
              </a:rPr>
              <a:t>04</a:t>
            </a:r>
            <a:r>
              <a:rPr lang="cs-CZ" sz="2400" dirty="0"/>
              <a:t>	Veřejná konzultace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FF7458-001E-82D1-AAD4-8540CD54008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93600" y="6300000"/>
            <a:ext cx="4680000" cy="365125"/>
          </a:xfrm>
        </p:spPr>
        <p:txBody>
          <a:bodyPr/>
          <a:lstStyle/>
          <a:p>
            <a:r>
              <a:rPr lang="cs-CZ"/>
              <a:t>Ministerstvo životního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9154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80BDF-4016-9FB2-D72D-21EC50AC6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7210F95A-47C4-BC48-5C66-2071E9972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74068" y="1003891"/>
            <a:ext cx="7870091" cy="50901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accent4"/>
                </a:solidFill>
              </a:rPr>
              <a:t>odst. 1 </a:t>
            </a:r>
            <a:r>
              <a:rPr lang="cs-CZ" sz="2600" i="1" dirty="0"/>
              <a:t>do 2030 </a:t>
            </a:r>
            <a:r>
              <a:rPr lang="cs-CZ" sz="2600" b="1" dirty="0"/>
              <a:t>zlepšit rozmanitost </a:t>
            </a:r>
            <a:r>
              <a:rPr lang="cs-CZ" sz="2600" dirty="0"/>
              <a:t>opylovačů a </a:t>
            </a:r>
            <a:r>
              <a:rPr lang="cs-CZ" sz="2600" b="1" dirty="0"/>
              <a:t>zvrátit pokles</a:t>
            </a:r>
            <a:r>
              <a:rPr lang="cs-CZ" sz="2600" dirty="0"/>
              <a:t> jejich populací, </a:t>
            </a:r>
            <a:r>
              <a:rPr lang="cs-CZ" sz="2600" i="1" dirty="0"/>
              <a:t>od 2031 </a:t>
            </a:r>
            <a:r>
              <a:rPr lang="cs-CZ" sz="2600" b="1" dirty="0"/>
              <a:t>rostoucí trend </a:t>
            </a:r>
            <a:r>
              <a:rPr lang="cs-CZ" sz="2600" dirty="0"/>
              <a:t>-&gt; uspokojivé úrovně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accent4"/>
                </a:solidFill>
              </a:rPr>
              <a:t>odst. 2 </a:t>
            </a:r>
            <a:r>
              <a:rPr lang="cs-CZ" sz="2600" b="1" dirty="0"/>
              <a:t>metoda monitorování </a:t>
            </a:r>
            <a:r>
              <a:rPr lang="cs-CZ" sz="2600" dirty="0"/>
              <a:t>rozmanitosti opylovačů a populací opylovačů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b="1" dirty="0"/>
              <a:t>Nařízení Komise v přenesené pravomoci (EU) 2025/2188</a:t>
            </a:r>
            <a:r>
              <a:rPr lang="cs-CZ" sz="2400" dirty="0"/>
              <a:t> ze dne 19. září 2025: standardizovaný přístup ke shromažďování údajů o četnosti a druhové rozmanitosti a k posouzení trendů populací a účinnosti opatření</a:t>
            </a:r>
          </a:p>
          <a:p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26900B-3511-FD3D-795E-15F59AA5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43" y="388214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OBNOVA POPULACÍ OPYLOVAČŮ</a:t>
            </a:r>
            <a:br>
              <a:rPr lang="cs-CZ" b="1" dirty="0"/>
            </a:br>
            <a:r>
              <a:rPr lang="cs-CZ" b="1" dirty="0"/>
              <a:t>(čl. 10)</a:t>
            </a:r>
            <a:br>
              <a:rPr lang="cs-CZ" sz="3200" b="1" dirty="0">
                <a:solidFill>
                  <a:schemeClr val="tx2"/>
                </a:solidFill>
              </a:rPr>
            </a:b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DED080A-6291-64FD-3FD5-04617F1D1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44" y="2987040"/>
            <a:ext cx="3377710" cy="356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6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72A0F-170D-AD8C-C5DA-AFBA745A5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8F6162DB-BF18-6AE0-7AB8-995F5A69E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300" y="1407751"/>
            <a:ext cx="10980420" cy="50901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Prospective</a:t>
            </a:r>
            <a:r>
              <a:rPr lang="cs-CZ" sz="2400" dirty="0"/>
              <a:t> LIFE: </a:t>
            </a:r>
            <a:r>
              <a:rPr lang="cs-CZ" sz="2400" b="1" dirty="0"/>
              <a:t>Národní akční plán na ochranu opylovačů 2026-2035 </a:t>
            </a:r>
            <a:r>
              <a:rPr lang="cs-CZ" sz="2400" dirty="0"/>
              <a:t>(samostatná pracovní skupina, výstupy využity v NPOP)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accent4"/>
                </a:solidFill>
              </a:rPr>
              <a:t>Specifická opatření pro čl. 10</a:t>
            </a:r>
          </a:p>
          <a:p>
            <a:r>
              <a:rPr lang="cs-CZ" sz="2400" dirty="0"/>
              <a:t>Příklad: </a:t>
            </a:r>
            <a:r>
              <a:rPr lang="cs-CZ" sz="2400" b="1" i="1" dirty="0"/>
              <a:t>Obnova liniových prvků v krajině jako biokoridorů pro hmyz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accent4"/>
                </a:solidFill>
              </a:rPr>
              <a:t>Opatření napříč články</a:t>
            </a:r>
          </a:p>
          <a:p>
            <a:r>
              <a:rPr lang="cs-CZ" sz="2400" dirty="0"/>
              <a:t>Příklad: </a:t>
            </a:r>
            <a:r>
              <a:rPr lang="cs-CZ" sz="2400" b="1" i="1" dirty="0"/>
              <a:t>Snižování používání chemických prostředků v lesích </a:t>
            </a:r>
            <a:r>
              <a:rPr lang="cs-CZ" sz="2400" dirty="0"/>
              <a:t>- Opatření přispívá k ochraně a obnově populací opylovačů (čl. 10) prostřednictvím omezení aplikace chemických prostředků v lesnickém hospodaření a snížení jejich negativních vlivů na populace i biotopy opylovačů.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5131793-F946-E93D-6BCC-C0D74A731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43" y="142437"/>
            <a:ext cx="3932237" cy="1600200"/>
          </a:xfrm>
        </p:spPr>
        <p:txBody>
          <a:bodyPr>
            <a:normAutofit/>
          </a:bodyPr>
          <a:lstStyle/>
          <a:p>
            <a:r>
              <a:rPr lang="cs-CZ" sz="3200" b="1" dirty="0"/>
              <a:t>Opatření</a:t>
            </a:r>
            <a:br>
              <a:rPr lang="cs-CZ" sz="3200" b="1" dirty="0">
                <a:solidFill>
                  <a:schemeClr val="tx2"/>
                </a:solidFill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894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99FEF-F185-78E0-E6A1-AB94B7280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00F01359-4DC0-F8E5-E494-5FB33450F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9211" y="871632"/>
            <a:ext cx="7870091" cy="583008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accent4"/>
                </a:solidFill>
              </a:rPr>
              <a:t>odst. 1 </a:t>
            </a:r>
            <a:r>
              <a:rPr lang="cs-CZ" sz="2400" b="1" dirty="0"/>
              <a:t>zvýšení biologické rozmanitosti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odst. 2 </a:t>
            </a:r>
            <a:r>
              <a:rPr lang="cs-CZ" sz="2400" b="1" dirty="0"/>
              <a:t>rostoucí trend </a:t>
            </a:r>
            <a:r>
              <a:rPr lang="cs-CZ" sz="2400" dirty="0"/>
              <a:t>alespoň u </a:t>
            </a:r>
            <a:r>
              <a:rPr lang="cs-CZ" sz="2400" b="1" dirty="0"/>
              <a:t>2 ze 3 indikátorů </a:t>
            </a:r>
            <a:r>
              <a:rPr lang="cs-CZ" sz="2400" dirty="0"/>
              <a:t>(příloha IV) -&gt; uspokojivé úrovně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/>
              <a:t>indikátor motýlů v travních porostech;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/>
              <a:t>zásoba organického uhlíku v minerální složce půdy;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dirty="0"/>
              <a:t>podíl zemědělské půdy s krajinnými prvky s vysokou rozmanitostí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accent4"/>
                </a:solidFill>
              </a:rPr>
              <a:t>odst. 3 </a:t>
            </a:r>
            <a:r>
              <a:rPr lang="cs-CZ" sz="2400" b="1" dirty="0"/>
              <a:t>dosažení </a:t>
            </a:r>
            <a:r>
              <a:rPr lang="cs-CZ" sz="2400" dirty="0"/>
              <a:t>stanovených </a:t>
            </a:r>
            <a:r>
              <a:rPr lang="cs-CZ" sz="2400" b="1" dirty="0"/>
              <a:t>hodnot</a:t>
            </a:r>
            <a:r>
              <a:rPr lang="cs-CZ" sz="2400" dirty="0"/>
              <a:t> </a:t>
            </a:r>
            <a:r>
              <a:rPr lang="cs-CZ" sz="2400" b="1" dirty="0"/>
              <a:t>běžných druhů polních ptáků</a:t>
            </a:r>
            <a:r>
              <a:rPr lang="cs-CZ" sz="2400" dirty="0"/>
              <a:t> (příloha V)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accent4"/>
                </a:solidFill>
              </a:rPr>
              <a:t>odst. 4 </a:t>
            </a:r>
            <a:r>
              <a:rPr lang="cs-CZ" sz="2400" b="1" dirty="0"/>
              <a:t>obnova </a:t>
            </a:r>
            <a:r>
              <a:rPr lang="cs-CZ" sz="2400" dirty="0"/>
              <a:t>zemědělsky využívané organické půdy na </a:t>
            </a:r>
            <a:r>
              <a:rPr lang="cs-CZ" sz="2400" b="1" dirty="0"/>
              <a:t>odvodněných rašeliništích </a:t>
            </a:r>
          </a:p>
          <a:p>
            <a:endParaRPr lang="cs-CZ" sz="2400" dirty="0">
              <a:solidFill>
                <a:schemeClr val="tx2"/>
              </a:solidFill>
            </a:endParaRPr>
          </a:p>
          <a:p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A63C034-CFC9-7668-15F6-D31A7F2A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31" y="736857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OBNOVA ZEMĚDĚLSKÝCH EKOSYSTÉMŮ</a:t>
            </a:r>
            <a:br>
              <a:rPr lang="cs-CZ" b="1" dirty="0"/>
            </a:br>
            <a:r>
              <a:rPr lang="cs-CZ" b="1" dirty="0"/>
              <a:t>(čl. 11)</a:t>
            </a:r>
            <a:br>
              <a:rPr lang="cs-CZ" sz="3200" b="1" dirty="0">
                <a:solidFill>
                  <a:schemeClr val="tx2"/>
                </a:solidFill>
              </a:rPr>
            </a:b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79FC855-87CE-2364-4A83-435D915CB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31" y="2401551"/>
            <a:ext cx="2959252" cy="42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48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70B63-412D-26F2-2002-D84E8F825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D1C0A2B7-814A-DA28-AB16-20B8B4409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769484"/>
              </p:ext>
            </p:extLst>
          </p:nvPr>
        </p:nvGraphicFramePr>
        <p:xfrm>
          <a:off x="223623" y="380246"/>
          <a:ext cx="10749177" cy="61654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49177">
                  <a:extLst>
                    <a:ext uri="{9D8B030D-6E8A-4147-A177-3AD203B41FA5}">
                      <a16:colId xmlns:a16="http://schemas.microsoft.com/office/drawing/2014/main" val="2762810535"/>
                    </a:ext>
                  </a:extLst>
                </a:gridCol>
              </a:tblGrid>
              <a:tr h="8680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Okruhy opatření 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opatření nastavována tak, aby měla efekt na všechny indikátory)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38026"/>
                  </a:ext>
                </a:extLst>
              </a:tr>
              <a:tr h="532595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Obecně posílení biodiverzity v zemědělské krajině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624825"/>
                  </a:ext>
                </a:extLst>
              </a:tr>
              <a:tr h="868057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Šetrné agrotechnické operace – ochrana a zlepšení stavu půdy – fixace uhlíku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265210"/>
                  </a:ext>
                </a:extLst>
              </a:tr>
              <a:tr h="532595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Vznik a údržba krajinných prvků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0798"/>
                  </a:ext>
                </a:extLst>
              </a:tr>
              <a:tr h="532595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Obnova vodního režimu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118320"/>
                  </a:ext>
                </a:extLst>
              </a:tr>
              <a:tr h="701132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Péče o travní porosty a cenné biotopy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876904"/>
                  </a:ext>
                </a:extLst>
              </a:tr>
              <a:tr h="532595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Agrolesnictví a zalesňování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945775"/>
                  </a:ext>
                </a:extLst>
              </a:tr>
              <a:tr h="532595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Invazní druhy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885308"/>
                  </a:ext>
                </a:extLst>
              </a:tr>
              <a:tr h="532595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Zajištění ekonomických nástrojů a zvýšení jejich efektivity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651863"/>
                  </a:ext>
                </a:extLst>
              </a:tr>
              <a:tr h="532595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Poradenství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662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845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871AA-6EAE-706A-ACF9-4F6D64AE1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E594C349-34DD-E37B-1EFB-8A425EBE9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16011" y="900658"/>
            <a:ext cx="7870091" cy="5750509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accent4"/>
                </a:solidFill>
              </a:rPr>
              <a:t>odst. 1 </a:t>
            </a:r>
            <a:r>
              <a:rPr lang="cs-CZ" sz="2800" b="1" dirty="0"/>
              <a:t>zvýšení biologické rozmanitosti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accent4"/>
                </a:solidFill>
              </a:rPr>
              <a:t>odst. 2 </a:t>
            </a:r>
            <a:r>
              <a:rPr lang="cs-CZ" sz="2800" b="1" dirty="0"/>
              <a:t>dosažení </a:t>
            </a:r>
            <a:r>
              <a:rPr lang="cs-CZ" sz="2800" dirty="0"/>
              <a:t>stanovených </a:t>
            </a:r>
            <a:r>
              <a:rPr lang="cs-CZ" sz="2800" b="1" dirty="0"/>
              <a:t>hodnot</a:t>
            </a:r>
            <a:r>
              <a:rPr lang="cs-CZ" sz="2800" dirty="0"/>
              <a:t> </a:t>
            </a:r>
            <a:r>
              <a:rPr lang="cs-CZ" sz="2800" b="1" dirty="0"/>
              <a:t>běžných druhů lesních ptáků</a:t>
            </a:r>
            <a:r>
              <a:rPr lang="cs-CZ" sz="2800" dirty="0"/>
              <a:t> (příloha VI)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accent4"/>
                </a:solidFill>
              </a:rPr>
              <a:t>odst. 3 </a:t>
            </a:r>
            <a:r>
              <a:rPr lang="cs-CZ" sz="2800" b="1" dirty="0"/>
              <a:t>rostoucí trend </a:t>
            </a:r>
            <a:r>
              <a:rPr lang="cs-CZ" sz="2800" dirty="0"/>
              <a:t>alespoň u </a:t>
            </a:r>
            <a:r>
              <a:rPr lang="cs-CZ" sz="2800" b="1" dirty="0"/>
              <a:t>6 ze 7 indikátorů </a:t>
            </a:r>
            <a:r>
              <a:rPr lang="cs-CZ" sz="2800" dirty="0"/>
              <a:t>(příloha VI) -&gt; uspokojivé úrovně </a:t>
            </a:r>
          </a:p>
          <a:p>
            <a:pPr marL="800100" lvl="1" indent="-3429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stojící mrtvé dřevo; </a:t>
            </a:r>
          </a:p>
          <a:p>
            <a:pPr marL="800100" lvl="1" indent="-3429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ležící mrtvé dřevo; </a:t>
            </a:r>
          </a:p>
          <a:p>
            <a:pPr marL="800100" lvl="1" indent="-3429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podíl lesů s bohatou věkovou strukturou;</a:t>
            </a:r>
          </a:p>
          <a:p>
            <a:pPr marL="800100" lvl="1" indent="-3429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propojení lesů; </a:t>
            </a:r>
          </a:p>
          <a:p>
            <a:pPr marL="800100" lvl="1" indent="-3429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zásoba organického uhlíku; </a:t>
            </a:r>
          </a:p>
          <a:p>
            <a:pPr marL="800100" lvl="1" indent="-3429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podíl lesů, v nichž převládají původní druhy dřevin; </a:t>
            </a:r>
          </a:p>
          <a:p>
            <a:pPr marL="800100" lvl="1" indent="-3429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druhová rozmanitost dřevin</a:t>
            </a:r>
          </a:p>
          <a:p>
            <a:endParaRPr lang="cs-CZ" sz="2400" dirty="0">
              <a:solidFill>
                <a:schemeClr val="tx2"/>
              </a:solidFill>
            </a:endParaRPr>
          </a:p>
          <a:p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58DFC25-33E0-AE0E-92CD-668A73511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87" y="380241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OBNOVA LESNÍCH EKOSYSTÉMŮ</a:t>
            </a:r>
            <a:br>
              <a:rPr lang="cs-CZ" b="1" dirty="0"/>
            </a:br>
            <a:r>
              <a:rPr lang="cs-CZ" b="1" dirty="0"/>
              <a:t>(čl. 12)</a:t>
            </a:r>
            <a:br>
              <a:rPr lang="cs-CZ" sz="3200" b="1" dirty="0">
                <a:solidFill>
                  <a:schemeClr val="tx2"/>
                </a:solidFill>
              </a:rPr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BBED4CB-DB6A-6D67-E441-052143E36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87" y="2453601"/>
            <a:ext cx="3035456" cy="419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839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6C0DE-326C-CEC3-D462-65DA10F44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42F8DD0F-65F6-4CAC-1EEE-ACEDD1510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784016"/>
              </p:ext>
            </p:extLst>
          </p:nvPr>
        </p:nvGraphicFramePr>
        <p:xfrm>
          <a:off x="224741" y="541020"/>
          <a:ext cx="10664239" cy="62491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64239">
                  <a:extLst>
                    <a:ext uri="{9D8B030D-6E8A-4147-A177-3AD203B41FA5}">
                      <a16:colId xmlns:a16="http://schemas.microsoft.com/office/drawing/2014/main" val="2762810535"/>
                    </a:ext>
                  </a:extLst>
                </a:gridCol>
              </a:tblGrid>
              <a:tr h="7262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Okruhy opatření 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opatření nastavována tak, aby měla efekt na všechny indikátory)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38026"/>
                  </a:ext>
                </a:extLst>
              </a:tr>
              <a:tr h="466450">
                <a:tc>
                  <a:txBody>
                    <a:bodyPr/>
                    <a:lstStyle/>
                    <a:p>
                      <a:r>
                        <a:rPr lang="cs-CZ" sz="2400" dirty="0"/>
                        <a:t>Ponechávání mrtvého dřeva, optimalizace podílu tlejícího dřeva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624825"/>
                  </a:ext>
                </a:extLst>
              </a:tr>
              <a:tr h="466450">
                <a:tc>
                  <a:txBody>
                    <a:bodyPr/>
                    <a:lstStyle/>
                    <a:p>
                      <a:r>
                        <a:rPr lang="cs-CZ" sz="2400" dirty="0"/>
                        <a:t>Ponechávání habitatových stromů, zachování </a:t>
                      </a:r>
                      <a:r>
                        <a:rPr lang="cs-CZ" sz="2400" dirty="0" err="1"/>
                        <a:t>hosp</a:t>
                      </a:r>
                      <a:r>
                        <a:rPr lang="cs-CZ" sz="2400" dirty="0"/>
                        <a:t>. souboru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265210"/>
                  </a:ext>
                </a:extLst>
              </a:tr>
              <a:tr h="466450">
                <a:tc>
                  <a:txBody>
                    <a:bodyPr/>
                    <a:lstStyle/>
                    <a:p>
                      <a:r>
                        <a:rPr lang="cs-CZ" sz="2400" dirty="0"/>
                        <a:t>Opatření zaměřená na fixaci uhlíku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0798"/>
                  </a:ext>
                </a:extLst>
              </a:tr>
              <a:tr h="466450">
                <a:tc>
                  <a:txBody>
                    <a:bodyPr/>
                    <a:lstStyle/>
                    <a:p>
                      <a:r>
                        <a:rPr lang="cs-CZ" sz="2400" dirty="0"/>
                        <a:t>Obnova (</a:t>
                      </a:r>
                      <a:r>
                        <a:rPr lang="cs-CZ" sz="2400" dirty="0" err="1"/>
                        <a:t>postkalamitních</a:t>
                      </a:r>
                      <a:r>
                        <a:rPr lang="cs-CZ" sz="2400" dirty="0"/>
                        <a:t>) holin, využití přípravných dřevin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118320"/>
                  </a:ext>
                </a:extLst>
              </a:tr>
              <a:tr h="614056">
                <a:tc>
                  <a:txBody>
                    <a:bodyPr/>
                    <a:lstStyle/>
                    <a:p>
                      <a:r>
                        <a:rPr lang="cs-CZ" sz="2400" dirty="0"/>
                        <a:t>Regulace využití chemických prostředků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876904"/>
                  </a:ext>
                </a:extLst>
              </a:tr>
              <a:tr h="466450">
                <a:tc>
                  <a:txBody>
                    <a:bodyPr/>
                    <a:lstStyle/>
                    <a:p>
                      <a:r>
                        <a:rPr lang="cs-CZ" sz="2400" dirty="0"/>
                        <a:t>Podpora biodiverzity obecně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945775"/>
                  </a:ext>
                </a:extLst>
              </a:tr>
              <a:tr h="466450">
                <a:tc>
                  <a:txBody>
                    <a:bodyPr/>
                    <a:lstStyle/>
                    <a:p>
                      <a:r>
                        <a:rPr lang="cs-CZ" sz="2400" dirty="0"/>
                        <a:t>Podpora šetrných způsobů hospodaření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885308"/>
                  </a:ext>
                </a:extLst>
              </a:tr>
              <a:tr h="466450">
                <a:tc>
                  <a:txBody>
                    <a:bodyPr/>
                    <a:lstStyle/>
                    <a:p>
                      <a:r>
                        <a:rPr lang="cs-CZ" sz="2400" dirty="0"/>
                        <a:t>Úprava stavů zvěře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651863"/>
                  </a:ext>
                </a:extLst>
              </a:tr>
              <a:tr h="466450">
                <a:tc>
                  <a:txBody>
                    <a:bodyPr/>
                    <a:lstStyle/>
                    <a:p>
                      <a:r>
                        <a:rPr lang="cs-CZ" sz="2400" dirty="0"/>
                        <a:t>Rekonstrukce, přeměny a převody lesních porostů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920405"/>
                  </a:ext>
                </a:extLst>
              </a:tr>
              <a:tr h="614050">
                <a:tc>
                  <a:txBody>
                    <a:bodyPr/>
                    <a:lstStyle/>
                    <a:p>
                      <a:r>
                        <a:rPr lang="cs-CZ" sz="2400" dirty="0"/>
                        <a:t>Revitalizace, obnova vodního režimu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802475"/>
                  </a:ext>
                </a:extLst>
              </a:tr>
              <a:tr h="466450">
                <a:tc>
                  <a:txBody>
                    <a:bodyPr/>
                    <a:lstStyle/>
                    <a:p>
                      <a:r>
                        <a:rPr lang="cs-CZ" sz="2400" dirty="0"/>
                        <a:t>Dotační tituly – zajištění a optimalizace ekonomických nástrojů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473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753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7374D-4ED9-8CB3-1CBE-400FEF2F3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7E5E9609-9E5E-E10E-BA69-B87C5590D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68486"/>
            <a:ext cx="7937486" cy="1916866"/>
          </a:xfrm>
        </p:spPr>
        <p:txBody>
          <a:bodyPr>
            <a:normAutofit/>
          </a:bodyPr>
          <a:lstStyle/>
          <a:p>
            <a:r>
              <a:rPr lang="cs-CZ" noProof="0" dirty="0">
                <a:solidFill>
                  <a:schemeClr val="tx1"/>
                </a:solidFill>
              </a:rPr>
              <a:t>04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/>
              <a:t>Veřejná konzultace</a:t>
            </a:r>
            <a:br>
              <a:rPr lang="cs-CZ" dirty="0"/>
            </a:br>
            <a:endParaRPr lang="cs-CZ" noProof="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34BB06-F797-0D3B-AA7E-AC9FD4656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Ministerstvo životního prostředí</a:t>
            </a:r>
            <a:endParaRPr lang="cs-CZ" dirty="0"/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03D23EC7-8965-8ECD-4B69-A3426440B243}"/>
              </a:ext>
            </a:extLst>
          </p:cNvPr>
          <p:cNvSpPr txBox="1">
            <a:spLocks/>
          </p:cNvSpPr>
          <p:nvPr/>
        </p:nvSpPr>
        <p:spPr>
          <a:xfrm>
            <a:off x="200025" y="2865691"/>
            <a:ext cx="11891772" cy="1113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cs-CZ" sz="3000" noProof="0" dirty="0"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874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FFA07-7005-CD91-6471-1689F2EDB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915A90-CF20-23E7-85F8-CC5DA510CF7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 dirty="0"/>
              <a:t>Ministerstvo životního prostředí</a:t>
            </a:r>
          </a:p>
          <a:p>
            <a:pPr algn="l"/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35C3B7-3731-F6AD-BD97-0AABD5A0C53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D6E4F9-75C1-49AC-A1AF-83A9244DC0E5}" type="slidenum">
              <a:rPr lang="cs-CZ" smtClean="0"/>
              <a:pPr/>
              <a:t>37</a:t>
            </a:fld>
            <a:endParaRPr lang="cs-CZ" dirty="0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3EF7EBB7-0C2A-C78B-B954-4123E10943C0}"/>
              </a:ext>
            </a:extLst>
          </p:cNvPr>
          <p:cNvGrpSpPr/>
          <p:nvPr/>
        </p:nvGrpSpPr>
        <p:grpSpPr>
          <a:xfrm>
            <a:off x="817466" y="608496"/>
            <a:ext cx="9149392" cy="5463972"/>
            <a:chOff x="817466" y="608496"/>
            <a:chExt cx="9149392" cy="5463972"/>
          </a:xfrm>
        </p:grpSpPr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9597FEB9-4945-F50E-090D-C0E3A7FB4473}"/>
                </a:ext>
              </a:extLst>
            </p:cNvPr>
            <p:cNvSpPr/>
            <p:nvPr/>
          </p:nvSpPr>
          <p:spPr>
            <a:xfrm rot="5400000">
              <a:off x="454538" y="1565800"/>
              <a:ext cx="1513362" cy="175590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" name="Volný tvar: obrazec 3">
              <a:extLst>
                <a:ext uri="{FF2B5EF4-FFF2-40B4-BE49-F238E27FC236}">
                  <a16:creationId xmlns:a16="http://schemas.microsoft.com/office/drawing/2014/main" id="{C2DEC441-24CF-1B0C-C271-807EDFE120D2}"/>
                </a:ext>
              </a:extLst>
            </p:cNvPr>
            <p:cNvSpPr/>
            <p:nvPr/>
          </p:nvSpPr>
          <p:spPr>
            <a:xfrm>
              <a:off x="827749" y="608496"/>
              <a:ext cx="1951008" cy="1170605"/>
            </a:xfrm>
            <a:custGeom>
              <a:avLst/>
              <a:gdLst>
                <a:gd name="csX0" fmla="*/ 0 w 1951008"/>
                <a:gd name="csY0" fmla="*/ 117061 h 1170605"/>
                <a:gd name="csX1" fmla="*/ 117061 w 1951008"/>
                <a:gd name="csY1" fmla="*/ 0 h 1170605"/>
                <a:gd name="csX2" fmla="*/ 1833948 w 1951008"/>
                <a:gd name="csY2" fmla="*/ 0 h 1170605"/>
                <a:gd name="csX3" fmla="*/ 1951009 w 1951008"/>
                <a:gd name="csY3" fmla="*/ 117061 h 1170605"/>
                <a:gd name="csX4" fmla="*/ 1951008 w 1951008"/>
                <a:gd name="csY4" fmla="*/ 1053545 h 1170605"/>
                <a:gd name="csX5" fmla="*/ 1833947 w 1951008"/>
                <a:gd name="csY5" fmla="*/ 1170606 h 1170605"/>
                <a:gd name="csX6" fmla="*/ 117061 w 1951008"/>
                <a:gd name="csY6" fmla="*/ 1170605 h 1170605"/>
                <a:gd name="csX7" fmla="*/ 0 w 1951008"/>
                <a:gd name="csY7" fmla="*/ 1053544 h 1170605"/>
                <a:gd name="csX8" fmla="*/ 0 w 1951008"/>
                <a:gd name="csY8" fmla="*/ 117061 h 11706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951008" h="1170605">
                  <a:moveTo>
                    <a:pt x="0" y="117061"/>
                  </a:moveTo>
                  <a:cubicBezTo>
                    <a:pt x="0" y="52410"/>
                    <a:pt x="52410" y="0"/>
                    <a:pt x="117061" y="0"/>
                  </a:cubicBezTo>
                  <a:lnTo>
                    <a:pt x="1833948" y="0"/>
                  </a:lnTo>
                  <a:cubicBezTo>
                    <a:pt x="1898599" y="0"/>
                    <a:pt x="1951009" y="52410"/>
                    <a:pt x="1951009" y="117061"/>
                  </a:cubicBezTo>
                  <a:cubicBezTo>
                    <a:pt x="1951009" y="429222"/>
                    <a:pt x="1951008" y="741384"/>
                    <a:pt x="1951008" y="1053545"/>
                  </a:cubicBezTo>
                  <a:cubicBezTo>
                    <a:pt x="1951008" y="1118196"/>
                    <a:pt x="1898598" y="1170606"/>
                    <a:pt x="1833947" y="1170606"/>
                  </a:cubicBezTo>
                  <a:lnTo>
                    <a:pt x="117061" y="1170605"/>
                  </a:lnTo>
                  <a:cubicBezTo>
                    <a:pt x="52410" y="1170605"/>
                    <a:pt x="0" y="1118195"/>
                    <a:pt x="0" y="1053544"/>
                  </a:cubicBezTo>
                  <a:lnTo>
                    <a:pt x="0" y="1170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866" tIns="102866" rIns="102866" bIns="10286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800" kern="1200" dirty="0"/>
                <a:t>Nařízení vstupuje v platnost 18.8.2024</a:t>
              </a: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1BD7BD88-E980-BFE8-B904-5E97CFB0F44F}"/>
                </a:ext>
              </a:extLst>
            </p:cNvPr>
            <p:cNvSpPr/>
            <p:nvPr/>
          </p:nvSpPr>
          <p:spPr>
            <a:xfrm rot="5389959">
              <a:off x="495237" y="3047659"/>
              <a:ext cx="1436159" cy="175590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B7FCA24F-906D-1480-7598-0CC2654CA8BC}"/>
                </a:ext>
              </a:extLst>
            </p:cNvPr>
            <p:cNvSpPr/>
            <p:nvPr/>
          </p:nvSpPr>
          <p:spPr>
            <a:xfrm>
              <a:off x="817466" y="2127380"/>
              <a:ext cx="1951008" cy="1170605"/>
            </a:xfrm>
            <a:custGeom>
              <a:avLst/>
              <a:gdLst>
                <a:gd name="csX0" fmla="*/ 0 w 1951008"/>
                <a:gd name="csY0" fmla="*/ 117061 h 1170605"/>
                <a:gd name="csX1" fmla="*/ 117061 w 1951008"/>
                <a:gd name="csY1" fmla="*/ 0 h 1170605"/>
                <a:gd name="csX2" fmla="*/ 1833948 w 1951008"/>
                <a:gd name="csY2" fmla="*/ 0 h 1170605"/>
                <a:gd name="csX3" fmla="*/ 1951009 w 1951008"/>
                <a:gd name="csY3" fmla="*/ 117061 h 1170605"/>
                <a:gd name="csX4" fmla="*/ 1951008 w 1951008"/>
                <a:gd name="csY4" fmla="*/ 1053545 h 1170605"/>
                <a:gd name="csX5" fmla="*/ 1833947 w 1951008"/>
                <a:gd name="csY5" fmla="*/ 1170606 h 1170605"/>
                <a:gd name="csX6" fmla="*/ 117061 w 1951008"/>
                <a:gd name="csY6" fmla="*/ 1170605 h 1170605"/>
                <a:gd name="csX7" fmla="*/ 0 w 1951008"/>
                <a:gd name="csY7" fmla="*/ 1053544 h 1170605"/>
                <a:gd name="csX8" fmla="*/ 0 w 1951008"/>
                <a:gd name="csY8" fmla="*/ 117061 h 11706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951008" h="1170605">
                  <a:moveTo>
                    <a:pt x="0" y="117061"/>
                  </a:moveTo>
                  <a:cubicBezTo>
                    <a:pt x="0" y="52410"/>
                    <a:pt x="52410" y="0"/>
                    <a:pt x="117061" y="0"/>
                  </a:cubicBezTo>
                  <a:lnTo>
                    <a:pt x="1833948" y="0"/>
                  </a:lnTo>
                  <a:cubicBezTo>
                    <a:pt x="1898599" y="0"/>
                    <a:pt x="1951009" y="52410"/>
                    <a:pt x="1951009" y="117061"/>
                  </a:cubicBezTo>
                  <a:cubicBezTo>
                    <a:pt x="1951009" y="429222"/>
                    <a:pt x="1951008" y="741384"/>
                    <a:pt x="1951008" y="1053545"/>
                  </a:cubicBezTo>
                  <a:cubicBezTo>
                    <a:pt x="1951008" y="1118196"/>
                    <a:pt x="1898598" y="1170606"/>
                    <a:pt x="1833947" y="1170606"/>
                  </a:cubicBezTo>
                  <a:lnTo>
                    <a:pt x="117061" y="1170605"/>
                  </a:lnTo>
                  <a:cubicBezTo>
                    <a:pt x="52410" y="1170605"/>
                    <a:pt x="0" y="1118195"/>
                    <a:pt x="0" y="1053544"/>
                  </a:cubicBezTo>
                  <a:lnTo>
                    <a:pt x="0" y="117061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866" tIns="102866" rIns="102866" bIns="10286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800" kern="1200" dirty="0">
                  <a:solidFill>
                    <a:schemeClr val="tx2"/>
                  </a:solidFill>
                </a:rPr>
                <a:t>Přípravná fáze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800" kern="1200" dirty="0">
                  <a:solidFill>
                    <a:schemeClr val="tx2"/>
                  </a:solidFill>
                </a:rPr>
                <a:t>(pracovní skupiny)</a:t>
              </a: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FDC2CCC5-E409-1264-017B-BEC33913D64B}"/>
                </a:ext>
              </a:extLst>
            </p:cNvPr>
            <p:cNvSpPr/>
            <p:nvPr/>
          </p:nvSpPr>
          <p:spPr>
            <a:xfrm rot="3266753">
              <a:off x="868258" y="4451016"/>
              <a:ext cx="1675902" cy="175590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D4B3E883-854C-75F2-3471-0F1CAA5909C7}"/>
                </a:ext>
              </a:extLst>
            </p:cNvPr>
            <p:cNvSpPr/>
            <p:nvPr/>
          </p:nvSpPr>
          <p:spPr>
            <a:xfrm>
              <a:off x="817466" y="3560016"/>
              <a:ext cx="1951008" cy="1170605"/>
            </a:xfrm>
            <a:custGeom>
              <a:avLst/>
              <a:gdLst>
                <a:gd name="csX0" fmla="*/ 0 w 1951008"/>
                <a:gd name="csY0" fmla="*/ 117061 h 1170605"/>
                <a:gd name="csX1" fmla="*/ 117061 w 1951008"/>
                <a:gd name="csY1" fmla="*/ 0 h 1170605"/>
                <a:gd name="csX2" fmla="*/ 1833948 w 1951008"/>
                <a:gd name="csY2" fmla="*/ 0 h 1170605"/>
                <a:gd name="csX3" fmla="*/ 1951009 w 1951008"/>
                <a:gd name="csY3" fmla="*/ 117061 h 1170605"/>
                <a:gd name="csX4" fmla="*/ 1951008 w 1951008"/>
                <a:gd name="csY4" fmla="*/ 1053545 h 1170605"/>
                <a:gd name="csX5" fmla="*/ 1833947 w 1951008"/>
                <a:gd name="csY5" fmla="*/ 1170606 h 1170605"/>
                <a:gd name="csX6" fmla="*/ 117061 w 1951008"/>
                <a:gd name="csY6" fmla="*/ 1170605 h 1170605"/>
                <a:gd name="csX7" fmla="*/ 0 w 1951008"/>
                <a:gd name="csY7" fmla="*/ 1053544 h 1170605"/>
                <a:gd name="csX8" fmla="*/ 0 w 1951008"/>
                <a:gd name="csY8" fmla="*/ 117061 h 11706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951008" h="1170605">
                  <a:moveTo>
                    <a:pt x="0" y="117061"/>
                  </a:moveTo>
                  <a:cubicBezTo>
                    <a:pt x="0" y="52410"/>
                    <a:pt x="52410" y="0"/>
                    <a:pt x="117061" y="0"/>
                  </a:cubicBezTo>
                  <a:lnTo>
                    <a:pt x="1833948" y="0"/>
                  </a:lnTo>
                  <a:cubicBezTo>
                    <a:pt x="1898599" y="0"/>
                    <a:pt x="1951009" y="52410"/>
                    <a:pt x="1951009" y="117061"/>
                  </a:cubicBezTo>
                  <a:cubicBezTo>
                    <a:pt x="1951009" y="429222"/>
                    <a:pt x="1951008" y="741384"/>
                    <a:pt x="1951008" y="1053545"/>
                  </a:cubicBezTo>
                  <a:cubicBezTo>
                    <a:pt x="1951008" y="1118196"/>
                    <a:pt x="1898598" y="1170606"/>
                    <a:pt x="1833947" y="1170606"/>
                  </a:cubicBezTo>
                  <a:lnTo>
                    <a:pt x="117061" y="1170605"/>
                  </a:lnTo>
                  <a:cubicBezTo>
                    <a:pt x="52410" y="1170605"/>
                    <a:pt x="0" y="1118195"/>
                    <a:pt x="0" y="1053544"/>
                  </a:cubicBezTo>
                  <a:lnTo>
                    <a:pt x="0" y="117061"/>
                  </a:lnTo>
                  <a:close/>
                </a:path>
              </a:pathLst>
            </a:custGeom>
            <a:ln w="57150"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866" tIns="102866" rIns="102866" bIns="10286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800" kern="1200" dirty="0"/>
                <a:t>Veřejná konzultace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FA760146-2471-4E76-0018-1425BF1740FF}"/>
                </a:ext>
              </a:extLst>
            </p:cNvPr>
            <p:cNvSpPr/>
            <p:nvPr/>
          </p:nvSpPr>
          <p:spPr>
            <a:xfrm>
              <a:off x="2131017" y="5132746"/>
              <a:ext cx="2748625" cy="138195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7FFF9CFB-1299-CD75-C7B0-15B61D87C38A}"/>
                </a:ext>
              </a:extLst>
            </p:cNvPr>
            <p:cNvSpPr/>
            <p:nvPr/>
          </p:nvSpPr>
          <p:spPr>
            <a:xfrm>
              <a:off x="2529825" y="4901862"/>
              <a:ext cx="1951008" cy="1170605"/>
            </a:xfrm>
            <a:custGeom>
              <a:avLst/>
              <a:gdLst>
                <a:gd name="csX0" fmla="*/ 0 w 1951008"/>
                <a:gd name="csY0" fmla="*/ 117061 h 1170605"/>
                <a:gd name="csX1" fmla="*/ 117061 w 1951008"/>
                <a:gd name="csY1" fmla="*/ 0 h 1170605"/>
                <a:gd name="csX2" fmla="*/ 1833948 w 1951008"/>
                <a:gd name="csY2" fmla="*/ 0 h 1170605"/>
                <a:gd name="csX3" fmla="*/ 1951009 w 1951008"/>
                <a:gd name="csY3" fmla="*/ 117061 h 1170605"/>
                <a:gd name="csX4" fmla="*/ 1951008 w 1951008"/>
                <a:gd name="csY4" fmla="*/ 1053545 h 1170605"/>
                <a:gd name="csX5" fmla="*/ 1833947 w 1951008"/>
                <a:gd name="csY5" fmla="*/ 1170606 h 1170605"/>
                <a:gd name="csX6" fmla="*/ 117061 w 1951008"/>
                <a:gd name="csY6" fmla="*/ 1170605 h 1170605"/>
                <a:gd name="csX7" fmla="*/ 0 w 1951008"/>
                <a:gd name="csY7" fmla="*/ 1053544 h 1170605"/>
                <a:gd name="csX8" fmla="*/ 0 w 1951008"/>
                <a:gd name="csY8" fmla="*/ 117061 h 11706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951008" h="1170605">
                  <a:moveTo>
                    <a:pt x="0" y="117061"/>
                  </a:moveTo>
                  <a:cubicBezTo>
                    <a:pt x="0" y="52410"/>
                    <a:pt x="52410" y="0"/>
                    <a:pt x="117061" y="0"/>
                  </a:cubicBezTo>
                  <a:lnTo>
                    <a:pt x="1833948" y="0"/>
                  </a:lnTo>
                  <a:cubicBezTo>
                    <a:pt x="1898599" y="0"/>
                    <a:pt x="1951009" y="52410"/>
                    <a:pt x="1951009" y="117061"/>
                  </a:cubicBezTo>
                  <a:cubicBezTo>
                    <a:pt x="1951009" y="429222"/>
                    <a:pt x="1951008" y="741384"/>
                    <a:pt x="1951008" y="1053545"/>
                  </a:cubicBezTo>
                  <a:cubicBezTo>
                    <a:pt x="1951008" y="1118196"/>
                    <a:pt x="1898598" y="1170606"/>
                    <a:pt x="1833947" y="1170606"/>
                  </a:cubicBezTo>
                  <a:lnTo>
                    <a:pt x="117061" y="1170605"/>
                  </a:lnTo>
                  <a:cubicBezTo>
                    <a:pt x="52410" y="1170605"/>
                    <a:pt x="0" y="1118195"/>
                    <a:pt x="0" y="1053544"/>
                  </a:cubicBezTo>
                  <a:lnTo>
                    <a:pt x="0" y="1170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866" tIns="102866" rIns="102866" bIns="10286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800" kern="1200" dirty="0"/>
                <a:t>Schválení vládou léto 2026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7A09DEAD-CD18-D764-692D-38454863CDDF}"/>
                </a:ext>
              </a:extLst>
            </p:cNvPr>
            <p:cNvSpPr/>
            <p:nvPr/>
          </p:nvSpPr>
          <p:spPr>
            <a:xfrm rot="16200000">
              <a:off x="3837509" y="4176940"/>
              <a:ext cx="1906661" cy="179785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2BD3C74E-6EA5-9E56-ACC0-2987505693ED}"/>
                </a:ext>
              </a:extLst>
            </p:cNvPr>
            <p:cNvSpPr/>
            <p:nvPr/>
          </p:nvSpPr>
          <p:spPr>
            <a:xfrm>
              <a:off x="4436306" y="3554668"/>
              <a:ext cx="1951008" cy="1170605"/>
            </a:xfrm>
            <a:custGeom>
              <a:avLst/>
              <a:gdLst>
                <a:gd name="csX0" fmla="*/ 0 w 1951008"/>
                <a:gd name="csY0" fmla="*/ 117061 h 1170605"/>
                <a:gd name="csX1" fmla="*/ 117061 w 1951008"/>
                <a:gd name="csY1" fmla="*/ 0 h 1170605"/>
                <a:gd name="csX2" fmla="*/ 1833948 w 1951008"/>
                <a:gd name="csY2" fmla="*/ 0 h 1170605"/>
                <a:gd name="csX3" fmla="*/ 1951009 w 1951008"/>
                <a:gd name="csY3" fmla="*/ 117061 h 1170605"/>
                <a:gd name="csX4" fmla="*/ 1951008 w 1951008"/>
                <a:gd name="csY4" fmla="*/ 1053545 h 1170605"/>
                <a:gd name="csX5" fmla="*/ 1833947 w 1951008"/>
                <a:gd name="csY5" fmla="*/ 1170606 h 1170605"/>
                <a:gd name="csX6" fmla="*/ 117061 w 1951008"/>
                <a:gd name="csY6" fmla="*/ 1170605 h 1170605"/>
                <a:gd name="csX7" fmla="*/ 0 w 1951008"/>
                <a:gd name="csY7" fmla="*/ 1053544 h 1170605"/>
                <a:gd name="csX8" fmla="*/ 0 w 1951008"/>
                <a:gd name="csY8" fmla="*/ 117061 h 11706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951008" h="1170605">
                  <a:moveTo>
                    <a:pt x="0" y="117061"/>
                  </a:moveTo>
                  <a:cubicBezTo>
                    <a:pt x="0" y="52410"/>
                    <a:pt x="52410" y="0"/>
                    <a:pt x="117061" y="0"/>
                  </a:cubicBezTo>
                  <a:lnTo>
                    <a:pt x="1833948" y="0"/>
                  </a:lnTo>
                  <a:cubicBezTo>
                    <a:pt x="1898599" y="0"/>
                    <a:pt x="1951009" y="52410"/>
                    <a:pt x="1951009" y="117061"/>
                  </a:cubicBezTo>
                  <a:cubicBezTo>
                    <a:pt x="1951009" y="429222"/>
                    <a:pt x="1951008" y="741384"/>
                    <a:pt x="1951008" y="1053545"/>
                  </a:cubicBezTo>
                  <a:cubicBezTo>
                    <a:pt x="1951008" y="1118196"/>
                    <a:pt x="1898598" y="1170606"/>
                    <a:pt x="1833947" y="1170606"/>
                  </a:cubicBezTo>
                  <a:lnTo>
                    <a:pt x="117061" y="1170605"/>
                  </a:lnTo>
                  <a:cubicBezTo>
                    <a:pt x="52410" y="1170605"/>
                    <a:pt x="0" y="1118195"/>
                    <a:pt x="0" y="1053544"/>
                  </a:cubicBezTo>
                  <a:lnTo>
                    <a:pt x="0" y="1170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866" tIns="102866" rIns="102866" bIns="10286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800" kern="1200" dirty="0"/>
                <a:t>Odevzdání 1. návrhu NPOP EK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dirty="0"/>
                <a:t>1.9.2026</a:t>
              </a:r>
              <a:endParaRPr lang="cs-CZ" sz="1800" kern="1200" dirty="0"/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715549E4-CB92-8CFD-A2B8-0C73A7A083F4}"/>
                </a:ext>
              </a:extLst>
            </p:cNvPr>
            <p:cNvSpPr/>
            <p:nvPr/>
          </p:nvSpPr>
          <p:spPr>
            <a:xfrm rot="16200000">
              <a:off x="3580257" y="2057794"/>
              <a:ext cx="2423180" cy="175590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1D4A089D-A862-31CA-5FEB-937C2BBB9B50}"/>
                </a:ext>
              </a:extLst>
            </p:cNvPr>
            <p:cNvSpPr/>
            <p:nvPr/>
          </p:nvSpPr>
          <p:spPr>
            <a:xfrm>
              <a:off x="4454228" y="2139724"/>
              <a:ext cx="1951008" cy="1170605"/>
            </a:xfrm>
            <a:custGeom>
              <a:avLst/>
              <a:gdLst>
                <a:gd name="csX0" fmla="*/ 0 w 1951008"/>
                <a:gd name="csY0" fmla="*/ 117061 h 1170605"/>
                <a:gd name="csX1" fmla="*/ 117061 w 1951008"/>
                <a:gd name="csY1" fmla="*/ 0 h 1170605"/>
                <a:gd name="csX2" fmla="*/ 1833948 w 1951008"/>
                <a:gd name="csY2" fmla="*/ 0 h 1170605"/>
                <a:gd name="csX3" fmla="*/ 1951009 w 1951008"/>
                <a:gd name="csY3" fmla="*/ 117061 h 1170605"/>
                <a:gd name="csX4" fmla="*/ 1951008 w 1951008"/>
                <a:gd name="csY4" fmla="*/ 1053545 h 1170605"/>
                <a:gd name="csX5" fmla="*/ 1833947 w 1951008"/>
                <a:gd name="csY5" fmla="*/ 1170606 h 1170605"/>
                <a:gd name="csX6" fmla="*/ 117061 w 1951008"/>
                <a:gd name="csY6" fmla="*/ 1170605 h 1170605"/>
                <a:gd name="csX7" fmla="*/ 0 w 1951008"/>
                <a:gd name="csY7" fmla="*/ 1053544 h 1170605"/>
                <a:gd name="csX8" fmla="*/ 0 w 1951008"/>
                <a:gd name="csY8" fmla="*/ 117061 h 11706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951008" h="1170605">
                  <a:moveTo>
                    <a:pt x="0" y="117061"/>
                  </a:moveTo>
                  <a:cubicBezTo>
                    <a:pt x="0" y="52410"/>
                    <a:pt x="52410" y="0"/>
                    <a:pt x="117061" y="0"/>
                  </a:cubicBezTo>
                  <a:lnTo>
                    <a:pt x="1833948" y="0"/>
                  </a:lnTo>
                  <a:cubicBezTo>
                    <a:pt x="1898599" y="0"/>
                    <a:pt x="1951009" y="52410"/>
                    <a:pt x="1951009" y="117061"/>
                  </a:cubicBezTo>
                  <a:cubicBezTo>
                    <a:pt x="1951009" y="429222"/>
                    <a:pt x="1951008" y="741384"/>
                    <a:pt x="1951008" y="1053545"/>
                  </a:cubicBezTo>
                  <a:cubicBezTo>
                    <a:pt x="1951008" y="1118196"/>
                    <a:pt x="1898598" y="1170606"/>
                    <a:pt x="1833947" y="1170606"/>
                  </a:cubicBezTo>
                  <a:lnTo>
                    <a:pt x="117061" y="1170605"/>
                  </a:lnTo>
                  <a:cubicBezTo>
                    <a:pt x="52410" y="1170605"/>
                    <a:pt x="0" y="1118195"/>
                    <a:pt x="0" y="1053544"/>
                  </a:cubicBezTo>
                  <a:lnTo>
                    <a:pt x="0" y="1170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866" tIns="102866" rIns="102866" bIns="10286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800" kern="1200" dirty="0"/>
                <a:t>Připomínkování EK (6 měsíců)</a:t>
              </a:r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27EA7B95-3CC3-4F2B-BF5C-F7A985866C84}"/>
                </a:ext>
              </a:extLst>
            </p:cNvPr>
            <p:cNvSpPr/>
            <p:nvPr/>
          </p:nvSpPr>
          <p:spPr>
            <a:xfrm rot="21569607">
              <a:off x="4795327" y="826676"/>
              <a:ext cx="3614346" cy="175590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Volný tvar: obrazec 18">
              <a:extLst>
                <a:ext uri="{FF2B5EF4-FFF2-40B4-BE49-F238E27FC236}">
                  <a16:creationId xmlns:a16="http://schemas.microsoft.com/office/drawing/2014/main" id="{1CD85381-8B02-CF8D-5DB0-447A45D4EDE1}"/>
                </a:ext>
              </a:extLst>
            </p:cNvPr>
            <p:cNvSpPr/>
            <p:nvPr/>
          </p:nvSpPr>
          <p:spPr>
            <a:xfrm>
              <a:off x="4454228" y="608496"/>
              <a:ext cx="1951008" cy="1170605"/>
            </a:xfrm>
            <a:custGeom>
              <a:avLst/>
              <a:gdLst>
                <a:gd name="csX0" fmla="*/ 0 w 1951008"/>
                <a:gd name="csY0" fmla="*/ 117061 h 1170605"/>
                <a:gd name="csX1" fmla="*/ 117061 w 1951008"/>
                <a:gd name="csY1" fmla="*/ 0 h 1170605"/>
                <a:gd name="csX2" fmla="*/ 1833948 w 1951008"/>
                <a:gd name="csY2" fmla="*/ 0 h 1170605"/>
                <a:gd name="csX3" fmla="*/ 1951009 w 1951008"/>
                <a:gd name="csY3" fmla="*/ 117061 h 1170605"/>
                <a:gd name="csX4" fmla="*/ 1951008 w 1951008"/>
                <a:gd name="csY4" fmla="*/ 1053545 h 1170605"/>
                <a:gd name="csX5" fmla="*/ 1833947 w 1951008"/>
                <a:gd name="csY5" fmla="*/ 1170606 h 1170605"/>
                <a:gd name="csX6" fmla="*/ 117061 w 1951008"/>
                <a:gd name="csY6" fmla="*/ 1170605 h 1170605"/>
                <a:gd name="csX7" fmla="*/ 0 w 1951008"/>
                <a:gd name="csY7" fmla="*/ 1053544 h 1170605"/>
                <a:gd name="csX8" fmla="*/ 0 w 1951008"/>
                <a:gd name="csY8" fmla="*/ 117061 h 11706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951008" h="1170605">
                  <a:moveTo>
                    <a:pt x="0" y="117061"/>
                  </a:moveTo>
                  <a:cubicBezTo>
                    <a:pt x="0" y="52410"/>
                    <a:pt x="52410" y="0"/>
                    <a:pt x="117061" y="0"/>
                  </a:cubicBezTo>
                  <a:lnTo>
                    <a:pt x="1833948" y="0"/>
                  </a:lnTo>
                  <a:cubicBezTo>
                    <a:pt x="1898599" y="0"/>
                    <a:pt x="1951009" y="52410"/>
                    <a:pt x="1951009" y="117061"/>
                  </a:cubicBezTo>
                  <a:cubicBezTo>
                    <a:pt x="1951009" y="429222"/>
                    <a:pt x="1951008" y="741384"/>
                    <a:pt x="1951008" y="1053545"/>
                  </a:cubicBezTo>
                  <a:cubicBezTo>
                    <a:pt x="1951008" y="1118196"/>
                    <a:pt x="1898598" y="1170606"/>
                    <a:pt x="1833947" y="1170606"/>
                  </a:cubicBezTo>
                  <a:lnTo>
                    <a:pt x="117061" y="1170605"/>
                  </a:lnTo>
                  <a:cubicBezTo>
                    <a:pt x="52410" y="1170605"/>
                    <a:pt x="0" y="1118195"/>
                    <a:pt x="0" y="1053544"/>
                  </a:cubicBezTo>
                  <a:lnTo>
                    <a:pt x="0" y="1170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866" tIns="102866" rIns="102866" bIns="10286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700" kern="1200" dirty="0"/>
                <a:t>Zapracování připomínek a 2. veřejná konzultace (6 měsíců)</a:t>
              </a:r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ED5C5DB5-5945-3A38-7940-937E2DA994ED}"/>
                </a:ext>
              </a:extLst>
            </p:cNvPr>
            <p:cNvSpPr/>
            <p:nvPr/>
          </p:nvSpPr>
          <p:spPr>
            <a:xfrm rot="5388232">
              <a:off x="7168494" y="2056063"/>
              <a:ext cx="2490742" cy="175590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1" name="Volný tvar: obrazec 20">
              <a:extLst>
                <a:ext uri="{FF2B5EF4-FFF2-40B4-BE49-F238E27FC236}">
                  <a16:creationId xmlns:a16="http://schemas.microsoft.com/office/drawing/2014/main" id="{47823A0E-09FE-CC92-4AE1-6F6E9854F98E}"/>
                </a:ext>
              </a:extLst>
            </p:cNvPr>
            <p:cNvSpPr/>
            <p:nvPr/>
          </p:nvSpPr>
          <p:spPr>
            <a:xfrm>
              <a:off x="8015850" y="608496"/>
              <a:ext cx="1951008" cy="1170605"/>
            </a:xfrm>
            <a:custGeom>
              <a:avLst/>
              <a:gdLst>
                <a:gd name="csX0" fmla="*/ 0 w 1951008"/>
                <a:gd name="csY0" fmla="*/ 117061 h 1170605"/>
                <a:gd name="csX1" fmla="*/ 117061 w 1951008"/>
                <a:gd name="csY1" fmla="*/ 0 h 1170605"/>
                <a:gd name="csX2" fmla="*/ 1833948 w 1951008"/>
                <a:gd name="csY2" fmla="*/ 0 h 1170605"/>
                <a:gd name="csX3" fmla="*/ 1951009 w 1951008"/>
                <a:gd name="csY3" fmla="*/ 117061 h 1170605"/>
                <a:gd name="csX4" fmla="*/ 1951008 w 1951008"/>
                <a:gd name="csY4" fmla="*/ 1053545 h 1170605"/>
                <a:gd name="csX5" fmla="*/ 1833947 w 1951008"/>
                <a:gd name="csY5" fmla="*/ 1170606 h 1170605"/>
                <a:gd name="csX6" fmla="*/ 117061 w 1951008"/>
                <a:gd name="csY6" fmla="*/ 1170605 h 1170605"/>
                <a:gd name="csX7" fmla="*/ 0 w 1951008"/>
                <a:gd name="csY7" fmla="*/ 1053544 h 1170605"/>
                <a:gd name="csX8" fmla="*/ 0 w 1951008"/>
                <a:gd name="csY8" fmla="*/ 117061 h 11706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951008" h="1170605">
                  <a:moveTo>
                    <a:pt x="0" y="117061"/>
                  </a:moveTo>
                  <a:cubicBezTo>
                    <a:pt x="0" y="52410"/>
                    <a:pt x="52410" y="0"/>
                    <a:pt x="117061" y="0"/>
                  </a:cubicBezTo>
                  <a:lnTo>
                    <a:pt x="1833948" y="0"/>
                  </a:lnTo>
                  <a:cubicBezTo>
                    <a:pt x="1898599" y="0"/>
                    <a:pt x="1951009" y="52410"/>
                    <a:pt x="1951009" y="117061"/>
                  </a:cubicBezTo>
                  <a:cubicBezTo>
                    <a:pt x="1951009" y="429222"/>
                    <a:pt x="1951008" y="741384"/>
                    <a:pt x="1951008" y="1053545"/>
                  </a:cubicBezTo>
                  <a:cubicBezTo>
                    <a:pt x="1951008" y="1118196"/>
                    <a:pt x="1898598" y="1170606"/>
                    <a:pt x="1833947" y="1170606"/>
                  </a:cubicBezTo>
                  <a:lnTo>
                    <a:pt x="117061" y="1170605"/>
                  </a:lnTo>
                  <a:cubicBezTo>
                    <a:pt x="52410" y="1170605"/>
                    <a:pt x="0" y="1118195"/>
                    <a:pt x="0" y="1053544"/>
                  </a:cubicBezTo>
                  <a:lnTo>
                    <a:pt x="0" y="1170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866" tIns="102866" rIns="102866" bIns="10286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800" kern="1200" dirty="0"/>
                <a:t>Zveřejnění finální NPOP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dirty="0"/>
                <a:t>1.9.2027</a:t>
              </a:r>
              <a:endParaRPr lang="cs-CZ" kern="1200" dirty="0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02EA876E-A2BC-3985-A2A0-FF5C2BB9DBF9}"/>
                </a:ext>
              </a:extLst>
            </p:cNvPr>
            <p:cNvSpPr/>
            <p:nvPr/>
          </p:nvSpPr>
          <p:spPr>
            <a:xfrm rot="5392117">
              <a:off x="7463015" y="4178411"/>
              <a:ext cx="1911811" cy="175590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3" name="Volný tvar: obrazec 22">
              <a:extLst>
                <a:ext uri="{FF2B5EF4-FFF2-40B4-BE49-F238E27FC236}">
                  <a16:creationId xmlns:a16="http://schemas.microsoft.com/office/drawing/2014/main" id="{05F194DD-EF18-C096-8895-A63028AFF124}"/>
                </a:ext>
              </a:extLst>
            </p:cNvPr>
            <p:cNvSpPr/>
            <p:nvPr/>
          </p:nvSpPr>
          <p:spPr>
            <a:xfrm>
              <a:off x="8012739" y="3474576"/>
              <a:ext cx="1951008" cy="1170605"/>
            </a:xfrm>
            <a:custGeom>
              <a:avLst/>
              <a:gdLst>
                <a:gd name="csX0" fmla="*/ 0 w 1951008"/>
                <a:gd name="csY0" fmla="*/ 117061 h 1170605"/>
                <a:gd name="csX1" fmla="*/ 117061 w 1951008"/>
                <a:gd name="csY1" fmla="*/ 0 h 1170605"/>
                <a:gd name="csX2" fmla="*/ 1833948 w 1951008"/>
                <a:gd name="csY2" fmla="*/ 0 h 1170605"/>
                <a:gd name="csX3" fmla="*/ 1951009 w 1951008"/>
                <a:gd name="csY3" fmla="*/ 117061 h 1170605"/>
                <a:gd name="csX4" fmla="*/ 1951008 w 1951008"/>
                <a:gd name="csY4" fmla="*/ 1053545 h 1170605"/>
                <a:gd name="csX5" fmla="*/ 1833947 w 1951008"/>
                <a:gd name="csY5" fmla="*/ 1170606 h 1170605"/>
                <a:gd name="csX6" fmla="*/ 117061 w 1951008"/>
                <a:gd name="csY6" fmla="*/ 1170605 h 1170605"/>
                <a:gd name="csX7" fmla="*/ 0 w 1951008"/>
                <a:gd name="csY7" fmla="*/ 1053544 h 1170605"/>
                <a:gd name="csX8" fmla="*/ 0 w 1951008"/>
                <a:gd name="csY8" fmla="*/ 117061 h 11706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951008" h="1170605">
                  <a:moveTo>
                    <a:pt x="0" y="117061"/>
                  </a:moveTo>
                  <a:cubicBezTo>
                    <a:pt x="0" y="52410"/>
                    <a:pt x="52410" y="0"/>
                    <a:pt x="117061" y="0"/>
                  </a:cubicBezTo>
                  <a:lnTo>
                    <a:pt x="1833948" y="0"/>
                  </a:lnTo>
                  <a:cubicBezTo>
                    <a:pt x="1898599" y="0"/>
                    <a:pt x="1951009" y="52410"/>
                    <a:pt x="1951009" y="117061"/>
                  </a:cubicBezTo>
                  <a:cubicBezTo>
                    <a:pt x="1951009" y="429222"/>
                    <a:pt x="1951008" y="741384"/>
                    <a:pt x="1951008" y="1053545"/>
                  </a:cubicBezTo>
                  <a:cubicBezTo>
                    <a:pt x="1951008" y="1118196"/>
                    <a:pt x="1898598" y="1170606"/>
                    <a:pt x="1833947" y="1170606"/>
                  </a:cubicBezTo>
                  <a:lnTo>
                    <a:pt x="117061" y="1170605"/>
                  </a:lnTo>
                  <a:cubicBezTo>
                    <a:pt x="52410" y="1170605"/>
                    <a:pt x="0" y="1118195"/>
                    <a:pt x="0" y="1053544"/>
                  </a:cubicBezTo>
                  <a:lnTo>
                    <a:pt x="0" y="1170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866" tIns="102866" rIns="102866" bIns="102866" numCol="1" spcCol="1270" anchor="ctr" anchorCtr="0">
              <a:noAutofit/>
            </a:bodyPr>
            <a:lstStyle/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cs-CZ" sz="1800" kern="1200" dirty="0"/>
                <a:t>Revize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dirty="0"/>
                <a:t>2030-2032</a:t>
              </a:r>
              <a:endParaRPr lang="cs-CZ" sz="1800" kern="1200" dirty="0"/>
            </a:p>
          </p:txBody>
        </p:sp>
        <p:sp>
          <p:nvSpPr>
            <p:cNvPr id="24" name="Volný tvar: obrazec 23">
              <a:extLst>
                <a:ext uri="{FF2B5EF4-FFF2-40B4-BE49-F238E27FC236}">
                  <a16:creationId xmlns:a16="http://schemas.microsoft.com/office/drawing/2014/main" id="{2E284451-6460-9A3E-1DAD-A4228D23B2A5}"/>
                </a:ext>
              </a:extLst>
            </p:cNvPr>
            <p:cNvSpPr/>
            <p:nvPr/>
          </p:nvSpPr>
          <p:spPr>
            <a:xfrm>
              <a:off x="8012739" y="4901863"/>
              <a:ext cx="1951008" cy="1170605"/>
            </a:xfrm>
            <a:custGeom>
              <a:avLst/>
              <a:gdLst>
                <a:gd name="csX0" fmla="*/ 0 w 1951008"/>
                <a:gd name="csY0" fmla="*/ 117061 h 1170605"/>
                <a:gd name="csX1" fmla="*/ 117061 w 1951008"/>
                <a:gd name="csY1" fmla="*/ 0 h 1170605"/>
                <a:gd name="csX2" fmla="*/ 1833948 w 1951008"/>
                <a:gd name="csY2" fmla="*/ 0 h 1170605"/>
                <a:gd name="csX3" fmla="*/ 1951009 w 1951008"/>
                <a:gd name="csY3" fmla="*/ 117061 h 1170605"/>
                <a:gd name="csX4" fmla="*/ 1951008 w 1951008"/>
                <a:gd name="csY4" fmla="*/ 1053545 h 1170605"/>
                <a:gd name="csX5" fmla="*/ 1833947 w 1951008"/>
                <a:gd name="csY5" fmla="*/ 1170606 h 1170605"/>
                <a:gd name="csX6" fmla="*/ 117061 w 1951008"/>
                <a:gd name="csY6" fmla="*/ 1170605 h 1170605"/>
                <a:gd name="csX7" fmla="*/ 0 w 1951008"/>
                <a:gd name="csY7" fmla="*/ 1053544 h 1170605"/>
                <a:gd name="csX8" fmla="*/ 0 w 1951008"/>
                <a:gd name="csY8" fmla="*/ 117061 h 11706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951008" h="1170605">
                  <a:moveTo>
                    <a:pt x="0" y="117061"/>
                  </a:moveTo>
                  <a:cubicBezTo>
                    <a:pt x="0" y="52410"/>
                    <a:pt x="52410" y="0"/>
                    <a:pt x="117061" y="0"/>
                  </a:cubicBezTo>
                  <a:lnTo>
                    <a:pt x="1833948" y="0"/>
                  </a:lnTo>
                  <a:cubicBezTo>
                    <a:pt x="1898599" y="0"/>
                    <a:pt x="1951009" y="52410"/>
                    <a:pt x="1951009" y="117061"/>
                  </a:cubicBezTo>
                  <a:cubicBezTo>
                    <a:pt x="1951009" y="429222"/>
                    <a:pt x="1951008" y="741384"/>
                    <a:pt x="1951008" y="1053545"/>
                  </a:cubicBezTo>
                  <a:cubicBezTo>
                    <a:pt x="1951008" y="1118196"/>
                    <a:pt x="1898598" y="1170606"/>
                    <a:pt x="1833947" y="1170606"/>
                  </a:cubicBezTo>
                  <a:lnTo>
                    <a:pt x="117061" y="1170605"/>
                  </a:lnTo>
                  <a:cubicBezTo>
                    <a:pt x="52410" y="1170605"/>
                    <a:pt x="0" y="1118195"/>
                    <a:pt x="0" y="1053544"/>
                  </a:cubicBezTo>
                  <a:lnTo>
                    <a:pt x="0" y="1170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866" tIns="102866" rIns="102866" bIns="10286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800" kern="1200" dirty="0"/>
                <a:t>2. Revize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dirty="0"/>
                <a:t>2040-2042</a:t>
              </a:r>
              <a:endParaRPr lang="cs-CZ" sz="1800" kern="1200" dirty="0"/>
            </a:p>
          </p:txBody>
        </p:sp>
        <p:sp>
          <p:nvSpPr>
            <p:cNvPr id="25" name="Volný tvar: obrazec 24">
              <a:extLst>
                <a:ext uri="{FF2B5EF4-FFF2-40B4-BE49-F238E27FC236}">
                  <a16:creationId xmlns:a16="http://schemas.microsoft.com/office/drawing/2014/main" id="{CA839CCA-4F90-2A8F-F9D9-39A0DA3F4D0A}"/>
                </a:ext>
              </a:extLst>
            </p:cNvPr>
            <p:cNvSpPr/>
            <p:nvPr/>
          </p:nvSpPr>
          <p:spPr>
            <a:xfrm>
              <a:off x="8012739" y="2035783"/>
              <a:ext cx="1951008" cy="1170605"/>
            </a:xfrm>
            <a:custGeom>
              <a:avLst/>
              <a:gdLst>
                <a:gd name="csX0" fmla="*/ 0 w 1951008"/>
                <a:gd name="csY0" fmla="*/ 117061 h 1170605"/>
                <a:gd name="csX1" fmla="*/ 117061 w 1951008"/>
                <a:gd name="csY1" fmla="*/ 0 h 1170605"/>
                <a:gd name="csX2" fmla="*/ 1833948 w 1951008"/>
                <a:gd name="csY2" fmla="*/ 0 h 1170605"/>
                <a:gd name="csX3" fmla="*/ 1951009 w 1951008"/>
                <a:gd name="csY3" fmla="*/ 117061 h 1170605"/>
                <a:gd name="csX4" fmla="*/ 1951008 w 1951008"/>
                <a:gd name="csY4" fmla="*/ 1053545 h 1170605"/>
                <a:gd name="csX5" fmla="*/ 1833947 w 1951008"/>
                <a:gd name="csY5" fmla="*/ 1170606 h 1170605"/>
                <a:gd name="csX6" fmla="*/ 117061 w 1951008"/>
                <a:gd name="csY6" fmla="*/ 1170605 h 1170605"/>
                <a:gd name="csX7" fmla="*/ 0 w 1951008"/>
                <a:gd name="csY7" fmla="*/ 1053544 h 1170605"/>
                <a:gd name="csX8" fmla="*/ 0 w 1951008"/>
                <a:gd name="csY8" fmla="*/ 117061 h 11706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951008" h="1170605">
                  <a:moveTo>
                    <a:pt x="0" y="117061"/>
                  </a:moveTo>
                  <a:cubicBezTo>
                    <a:pt x="0" y="52410"/>
                    <a:pt x="52410" y="0"/>
                    <a:pt x="117061" y="0"/>
                  </a:cubicBezTo>
                  <a:lnTo>
                    <a:pt x="1833948" y="0"/>
                  </a:lnTo>
                  <a:cubicBezTo>
                    <a:pt x="1898599" y="0"/>
                    <a:pt x="1951009" y="52410"/>
                    <a:pt x="1951009" y="117061"/>
                  </a:cubicBezTo>
                  <a:cubicBezTo>
                    <a:pt x="1951009" y="429222"/>
                    <a:pt x="1951008" y="741384"/>
                    <a:pt x="1951008" y="1053545"/>
                  </a:cubicBezTo>
                  <a:cubicBezTo>
                    <a:pt x="1951008" y="1118196"/>
                    <a:pt x="1898598" y="1170606"/>
                    <a:pt x="1833947" y="1170606"/>
                  </a:cubicBezTo>
                  <a:lnTo>
                    <a:pt x="117061" y="1170605"/>
                  </a:lnTo>
                  <a:cubicBezTo>
                    <a:pt x="52410" y="1170605"/>
                    <a:pt x="0" y="1118195"/>
                    <a:pt x="0" y="1053544"/>
                  </a:cubicBezTo>
                  <a:lnTo>
                    <a:pt x="0" y="117061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866" tIns="102866" rIns="102866" bIns="10286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800" kern="1200" dirty="0">
                  <a:solidFill>
                    <a:schemeClr val="tx1">
                      <a:lumMod val="50000"/>
                    </a:schemeClr>
                  </a:solidFill>
                </a:rPr>
                <a:t>Implementace NPOP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3255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1ACAC-2E23-544E-E881-B83BC2A55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5D4C2B-0B23-6FBE-DE28-3EE092F88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/>
          <a:lstStyle/>
          <a:p>
            <a:r>
              <a:rPr lang="cs-CZ" dirty="0"/>
              <a:t>Jak se zapojit do veřejné konzultace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671AC9-7E44-C9E9-DC45-C71B8362F62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91293" y="1633170"/>
            <a:ext cx="4122667" cy="3959225"/>
          </a:xfrm>
        </p:spPr>
        <p:txBody>
          <a:bodyPr/>
          <a:lstStyle/>
          <a:p>
            <a:r>
              <a:rPr lang="cs-CZ" b="1" noProof="0" dirty="0">
                <a:solidFill>
                  <a:schemeClr val="accent4"/>
                </a:solidFill>
              </a:rPr>
              <a:t>Krátký dotazník</a:t>
            </a:r>
          </a:p>
          <a:p>
            <a:pPr lvl="1"/>
            <a:r>
              <a:rPr lang="cs-CZ" dirty="0"/>
              <a:t>Zaškrtávací odpovědi</a:t>
            </a:r>
          </a:p>
          <a:p>
            <a:pPr lvl="1"/>
            <a:r>
              <a:rPr lang="cs-CZ" noProof="0" dirty="0"/>
              <a:t>Volitelná možnost se rozepsat na vybraná témata i obecně k NPOP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926A39-FEAF-6ACE-34F0-7C1C1A2D13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cs-CZ"/>
              <a:t>Ministerstvo životního prostředí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1F297C-5B3A-40D8-B4D5-5A52136AB3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D6E4F9-75C1-49AC-A1AF-83A9244DC0E5}" type="slidenum">
              <a:rPr lang="cs-CZ" smtClean="0"/>
              <a:pPr/>
              <a:t>38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BB65B2-2F18-E94E-79FB-E5071636C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345" y="3617084"/>
            <a:ext cx="2394549" cy="239454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A07E178-5907-B633-3DDC-9B8B855F0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544" y="1340968"/>
            <a:ext cx="6723576" cy="506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09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64AB7-80DA-D3C6-4D89-C0CAF563C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DF941-61AB-D9E6-7CFC-27B85E3B9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/>
          <a:lstStyle/>
          <a:p>
            <a:r>
              <a:rPr lang="cs-CZ" dirty="0"/>
              <a:t>Jak se zapojit do veřejné konzultace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9CE4F8-B85A-C44D-4529-962BB278BB7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91293" y="1633170"/>
            <a:ext cx="11041627" cy="3959225"/>
          </a:xfrm>
        </p:spPr>
        <p:txBody>
          <a:bodyPr/>
          <a:lstStyle/>
          <a:p>
            <a:r>
              <a:rPr lang="cs-CZ" b="1" dirty="0">
                <a:solidFill>
                  <a:schemeClr val="accent4"/>
                </a:solidFill>
              </a:rPr>
              <a:t>Připomínkování prvního návrhu NPOP</a:t>
            </a:r>
          </a:p>
          <a:p>
            <a:pPr lvl="1"/>
            <a:r>
              <a:rPr lang="cs-CZ" noProof="0" dirty="0"/>
              <a:t>mzp.gov.cz </a:t>
            </a:r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noProof="0" dirty="0"/>
              <a:t>Agenda </a:t>
            </a:r>
            <a:r>
              <a:rPr lang="cs-CZ" dirty="0">
                <a:sym typeface="Symbol" panose="05050102010706020507" pitchFamily="18" charset="2"/>
              </a:rPr>
              <a:t></a:t>
            </a:r>
            <a:r>
              <a:rPr lang="cs-CZ" noProof="0" dirty="0"/>
              <a:t> Příroda a krajina </a:t>
            </a:r>
            <a:r>
              <a:rPr lang="cs-CZ" dirty="0">
                <a:sym typeface="Symbol" panose="05050102010706020507" pitchFamily="18" charset="2"/>
              </a:rPr>
              <a:t> O</a:t>
            </a:r>
            <a:r>
              <a:rPr lang="cs-CZ" noProof="0" dirty="0" err="1"/>
              <a:t>bnova</a:t>
            </a:r>
            <a:r>
              <a:rPr lang="cs-CZ" dirty="0"/>
              <a:t> </a:t>
            </a:r>
            <a:r>
              <a:rPr lang="cs-CZ" noProof="0" dirty="0"/>
              <a:t>přírody </a:t>
            </a:r>
            <a:r>
              <a:rPr lang="cs-CZ" dirty="0">
                <a:sym typeface="Symbol" panose="05050102010706020507" pitchFamily="18" charset="2"/>
              </a:rPr>
              <a:t> V</a:t>
            </a:r>
            <a:r>
              <a:rPr lang="cs-CZ" noProof="0" dirty="0" err="1"/>
              <a:t>eřejná</a:t>
            </a:r>
            <a:r>
              <a:rPr lang="cs-CZ" dirty="0"/>
              <a:t> </a:t>
            </a:r>
            <a:r>
              <a:rPr lang="cs-CZ" noProof="0" dirty="0"/>
              <a:t>konzultace </a:t>
            </a:r>
            <a:r>
              <a:rPr lang="cs-CZ" dirty="0"/>
              <a:t>NPOP</a:t>
            </a:r>
          </a:p>
          <a:p>
            <a:pPr lvl="1"/>
            <a:r>
              <a:rPr lang="cs-CZ" b="1" dirty="0"/>
              <a:t>Ke stažení aktuální první návrh NPOP</a:t>
            </a:r>
          </a:p>
          <a:p>
            <a:pPr lvl="2"/>
            <a:r>
              <a:rPr lang="cs-CZ" noProof="0" dirty="0"/>
              <a:t>Revize, komentáře a návrhy přímo do dokumentu</a:t>
            </a:r>
          </a:p>
          <a:p>
            <a:pPr lvl="2"/>
            <a:r>
              <a:rPr lang="cs-CZ" noProof="0" dirty="0"/>
              <a:t>Souhrnný komentář k plánu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1395AD6-F9BE-0AD3-FE53-5B5DB5F931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cs-CZ"/>
              <a:t>Ministerstvo životního prostředí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C2A804-12ED-CF13-2ED2-8B666A298F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D6E4F9-75C1-49AC-A1AF-83A9244DC0E5}" type="slidenum">
              <a:rPr lang="cs-CZ" smtClean="0"/>
              <a:pPr/>
              <a:t>39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E9F74AE-165D-4A4E-4CBD-1AAB40CAE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574" y="2719919"/>
            <a:ext cx="3163824" cy="322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4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1504B-0CE7-C614-157E-3D48C5532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DF4BB7B2-019E-8C45-6060-5AB5012D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68486"/>
            <a:ext cx="9900000" cy="1916866"/>
          </a:xfrm>
        </p:spPr>
        <p:txBody>
          <a:bodyPr>
            <a:normAutofit/>
          </a:bodyPr>
          <a:lstStyle/>
          <a:p>
            <a:r>
              <a:rPr lang="cs-CZ" noProof="0" dirty="0">
                <a:solidFill>
                  <a:schemeClr val="tx1"/>
                </a:solidFill>
              </a:rPr>
              <a:t>01</a:t>
            </a:r>
            <a:r>
              <a:rPr lang="cs-CZ" noProof="0" dirty="0"/>
              <a:t>	Nařízení o obnově přírody</a:t>
            </a:r>
            <a:br>
              <a:rPr lang="cs-CZ" noProof="0" dirty="0"/>
            </a:br>
            <a:r>
              <a:rPr lang="cs-CZ" noProof="0" dirty="0"/>
              <a:t>Národní plán na obnovu přírody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1274AE7E-693E-1501-7C2D-0E30E83150B6}"/>
              </a:ext>
            </a:extLst>
          </p:cNvPr>
          <p:cNvSpPr txBox="1">
            <a:spLocks/>
          </p:cNvSpPr>
          <p:nvPr/>
        </p:nvSpPr>
        <p:spPr>
          <a:xfrm>
            <a:off x="200025" y="2865691"/>
            <a:ext cx="11891772" cy="1113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cs-CZ" sz="3000" noProof="0" dirty="0"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485472-E5B1-9A5A-6A25-05E9D1BC6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Ministerstvo životního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274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E8CB2-2000-934C-368C-B433219B6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B5864-1440-4C9C-6D01-4A0A98619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262458"/>
            <a:ext cx="9900000" cy="594000"/>
          </a:xfrm>
        </p:spPr>
        <p:txBody>
          <a:bodyPr/>
          <a:lstStyle/>
          <a:p>
            <a:r>
              <a:rPr lang="cs-CZ" dirty="0"/>
              <a:t>Jak se zapojit do veřejné konzultace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883EB8-6D67-99FE-6912-2F171DBD1EE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4001" y="1351230"/>
            <a:ext cx="4556406" cy="3959225"/>
          </a:xfrm>
        </p:spPr>
        <p:txBody>
          <a:bodyPr/>
          <a:lstStyle/>
          <a:p>
            <a:r>
              <a:rPr lang="cs-CZ" b="1" noProof="0" dirty="0">
                <a:solidFill>
                  <a:schemeClr val="accent4"/>
                </a:solidFill>
              </a:rPr>
              <a:t>Dokumenty:</a:t>
            </a:r>
          </a:p>
          <a:p>
            <a:pPr lvl="1"/>
            <a:r>
              <a:rPr lang="cs-CZ" b="1" dirty="0"/>
              <a:t>NPOP část A+B</a:t>
            </a:r>
          </a:p>
          <a:p>
            <a:pPr lvl="2"/>
            <a:r>
              <a:rPr lang="cs-CZ" dirty="0">
                <a:solidFill>
                  <a:schemeClr val="accent1"/>
                </a:solidFill>
              </a:rPr>
              <a:t>Obecné a kontextové informace pro plán jako celek a pro jednotlivé články</a:t>
            </a:r>
          </a:p>
          <a:p>
            <a:pPr lvl="2"/>
            <a:r>
              <a:rPr lang="cs-CZ" dirty="0">
                <a:solidFill>
                  <a:schemeClr val="accent1"/>
                </a:solidFill>
              </a:rPr>
              <a:t>Pro článek 11 a 12 v části B obsahuje také popis zvolených ukazatelů k prokázání zvýšení biologické rozmanitosti</a:t>
            </a:r>
          </a:p>
          <a:p>
            <a:pPr lvl="2"/>
            <a:endParaRPr lang="cs-CZ" dirty="0">
              <a:solidFill>
                <a:schemeClr val="accent1"/>
              </a:solidFill>
            </a:endParaRPr>
          </a:p>
          <a:p>
            <a:pPr marL="288000" lvl="1" indent="0">
              <a:buNone/>
            </a:pPr>
            <a:endParaRPr lang="cs-CZ" b="1" noProof="0" dirty="0">
              <a:solidFill>
                <a:schemeClr val="accent4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6EE93C-3259-B043-2523-CAC99BF3D92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cs-CZ" dirty="0"/>
              <a:t>Ministerstvo životního prostředí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84400B-70DD-FF59-0A0E-50A7D16F8A6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D6E4F9-75C1-49AC-A1AF-83A9244DC0E5}" type="slidenum">
              <a:rPr lang="cs-CZ" smtClean="0"/>
              <a:pPr/>
              <a:t>40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2312601-4735-187A-6160-C7A0E743CE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78" r="5405"/>
          <a:stretch>
            <a:fillRect/>
          </a:stretch>
        </p:blipFill>
        <p:spPr>
          <a:xfrm>
            <a:off x="1186737" y="3665433"/>
            <a:ext cx="4680000" cy="24931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9A15A2B-EDDC-90FE-E01A-3145C07FC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993" y="1091983"/>
            <a:ext cx="4556406" cy="539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753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23D3A-85B8-EC36-A25B-D86244813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107F8-2768-1E2B-0B4B-97F3E67BA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262458"/>
            <a:ext cx="9900000" cy="594000"/>
          </a:xfrm>
        </p:spPr>
        <p:txBody>
          <a:bodyPr/>
          <a:lstStyle/>
          <a:p>
            <a:r>
              <a:rPr lang="cs-CZ" dirty="0"/>
              <a:t>Jak se zapojit do veřejné konzultace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45BADF-D20D-98F8-484B-4047B1F7E88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4000" y="1351230"/>
            <a:ext cx="4398539" cy="3959225"/>
          </a:xfrm>
        </p:spPr>
        <p:txBody>
          <a:bodyPr/>
          <a:lstStyle/>
          <a:p>
            <a:r>
              <a:rPr lang="cs-CZ" b="1" noProof="0" dirty="0">
                <a:solidFill>
                  <a:schemeClr val="accent4"/>
                </a:solidFill>
              </a:rPr>
              <a:t>Dokumenty:</a:t>
            </a:r>
          </a:p>
          <a:p>
            <a:pPr lvl="1"/>
            <a:r>
              <a:rPr lang="cs-CZ" b="1" dirty="0"/>
              <a:t>NPOP část C Návrhy opatření</a:t>
            </a:r>
          </a:p>
          <a:p>
            <a:pPr lvl="2"/>
            <a:r>
              <a:rPr lang="cs-CZ" dirty="0">
                <a:solidFill>
                  <a:schemeClr val="accent1"/>
                </a:solidFill>
              </a:rPr>
              <a:t>Pro přehlednost zpracovány formou tzv. „karet opatření“</a:t>
            </a:r>
          </a:p>
          <a:p>
            <a:pPr lvl="2"/>
            <a:r>
              <a:rPr lang="cs-CZ" dirty="0">
                <a:solidFill>
                  <a:schemeClr val="accent1"/>
                </a:solidFill>
              </a:rPr>
              <a:t>Uvedeno přispění k cílům nařízení, informace k implementaci a plánování + popis opatření</a:t>
            </a:r>
          </a:p>
          <a:p>
            <a:pPr lvl="2"/>
            <a:r>
              <a:rPr lang="cs-CZ" dirty="0">
                <a:solidFill>
                  <a:schemeClr val="accent1"/>
                </a:solidFill>
              </a:rPr>
              <a:t>Pro článek 4 uvedeno navíc stanoviště a/nebo cílové druhy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89A194-7A33-91A1-B430-B22E134B7CC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cs-CZ" dirty="0"/>
              <a:t>Ministerstvo životního prostředí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326A40-E56F-468D-016C-07A76405C56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D6E4F9-75C1-49AC-A1AF-83A9244DC0E5}" type="slidenum">
              <a:rPr lang="cs-CZ" smtClean="0"/>
              <a:pPr/>
              <a:t>41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E72A0C6-9909-0D86-658C-53A10BE17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275" y="1170686"/>
            <a:ext cx="5116725" cy="49603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52690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79A9A-68A7-1FDE-D42B-304FAE020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04DD66-99AB-9C86-570E-2E7609DF1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/>
          <a:lstStyle/>
          <a:p>
            <a:r>
              <a:rPr lang="cs-CZ" dirty="0"/>
              <a:t>Jak se zapojit do veřejné konzultace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302AB8-2FFC-E8A7-1D54-9401149F1B3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91293" y="1633170"/>
            <a:ext cx="4785607" cy="3959225"/>
          </a:xfrm>
        </p:spPr>
        <p:txBody>
          <a:bodyPr/>
          <a:lstStyle/>
          <a:p>
            <a:r>
              <a:rPr lang="cs-CZ" b="1" noProof="0" dirty="0">
                <a:solidFill>
                  <a:schemeClr val="accent4"/>
                </a:solidFill>
              </a:rPr>
              <a:t>Krátký dotazník</a:t>
            </a:r>
          </a:p>
          <a:p>
            <a:pPr lvl="1"/>
            <a:r>
              <a:rPr lang="cs-CZ" dirty="0"/>
              <a:t>Zaškrtávací odpovědi</a:t>
            </a:r>
          </a:p>
          <a:p>
            <a:pPr lvl="1"/>
            <a:r>
              <a:rPr lang="cs-CZ" noProof="0" dirty="0"/>
              <a:t>Volitelná možnost se rozepsat na vybraná témata i obecně k NPOP</a:t>
            </a:r>
          </a:p>
          <a:p>
            <a:r>
              <a:rPr lang="cs-CZ" dirty="0">
                <a:solidFill>
                  <a:schemeClr val="accent4"/>
                </a:solidFill>
              </a:rPr>
              <a:t>Připomínkování prvního návrhu NPOP</a:t>
            </a:r>
          </a:p>
          <a:p>
            <a:pPr lvl="1"/>
            <a:r>
              <a:rPr lang="cs-CZ" dirty="0"/>
              <a:t>Revize, komentáře a návrhy přímo do dokumentu</a:t>
            </a:r>
          </a:p>
          <a:p>
            <a:pPr lvl="1"/>
            <a:r>
              <a:rPr lang="cs-CZ" dirty="0"/>
              <a:t>Souhrnný komentář k plánu</a:t>
            </a:r>
          </a:p>
          <a:p>
            <a:pPr lvl="1"/>
            <a:endParaRPr lang="cs-CZ" noProof="0" dirty="0">
              <a:solidFill>
                <a:schemeClr val="accent4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EF9415-7A1F-D9E9-61B6-2D890BBA315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cs-CZ"/>
              <a:t>Ministerstvo životního prostředí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D65B52-53BD-4725-7454-0F4B2CDB367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D6E4F9-75C1-49AC-A1AF-83A9244DC0E5}" type="slidenum">
              <a:rPr lang="cs-CZ" smtClean="0"/>
              <a:pPr/>
              <a:t>42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DE7F6DA-9E72-1775-0159-DCC6A7CB8D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724" y="1213932"/>
            <a:ext cx="2394549" cy="239454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7A97117-EC31-8CF9-B2A6-20B061304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466" y="3764598"/>
            <a:ext cx="2220807" cy="226282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FBA9792-E0A9-6935-DE79-42B4BA693EFA}"/>
              </a:ext>
            </a:extLst>
          </p:cNvPr>
          <p:cNvSpPr txBox="1"/>
          <p:nvPr/>
        </p:nvSpPr>
        <p:spPr>
          <a:xfrm>
            <a:off x="2728800" y="5746142"/>
            <a:ext cx="6814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000"/>
              </a:spcBef>
              <a:spcAft>
                <a:spcPts val="1000"/>
              </a:spcAft>
              <a:buSzPct val="100000"/>
            </a:pPr>
            <a:r>
              <a:rPr lang="cs-CZ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Připomínky zasílat na </a:t>
            </a:r>
            <a:r>
              <a:rPr lang="cs-CZ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nature@mzp.gov.cz</a:t>
            </a:r>
            <a:r>
              <a:rPr lang="cs-CZ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15.5.2026</a:t>
            </a:r>
          </a:p>
        </p:txBody>
      </p:sp>
    </p:spTree>
    <p:extLst>
      <p:ext uri="{BB962C8B-B14F-4D97-AF65-F5344CB8AC3E}">
        <p14:creationId xmlns:p14="http://schemas.microsoft.com/office/powerpoint/2010/main" val="21747863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0B806-7C11-ABAF-207D-ECE32FAEB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33B1F-8313-C0C4-D95D-A189F8FD1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kroky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9236EEB-4374-160E-2DCC-5F3031BFFCC4}"/>
              </a:ext>
            </a:extLst>
          </p:cNvPr>
          <p:cNvSpPr/>
          <p:nvPr/>
        </p:nvSpPr>
        <p:spPr>
          <a:xfrm rot="5400000">
            <a:off x="54488" y="2171236"/>
            <a:ext cx="1513362" cy="175590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4FC38D12-5550-0E6B-F05C-A3B5325E035B}"/>
              </a:ext>
            </a:extLst>
          </p:cNvPr>
          <p:cNvSpPr/>
          <p:nvPr/>
        </p:nvSpPr>
        <p:spPr>
          <a:xfrm>
            <a:off x="427699" y="1213932"/>
            <a:ext cx="1951008" cy="1170605"/>
          </a:xfrm>
          <a:custGeom>
            <a:avLst/>
            <a:gdLst>
              <a:gd name="csX0" fmla="*/ 0 w 1951008"/>
              <a:gd name="csY0" fmla="*/ 117061 h 1170605"/>
              <a:gd name="csX1" fmla="*/ 117061 w 1951008"/>
              <a:gd name="csY1" fmla="*/ 0 h 1170605"/>
              <a:gd name="csX2" fmla="*/ 1833948 w 1951008"/>
              <a:gd name="csY2" fmla="*/ 0 h 1170605"/>
              <a:gd name="csX3" fmla="*/ 1951009 w 1951008"/>
              <a:gd name="csY3" fmla="*/ 117061 h 1170605"/>
              <a:gd name="csX4" fmla="*/ 1951008 w 1951008"/>
              <a:gd name="csY4" fmla="*/ 1053545 h 1170605"/>
              <a:gd name="csX5" fmla="*/ 1833947 w 1951008"/>
              <a:gd name="csY5" fmla="*/ 1170606 h 1170605"/>
              <a:gd name="csX6" fmla="*/ 117061 w 1951008"/>
              <a:gd name="csY6" fmla="*/ 1170605 h 1170605"/>
              <a:gd name="csX7" fmla="*/ 0 w 1951008"/>
              <a:gd name="csY7" fmla="*/ 1053544 h 1170605"/>
              <a:gd name="csX8" fmla="*/ 0 w 1951008"/>
              <a:gd name="csY8" fmla="*/ 117061 h 11706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951008" h="1170605">
                <a:moveTo>
                  <a:pt x="0" y="117061"/>
                </a:moveTo>
                <a:cubicBezTo>
                  <a:pt x="0" y="52410"/>
                  <a:pt x="52410" y="0"/>
                  <a:pt x="117061" y="0"/>
                </a:cubicBezTo>
                <a:lnTo>
                  <a:pt x="1833948" y="0"/>
                </a:lnTo>
                <a:cubicBezTo>
                  <a:pt x="1898599" y="0"/>
                  <a:pt x="1951009" y="52410"/>
                  <a:pt x="1951009" y="117061"/>
                </a:cubicBezTo>
                <a:cubicBezTo>
                  <a:pt x="1951009" y="429222"/>
                  <a:pt x="1951008" y="741384"/>
                  <a:pt x="1951008" y="1053545"/>
                </a:cubicBezTo>
                <a:cubicBezTo>
                  <a:pt x="1951008" y="1118196"/>
                  <a:pt x="1898598" y="1170606"/>
                  <a:pt x="1833947" y="1170606"/>
                </a:cubicBezTo>
                <a:lnTo>
                  <a:pt x="117061" y="1170605"/>
                </a:lnTo>
                <a:cubicBezTo>
                  <a:pt x="52410" y="1170605"/>
                  <a:pt x="0" y="1118195"/>
                  <a:pt x="0" y="1053544"/>
                </a:cubicBezTo>
                <a:lnTo>
                  <a:pt x="0" y="11706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66" tIns="102866" rIns="102866" bIns="10286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800" kern="1200" dirty="0"/>
              <a:t>Nařízení vstupuje v platnost 18.8.2024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8ADD2BF-A8EE-CAE7-D945-0AFBC95E2310}"/>
              </a:ext>
            </a:extLst>
          </p:cNvPr>
          <p:cNvSpPr/>
          <p:nvPr/>
        </p:nvSpPr>
        <p:spPr>
          <a:xfrm rot="5389959">
            <a:off x="95187" y="3653095"/>
            <a:ext cx="1436159" cy="175590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975BAA9A-214B-CC29-E1D1-C4B2D301706E}"/>
              </a:ext>
            </a:extLst>
          </p:cNvPr>
          <p:cNvSpPr/>
          <p:nvPr/>
        </p:nvSpPr>
        <p:spPr>
          <a:xfrm>
            <a:off x="417416" y="2732816"/>
            <a:ext cx="1951008" cy="1170605"/>
          </a:xfrm>
          <a:custGeom>
            <a:avLst/>
            <a:gdLst>
              <a:gd name="csX0" fmla="*/ 0 w 1951008"/>
              <a:gd name="csY0" fmla="*/ 117061 h 1170605"/>
              <a:gd name="csX1" fmla="*/ 117061 w 1951008"/>
              <a:gd name="csY1" fmla="*/ 0 h 1170605"/>
              <a:gd name="csX2" fmla="*/ 1833948 w 1951008"/>
              <a:gd name="csY2" fmla="*/ 0 h 1170605"/>
              <a:gd name="csX3" fmla="*/ 1951009 w 1951008"/>
              <a:gd name="csY3" fmla="*/ 117061 h 1170605"/>
              <a:gd name="csX4" fmla="*/ 1951008 w 1951008"/>
              <a:gd name="csY4" fmla="*/ 1053545 h 1170605"/>
              <a:gd name="csX5" fmla="*/ 1833947 w 1951008"/>
              <a:gd name="csY5" fmla="*/ 1170606 h 1170605"/>
              <a:gd name="csX6" fmla="*/ 117061 w 1951008"/>
              <a:gd name="csY6" fmla="*/ 1170605 h 1170605"/>
              <a:gd name="csX7" fmla="*/ 0 w 1951008"/>
              <a:gd name="csY7" fmla="*/ 1053544 h 1170605"/>
              <a:gd name="csX8" fmla="*/ 0 w 1951008"/>
              <a:gd name="csY8" fmla="*/ 117061 h 11706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951008" h="1170605">
                <a:moveTo>
                  <a:pt x="0" y="117061"/>
                </a:moveTo>
                <a:cubicBezTo>
                  <a:pt x="0" y="52410"/>
                  <a:pt x="52410" y="0"/>
                  <a:pt x="117061" y="0"/>
                </a:cubicBezTo>
                <a:lnTo>
                  <a:pt x="1833948" y="0"/>
                </a:lnTo>
                <a:cubicBezTo>
                  <a:pt x="1898599" y="0"/>
                  <a:pt x="1951009" y="52410"/>
                  <a:pt x="1951009" y="117061"/>
                </a:cubicBezTo>
                <a:cubicBezTo>
                  <a:pt x="1951009" y="429222"/>
                  <a:pt x="1951008" y="741384"/>
                  <a:pt x="1951008" y="1053545"/>
                </a:cubicBezTo>
                <a:cubicBezTo>
                  <a:pt x="1951008" y="1118196"/>
                  <a:pt x="1898598" y="1170606"/>
                  <a:pt x="1833947" y="1170606"/>
                </a:cubicBezTo>
                <a:lnTo>
                  <a:pt x="117061" y="1170605"/>
                </a:lnTo>
                <a:cubicBezTo>
                  <a:pt x="52410" y="1170605"/>
                  <a:pt x="0" y="1118195"/>
                  <a:pt x="0" y="1053544"/>
                </a:cubicBezTo>
                <a:lnTo>
                  <a:pt x="0" y="117061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66" tIns="102866" rIns="102866" bIns="10286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800" kern="1200" dirty="0">
                <a:solidFill>
                  <a:schemeClr val="tx2"/>
                </a:solidFill>
              </a:rPr>
              <a:t>Přípravná fáze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800" kern="1200" dirty="0">
                <a:solidFill>
                  <a:schemeClr val="tx2"/>
                </a:solidFill>
              </a:rPr>
              <a:t>(pracovní skupiny)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3E21C9E-5F63-08C3-E8FE-A0554287E12E}"/>
              </a:ext>
            </a:extLst>
          </p:cNvPr>
          <p:cNvSpPr/>
          <p:nvPr/>
        </p:nvSpPr>
        <p:spPr>
          <a:xfrm rot="3266753">
            <a:off x="468208" y="5056452"/>
            <a:ext cx="1675902" cy="175590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349E63A8-FC78-603C-E433-45514902C6C3}"/>
              </a:ext>
            </a:extLst>
          </p:cNvPr>
          <p:cNvSpPr/>
          <p:nvPr/>
        </p:nvSpPr>
        <p:spPr>
          <a:xfrm>
            <a:off x="417416" y="4165452"/>
            <a:ext cx="1951008" cy="1170605"/>
          </a:xfrm>
          <a:custGeom>
            <a:avLst/>
            <a:gdLst>
              <a:gd name="csX0" fmla="*/ 0 w 1951008"/>
              <a:gd name="csY0" fmla="*/ 117061 h 1170605"/>
              <a:gd name="csX1" fmla="*/ 117061 w 1951008"/>
              <a:gd name="csY1" fmla="*/ 0 h 1170605"/>
              <a:gd name="csX2" fmla="*/ 1833948 w 1951008"/>
              <a:gd name="csY2" fmla="*/ 0 h 1170605"/>
              <a:gd name="csX3" fmla="*/ 1951009 w 1951008"/>
              <a:gd name="csY3" fmla="*/ 117061 h 1170605"/>
              <a:gd name="csX4" fmla="*/ 1951008 w 1951008"/>
              <a:gd name="csY4" fmla="*/ 1053545 h 1170605"/>
              <a:gd name="csX5" fmla="*/ 1833947 w 1951008"/>
              <a:gd name="csY5" fmla="*/ 1170606 h 1170605"/>
              <a:gd name="csX6" fmla="*/ 117061 w 1951008"/>
              <a:gd name="csY6" fmla="*/ 1170605 h 1170605"/>
              <a:gd name="csX7" fmla="*/ 0 w 1951008"/>
              <a:gd name="csY7" fmla="*/ 1053544 h 1170605"/>
              <a:gd name="csX8" fmla="*/ 0 w 1951008"/>
              <a:gd name="csY8" fmla="*/ 117061 h 11706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951008" h="1170605">
                <a:moveTo>
                  <a:pt x="0" y="117061"/>
                </a:moveTo>
                <a:cubicBezTo>
                  <a:pt x="0" y="52410"/>
                  <a:pt x="52410" y="0"/>
                  <a:pt x="117061" y="0"/>
                </a:cubicBezTo>
                <a:lnTo>
                  <a:pt x="1833948" y="0"/>
                </a:lnTo>
                <a:cubicBezTo>
                  <a:pt x="1898599" y="0"/>
                  <a:pt x="1951009" y="52410"/>
                  <a:pt x="1951009" y="117061"/>
                </a:cubicBezTo>
                <a:cubicBezTo>
                  <a:pt x="1951009" y="429222"/>
                  <a:pt x="1951008" y="741384"/>
                  <a:pt x="1951008" y="1053545"/>
                </a:cubicBezTo>
                <a:cubicBezTo>
                  <a:pt x="1951008" y="1118196"/>
                  <a:pt x="1898598" y="1170606"/>
                  <a:pt x="1833947" y="1170606"/>
                </a:cubicBezTo>
                <a:lnTo>
                  <a:pt x="117061" y="1170605"/>
                </a:lnTo>
                <a:cubicBezTo>
                  <a:pt x="52410" y="1170605"/>
                  <a:pt x="0" y="1118195"/>
                  <a:pt x="0" y="1053544"/>
                </a:cubicBezTo>
                <a:lnTo>
                  <a:pt x="0" y="117061"/>
                </a:lnTo>
                <a:close/>
              </a:path>
            </a:pathLst>
          </a:custGeom>
          <a:ln w="57150"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66" tIns="102866" rIns="102866" bIns="10286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800" kern="1200" dirty="0"/>
              <a:t>Veřejná konzultace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800" kern="1200" dirty="0">
                <a:solidFill>
                  <a:schemeClr val="accent2"/>
                </a:solidFill>
              </a:rPr>
              <a:t>do 15.5.20</a:t>
            </a:r>
            <a:r>
              <a:rPr lang="cs-CZ" dirty="0">
                <a:solidFill>
                  <a:schemeClr val="accent2"/>
                </a:solidFill>
              </a:rPr>
              <a:t>26</a:t>
            </a:r>
            <a:endParaRPr lang="cs-CZ" sz="1800" kern="1200" dirty="0">
              <a:solidFill>
                <a:schemeClr val="accent2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3D1B83F-199E-890B-95E7-46BD4854AFC9}"/>
              </a:ext>
            </a:extLst>
          </p:cNvPr>
          <p:cNvSpPr/>
          <p:nvPr/>
        </p:nvSpPr>
        <p:spPr>
          <a:xfrm>
            <a:off x="1708149" y="5738182"/>
            <a:ext cx="6352843" cy="138845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2" name="Volný tvar: obrazec 11">
            <a:extLst>
              <a:ext uri="{FF2B5EF4-FFF2-40B4-BE49-F238E27FC236}">
                <a16:creationId xmlns:a16="http://schemas.microsoft.com/office/drawing/2014/main" id="{490BB6FC-6619-D622-8825-3A63990E1FC0}"/>
              </a:ext>
            </a:extLst>
          </p:cNvPr>
          <p:cNvSpPr/>
          <p:nvPr/>
        </p:nvSpPr>
        <p:spPr>
          <a:xfrm>
            <a:off x="5645828" y="5330710"/>
            <a:ext cx="2016355" cy="1347194"/>
          </a:xfrm>
          <a:custGeom>
            <a:avLst/>
            <a:gdLst>
              <a:gd name="csX0" fmla="*/ 0 w 1951008"/>
              <a:gd name="csY0" fmla="*/ 117061 h 1170605"/>
              <a:gd name="csX1" fmla="*/ 117061 w 1951008"/>
              <a:gd name="csY1" fmla="*/ 0 h 1170605"/>
              <a:gd name="csX2" fmla="*/ 1833948 w 1951008"/>
              <a:gd name="csY2" fmla="*/ 0 h 1170605"/>
              <a:gd name="csX3" fmla="*/ 1951009 w 1951008"/>
              <a:gd name="csY3" fmla="*/ 117061 h 1170605"/>
              <a:gd name="csX4" fmla="*/ 1951008 w 1951008"/>
              <a:gd name="csY4" fmla="*/ 1053545 h 1170605"/>
              <a:gd name="csX5" fmla="*/ 1833947 w 1951008"/>
              <a:gd name="csY5" fmla="*/ 1170606 h 1170605"/>
              <a:gd name="csX6" fmla="*/ 117061 w 1951008"/>
              <a:gd name="csY6" fmla="*/ 1170605 h 1170605"/>
              <a:gd name="csX7" fmla="*/ 0 w 1951008"/>
              <a:gd name="csY7" fmla="*/ 1053544 h 1170605"/>
              <a:gd name="csX8" fmla="*/ 0 w 1951008"/>
              <a:gd name="csY8" fmla="*/ 117061 h 11706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951008" h="1170605">
                <a:moveTo>
                  <a:pt x="0" y="117061"/>
                </a:moveTo>
                <a:cubicBezTo>
                  <a:pt x="0" y="52410"/>
                  <a:pt x="52410" y="0"/>
                  <a:pt x="117061" y="0"/>
                </a:cubicBezTo>
                <a:lnTo>
                  <a:pt x="1833948" y="0"/>
                </a:lnTo>
                <a:cubicBezTo>
                  <a:pt x="1898599" y="0"/>
                  <a:pt x="1951009" y="52410"/>
                  <a:pt x="1951009" y="117061"/>
                </a:cubicBezTo>
                <a:cubicBezTo>
                  <a:pt x="1951009" y="429222"/>
                  <a:pt x="1951008" y="741384"/>
                  <a:pt x="1951008" y="1053545"/>
                </a:cubicBezTo>
                <a:cubicBezTo>
                  <a:pt x="1951008" y="1118196"/>
                  <a:pt x="1898598" y="1170606"/>
                  <a:pt x="1833947" y="1170606"/>
                </a:cubicBezTo>
                <a:lnTo>
                  <a:pt x="117061" y="1170605"/>
                </a:lnTo>
                <a:cubicBezTo>
                  <a:pt x="52410" y="1170605"/>
                  <a:pt x="0" y="1118195"/>
                  <a:pt x="0" y="1053544"/>
                </a:cubicBezTo>
                <a:lnTo>
                  <a:pt x="0" y="11706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66" tIns="102866" rIns="102866" bIns="10286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800" kern="1200" dirty="0"/>
              <a:t>Mezirezortní připomínkové řízení +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800" kern="1200" dirty="0"/>
              <a:t>Schválení vládou léto 2026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C5D30B5-514E-7CD8-1B12-4ABC54A2B118}"/>
              </a:ext>
            </a:extLst>
          </p:cNvPr>
          <p:cNvSpPr/>
          <p:nvPr/>
        </p:nvSpPr>
        <p:spPr>
          <a:xfrm rot="16200000">
            <a:off x="7018859" y="4782376"/>
            <a:ext cx="1906661" cy="179785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4292630B-20B6-7912-D044-9D395AD0EC3A}"/>
              </a:ext>
            </a:extLst>
          </p:cNvPr>
          <p:cNvSpPr/>
          <p:nvPr/>
        </p:nvSpPr>
        <p:spPr>
          <a:xfrm>
            <a:off x="7617656" y="4160104"/>
            <a:ext cx="1951008" cy="1170605"/>
          </a:xfrm>
          <a:custGeom>
            <a:avLst/>
            <a:gdLst>
              <a:gd name="csX0" fmla="*/ 0 w 1951008"/>
              <a:gd name="csY0" fmla="*/ 117061 h 1170605"/>
              <a:gd name="csX1" fmla="*/ 117061 w 1951008"/>
              <a:gd name="csY1" fmla="*/ 0 h 1170605"/>
              <a:gd name="csX2" fmla="*/ 1833948 w 1951008"/>
              <a:gd name="csY2" fmla="*/ 0 h 1170605"/>
              <a:gd name="csX3" fmla="*/ 1951009 w 1951008"/>
              <a:gd name="csY3" fmla="*/ 117061 h 1170605"/>
              <a:gd name="csX4" fmla="*/ 1951008 w 1951008"/>
              <a:gd name="csY4" fmla="*/ 1053545 h 1170605"/>
              <a:gd name="csX5" fmla="*/ 1833947 w 1951008"/>
              <a:gd name="csY5" fmla="*/ 1170606 h 1170605"/>
              <a:gd name="csX6" fmla="*/ 117061 w 1951008"/>
              <a:gd name="csY6" fmla="*/ 1170605 h 1170605"/>
              <a:gd name="csX7" fmla="*/ 0 w 1951008"/>
              <a:gd name="csY7" fmla="*/ 1053544 h 1170605"/>
              <a:gd name="csX8" fmla="*/ 0 w 1951008"/>
              <a:gd name="csY8" fmla="*/ 117061 h 11706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951008" h="1170605">
                <a:moveTo>
                  <a:pt x="0" y="117061"/>
                </a:moveTo>
                <a:cubicBezTo>
                  <a:pt x="0" y="52410"/>
                  <a:pt x="52410" y="0"/>
                  <a:pt x="117061" y="0"/>
                </a:cubicBezTo>
                <a:lnTo>
                  <a:pt x="1833948" y="0"/>
                </a:lnTo>
                <a:cubicBezTo>
                  <a:pt x="1898599" y="0"/>
                  <a:pt x="1951009" y="52410"/>
                  <a:pt x="1951009" y="117061"/>
                </a:cubicBezTo>
                <a:cubicBezTo>
                  <a:pt x="1951009" y="429222"/>
                  <a:pt x="1951008" y="741384"/>
                  <a:pt x="1951008" y="1053545"/>
                </a:cubicBezTo>
                <a:cubicBezTo>
                  <a:pt x="1951008" y="1118196"/>
                  <a:pt x="1898598" y="1170606"/>
                  <a:pt x="1833947" y="1170606"/>
                </a:cubicBezTo>
                <a:lnTo>
                  <a:pt x="117061" y="1170605"/>
                </a:lnTo>
                <a:cubicBezTo>
                  <a:pt x="52410" y="1170605"/>
                  <a:pt x="0" y="1118195"/>
                  <a:pt x="0" y="1053544"/>
                </a:cubicBezTo>
                <a:lnTo>
                  <a:pt x="0" y="11706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66" tIns="102866" rIns="102866" bIns="10286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800" kern="1200" dirty="0"/>
              <a:t>Odevzdání 1. návrhu NPOP EK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dirty="0"/>
              <a:t>1.9.2026</a:t>
            </a:r>
            <a:endParaRPr lang="cs-CZ" sz="1800" kern="1200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B4C0B1B-7057-91AB-2B5A-FB75D1C39801}"/>
              </a:ext>
            </a:extLst>
          </p:cNvPr>
          <p:cNvSpPr/>
          <p:nvPr/>
        </p:nvSpPr>
        <p:spPr>
          <a:xfrm rot="16200000">
            <a:off x="6761607" y="2663230"/>
            <a:ext cx="2423180" cy="175590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7B5E62DE-9C91-C246-13EC-B0D86F0D0F87}"/>
              </a:ext>
            </a:extLst>
          </p:cNvPr>
          <p:cNvSpPr/>
          <p:nvPr/>
        </p:nvSpPr>
        <p:spPr>
          <a:xfrm>
            <a:off x="7635578" y="2745160"/>
            <a:ext cx="1951008" cy="1170605"/>
          </a:xfrm>
          <a:custGeom>
            <a:avLst/>
            <a:gdLst>
              <a:gd name="csX0" fmla="*/ 0 w 1951008"/>
              <a:gd name="csY0" fmla="*/ 117061 h 1170605"/>
              <a:gd name="csX1" fmla="*/ 117061 w 1951008"/>
              <a:gd name="csY1" fmla="*/ 0 h 1170605"/>
              <a:gd name="csX2" fmla="*/ 1833948 w 1951008"/>
              <a:gd name="csY2" fmla="*/ 0 h 1170605"/>
              <a:gd name="csX3" fmla="*/ 1951009 w 1951008"/>
              <a:gd name="csY3" fmla="*/ 117061 h 1170605"/>
              <a:gd name="csX4" fmla="*/ 1951008 w 1951008"/>
              <a:gd name="csY4" fmla="*/ 1053545 h 1170605"/>
              <a:gd name="csX5" fmla="*/ 1833947 w 1951008"/>
              <a:gd name="csY5" fmla="*/ 1170606 h 1170605"/>
              <a:gd name="csX6" fmla="*/ 117061 w 1951008"/>
              <a:gd name="csY6" fmla="*/ 1170605 h 1170605"/>
              <a:gd name="csX7" fmla="*/ 0 w 1951008"/>
              <a:gd name="csY7" fmla="*/ 1053544 h 1170605"/>
              <a:gd name="csX8" fmla="*/ 0 w 1951008"/>
              <a:gd name="csY8" fmla="*/ 117061 h 11706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951008" h="1170605">
                <a:moveTo>
                  <a:pt x="0" y="117061"/>
                </a:moveTo>
                <a:cubicBezTo>
                  <a:pt x="0" y="52410"/>
                  <a:pt x="52410" y="0"/>
                  <a:pt x="117061" y="0"/>
                </a:cubicBezTo>
                <a:lnTo>
                  <a:pt x="1833948" y="0"/>
                </a:lnTo>
                <a:cubicBezTo>
                  <a:pt x="1898599" y="0"/>
                  <a:pt x="1951009" y="52410"/>
                  <a:pt x="1951009" y="117061"/>
                </a:cubicBezTo>
                <a:cubicBezTo>
                  <a:pt x="1951009" y="429222"/>
                  <a:pt x="1951008" y="741384"/>
                  <a:pt x="1951008" y="1053545"/>
                </a:cubicBezTo>
                <a:cubicBezTo>
                  <a:pt x="1951008" y="1118196"/>
                  <a:pt x="1898598" y="1170606"/>
                  <a:pt x="1833947" y="1170606"/>
                </a:cubicBezTo>
                <a:lnTo>
                  <a:pt x="117061" y="1170605"/>
                </a:lnTo>
                <a:cubicBezTo>
                  <a:pt x="52410" y="1170605"/>
                  <a:pt x="0" y="1118195"/>
                  <a:pt x="0" y="1053544"/>
                </a:cubicBezTo>
                <a:lnTo>
                  <a:pt x="0" y="11706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66" tIns="102866" rIns="102866" bIns="10286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800" kern="1200" dirty="0"/>
              <a:t>Připomínkování EK (6 měsíců)</a:t>
            </a:r>
          </a:p>
        </p:txBody>
      </p:sp>
      <p:sp>
        <p:nvSpPr>
          <p:cNvPr id="18" name="Volný tvar: obrazec 17">
            <a:extLst>
              <a:ext uri="{FF2B5EF4-FFF2-40B4-BE49-F238E27FC236}">
                <a16:creationId xmlns:a16="http://schemas.microsoft.com/office/drawing/2014/main" id="{EA174B8F-06A3-28FF-F6C4-F04C3D57B08B}"/>
              </a:ext>
            </a:extLst>
          </p:cNvPr>
          <p:cNvSpPr/>
          <p:nvPr/>
        </p:nvSpPr>
        <p:spPr>
          <a:xfrm>
            <a:off x="7635578" y="1213932"/>
            <a:ext cx="1951008" cy="1170605"/>
          </a:xfrm>
          <a:custGeom>
            <a:avLst/>
            <a:gdLst>
              <a:gd name="csX0" fmla="*/ 0 w 1951008"/>
              <a:gd name="csY0" fmla="*/ 117061 h 1170605"/>
              <a:gd name="csX1" fmla="*/ 117061 w 1951008"/>
              <a:gd name="csY1" fmla="*/ 0 h 1170605"/>
              <a:gd name="csX2" fmla="*/ 1833948 w 1951008"/>
              <a:gd name="csY2" fmla="*/ 0 h 1170605"/>
              <a:gd name="csX3" fmla="*/ 1951009 w 1951008"/>
              <a:gd name="csY3" fmla="*/ 117061 h 1170605"/>
              <a:gd name="csX4" fmla="*/ 1951008 w 1951008"/>
              <a:gd name="csY4" fmla="*/ 1053545 h 1170605"/>
              <a:gd name="csX5" fmla="*/ 1833947 w 1951008"/>
              <a:gd name="csY5" fmla="*/ 1170606 h 1170605"/>
              <a:gd name="csX6" fmla="*/ 117061 w 1951008"/>
              <a:gd name="csY6" fmla="*/ 1170605 h 1170605"/>
              <a:gd name="csX7" fmla="*/ 0 w 1951008"/>
              <a:gd name="csY7" fmla="*/ 1053544 h 1170605"/>
              <a:gd name="csX8" fmla="*/ 0 w 1951008"/>
              <a:gd name="csY8" fmla="*/ 117061 h 11706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951008" h="1170605">
                <a:moveTo>
                  <a:pt x="0" y="117061"/>
                </a:moveTo>
                <a:cubicBezTo>
                  <a:pt x="0" y="52410"/>
                  <a:pt x="52410" y="0"/>
                  <a:pt x="117061" y="0"/>
                </a:cubicBezTo>
                <a:lnTo>
                  <a:pt x="1833948" y="0"/>
                </a:lnTo>
                <a:cubicBezTo>
                  <a:pt x="1898599" y="0"/>
                  <a:pt x="1951009" y="52410"/>
                  <a:pt x="1951009" y="117061"/>
                </a:cubicBezTo>
                <a:cubicBezTo>
                  <a:pt x="1951009" y="429222"/>
                  <a:pt x="1951008" y="741384"/>
                  <a:pt x="1951008" y="1053545"/>
                </a:cubicBezTo>
                <a:cubicBezTo>
                  <a:pt x="1951008" y="1118196"/>
                  <a:pt x="1898598" y="1170606"/>
                  <a:pt x="1833947" y="1170606"/>
                </a:cubicBezTo>
                <a:lnTo>
                  <a:pt x="117061" y="1170605"/>
                </a:lnTo>
                <a:cubicBezTo>
                  <a:pt x="52410" y="1170605"/>
                  <a:pt x="0" y="1118195"/>
                  <a:pt x="0" y="1053544"/>
                </a:cubicBezTo>
                <a:lnTo>
                  <a:pt x="0" y="11706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66" tIns="102866" rIns="102866" bIns="10286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700" kern="1200" dirty="0"/>
              <a:t>Zapracování připomínek a 2. veřejná konzultace (6 měsíců)</a:t>
            </a:r>
          </a:p>
        </p:txBody>
      </p:sp>
      <p:sp>
        <p:nvSpPr>
          <p:cNvPr id="25" name="Volný tvar: obrazec 24">
            <a:extLst>
              <a:ext uri="{FF2B5EF4-FFF2-40B4-BE49-F238E27FC236}">
                <a16:creationId xmlns:a16="http://schemas.microsoft.com/office/drawing/2014/main" id="{F4A85A18-16DA-852E-F434-1F3242078DF0}"/>
              </a:ext>
            </a:extLst>
          </p:cNvPr>
          <p:cNvSpPr/>
          <p:nvPr/>
        </p:nvSpPr>
        <p:spPr>
          <a:xfrm>
            <a:off x="2734158" y="5507297"/>
            <a:ext cx="1951008" cy="1170605"/>
          </a:xfrm>
          <a:custGeom>
            <a:avLst/>
            <a:gdLst>
              <a:gd name="csX0" fmla="*/ 0 w 1951008"/>
              <a:gd name="csY0" fmla="*/ 117061 h 1170605"/>
              <a:gd name="csX1" fmla="*/ 117061 w 1951008"/>
              <a:gd name="csY1" fmla="*/ 0 h 1170605"/>
              <a:gd name="csX2" fmla="*/ 1833948 w 1951008"/>
              <a:gd name="csY2" fmla="*/ 0 h 1170605"/>
              <a:gd name="csX3" fmla="*/ 1951009 w 1951008"/>
              <a:gd name="csY3" fmla="*/ 117061 h 1170605"/>
              <a:gd name="csX4" fmla="*/ 1951008 w 1951008"/>
              <a:gd name="csY4" fmla="*/ 1053545 h 1170605"/>
              <a:gd name="csX5" fmla="*/ 1833947 w 1951008"/>
              <a:gd name="csY5" fmla="*/ 1170606 h 1170605"/>
              <a:gd name="csX6" fmla="*/ 117061 w 1951008"/>
              <a:gd name="csY6" fmla="*/ 1170605 h 1170605"/>
              <a:gd name="csX7" fmla="*/ 0 w 1951008"/>
              <a:gd name="csY7" fmla="*/ 1053544 h 1170605"/>
              <a:gd name="csX8" fmla="*/ 0 w 1951008"/>
              <a:gd name="csY8" fmla="*/ 117061 h 11706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951008" h="1170605">
                <a:moveTo>
                  <a:pt x="0" y="117061"/>
                </a:moveTo>
                <a:cubicBezTo>
                  <a:pt x="0" y="52410"/>
                  <a:pt x="52410" y="0"/>
                  <a:pt x="117061" y="0"/>
                </a:cubicBezTo>
                <a:lnTo>
                  <a:pt x="1833948" y="0"/>
                </a:lnTo>
                <a:cubicBezTo>
                  <a:pt x="1898599" y="0"/>
                  <a:pt x="1951009" y="52410"/>
                  <a:pt x="1951009" y="117061"/>
                </a:cubicBezTo>
                <a:cubicBezTo>
                  <a:pt x="1951009" y="429222"/>
                  <a:pt x="1951008" y="741384"/>
                  <a:pt x="1951008" y="1053545"/>
                </a:cubicBezTo>
                <a:cubicBezTo>
                  <a:pt x="1951008" y="1118196"/>
                  <a:pt x="1898598" y="1170606"/>
                  <a:pt x="1833947" y="1170606"/>
                </a:cubicBezTo>
                <a:lnTo>
                  <a:pt x="117061" y="1170605"/>
                </a:lnTo>
                <a:cubicBezTo>
                  <a:pt x="52410" y="1170605"/>
                  <a:pt x="0" y="1118195"/>
                  <a:pt x="0" y="1053544"/>
                </a:cubicBezTo>
                <a:lnTo>
                  <a:pt x="0" y="117061"/>
                </a:lnTo>
                <a:close/>
              </a:path>
            </a:pathLst>
          </a:custGeom>
          <a:ln w="57150"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66" tIns="102866" rIns="102866" bIns="10286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800" kern="1200" dirty="0"/>
              <a:t>Vypořádání připomínek VK</a:t>
            </a:r>
          </a:p>
        </p:txBody>
      </p:sp>
    </p:spTree>
    <p:extLst>
      <p:ext uri="{BB962C8B-B14F-4D97-AF65-F5344CB8AC3E}">
        <p14:creationId xmlns:p14="http://schemas.microsoft.com/office/powerpoint/2010/main" val="17585900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39C9E56-F17E-F0DE-3ACC-6B44078753E3}"/>
              </a:ext>
            </a:extLst>
          </p:cNvPr>
          <p:cNvSpPr txBox="1">
            <a:spLocks/>
          </p:cNvSpPr>
          <p:nvPr/>
        </p:nvSpPr>
        <p:spPr>
          <a:xfrm>
            <a:off x="501396" y="238125"/>
            <a:ext cx="11394948" cy="920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4000" noProof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CA41A2-ADC6-775F-A52F-3DD8D00616A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693600" y="6300000"/>
            <a:ext cx="4680000" cy="365125"/>
          </a:xfrm>
        </p:spPr>
        <p:txBody>
          <a:bodyPr/>
          <a:lstStyle/>
          <a:p>
            <a:r>
              <a:rPr lang="cs-CZ"/>
              <a:t>Ministerstvo životního prostředí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31E1E75-0AC8-5B78-AFAA-635084A8F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088" y="1729949"/>
            <a:ext cx="3163824" cy="322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928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78819B76-FCCF-20DD-93BA-079BCCC64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4889060"/>
            <a:ext cx="5400000" cy="1223416"/>
          </a:xfrm>
        </p:spPr>
        <p:txBody>
          <a:bodyPr>
            <a:normAutofit/>
          </a:bodyPr>
          <a:lstStyle/>
          <a:p>
            <a:r>
              <a:rPr lang="cs-CZ" dirty="0"/>
              <a:t>Odbor druhové ochrany a implementace mezinárodních závazků</a:t>
            </a:r>
            <a:endParaRPr lang="cs-CZ" noProof="0" dirty="0"/>
          </a:p>
          <a:p>
            <a:r>
              <a:rPr lang="cs-CZ" dirty="0" err="1"/>
              <a:t>nature</a:t>
            </a:r>
            <a:r>
              <a:rPr lang="cs-CZ" noProof="0" dirty="0"/>
              <a:t>@</a:t>
            </a:r>
            <a:r>
              <a:rPr lang="en-US" noProof="0" dirty="0" err="1"/>
              <a:t>mzp</a:t>
            </a:r>
            <a:r>
              <a:rPr lang="en-US" noProof="0" dirty="0"/>
              <a:t>.</a:t>
            </a:r>
            <a:r>
              <a:rPr lang="cs-CZ" noProof="0" dirty="0"/>
              <a:t>gov.cz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127878-7249-41F4-8CBC-B5C81373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761200"/>
            <a:ext cx="5604000" cy="1918800"/>
          </a:xfrm>
        </p:spPr>
        <p:txBody>
          <a:bodyPr/>
          <a:lstStyle/>
          <a:p>
            <a:r>
              <a:rPr lang="cs-CZ" noProof="0" dirty="0"/>
              <a:t>Děkujeme</a:t>
            </a:r>
            <a:br>
              <a:rPr lang="cs-CZ" noProof="0" dirty="0"/>
            </a:br>
            <a:r>
              <a:rPr lang="cs-CZ" noProof="0" dirty="0"/>
              <a:t>za pozornost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53432CF-E6E2-3441-EB50-87D801DA5B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000" y="755702"/>
            <a:ext cx="3149600" cy="134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8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719403" y="1364796"/>
            <a:ext cx="7872876" cy="4121432"/>
          </a:xfrm>
        </p:spPr>
        <p:txBody>
          <a:bodyPr/>
          <a:lstStyle/>
          <a:p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 EU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 zvážit příslušné </a:t>
            </a:r>
            <a:r>
              <a:rPr lang="cs-CZ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regulatorní i neregulatorní</a:t>
            </a:r>
            <a:r>
              <a:rPr lang="en-US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prospěch biodiverzity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zdravých ekosystémů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jejich služeb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Evropský parlament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 uplatnit nový přístup, </a:t>
            </a:r>
            <a:r>
              <a:rPr lang="cs-CZ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odklonit se od dobrovolných závazků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předložit ambiciózní Strategii pro biodiverzitu, která stanoví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právně závazné cíle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EU a její členské státy</a:t>
            </a:r>
          </a:p>
          <a:p>
            <a:endParaRPr lang="cs-C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Komise</a:t>
            </a:r>
            <a:endParaRPr lang="cs-C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„předloží návrh </a:t>
            </a:r>
            <a:r>
              <a:rPr lang="cs-CZ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právně závazných cílů EU v oblasti obnovy přírody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cílem obnovit poškozené ekosystémy (…)“</a:t>
            </a: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publikován 22. června 2022</a:t>
            </a:r>
            <a:endParaRPr lang="cs-CZ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15F92A9-AD90-48CC-BA02-DD38DEE371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08" y="3429000"/>
            <a:ext cx="1953212" cy="130112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CCAB27F-86D7-4596-BFED-CEE9741427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366" y="4810230"/>
            <a:ext cx="1953212" cy="129542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2C08346-8EB3-431D-92BE-080FA2D98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366" y="372434"/>
            <a:ext cx="2906480" cy="155206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072703E-0143-4691-B29C-7CA47F5AF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2366" y="2047769"/>
            <a:ext cx="1956054" cy="1301125"/>
          </a:xfrm>
          <a:prstGeom prst="rect">
            <a:avLst/>
          </a:prstGeom>
        </p:spPr>
      </p:pic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26C1D5D3-42B5-41B9-909A-6555E99EDB9A}"/>
              </a:ext>
            </a:extLst>
          </p:cNvPr>
          <p:cNvSpPr/>
          <p:nvPr/>
        </p:nvSpPr>
        <p:spPr>
          <a:xfrm>
            <a:off x="1290462" y="5853731"/>
            <a:ext cx="757191" cy="1747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CAE8328E-7F28-7820-A6A9-47FF7B096F82}"/>
              </a:ext>
            </a:extLst>
          </p:cNvPr>
          <p:cNvSpPr txBox="1">
            <a:spLocks/>
          </p:cNvSpPr>
          <p:nvPr/>
        </p:nvSpPr>
        <p:spPr>
          <a:xfrm>
            <a:off x="719403" y="372434"/>
            <a:ext cx="6539715" cy="751437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gradFill>
              <a:gsLst>
                <a:gs pos="0">
                  <a:srgbClr val="FFFFFF">
                    <a:lumMod val="5000"/>
                    <a:lumOff val="95000"/>
                  </a:srgbClr>
                </a:gs>
                <a:gs pos="58000">
                  <a:srgbClr val="FFFFFF">
                    <a:lumMod val="45000"/>
                    <a:lumOff val="55000"/>
                  </a:srgbClr>
                </a:gs>
                <a:gs pos="83000">
                  <a:srgbClr val="FFFFFF">
                    <a:lumMod val="45000"/>
                    <a:lumOff val="55000"/>
                  </a:srgbClr>
                </a:gs>
                <a:gs pos="100000">
                  <a:srgbClr val="FFFFFF">
                    <a:lumMod val="30000"/>
                    <a:lumOff val="70000"/>
                  </a:srgbClr>
                </a:gs>
              </a:gsLst>
              <a:lin ang="5400000" scaled="1"/>
            </a:gradFill>
            <a:round/>
          </a:ln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schemeClr val="bg1"/>
                </a:solidFill>
              </a:rPr>
              <a:t>STRATEGIE EU v oblasti ochrany biodiverzity do roku 2030 (5/2020)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350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57BC8-8F75-24EF-BDCC-BA6E8371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projednávání návrhu nařízení</a:t>
            </a:r>
            <a:br>
              <a:rPr lang="cs-CZ" dirty="0"/>
            </a:br>
            <a:endParaRPr lang="cs-CZ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941509F3-EB1B-42DF-9109-99B2314050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u="sng" dirty="0">
                <a:solidFill>
                  <a:schemeClr val="tx1"/>
                </a:solidFill>
              </a:rPr>
              <a:t>návrh EK</a:t>
            </a:r>
            <a:r>
              <a:rPr lang="cs-CZ" sz="2000" dirty="0">
                <a:solidFill>
                  <a:schemeClr val="tx1"/>
                </a:solidFill>
              </a:rPr>
              <a:t> červen 2022 - zahájení projednání </a:t>
            </a:r>
            <a:r>
              <a:rPr lang="cs-CZ" sz="2000" u="sng" dirty="0">
                <a:solidFill>
                  <a:schemeClr val="tx1"/>
                </a:solidFill>
              </a:rPr>
              <a:t>CZ PRES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u="sng" dirty="0">
                <a:solidFill>
                  <a:schemeClr val="tx1"/>
                </a:solidFill>
              </a:rPr>
              <a:t>SE PRES</a:t>
            </a:r>
            <a:r>
              <a:rPr lang="cs-CZ" sz="2000" dirty="0">
                <a:solidFill>
                  <a:schemeClr val="tx1"/>
                </a:solidFill>
              </a:rPr>
              <a:t> - </a:t>
            </a:r>
            <a:r>
              <a:rPr lang="cs-CZ" sz="2000" b="1" dirty="0">
                <a:solidFill>
                  <a:schemeClr val="tx1"/>
                </a:solidFill>
              </a:rPr>
              <a:t>ENVI Rada</a:t>
            </a:r>
            <a:r>
              <a:rPr lang="cs-CZ" sz="2000" dirty="0">
                <a:solidFill>
                  <a:schemeClr val="tx1"/>
                </a:solidFill>
              </a:rPr>
              <a:t> - Obecný přístup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u="sng" dirty="0">
                <a:solidFill>
                  <a:schemeClr val="tx1"/>
                </a:solidFill>
              </a:rPr>
              <a:t>ES PRES</a:t>
            </a:r>
            <a:r>
              <a:rPr lang="cs-CZ" sz="2000" dirty="0">
                <a:solidFill>
                  <a:schemeClr val="tx1"/>
                </a:solidFill>
              </a:rPr>
              <a:t> - </a:t>
            </a:r>
            <a:r>
              <a:rPr lang="cs-CZ" sz="2000" b="1" dirty="0">
                <a:solidFill>
                  <a:schemeClr val="tx1"/>
                </a:solidFill>
              </a:rPr>
              <a:t>trialogy</a:t>
            </a:r>
            <a:r>
              <a:rPr lang="cs-CZ" sz="2000" dirty="0">
                <a:solidFill>
                  <a:schemeClr val="tx1"/>
                </a:solidFill>
              </a:rPr>
              <a:t>, listopad 2023 - dosažení shody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 schválení kompromisního textu na COREPER - 22. 11. 2023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 schválení ENVI výborem EP - 29. 11. 2023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 schválení </a:t>
            </a:r>
            <a:r>
              <a:rPr lang="cs-CZ" sz="2000" b="1" dirty="0">
                <a:solidFill>
                  <a:schemeClr val="tx1"/>
                </a:solidFill>
              </a:rPr>
              <a:t>na Plénu EP - 27. 2. 2024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 schválení </a:t>
            </a:r>
            <a:r>
              <a:rPr lang="cs-CZ" sz="2000" b="1" dirty="0">
                <a:solidFill>
                  <a:schemeClr val="tx1"/>
                </a:solidFill>
              </a:rPr>
              <a:t>na ENVI Radě - 17. 6. 2024</a:t>
            </a:r>
          </a:p>
          <a:p>
            <a:endParaRPr lang="cs-CZ" sz="2000" u="sng" dirty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účinnost 20. dnem po publikaci v Úředním věstníku EU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u="sng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3C6662E-9D2B-4424-83DB-51A114B47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922" y="491191"/>
            <a:ext cx="1287564" cy="164549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956594B-9953-49A1-BCC4-DB108F9D3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922" y="2690182"/>
            <a:ext cx="1287564" cy="64378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BDE2BF1-085A-4222-867F-0AB89C763D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82" y="3887459"/>
            <a:ext cx="1352244" cy="1352244"/>
          </a:xfrm>
          <a:prstGeom prst="rect">
            <a:avLst/>
          </a:prstGeom>
        </p:spPr>
      </p:pic>
      <p:sp>
        <p:nvSpPr>
          <p:cNvPr id="3" name="Šipka: doprava 2">
            <a:extLst>
              <a:ext uri="{FF2B5EF4-FFF2-40B4-BE49-F238E27FC236}">
                <a16:creationId xmlns:a16="http://schemas.microsoft.com/office/drawing/2014/main" id="{F5E89700-F4F1-478E-A8C8-77766059159C}"/>
              </a:ext>
            </a:extLst>
          </p:cNvPr>
          <p:cNvSpPr/>
          <p:nvPr/>
        </p:nvSpPr>
        <p:spPr>
          <a:xfrm rot="5400000">
            <a:off x="2625435" y="5461791"/>
            <a:ext cx="772558" cy="304801"/>
          </a:xfrm>
          <a:prstGeom prst="rightArrow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95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99CC2-A9E0-3878-533B-8E8A729B1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83E95D-4C28-16E2-4B4D-9073B51F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00" y="443469"/>
            <a:ext cx="9900000" cy="594000"/>
          </a:xfrm>
        </p:spPr>
        <p:txBody>
          <a:bodyPr/>
          <a:lstStyle/>
          <a:p>
            <a:r>
              <a:rPr lang="cs-CZ" noProof="0" dirty="0"/>
              <a:t>Nařízení o obnově přírody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397974-95D2-62B8-4226-B30526A0327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517" y="1276644"/>
            <a:ext cx="10952966" cy="5023356"/>
          </a:xfrm>
        </p:spPr>
        <p:txBody>
          <a:bodyPr/>
          <a:lstStyle/>
          <a:p>
            <a:pPr marL="0" indent="0">
              <a:buNone/>
            </a:pPr>
            <a:r>
              <a:rPr lang="cs-CZ" sz="2400" b="1" i="1" dirty="0"/>
              <a:t>Nařízení Evropského parlamentu a Rady (EU) 2024/1991 ze dne 24. června 2024 o obnově přírody a o změně nařízení (EU) 2022/869 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Zastřešující cíle a cíle Unie (čl. 1) – nařízení má přispět k:</a:t>
            </a:r>
          </a:p>
          <a:p>
            <a:r>
              <a:rPr lang="cs-CZ" sz="2400" b="1" dirty="0"/>
              <a:t>obnova ekosystémů </a:t>
            </a:r>
            <a:r>
              <a:rPr lang="cs-CZ" sz="2400" dirty="0"/>
              <a:t>– dlouhodobá a trvalá obnova biologicky rozmanitých a odolných ekosystémů prostřednictvím obnovy poškozených ekosystémů; </a:t>
            </a:r>
          </a:p>
          <a:p>
            <a:r>
              <a:rPr lang="cs-CZ" sz="2400" b="1" dirty="0" err="1"/>
              <a:t>mitigace</a:t>
            </a:r>
            <a:r>
              <a:rPr lang="cs-CZ" sz="2400" b="1" dirty="0"/>
              <a:t> a adaptace </a:t>
            </a:r>
            <a:r>
              <a:rPr lang="cs-CZ" sz="2400" dirty="0"/>
              <a:t>– dosažení cílů EU v oblasti zmírňování změny klimatu, přizpůsobování se této změně a neutrality z hlediska degradace půdy;</a:t>
            </a:r>
          </a:p>
          <a:p>
            <a:r>
              <a:rPr lang="cs-CZ" sz="2400" b="1" dirty="0"/>
              <a:t>potraviny</a:t>
            </a:r>
            <a:r>
              <a:rPr lang="cs-CZ" sz="2400" dirty="0"/>
              <a:t> – posílení potravinového zabezpečení;</a:t>
            </a:r>
          </a:p>
          <a:p>
            <a:r>
              <a:rPr lang="cs-CZ" sz="2400" b="1" dirty="0"/>
              <a:t>plnění mezinárodních závazků </a:t>
            </a:r>
            <a:r>
              <a:rPr lang="cs-CZ" sz="2400" dirty="0"/>
              <a:t>Unie</a:t>
            </a:r>
          </a:p>
          <a:p>
            <a:pPr marL="0" indent="0">
              <a:buNone/>
            </a:pPr>
            <a:endParaRPr lang="cs-CZ" sz="2800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130FDD-126E-14C3-FBE4-DD44AE08FF0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3600" y="6300000"/>
            <a:ext cx="4680000" cy="365125"/>
          </a:xfrm>
        </p:spPr>
        <p:txBody>
          <a:bodyPr/>
          <a:lstStyle/>
          <a:p>
            <a:r>
              <a:rPr lang="cs-CZ"/>
              <a:t>Ministerstvo životního prostředí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CB2304-BD23-AAD4-AAB9-A50DE0E7AD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583999" y="6300000"/>
            <a:ext cx="914399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0336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9C60E-3920-A08D-6704-9DB762DC4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6095E-01D6-6746-F844-93F11E9D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00" y="443469"/>
            <a:ext cx="9900000" cy="594000"/>
          </a:xfrm>
        </p:spPr>
        <p:txBody>
          <a:bodyPr/>
          <a:lstStyle/>
          <a:p>
            <a:r>
              <a:rPr lang="cs-CZ" noProof="0" dirty="0"/>
              <a:t>Nařízení o obnově přírody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3C12C8-0BAD-E8DD-B71A-10634CACD80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3600" y="1283367"/>
            <a:ext cx="11344800" cy="5131163"/>
          </a:xfrm>
        </p:spPr>
        <p:txBody>
          <a:bodyPr/>
          <a:lstStyle/>
          <a:p>
            <a:r>
              <a:rPr lang="cs-CZ" sz="2200" b="1" u="sng" dirty="0"/>
              <a:t>souhrnný cíl</a:t>
            </a:r>
            <a:r>
              <a:rPr lang="cs-CZ" sz="2200" dirty="0"/>
              <a:t> - </a:t>
            </a:r>
            <a:r>
              <a:rPr lang="cs-CZ" sz="2200" dirty="0">
                <a:solidFill>
                  <a:schemeClr val="accent2"/>
                </a:solidFill>
              </a:rPr>
              <a:t>zavést opatření </a:t>
            </a:r>
            <a:r>
              <a:rPr lang="cs-CZ" sz="2200" dirty="0"/>
              <a:t>k obnově přírody - na </a:t>
            </a:r>
            <a:r>
              <a:rPr lang="cs-CZ" sz="2200" b="1" dirty="0"/>
              <a:t>20 %</a:t>
            </a:r>
            <a:r>
              <a:rPr lang="cs-CZ" sz="2200" dirty="0"/>
              <a:t> suchozemských a mořských ekosystémů EU (</a:t>
            </a:r>
            <a:r>
              <a:rPr lang="cs-CZ" sz="2200" b="1" dirty="0"/>
              <a:t>2030</a:t>
            </a:r>
            <a:r>
              <a:rPr lang="cs-CZ" sz="2200" dirty="0"/>
              <a:t>) a na </a:t>
            </a:r>
            <a:r>
              <a:rPr lang="cs-CZ" sz="2200" b="1" dirty="0"/>
              <a:t>všech</a:t>
            </a:r>
            <a:r>
              <a:rPr lang="cs-CZ" sz="2200" dirty="0"/>
              <a:t> ekosystémech vyžadujících obnovu (</a:t>
            </a:r>
            <a:r>
              <a:rPr lang="cs-CZ" sz="2200" b="1" dirty="0"/>
              <a:t>2050</a:t>
            </a:r>
            <a:r>
              <a:rPr lang="cs-CZ" sz="2200" dirty="0"/>
              <a:t>)</a:t>
            </a:r>
          </a:p>
          <a:p>
            <a:pPr lvl="0"/>
            <a:r>
              <a:rPr lang="cs-CZ" sz="2200" dirty="0"/>
              <a:t>čl. 4 obnova </a:t>
            </a:r>
            <a:r>
              <a:rPr lang="cs-CZ" sz="2200" b="1" dirty="0"/>
              <a:t>suchozemských, pobřežních a sladkovodních ekosystémů</a:t>
            </a:r>
          </a:p>
          <a:p>
            <a:pPr lvl="0"/>
            <a:r>
              <a:rPr lang="cs-CZ" sz="2200" dirty="0"/>
              <a:t>čl. 5 obnova mořských ekosystémů</a:t>
            </a:r>
          </a:p>
          <a:p>
            <a:pPr lvl="0"/>
            <a:r>
              <a:rPr lang="cs-CZ" sz="2200" dirty="0"/>
              <a:t>čl. 8 obnova </a:t>
            </a:r>
            <a:r>
              <a:rPr lang="cs-CZ" sz="2200" b="1" dirty="0"/>
              <a:t>sídelních ekosystémů</a:t>
            </a:r>
          </a:p>
          <a:p>
            <a:pPr lvl="0"/>
            <a:r>
              <a:rPr lang="cs-CZ" sz="2200" dirty="0"/>
              <a:t>čl. 9 obnova </a:t>
            </a:r>
            <a:r>
              <a:rPr lang="cs-CZ" sz="2200" b="1" dirty="0"/>
              <a:t>přirozeného propojení řek a přírodních funkcí souvisejících záplavových území</a:t>
            </a:r>
          </a:p>
          <a:p>
            <a:pPr lvl="0"/>
            <a:r>
              <a:rPr lang="cs-CZ" sz="2200" dirty="0"/>
              <a:t>čl.10 obnova </a:t>
            </a:r>
            <a:r>
              <a:rPr lang="cs-CZ" sz="2200" b="1" dirty="0"/>
              <a:t>populací opylovačů</a:t>
            </a:r>
          </a:p>
          <a:p>
            <a:pPr lvl="0"/>
            <a:r>
              <a:rPr lang="cs-CZ" sz="2200" dirty="0"/>
              <a:t>čl. 11 obnova </a:t>
            </a:r>
            <a:r>
              <a:rPr lang="cs-CZ" sz="2200" b="1" dirty="0"/>
              <a:t>zemědělských ekosystémů</a:t>
            </a:r>
            <a:r>
              <a:rPr lang="cs-CZ" sz="2200" dirty="0"/>
              <a:t>, vč. rašelinišť na zemědělské půdě</a:t>
            </a:r>
          </a:p>
          <a:p>
            <a:pPr lvl="0"/>
            <a:r>
              <a:rPr lang="cs-CZ" sz="2200" dirty="0"/>
              <a:t>čl. 12 obnova </a:t>
            </a:r>
            <a:r>
              <a:rPr lang="cs-CZ" sz="2200" b="1" dirty="0"/>
              <a:t>lesních ekosystémů</a:t>
            </a:r>
          </a:p>
          <a:p>
            <a:pPr marL="0" indent="0">
              <a:buNone/>
            </a:pPr>
            <a:endParaRPr lang="cs-CZ" sz="2800" noProof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01A995C-E144-C535-C07C-0D59C926361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3600" y="6300000"/>
            <a:ext cx="4680000" cy="365125"/>
          </a:xfrm>
        </p:spPr>
        <p:txBody>
          <a:bodyPr/>
          <a:lstStyle/>
          <a:p>
            <a:r>
              <a:rPr lang="cs-CZ"/>
              <a:t>Ministerstvo životního prostředí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9CDE52-336E-BCC9-BED9-E6316532AC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583999" y="6300000"/>
            <a:ext cx="914399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159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A58AD-A1A2-422B-7158-E806C1BFF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82196-754F-7D6B-7D03-2C781C9C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1099" y="417969"/>
            <a:ext cx="4156512" cy="1708244"/>
          </a:xfrm>
        </p:spPr>
        <p:txBody>
          <a:bodyPr anchor="ctr">
            <a:normAutofit/>
          </a:bodyPr>
          <a:lstStyle/>
          <a:p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TRADICE A ZKUŠENOSTI</a:t>
            </a: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S EKOLOGICKOU OBNOVOU</a:t>
            </a:r>
            <a:endParaRPr lang="cs-CZ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203C518-346D-A1B1-33B8-21867047FE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2" r="19134" b="-2"/>
          <a:stretch/>
        </p:blipFill>
        <p:spPr bwMode="auto"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555640C-DF87-C351-D570-A1CF6EED40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567848" y="2890049"/>
            <a:ext cx="4686976" cy="36834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R="0" lvl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cs-CZ" altLang="cs-CZ" sz="2400" dirty="0"/>
              <a:t>Revitalizace potoků, řek, rašelinišť, mokřadů…</a:t>
            </a:r>
          </a:p>
          <a:p>
            <a:pPr marR="0" lvl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cs-CZ" altLang="cs-CZ" sz="2400" dirty="0"/>
              <a:t>Ekologická obnova dolů a lomů</a:t>
            </a:r>
          </a:p>
          <a:p>
            <a:pPr marR="0" lvl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cs-CZ" altLang="cs-CZ" sz="2400" dirty="0"/>
              <a:t>Obnova krajinných prvků</a:t>
            </a:r>
          </a:p>
          <a:p>
            <a:pPr marR="0" lvl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cs-CZ" altLang="cs-CZ" sz="2400" dirty="0"/>
              <a:t>každoročně realizovaná obnovná opatření v hodnotě desítek milionů Kč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i="1" dirty="0"/>
              <a:t>= NPOP rozvíjí a propojuje existující praxi do jednotného strategického rámce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5203637"/>
      </p:ext>
    </p:extLst>
  </p:cSld>
  <p:clrMapOvr>
    <a:masterClrMapping/>
  </p:clrMapOvr>
</p:sld>
</file>

<file path=ppt/theme/theme1.xml><?xml version="1.0" encoding="utf-8"?>
<a:theme xmlns:a="http://schemas.openxmlformats.org/drawingml/2006/main" name="JVS PPT Dark">
  <a:themeElements>
    <a:clrScheme name="JVS PPT Dark">
      <a:dk1>
        <a:srgbClr val="FFFFFF"/>
      </a:dk1>
      <a:lt1>
        <a:srgbClr val="0C1838"/>
      </a:lt1>
      <a:dk2>
        <a:srgbClr val="A7A9B3"/>
      </a:dk2>
      <a:lt2>
        <a:srgbClr val="545860"/>
      </a:lt2>
      <a:accent1>
        <a:srgbClr val="00469B"/>
      </a:accent1>
      <a:accent2>
        <a:srgbClr val="D70C0F"/>
      </a:accent2>
      <a:accent3>
        <a:srgbClr val="F8C2B9"/>
      </a:accent3>
      <a:accent4>
        <a:srgbClr val="680526"/>
      </a:accent4>
      <a:accent5>
        <a:srgbClr val="9EC8E9"/>
      </a:accent5>
      <a:accent6>
        <a:srgbClr val="545860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marL="263525" indent="-263525" algn="l">
          <a:spcBef>
            <a:spcPts val="1000"/>
          </a:spcBef>
          <a:spcAft>
            <a:spcPts val="1000"/>
          </a:spcAft>
          <a:buFont typeface="Wingdings" panose="05000000000000000000" pitchFamily="2" charset="2"/>
          <a:buChar char="§"/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70000" indent="-270000" algn="l">
          <a:spcBef>
            <a:spcPts val="1000"/>
          </a:spcBef>
          <a:spcAft>
            <a:spcPts val="1000"/>
          </a:spcAft>
          <a:buSzPct val="100000"/>
          <a:buFont typeface="Wingdings" panose="05000000000000000000" pitchFamily="2" charset="2"/>
          <a:buChar char="§"/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1" id="{99F8E344-622E-454A-8DA2-8A48B267EED0}" vid="{6FC95441-FA2F-49C9-B1A5-8B42DF3C189F}"/>
    </a:ext>
  </a:extLst>
</a:theme>
</file>

<file path=ppt/theme/theme2.xml><?xml version="1.0" encoding="utf-8"?>
<a:theme xmlns:a="http://schemas.openxmlformats.org/drawingml/2006/main" name="JVS PPS Light">
  <a:themeElements>
    <a:clrScheme name="JVS PPT Light">
      <a:dk1>
        <a:srgbClr val="545860"/>
      </a:dk1>
      <a:lt1>
        <a:srgbClr val="FFFFFF"/>
      </a:lt1>
      <a:dk2>
        <a:srgbClr val="0C1838"/>
      </a:dk2>
      <a:lt2>
        <a:srgbClr val="A7A9B3"/>
      </a:lt2>
      <a:accent1>
        <a:srgbClr val="00469B"/>
      </a:accent1>
      <a:accent2>
        <a:srgbClr val="D70C0F"/>
      </a:accent2>
      <a:accent3>
        <a:srgbClr val="F8C2B9"/>
      </a:accent3>
      <a:accent4>
        <a:srgbClr val="680526"/>
      </a:accent4>
      <a:accent5>
        <a:srgbClr val="9EC8E9"/>
      </a:accent5>
      <a:accent6>
        <a:srgbClr val="545860"/>
      </a:accent6>
      <a:hlink>
        <a:srgbClr val="00469B"/>
      </a:hlink>
      <a:folHlink>
        <a:srgbClr val="0046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marL="263525" indent="-263525" algn="l">
          <a:spcBef>
            <a:spcPts val="1000"/>
          </a:spcBef>
          <a:spcAft>
            <a:spcPts val="1000"/>
          </a:spcAft>
          <a:buFont typeface="Wingdings" panose="05000000000000000000" pitchFamily="2" charset="2"/>
          <a:buChar char="§"/>
          <a:defRPr sz="20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70000" indent="-270000" algn="l">
          <a:spcBef>
            <a:spcPts val="1000"/>
          </a:spcBef>
          <a:spcAft>
            <a:spcPts val="1000"/>
          </a:spcAft>
          <a:buSzPct val="100000"/>
          <a:buFont typeface="Wingdings" panose="05000000000000000000" pitchFamily="2" charset="2"/>
          <a:buChar char="§"/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1" id="{99F8E344-622E-454A-8DA2-8A48B267EED0}" vid="{0D140E00-27E8-433F-8640-3B3433D1C3CC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9E6BE534F60E469CE8F6942E8CB243" ma:contentTypeVersion="3" ma:contentTypeDescription="Vytvoří nový dokument" ma:contentTypeScope="" ma:versionID="f016a36121c73f128f837a688d434fda">
  <xsd:schema xmlns:xsd="http://www.w3.org/2001/XMLSchema" xmlns:xs="http://www.w3.org/2001/XMLSchema" xmlns:p="http://schemas.microsoft.com/office/2006/metadata/properties" xmlns:ns2="46101490-013c-45ea-bf1a-4a68c9a652b7" targetNamespace="http://schemas.microsoft.com/office/2006/metadata/properties" ma:root="true" ma:fieldsID="34c1f9b9eddcae5283eef7731ea9b1bc" ns2:_="">
    <xsd:import namespace="46101490-013c-45ea-bf1a-4a68c9a652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01490-013c-45ea-bf1a-4a68c9a652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6417A6-8771-430D-A2A0-70E5FBC37019}">
  <ds:schemaRefs>
    <ds:schemaRef ds:uri="46101490-013c-45ea-bf1a-4a68c9a652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D19C120-5274-443A-93A6-139E5591E124}">
  <ds:schemaRefs>
    <ds:schemaRef ds:uri="http://purl.org/dc/dcmitype/"/>
    <ds:schemaRef ds:uri="46101490-013c-45ea-bf1a-4a68c9a652b7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C91B0F1-BDD1-486A-BD8F-8AC4E1CC69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PPT_JVS_MZP_CZ</Template>
  <TotalTime>6218</TotalTime>
  <Words>2609</Words>
  <Application>Microsoft Office PowerPoint</Application>
  <PresentationFormat>Širokoúhlá obrazovka</PresentationFormat>
  <Paragraphs>375</Paragraphs>
  <Slides>45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45</vt:i4>
      </vt:variant>
    </vt:vector>
  </HeadingPairs>
  <TitlesOfParts>
    <vt:vector size="53" baseType="lpstr">
      <vt:lpstr>Aptos</vt:lpstr>
      <vt:lpstr>Arial</vt:lpstr>
      <vt:lpstr>Roboto</vt:lpstr>
      <vt:lpstr>Roboto Medium</vt:lpstr>
      <vt:lpstr>Symbol</vt:lpstr>
      <vt:lpstr>Wingdings</vt:lpstr>
      <vt:lpstr>JVS PPT Dark</vt:lpstr>
      <vt:lpstr>JVS PPS Light</vt:lpstr>
      <vt:lpstr>Národní plán na obnovu přírody zahájení veřejné konzultace</vt:lpstr>
      <vt:lpstr>Pravidla setkání</vt:lpstr>
      <vt:lpstr>Agenda</vt:lpstr>
      <vt:lpstr>01 Nařízení o obnově přírody Národní plán na obnovu přírody</vt:lpstr>
      <vt:lpstr>Prezentace aplikace PowerPoint</vt:lpstr>
      <vt:lpstr>Postup projednávání návrhu nařízení </vt:lpstr>
      <vt:lpstr>Nařízení o obnově přírody</vt:lpstr>
      <vt:lpstr>Nařízení o obnově přírody</vt:lpstr>
      <vt:lpstr>TRADICE A ZKUŠENOSTI S EKOLOGICKOU OBNOVOU</vt:lpstr>
      <vt:lpstr>Národní plán na obnovu přírody (NPOP)</vt:lpstr>
      <vt:lpstr>02 Proces přípravy Národního plánu na obnovu přírody</vt:lpstr>
      <vt:lpstr>Příprava NPOP</vt:lpstr>
      <vt:lpstr>Pracovní skupiny</vt:lpstr>
      <vt:lpstr>Prezentace aplikace PowerPoint</vt:lpstr>
      <vt:lpstr>03  Cíle a povinnosti stanovené nařízením Obsah Národního plánu na obnovu přírody</vt:lpstr>
      <vt:lpstr>Jednotný formát NPOP</vt:lpstr>
      <vt:lpstr>Prezentace aplikace PowerPoint</vt:lpstr>
      <vt:lpstr>Opatření – různé typy, šíře, úroveň</vt:lpstr>
      <vt:lpstr>Opatření na obnovu </vt:lpstr>
      <vt:lpstr>Průřezová opatření</vt:lpstr>
      <vt:lpstr>OBNOVA SUCHOZEMSKÝCH,  POBŘEŽNÍCH A SLADKOVODNÍCH  EKOSYSTÉMŮ (čl. 4) </vt:lpstr>
      <vt:lpstr>Tabulka opatření</vt:lpstr>
      <vt:lpstr>OBNOVA SÍDELNÍCH EKOSYSTÉMŮ (čl. 8) </vt:lpstr>
      <vt:lpstr>OBNOVA SÍDELNÍCH EKOSYSTÉMŮ (čl. 8) </vt:lpstr>
      <vt:lpstr>OBNOVA SÍDELNÍCH EKOSYSTÉMŮ (čl. 8) </vt:lpstr>
      <vt:lpstr>Opatření </vt:lpstr>
      <vt:lpstr>OBNOVA PŘIROZENÉHO PROPOJENÍ ŘEK A PŘÍRODNÍCH FUNKCÍ SOUVISEJÍCÍCH ZÁPLAVOVÝCH ÚZEMÍ (čl. 9) </vt:lpstr>
      <vt:lpstr>Prezentace aplikace PowerPoint</vt:lpstr>
      <vt:lpstr>Opatření </vt:lpstr>
      <vt:lpstr>OBNOVA POPULACÍ OPYLOVAČŮ (čl. 10) </vt:lpstr>
      <vt:lpstr>Opatření </vt:lpstr>
      <vt:lpstr>OBNOVA ZEMĚDĚLSKÝCH EKOSYSTÉMŮ (čl. 11) </vt:lpstr>
      <vt:lpstr>Prezentace aplikace PowerPoint</vt:lpstr>
      <vt:lpstr>OBNOVA LESNÍCH EKOSYSTÉMŮ (čl. 12) </vt:lpstr>
      <vt:lpstr>Prezentace aplikace PowerPoint</vt:lpstr>
      <vt:lpstr>04 Veřejná konzultace </vt:lpstr>
      <vt:lpstr>Prezentace aplikace PowerPoint</vt:lpstr>
      <vt:lpstr>Jak se zapojit do veřejné konzultace</vt:lpstr>
      <vt:lpstr>Jak se zapojit do veřejné konzultace</vt:lpstr>
      <vt:lpstr>Jak se zapojit do veřejné konzultace</vt:lpstr>
      <vt:lpstr>Jak se zapojit do veřejné konzultace</vt:lpstr>
      <vt:lpstr>Jak se zapojit do veřejné konzultace</vt:lpstr>
      <vt:lpstr>Další kroky</vt:lpstr>
      <vt:lpstr>Prezentace aplikace PowerPoint</vt:lpstr>
      <vt:lpstr>Děkujeme za pozornost</vt:lpstr>
    </vt:vector>
  </TitlesOfParts>
  <Manager/>
  <Company>MZP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Tereza Nedělníková</dc:creator>
  <cp:keywords/>
  <dc:description/>
  <cp:lastModifiedBy>Lenka Váňová</cp:lastModifiedBy>
  <cp:revision>39</cp:revision>
  <cp:lastPrinted>2025-10-24T08:31:40Z</cp:lastPrinted>
  <dcterms:created xsi:type="dcterms:W3CDTF">2026-04-16T07:30:29Z</dcterms:created>
  <dcterms:modified xsi:type="dcterms:W3CDTF">2026-04-22T14:25:11Z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0x010100D49E6BE534F60E469CE8F6942E8CB243</vt:lpwstr>
  </property>
  <property fmtid="{D5CDD505-2E9C-101B-9397-08002B2CF9AE}" pid="3" name="MediaServiceImageTags">
    <vt:lpwstr/>
  </property>
  <property fmtid="{D5CDD505-2E9C-101B-9397-08002B2CF9AE}" pid="4" name="MSIP_Label_b3564849-fbfc-4795-ad59-055bb350645f_Enabled">
    <vt:lpwstr>true</vt:lpwstr>
  </property>
  <property fmtid="{D5CDD505-2E9C-101B-9397-08002B2CF9AE}" pid="5" name="MSIP_Label_b3564849-fbfc-4795-ad59-055bb350645f_SetDate">
    <vt:lpwstr>2025-11-05T08:47:26Z</vt:lpwstr>
  </property>
  <property fmtid="{D5CDD505-2E9C-101B-9397-08002B2CF9AE}" pid="6" name="MSIP_Label_b3564849-fbfc-4795-ad59-055bb350645f_Method">
    <vt:lpwstr>Standard</vt:lpwstr>
  </property>
  <property fmtid="{D5CDD505-2E9C-101B-9397-08002B2CF9AE}" pid="7" name="MSIP_Label_b3564849-fbfc-4795-ad59-055bb350645f_Name">
    <vt:lpwstr>M102S01</vt:lpwstr>
  </property>
  <property fmtid="{D5CDD505-2E9C-101B-9397-08002B2CF9AE}" pid="8" name="MSIP_Label_b3564849-fbfc-4795-ad59-055bb350645f_SiteId">
    <vt:lpwstr>65154e19-ce31-44e2-97af-2480f4c17f95</vt:lpwstr>
  </property>
  <property fmtid="{D5CDD505-2E9C-101B-9397-08002B2CF9AE}" pid="9" name="MSIP_Label_b3564849-fbfc-4795-ad59-055bb350645f_ActionId">
    <vt:lpwstr>a46c3e65-4ee5-4762-a82b-3d1c88712a7f</vt:lpwstr>
  </property>
  <property fmtid="{D5CDD505-2E9C-101B-9397-08002B2CF9AE}" pid="10" name="MSIP_Label_b3564849-fbfc-4795-ad59-055bb350645f_ContentBits">
    <vt:lpwstr>0</vt:lpwstr>
  </property>
  <property fmtid="{D5CDD505-2E9C-101B-9397-08002B2CF9AE}" pid="11" name="MSIP_Label_b3564849-fbfc-4795-ad59-055bb350645f_Tag">
    <vt:lpwstr>10, 3, 0, 1</vt:lpwstr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lpwstr/>
  </property>
</Properties>
</file>