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1285" r:id="rId3"/>
    <p:sldId id="1289" r:id="rId4"/>
    <p:sldId id="508" r:id="rId5"/>
    <p:sldId id="449" r:id="rId6"/>
    <p:sldId id="463" r:id="rId7"/>
    <p:sldId id="481" r:id="rId8"/>
    <p:sldId id="473" r:id="rId9"/>
    <p:sldId id="1284" r:id="rId10"/>
    <p:sldId id="520" r:id="rId11"/>
    <p:sldId id="512" r:id="rId12"/>
    <p:sldId id="1290" r:id="rId13"/>
    <p:sldId id="1288" r:id="rId14"/>
    <p:sldId id="458" r:id="rId15"/>
    <p:sldId id="1286" r:id="rId16"/>
    <p:sldId id="1287" r:id="rId17"/>
    <p:sldId id="500" r:id="rId18"/>
    <p:sldId id="489" r:id="rId19"/>
    <p:sldId id="1291" r:id="rId20"/>
    <p:sldId id="1292" r:id="rId21"/>
    <p:sldId id="1294" r:id="rId22"/>
    <p:sldId id="1293" r:id="rId23"/>
    <p:sldId id="266" r:id="rId24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Hábl" initials="RH" lastIdx="1" clrIdx="0">
    <p:extLst>
      <p:ext uri="{19B8F6BF-5375-455C-9EA6-DF929625EA0E}">
        <p15:presenceInfo xmlns:p15="http://schemas.microsoft.com/office/powerpoint/2012/main" userId="S-1-5-21-3723289722-3005024505-238779472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D60"/>
    <a:srgbClr val="AE6776"/>
    <a:srgbClr val="568688"/>
    <a:srgbClr val="ECAEAD"/>
    <a:srgbClr val="D18992"/>
    <a:srgbClr val="EFF2FA"/>
    <a:srgbClr val="78A2A3"/>
    <a:srgbClr val="C4D8CE"/>
    <a:srgbClr val="9CBDBB"/>
    <a:srgbClr val="BC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0073" autoAdjust="0"/>
  </p:normalViewPr>
  <p:slideViewPr>
    <p:cSldViewPr snapToGrid="0">
      <p:cViewPr varScale="1">
        <p:scale>
          <a:sx n="102" d="100"/>
          <a:sy n="102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AFB5E5-F012-4650-A938-8F860F6F0E2E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D812C38-923B-46B4-973F-15AB524B6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0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80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92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83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43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9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10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3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36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C5074-243D-5B92-7E32-1C1489DA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77829B-8256-1D97-CE41-B39C71096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FFCDF9-4C5A-1B0F-6B20-9C22A3CC8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96D9A1-E601-F3BF-08F6-8B2877824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882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48AF-5CDD-0E70-8ADC-D976EA7A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6DD61A-58C1-B3CC-5CA0-0E203EC5E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9707C2-0F10-2698-92E5-8E7CFC2D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3A513D-C120-FF4F-31E1-5ED53F94C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68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08B6F-F5F8-A796-509E-8B8AEE5A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EA386B-6170-2292-746C-09889282D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C30344-CE44-1CEE-DF2A-8D3173D96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8CC6CA-D98D-7638-E97E-F92C11013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32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63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8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01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78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12C38-923B-46B4-973F-15AB524B61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75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6016" y="4692535"/>
            <a:ext cx="5488125" cy="4445558"/>
          </a:xfrm>
          <a:prstGeom prst="rect">
            <a:avLst/>
          </a:prstGeom>
        </p:spPr>
        <p:txBody>
          <a:bodyPr spcFirstLastPara="1" wrap="square" lIns="91798" tIns="91798" rIns="91798" bIns="9179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39775"/>
            <a:ext cx="6591300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99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16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50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8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6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16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84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6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2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8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0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5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927F-8F37-4910-BE99-31C46ED763BD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8070-846A-4C37-816D-401A9356D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itor.insolvence.info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itut-predluzeni.cz/pro-ucitele/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luhovypatron.cz/" TargetMode="External"/><Relationship Id="rId3" Type="http://schemas.openxmlformats.org/officeDocument/2006/relationships/hyperlink" Target="mailto:radek@institut-predluzeni.cz" TargetMode="External"/><Relationship Id="rId7" Type="http://schemas.openxmlformats.org/officeDocument/2006/relationships/hyperlink" Target="http://www.nedluzimstatu.cz/" TargetMode="External"/><Relationship Id="rId2" Type="http://schemas.openxmlformats.org/officeDocument/2006/relationships/hyperlink" Target="http://www.institut-predluzeni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nsorciumdp.cz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mapazadluzeni.cz/" TargetMode="External"/><Relationship Id="rId10" Type="http://schemas.openxmlformats.org/officeDocument/2006/relationships/image" Target="../media/image38.png"/><Relationship Id="rId4" Type="http://schemas.openxmlformats.org/officeDocument/2006/relationships/hyperlink" Target="mailto:bara@institut-predluzeni.cz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8" y="5206437"/>
            <a:ext cx="9144000" cy="40778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78A2A3"/>
                </a:solidFill>
                <a:latin typeface="Gotham Medium" pitchFamily="50" charset="0"/>
                <a:cs typeface="Gotham Medium" pitchFamily="50" charset="0"/>
              </a:rPr>
              <a:t>BARBARA HALÍŘOVÁ, RADEK HÁBL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4" y="5809529"/>
            <a:ext cx="948666" cy="7724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025"/>
            <a:ext cx="12192000" cy="3967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24E47E-FD85-4813-95DC-F05A1B0FE59B}"/>
              </a:ext>
            </a:extLst>
          </p:cNvPr>
          <p:cNvSpPr txBox="1"/>
          <p:nvPr/>
        </p:nvSpPr>
        <p:spPr>
          <a:xfrm>
            <a:off x="243836" y="2363448"/>
            <a:ext cx="11704320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844D60"/>
                </a:solidFill>
                <a:latin typeface="Gotham Medium" pitchFamily="50" charset="0"/>
                <a:cs typeface="Gotham Medium" pitchFamily="50" charset="0"/>
              </a:rPr>
              <a:t>Jak předcházet zadlužení: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844D60"/>
                </a:solidFill>
                <a:latin typeface="Gotham Medium" pitchFamily="50" charset="0"/>
                <a:cs typeface="Gotham Medium" pitchFamily="50" charset="0"/>
              </a:rPr>
              <a:t>STATISTIKY A NÁSTROJE PREVENCE</a:t>
            </a:r>
            <a:endParaRPr lang="cs-CZ" sz="3200" b="1" dirty="0">
              <a:solidFill>
                <a:srgbClr val="844D60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43740E-5DDA-4D8A-8537-7F728A93229B}"/>
              </a:ext>
            </a:extLst>
          </p:cNvPr>
          <p:cNvSpPr txBox="1"/>
          <p:nvPr/>
        </p:nvSpPr>
        <p:spPr>
          <a:xfrm>
            <a:off x="1280160" y="1518027"/>
            <a:ext cx="969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itchFamily="50" charset="0"/>
                <a:cs typeface="Gotham Medium" pitchFamily="50" charset="0"/>
              </a:rPr>
              <a:t>Webinář SMO ČR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593B6BF-7B5E-4CF3-BE42-6F83F0132E7C}"/>
              </a:ext>
            </a:extLst>
          </p:cNvPr>
          <p:cNvCxnSpPr>
            <a:cxnSpLocks/>
          </p:cNvCxnSpPr>
          <p:nvPr/>
        </p:nvCxnSpPr>
        <p:spPr>
          <a:xfrm>
            <a:off x="2899717" y="2239909"/>
            <a:ext cx="6466699" cy="0"/>
          </a:xfrm>
          <a:prstGeom prst="line">
            <a:avLst/>
          </a:prstGeom>
          <a:ln w="12700">
            <a:solidFill>
              <a:srgbClr val="844D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D97572-2FA3-44E2-8801-3A8BB8780D56}"/>
              </a:ext>
            </a:extLst>
          </p:cNvPr>
          <p:cNvSpPr txBox="1"/>
          <p:nvPr/>
        </p:nvSpPr>
        <p:spPr>
          <a:xfrm>
            <a:off x="4807131" y="4128946"/>
            <a:ext cx="242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5. března 2026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49BDEA-0DE0-44E1-9524-84A0F66A2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87" y="5581670"/>
            <a:ext cx="1226974" cy="12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4D60"/>
              </a:buClr>
              <a:buSzPts val="4000"/>
              <a:buFont typeface="Barlow Condensed Medium"/>
              <a:buNone/>
            </a:pPr>
            <a:r>
              <a:rPr lang="cs-CZ" sz="4000">
                <a:solidFill>
                  <a:srgbClr val="844D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NADPIS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400"/>
              <a:t>Prázdné pozadí</a:t>
            </a:r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05DD7-04FD-9D4A-A6D0-8F7885019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80BE9-BD22-4B49-ABDE-EC64D7058B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66293D-2262-DB48-9826-8FF6C1E002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E9849-63C9-4640-AA11-E5758BD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" y="-65585"/>
            <a:ext cx="12192717" cy="6857597"/>
          </a:xfrm>
          <a:prstGeom prst="rect">
            <a:avLst/>
          </a:prstGeom>
        </p:spPr>
      </p:pic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158FDD2E-3D6B-3149-AA6E-DFDC4B215451}"/>
              </a:ext>
            </a:extLst>
          </p:cNvPr>
          <p:cNvSpPr txBox="1">
            <a:spLocks/>
          </p:cNvSpPr>
          <p:nvPr/>
        </p:nvSpPr>
        <p:spPr>
          <a:xfrm>
            <a:off x="332033" y="165642"/>
            <a:ext cx="11272161" cy="5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Condensed Medium"/>
              <a:buNone/>
              <a:defRPr sz="44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44D60"/>
              </a:buClr>
              <a:buSzPts val="4000"/>
            </a:pPr>
            <a:r>
              <a:rPr lang="cs-CZ" sz="3200" dirty="0">
                <a:solidFill>
                  <a:srgbClr val="844D60"/>
                </a:solidFill>
                <a:latin typeface="Barlow Medium" panose="00000600000000000000" pitchFamily="2" charset="-18"/>
              </a:rPr>
              <a:t>NOVÁ PODSTRÁNKA „Soukromé dluhy“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1F0F9E-6338-4247-BECE-47FAA55F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2" y="1067627"/>
            <a:ext cx="10515600" cy="579431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111F7150-D093-464A-B86A-43CC6891474B}"/>
              </a:ext>
            </a:extLst>
          </p:cNvPr>
          <p:cNvSpPr/>
          <p:nvPr/>
        </p:nvSpPr>
        <p:spPr>
          <a:xfrm>
            <a:off x="10058400" y="1067627"/>
            <a:ext cx="1140643" cy="5772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9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4D60"/>
              </a:buClr>
              <a:buSzPts val="4000"/>
              <a:buFont typeface="Barlow Condensed Medium"/>
              <a:buNone/>
            </a:pPr>
            <a:r>
              <a:rPr lang="cs-CZ" sz="4000">
                <a:solidFill>
                  <a:srgbClr val="844D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NADPIS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400"/>
              <a:t>Prázdné pozadí</a:t>
            </a:r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05DD7-04FD-9D4A-A6D0-8F7885019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80BE9-BD22-4B49-ABDE-EC64D7058B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66293D-2262-DB48-9826-8FF6C1E002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E9849-63C9-4640-AA11-E5758BD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" y="-18450"/>
            <a:ext cx="12192717" cy="6857597"/>
          </a:xfrm>
          <a:prstGeom prst="rect">
            <a:avLst/>
          </a:prstGeom>
        </p:spPr>
      </p:pic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158FDD2E-3D6B-3149-AA6E-DFDC4B215451}"/>
              </a:ext>
            </a:extLst>
          </p:cNvPr>
          <p:cNvSpPr txBox="1">
            <a:spLocks/>
          </p:cNvSpPr>
          <p:nvPr/>
        </p:nvSpPr>
        <p:spPr>
          <a:xfrm>
            <a:off x="332033" y="215524"/>
            <a:ext cx="11272161" cy="5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Condensed Medium"/>
              <a:buNone/>
              <a:defRPr sz="44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44D60"/>
              </a:buClr>
              <a:buSzPts val="4000"/>
            </a:pPr>
            <a:r>
              <a:rPr lang="cs-CZ" sz="3200" dirty="0">
                <a:solidFill>
                  <a:srgbClr val="5B8A8C"/>
                </a:solidFill>
                <a:latin typeface="Barlow Medium" panose="00000600000000000000" pitchFamily="2" charset="-18"/>
              </a:rPr>
              <a:t>KONSORCIUM DLUHOVÝCH PORADEN ČR JE TU PRO VÁS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3BDB16-FF19-4B40-8CF7-9CF2AB4C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2" y="1215967"/>
            <a:ext cx="10341204" cy="54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4D60"/>
              </a:buClr>
              <a:buSzPts val="4000"/>
              <a:buFont typeface="Barlow Condensed Medium"/>
              <a:buNone/>
            </a:pPr>
            <a:r>
              <a:rPr lang="cs-CZ" sz="4000">
                <a:solidFill>
                  <a:srgbClr val="844D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NADPIS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400"/>
              <a:t>Prázdné pozadí</a:t>
            </a:r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05DD7-04FD-9D4A-A6D0-8F7885019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80BE9-BD22-4B49-ABDE-EC64D7058B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66293D-2262-DB48-9826-8FF6C1E002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E9849-63C9-4640-AA11-E5758BD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" y="-18450"/>
            <a:ext cx="12192717" cy="6857597"/>
          </a:xfrm>
          <a:prstGeom prst="rect">
            <a:avLst/>
          </a:prstGeom>
        </p:spPr>
      </p:pic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158FDD2E-3D6B-3149-AA6E-DFDC4B215451}"/>
              </a:ext>
            </a:extLst>
          </p:cNvPr>
          <p:cNvSpPr txBox="1">
            <a:spLocks/>
          </p:cNvSpPr>
          <p:nvPr/>
        </p:nvSpPr>
        <p:spPr>
          <a:xfrm>
            <a:off x="332033" y="215524"/>
            <a:ext cx="11272161" cy="5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Condensed Medium"/>
              <a:buNone/>
              <a:defRPr sz="44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44D60"/>
              </a:buClr>
              <a:buSzPts val="4000"/>
            </a:pPr>
            <a:r>
              <a:rPr lang="cs-CZ" sz="3200" dirty="0">
                <a:solidFill>
                  <a:srgbClr val="5B8A8C"/>
                </a:solidFill>
                <a:latin typeface="Barlow Medium" panose="00000600000000000000" pitchFamily="2" charset="-18"/>
              </a:rPr>
              <a:t>CO MŮŽE KONSORCIUM NABÍDNOUT OBCÍM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C9F728-CC8F-4CE0-99DA-EE44AD6B1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2" y="1401381"/>
            <a:ext cx="99345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4D60"/>
              </a:buClr>
              <a:buSzPts val="4000"/>
              <a:buFont typeface="Barlow Condensed Medium"/>
              <a:buNone/>
            </a:pPr>
            <a:r>
              <a:rPr lang="cs-CZ" sz="4000">
                <a:solidFill>
                  <a:srgbClr val="844D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NADPIS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400"/>
              <a:t>Prázdné pozadí</a:t>
            </a:r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05DD7-04FD-9D4A-A6D0-8F7885019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80BE9-BD22-4B49-ABDE-EC64D7058B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66293D-2262-DB48-9826-8FF6C1E002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E9849-63C9-4640-AA11-E5758BD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" y="-18450"/>
            <a:ext cx="12192717" cy="6857597"/>
          </a:xfrm>
          <a:prstGeom prst="rect">
            <a:avLst/>
          </a:prstGeom>
        </p:spPr>
      </p:pic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158FDD2E-3D6B-3149-AA6E-DFDC4B215451}"/>
              </a:ext>
            </a:extLst>
          </p:cNvPr>
          <p:cNvSpPr txBox="1">
            <a:spLocks/>
          </p:cNvSpPr>
          <p:nvPr/>
        </p:nvSpPr>
        <p:spPr>
          <a:xfrm>
            <a:off x="332033" y="215524"/>
            <a:ext cx="11272161" cy="5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Condensed Medium"/>
              <a:buNone/>
              <a:defRPr sz="44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44D60"/>
              </a:buClr>
              <a:buSzPts val="4000"/>
            </a:pPr>
            <a:r>
              <a:rPr lang="cs-CZ" sz="3200" dirty="0">
                <a:solidFill>
                  <a:srgbClr val="5B8A8C"/>
                </a:solidFill>
                <a:latin typeface="Barlow Medium" panose="00000600000000000000" pitchFamily="2" charset="-18"/>
              </a:rPr>
              <a:t>DLUHOVÝ PATRON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B0AB9B-6F19-448A-A89D-5B7B8B2BB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68" y="1173275"/>
            <a:ext cx="9127179" cy="5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HLÍDAČ KLIENTŮ V INS. REJSTŘÍKU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8D95C48-C461-4200-80A2-BCE1B1FC4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2782"/>
            <a:ext cx="12192000" cy="35438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6AEEDE-BFA2-4F91-B4F9-BB952C9E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9412"/>
            <a:ext cx="12192000" cy="19240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A69CC9-A345-4CC8-B466-B2EEAE569585}"/>
              </a:ext>
            </a:extLst>
          </p:cNvPr>
          <p:cNvSpPr txBox="1"/>
          <p:nvPr/>
        </p:nvSpPr>
        <p:spPr>
          <a:xfrm>
            <a:off x="3600450" y="1209675"/>
            <a:ext cx="3314700" cy="369332"/>
          </a:xfrm>
          <a:prstGeom prst="rect">
            <a:avLst/>
          </a:prstGeom>
          <a:solidFill>
            <a:srgbClr val="C4D8CE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5"/>
              </a:rPr>
              <a:t>https://monitor.insolvence.info/</a:t>
            </a:r>
            <a:r>
              <a:rPr lang="cs-CZ" dirty="0"/>
              <a:t> </a:t>
            </a:r>
            <a:r>
              <a:rPr lang="cs-CZ" dirty="0">
                <a:highlight>
                  <a:srgbClr val="C4D8CE"/>
                </a:highlight>
              </a:rPr>
              <a:t>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A0BE1C-2A10-4CFB-B28F-1C9E5045E220}"/>
              </a:ext>
            </a:extLst>
          </p:cNvPr>
          <p:cNvSpPr/>
          <p:nvPr/>
        </p:nvSpPr>
        <p:spPr>
          <a:xfrm>
            <a:off x="1530220" y="2146041"/>
            <a:ext cx="765111" cy="205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127A04B-3681-4CC7-B0F6-DCF06174CAE0}"/>
              </a:ext>
            </a:extLst>
          </p:cNvPr>
          <p:cNvSpPr/>
          <p:nvPr/>
        </p:nvSpPr>
        <p:spPr>
          <a:xfrm>
            <a:off x="1530219" y="2898765"/>
            <a:ext cx="765111" cy="205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C81C0D7-776D-4074-B158-153D843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„MODERNÍ LICHVA V PRAXI“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FB920F89-C84C-4191-A3B5-708A0CE6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19" y="715710"/>
            <a:ext cx="5572125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4">
            <a:extLst>
              <a:ext uri="{FF2B5EF4-FFF2-40B4-BE49-F238E27FC236}">
                <a16:creationId xmlns:a16="http://schemas.microsoft.com/office/drawing/2014/main" id="{7563E5A2-41B1-4AF7-BF8E-22CEEA25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9" y="1178921"/>
            <a:ext cx="4415279" cy="39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Obrázek 5">
            <a:extLst>
              <a:ext uri="{FF2B5EF4-FFF2-40B4-BE49-F238E27FC236}">
                <a16:creationId xmlns:a16="http://schemas.microsoft.com/office/drawing/2014/main" id="{5694F8F0-C14D-460E-BB63-08C8B06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18" y="3698600"/>
            <a:ext cx="250825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6">
            <a:extLst>
              <a:ext uri="{FF2B5EF4-FFF2-40B4-BE49-F238E27FC236}">
                <a16:creationId xmlns:a16="http://schemas.microsoft.com/office/drawing/2014/main" id="{D08D848F-AA25-4E96-A3A4-318F8B82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" y="3310693"/>
            <a:ext cx="26860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87390D-3CF5-4C7A-AF1E-3F265FB7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90" y="287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Picture 1" descr="Obsah obrázku text, oblečení, snímek obrazovky, venku&#10;&#10;Obsah generovaný pomocí AI může být nesprávný.">
            <a:extLst>
              <a:ext uri="{FF2B5EF4-FFF2-40B4-BE49-F238E27FC236}">
                <a16:creationId xmlns:a16="http://schemas.microsoft.com/office/drawing/2014/main" id="{293D047B-BD8F-4399-8D78-9DE4C738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60" y="3320120"/>
            <a:ext cx="3245252" cy="35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brázek 1" descr="Obsah obrázku text, počítač, snímek obrazovky, oblečení&#10;&#10;Obsah generovaný pomocí AI může být nesprávný.">
            <a:extLst>
              <a:ext uri="{FF2B5EF4-FFF2-40B4-BE49-F238E27FC236}">
                <a16:creationId xmlns:a16="http://schemas.microsoft.com/office/drawing/2014/main" id="{BD39BF7F-23C1-4432-89BC-8BF96A7A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3698600"/>
            <a:ext cx="26479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C81C0D7-776D-4074-B158-153D843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KONKRÉTNÍ PŘÍKLAD – PERFEKCIE CREDIT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38FD78-D011-411C-9674-500C71A5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71" y="1202940"/>
            <a:ext cx="8741888" cy="55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634AFE-EF03-4DBE-B311-261714522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139031"/>
            <a:ext cx="6327530" cy="562667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C81C0D7-776D-4074-B158-153D843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NOVÁ STUDIE „MODERNÍ LICHVA V PRAXI“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0C4367-C30A-4EDC-A7B0-6D80F0E21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417" y="1319481"/>
            <a:ext cx="3465256" cy="47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4646" y="259146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PŘÍRUČKA A HOTOVÉ LEKCE PRO UČITELE SŠ</a:t>
            </a:r>
          </a:p>
        </p:txBody>
      </p:sp>
      <p:pic>
        <p:nvPicPr>
          <p:cNvPr id="1026" name="Picture 2" descr="https://www.institut-predluzeni.cz/obj/files/3/sys_media_2038.png">
            <a:extLst>
              <a:ext uri="{FF2B5EF4-FFF2-40B4-BE49-F238E27FC236}">
                <a16:creationId xmlns:a16="http://schemas.microsoft.com/office/drawing/2014/main" id="{021A46CA-03E7-4CA3-8247-877A7CCD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0" y="1413297"/>
            <a:ext cx="49339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stitut-predluzeni.cz/obj/files/3/sys_media_2107.png">
            <a:extLst>
              <a:ext uri="{FF2B5EF4-FFF2-40B4-BE49-F238E27FC236}">
                <a16:creationId xmlns:a16="http://schemas.microsoft.com/office/drawing/2014/main" id="{97F7F170-4E68-4A31-B4B6-79C07F9C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1244080"/>
            <a:ext cx="5492621" cy="54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803617-D7C3-447C-B0F7-EB153BAE0066}"/>
              </a:ext>
            </a:extLst>
          </p:cNvPr>
          <p:cNvSpPr txBox="1"/>
          <p:nvPr/>
        </p:nvSpPr>
        <p:spPr>
          <a:xfrm>
            <a:off x="633899" y="5413865"/>
            <a:ext cx="608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hlinkClick r:id="rId5"/>
              </a:rPr>
              <a:t>https://www.institut-predluzeni.cz/pro-ucitele/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3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4646" y="259146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PŘÍRUČKA A HOTOVÉ LEKCE PRO UČITELE SŠ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9B1573-8519-4240-A436-5E506C27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32" y="1187426"/>
            <a:ext cx="6731694" cy="56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4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22D95DF-FE75-40A9-B097-225014EC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AKTUÁLNÍ DATA – EXEKUCE 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6F38D1-34F8-4305-A743-3B40D34C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24" y="1322417"/>
            <a:ext cx="3983180" cy="521328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20CBE42-BF84-4796-BEE0-C09362EC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18" y="1322417"/>
            <a:ext cx="3885870" cy="52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8A37-CE57-63C4-3BE0-891E079C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8761CC0-5227-1798-7FB8-C41040C4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AKTIVNÍ ZAPOJENÍ OBCÍ A MÍSTNÍCH STAKEHOLDERŮ – PŘÍKLADY DOBRÉ PRAXE NAPŘÍČ ČR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843EE8-8457-DB6C-82C3-2976CFD1B22B}"/>
              </a:ext>
            </a:extLst>
          </p:cNvPr>
          <p:cNvSpPr txBox="1"/>
          <p:nvPr/>
        </p:nvSpPr>
        <p:spPr>
          <a:xfrm>
            <a:off x="646771" y="1382752"/>
            <a:ext cx="99357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cap="small" dirty="0">
                <a:solidFill>
                  <a:srgbClr val="568688"/>
                </a:solidFill>
              </a:rPr>
              <a:t>Role obce a propojení institucí (systém)</a:t>
            </a:r>
          </a:p>
          <a:p>
            <a:pPr>
              <a:buNone/>
            </a:pPr>
            <a:endParaRPr lang="cs-CZ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Obec = koordinátor</a:t>
            </a:r>
            <a:r>
              <a:rPr lang="cs-CZ" sz="2400" dirty="0"/>
              <a:t>: pravidelná platforma alespoň 3× ročně (obec/ÚP/OSPOD/škola/terén/dluhová poradna/bytová agenda)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Jeden vstupní kontakt + mapa pomoci</a:t>
            </a:r>
            <a:r>
              <a:rPr lang="cs-CZ" sz="2400" dirty="0"/>
              <a:t> (web/leták): kam zavolat, co přinést, co je zdarma, jaké jsou lhůty, kdo mi pomůže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Jednotný postup předávání</a:t>
            </a:r>
            <a:r>
              <a:rPr lang="cs-CZ" sz="2400" dirty="0"/>
              <a:t> (</a:t>
            </a:r>
            <a:r>
              <a:rPr lang="cs-CZ" sz="2400" dirty="0" err="1"/>
              <a:t>triáž</a:t>
            </a:r>
            <a:r>
              <a:rPr lang="cs-CZ" sz="2400" dirty="0"/>
              <a:t> + souhlas): „zachytím riziko → nabídnu pomoc → domluvím návaznou službu“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Práce s lokálními daty o zadlužení</a:t>
            </a:r>
            <a:r>
              <a:rPr lang="cs-CZ" sz="2400" dirty="0"/>
              <a:t>: pravidelné aktualizace, spolupráce s NNO – projekty dluhového poradenství v lokalitě</a:t>
            </a:r>
          </a:p>
        </p:txBody>
      </p:sp>
    </p:spTree>
    <p:extLst>
      <p:ext uri="{BB962C8B-B14F-4D97-AF65-F5344CB8AC3E}">
        <p14:creationId xmlns:p14="http://schemas.microsoft.com/office/powerpoint/2010/main" val="81948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7BC48-E5E2-4A35-A694-6B95E499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A2F70BF-B22E-2116-820D-3D986023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AKTIVNÍ ZAPOJENÍ OBCÍ A MÍSTNÍCH STAKEHOLDERŮ – PŘÍKLADY DOBRÉ PRAXE NAPŘÍČ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D14AD7-63B3-00E8-950B-493153D31C8A}"/>
              </a:ext>
            </a:extLst>
          </p:cNvPr>
          <p:cNvSpPr txBox="1"/>
          <p:nvPr/>
        </p:nvSpPr>
        <p:spPr>
          <a:xfrm>
            <a:off x="1014761" y="1605776"/>
            <a:ext cx="97684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cap="small" dirty="0">
                <a:solidFill>
                  <a:srgbClr val="568688"/>
                </a:solidFill>
              </a:rPr>
              <a:t>Kontinuální dlouhodobé učení cílových skupin (CS)</a:t>
            </a:r>
          </a:p>
          <a:p>
            <a:pPr>
              <a:buNone/>
            </a:pPr>
            <a:endParaRPr lang="cs-CZ" sz="2400" b="1" dirty="0"/>
          </a:p>
          <a:p>
            <a:pPr>
              <a:buNone/>
            </a:pPr>
            <a:endParaRPr lang="cs-CZ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Místo jednorázové akce = cykly ve školách </a:t>
            </a:r>
            <a:r>
              <a:rPr lang="cs-CZ" sz="2400" dirty="0"/>
              <a:t>nejen pro vybrané CS jako jsou rodiny v nouzi, mladí 18–26, senioři, opakované exekuce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Case porady 1× měsíčně</a:t>
            </a:r>
            <a:r>
              <a:rPr lang="cs-CZ" sz="2400" dirty="0"/>
              <a:t> u složitých případů + jasný case manager </a:t>
            </a:r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Prevence tam, kde lidi už jsou</a:t>
            </a:r>
            <a:r>
              <a:rPr lang="cs-CZ" sz="2400" dirty="0"/>
              <a:t>: škola (</a:t>
            </a:r>
            <a:r>
              <a:rPr lang="cs-CZ" sz="2400" dirty="0" err="1"/>
              <a:t>žáci+rodiče</a:t>
            </a:r>
            <a:r>
              <a:rPr lang="cs-CZ" sz="2400" dirty="0"/>
              <a:t>), ÚP (nástup do evidence), bytová agenda (nedoplatky), terén (první signály)</a:t>
            </a:r>
          </a:p>
        </p:txBody>
      </p:sp>
    </p:spTree>
    <p:extLst>
      <p:ext uri="{BB962C8B-B14F-4D97-AF65-F5344CB8AC3E}">
        <p14:creationId xmlns:p14="http://schemas.microsoft.com/office/powerpoint/2010/main" val="395445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FE81-BF40-910D-CC02-4B770FE09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8CA83C5-8ABC-01B1-9CCE-B9A62E14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AKTIVNÍ ZAPOJENÍ OBCÍ A MÍSTNÍCH STAKEHOLDERŮ – PŘÍKLADY DOBRÉ PRAXE NAPŘÍČ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404065-BAB3-811F-CC8B-45521B528D54}"/>
              </a:ext>
            </a:extLst>
          </p:cNvPr>
          <p:cNvSpPr txBox="1"/>
          <p:nvPr/>
        </p:nvSpPr>
        <p:spPr>
          <a:xfrm>
            <a:off x="657922" y="1405054"/>
            <a:ext cx="84832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568688"/>
                </a:solidFill>
              </a:rPr>
              <a:t>OSVĚTA OBCE A UDRŽITELNOST (PLÁN + MĚŘENÍ)</a:t>
            </a:r>
          </a:p>
          <a:p>
            <a:pPr>
              <a:buNone/>
            </a:pPr>
            <a:endParaRPr lang="cs-CZ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Komunikační plán obce</a:t>
            </a:r>
            <a:r>
              <a:rPr lang="cs-CZ" sz="2400" dirty="0"/>
              <a:t>: krátké dávky pravidelně (měsíčně/2xměsíčně), vždy s kontaktem na pomoc</a:t>
            </a:r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Školení první linie minimálně 1x ročně </a:t>
            </a:r>
            <a:r>
              <a:rPr lang="cs-CZ" sz="2400" dirty="0"/>
              <a:t>(obec/škola/terén): „první pomoc při dluzích“ – jednotný informační materiál a stejné sdělení</a:t>
            </a:r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Jednoduché ukazatele</a:t>
            </a:r>
            <a:r>
              <a:rPr lang="cs-CZ" sz="2400" dirty="0"/>
              <a:t>: kolik lidí nasměrováno, kolik přišlo včas, účast CS, nejčastější typ dluhů → 1× ročně aktualizace plánu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Využití dostupných aktuálních zdrojů a materiálů zaměřených na prevenci</a:t>
            </a:r>
          </a:p>
        </p:txBody>
      </p:sp>
    </p:spTree>
    <p:extLst>
      <p:ext uri="{BB962C8B-B14F-4D97-AF65-F5344CB8AC3E}">
        <p14:creationId xmlns:p14="http://schemas.microsoft.com/office/powerpoint/2010/main" val="223137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45314"/>
            <a:ext cx="73725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568688"/>
                </a:solidFill>
                <a:latin typeface="+mj-lt"/>
              </a:rPr>
              <a:t>DĚKUJEME ZA POZORNOST</a:t>
            </a:r>
          </a:p>
          <a:p>
            <a:pPr marL="0" indent="0">
              <a:buNone/>
            </a:pPr>
            <a:endParaRPr lang="cs-CZ" b="1" dirty="0">
              <a:solidFill>
                <a:srgbClr val="844D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844D60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500" b="1" dirty="0">
                <a:latin typeface="Gotham Book" pitchFamily="50" charset="0"/>
                <a:cs typeface="Gotham Book" pitchFamily="50" charset="0"/>
                <a:hlinkClick r:id="rId2"/>
              </a:rPr>
              <a:t>www.institut-predluzenil.cz</a:t>
            </a:r>
            <a:endParaRPr lang="cs-CZ" sz="1500" b="1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cs-CZ" sz="1500" dirty="0">
                <a:latin typeface="Gotham Book" pitchFamily="50" charset="0"/>
                <a:cs typeface="Gotham Book" pitchFamily="50" charset="0"/>
                <a:hlinkClick r:id="rId3"/>
              </a:rPr>
              <a:t>radek@institut-predluzeni.cz</a:t>
            </a:r>
            <a:endParaRPr lang="cs-CZ" sz="15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cs-CZ" sz="1500" dirty="0">
                <a:latin typeface="Gotham Book" pitchFamily="50" charset="0"/>
                <a:cs typeface="Gotham Book" pitchFamily="50" charset="0"/>
                <a:hlinkClick r:id="rId4"/>
              </a:rPr>
              <a:t>bara@institut-predluzeni.cz</a:t>
            </a:r>
            <a:r>
              <a:rPr lang="cs-CZ" sz="1500" dirty="0">
                <a:latin typeface="Gotham Book" pitchFamily="50" charset="0"/>
                <a:cs typeface="Gotham Book" pitchFamily="50" charset="0"/>
              </a:rPr>
              <a:t> </a:t>
            </a:r>
          </a:p>
          <a:p>
            <a:pPr marL="0" indent="0">
              <a:buNone/>
            </a:pPr>
            <a:endParaRPr lang="cs-CZ" sz="15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cs-CZ" sz="1500" dirty="0">
                <a:latin typeface="Gotham Book" pitchFamily="50" charset="0"/>
                <a:cs typeface="Gotham Book" pitchFamily="50" charset="0"/>
                <a:hlinkClick r:id="rId5"/>
              </a:rPr>
              <a:t>www.mapazadluzeni.cz</a:t>
            </a:r>
            <a:r>
              <a:rPr lang="cs-CZ" sz="1500" dirty="0">
                <a:latin typeface="Gotham Book" pitchFamily="50" charset="0"/>
                <a:cs typeface="Gotham Book" pitchFamily="50" charset="0"/>
              </a:rPr>
              <a:t>			</a:t>
            </a:r>
            <a:r>
              <a:rPr lang="cs-CZ" sz="1500" dirty="0">
                <a:latin typeface="Gotham Book" pitchFamily="50" charset="0"/>
                <a:cs typeface="Gotham Book" pitchFamily="50" charset="0"/>
                <a:hlinkClick r:id="rId6"/>
              </a:rPr>
              <a:t>www.konsorciumdp.cz</a:t>
            </a:r>
            <a:endParaRPr lang="cs-CZ" sz="15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cs-CZ" sz="1500" dirty="0">
                <a:latin typeface="Gotham Book" pitchFamily="50" charset="0"/>
                <a:cs typeface="Gotham Book" pitchFamily="50" charset="0"/>
                <a:hlinkClick r:id="rId7"/>
              </a:rPr>
              <a:t>www.nedluzimstatu.cz</a:t>
            </a:r>
            <a:r>
              <a:rPr lang="cs-CZ" sz="1500" dirty="0">
                <a:latin typeface="Gotham Book" pitchFamily="50" charset="0"/>
                <a:cs typeface="Gotham Book" pitchFamily="50" charset="0"/>
              </a:rPr>
              <a:t>			</a:t>
            </a:r>
            <a:r>
              <a:rPr lang="cs-CZ" sz="1500" dirty="0">
                <a:latin typeface="Gotham Book" pitchFamily="50" charset="0"/>
                <a:cs typeface="Gotham Book" pitchFamily="50" charset="0"/>
                <a:hlinkClick r:id="rId8"/>
              </a:rPr>
              <a:t>www.dluhovypatron.cz</a:t>
            </a:r>
            <a:r>
              <a:rPr lang="cs-CZ" sz="1500" dirty="0">
                <a:latin typeface="Gotham Book" pitchFamily="50" charset="0"/>
                <a:cs typeface="Gotham Book" pitchFamily="50" charset="0"/>
              </a:rPr>
              <a:t> </a:t>
            </a:r>
          </a:p>
          <a:p>
            <a:pPr marL="0" indent="0">
              <a:buNone/>
            </a:pPr>
            <a:endParaRPr lang="cs-CZ" sz="15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endParaRPr lang="cs-CZ" sz="15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endParaRPr lang="cs-CZ" sz="15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946035" y="2295043"/>
            <a:ext cx="3245964" cy="947394"/>
          </a:xfrm>
          <a:prstGeom prst="rect">
            <a:avLst/>
          </a:prstGeom>
          <a:solidFill>
            <a:srgbClr val="EC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46036" y="4792765"/>
            <a:ext cx="3245964" cy="2065236"/>
          </a:xfrm>
          <a:prstGeom prst="rect">
            <a:avLst/>
          </a:prstGeom>
          <a:solidFill>
            <a:srgbClr val="AE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946036" y="3350461"/>
            <a:ext cx="3245964" cy="1334276"/>
          </a:xfrm>
          <a:prstGeom prst="rect">
            <a:avLst/>
          </a:prstGeom>
          <a:solidFill>
            <a:srgbClr val="D18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47626" y="5106079"/>
            <a:ext cx="6674964" cy="1059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D1899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46036" y="1884273"/>
            <a:ext cx="3245964" cy="302746"/>
          </a:xfrm>
          <a:prstGeom prst="rect">
            <a:avLst/>
          </a:prstGeom>
          <a:solidFill>
            <a:srgbClr val="D18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946036" y="1"/>
            <a:ext cx="3245963" cy="1500356"/>
          </a:xfrm>
          <a:prstGeom prst="rect">
            <a:avLst/>
          </a:prstGeom>
          <a:solidFill>
            <a:srgbClr val="84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" y="1509367"/>
            <a:ext cx="12186670" cy="3749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0BE50E-0061-4120-A806-50DCEC89DF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09" y="5353381"/>
            <a:ext cx="1893789" cy="5706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581151-E5EA-4CCC-B68C-BBE5218DDF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97" y="4987664"/>
            <a:ext cx="1298066" cy="1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2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83CAD80-35EB-4647-88B2-36B4FFAF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85" y="1150550"/>
            <a:ext cx="4674889" cy="542031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22D95DF-FE75-40A9-B097-225014EC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AKTUÁLNÍ DATA – ODDLUŽENÍ</a:t>
            </a:r>
          </a:p>
        </p:txBody>
      </p:sp>
    </p:spTree>
    <p:extLst>
      <p:ext uri="{BB962C8B-B14F-4D97-AF65-F5344CB8AC3E}">
        <p14:creationId xmlns:p14="http://schemas.microsoft.com/office/powerpoint/2010/main" val="406000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4D60"/>
              </a:buClr>
              <a:buSzPts val="4000"/>
              <a:buFont typeface="Barlow Condensed Medium"/>
              <a:buNone/>
            </a:pPr>
            <a:r>
              <a:rPr lang="cs-CZ" sz="4000">
                <a:solidFill>
                  <a:srgbClr val="844D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NADPIS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400"/>
              <a:t>Prázdné pozadí</a:t>
            </a:r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05DD7-04FD-9D4A-A6D0-8F7885019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80BE9-BD22-4B49-ABDE-EC64D7058B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66293D-2262-DB48-9826-8FF6C1E002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E9849-63C9-4640-AA11-E5758BD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" y="-65585"/>
            <a:ext cx="12192717" cy="68575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860F5D-9F1D-442C-8B0F-4CADD8C7A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32659"/>
            <a:ext cx="12192000" cy="555883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A20F4EB-6147-4061-8D33-95A295ADFB87}"/>
              </a:ext>
            </a:extLst>
          </p:cNvPr>
          <p:cNvSpPr txBox="1">
            <a:spLocks/>
          </p:cNvSpPr>
          <p:nvPr/>
        </p:nvSpPr>
        <p:spPr>
          <a:xfrm>
            <a:off x="420188" y="287134"/>
            <a:ext cx="11272161" cy="577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VÝVOJ ODDLUŽENÍ</a:t>
            </a:r>
          </a:p>
        </p:txBody>
      </p:sp>
    </p:spTree>
    <p:extLst>
      <p:ext uri="{BB962C8B-B14F-4D97-AF65-F5344CB8AC3E}">
        <p14:creationId xmlns:p14="http://schemas.microsoft.com/office/powerpoint/2010/main" val="215537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67EE360-2B22-400A-A89E-7800CA68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" y="1142326"/>
            <a:ext cx="10137471" cy="571567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22D95DF-FE75-40A9-B097-225014EC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MAPA ZADLUŽENÍ – </a:t>
            </a:r>
            <a:r>
              <a:rPr lang="en-GB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VYU</a:t>
            </a:r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ŽITÍ V KRAJI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0255341-A9AC-4E73-98BF-78B47F99BC36}"/>
              </a:ext>
            </a:extLst>
          </p:cNvPr>
          <p:cNvSpPr/>
          <p:nvPr/>
        </p:nvSpPr>
        <p:spPr>
          <a:xfrm>
            <a:off x="14235" y="1693602"/>
            <a:ext cx="1898541" cy="67093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FF88713-48CE-4DA1-A2E1-4670DBA0F368}"/>
              </a:ext>
            </a:extLst>
          </p:cNvPr>
          <p:cNvSpPr/>
          <p:nvPr/>
        </p:nvSpPr>
        <p:spPr>
          <a:xfrm>
            <a:off x="4904" y="3569752"/>
            <a:ext cx="1907872" cy="5636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436E604-E741-48B3-A1BB-6444401E69B7}"/>
              </a:ext>
            </a:extLst>
          </p:cNvPr>
          <p:cNvSpPr/>
          <p:nvPr/>
        </p:nvSpPr>
        <p:spPr>
          <a:xfrm>
            <a:off x="21762" y="2364537"/>
            <a:ext cx="1760384" cy="2107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7B708C2-C645-4CE0-AB6F-384123C632D8}"/>
              </a:ext>
            </a:extLst>
          </p:cNvPr>
          <p:cNvSpPr/>
          <p:nvPr/>
        </p:nvSpPr>
        <p:spPr>
          <a:xfrm>
            <a:off x="7352514" y="1159805"/>
            <a:ext cx="626706" cy="3797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6896880-9221-4760-B501-BFAD7086A7F7}"/>
              </a:ext>
            </a:extLst>
          </p:cNvPr>
          <p:cNvSpPr/>
          <p:nvPr/>
        </p:nvSpPr>
        <p:spPr>
          <a:xfrm>
            <a:off x="8091193" y="1150246"/>
            <a:ext cx="626706" cy="3797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A9F2C6D-D21E-4107-B6DB-19CB62FE80C9}"/>
              </a:ext>
            </a:extLst>
          </p:cNvPr>
          <p:cNvSpPr/>
          <p:nvPr/>
        </p:nvSpPr>
        <p:spPr>
          <a:xfrm>
            <a:off x="3413687" y="5905515"/>
            <a:ext cx="5170475" cy="5636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4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6B3A79-D91D-433D-ABC9-4E5AD35C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MAPA ZADLUŽENÍ – PŘÍKLAD ÚSTECKÝ KRAJ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0E340D-B0AB-4093-8883-5CCD0190C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45" y="1118646"/>
            <a:ext cx="7061508" cy="57393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A53C63-B846-414F-9B25-724775A2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035" y="1385534"/>
            <a:ext cx="2900908" cy="425258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4D08BF3-575E-4DCC-930A-32EED41F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23" y="2161964"/>
            <a:ext cx="2730526" cy="40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6B3A79-D91D-433D-ABC9-4E5AD35C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POTENCIÁL ODDLUŽENÍ – ÚSTECKÝ KRAJ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ECA337-6D15-4301-860F-C7FB90D36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7" y="1192212"/>
            <a:ext cx="7005670" cy="56939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664233-E9E7-4D96-B21E-7AF97D9B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623" y="1491492"/>
            <a:ext cx="3473048" cy="1699751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DFE2E78-4C8D-4C2C-97ED-D4BD46440705}"/>
              </a:ext>
            </a:extLst>
          </p:cNvPr>
          <p:cNvSpPr/>
          <p:nvPr/>
        </p:nvSpPr>
        <p:spPr>
          <a:xfrm>
            <a:off x="867460" y="1287626"/>
            <a:ext cx="1819471" cy="2985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7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6B3A79-D91D-433D-ABC9-4E5AD35C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Condensed Medium" panose="00000606000000000000" pitchFamily="2" charset="-18"/>
              </a:rPr>
              <a:t>VÝVOJ EXEKUCÍ OD 2017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7A4235-0B6A-4AB1-B4F3-D56A3783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8" y="1163585"/>
            <a:ext cx="8818156" cy="56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F15CA3-630A-4811-9EFD-DBE1972E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287134"/>
            <a:ext cx="11272161" cy="57726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844D60"/>
                </a:solidFill>
                <a:latin typeface="Barlow Medium" panose="00000600000000000000" pitchFamily="2" charset="-18"/>
              </a:rPr>
              <a:t>PORTÁL NEDLUŽÍM STÁTU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C8AF58-D03F-4445-A24C-71DF99E0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8" y="1109856"/>
            <a:ext cx="11594969" cy="57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2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Barlow Condensed Medium"/>
        <a:ea typeface=""/>
        <a:cs typeface=""/>
      </a:majorFont>
      <a:minorFont>
        <a:latin typeface="Barlow Conden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80042</TotalTime>
  <Words>503</Words>
  <Application>Microsoft Office PowerPoint</Application>
  <PresentationFormat>Širokoúhlá obrazovka</PresentationFormat>
  <Paragraphs>88</Paragraphs>
  <Slides>23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Barlow Condensed</vt:lpstr>
      <vt:lpstr>Barlow Condensed Medium</vt:lpstr>
      <vt:lpstr>Barlow Medium</vt:lpstr>
      <vt:lpstr>Calibri</vt:lpstr>
      <vt:lpstr>Gotham Book</vt:lpstr>
      <vt:lpstr>Gotham Medium</vt:lpstr>
      <vt:lpstr>Noto Sans Symbols</vt:lpstr>
      <vt:lpstr>Motiv Office</vt:lpstr>
      <vt:lpstr>Prezentace aplikace PowerPoint</vt:lpstr>
      <vt:lpstr>AKTUÁLNÍ DATA – EXEKUCE 2025</vt:lpstr>
      <vt:lpstr>AKTUÁLNÍ DATA – ODDLUŽENÍ</vt:lpstr>
      <vt:lpstr>NADPIS</vt:lpstr>
      <vt:lpstr>MAPA ZADLUŽENÍ – VYUŽITÍ V KRAJI</vt:lpstr>
      <vt:lpstr>MAPA ZADLUŽENÍ – PŘÍKLAD ÚSTECKÝ KRAJ</vt:lpstr>
      <vt:lpstr>POTENCIÁL ODDLUŽENÍ – ÚSTECKÝ KRAJ</vt:lpstr>
      <vt:lpstr>VÝVOJ EXEKUCÍ OD 2017</vt:lpstr>
      <vt:lpstr>PORTÁL NEDLUŽÍM STÁTU</vt:lpstr>
      <vt:lpstr>NADPIS</vt:lpstr>
      <vt:lpstr>NADPIS</vt:lpstr>
      <vt:lpstr>NADPIS</vt:lpstr>
      <vt:lpstr>NADPIS</vt:lpstr>
      <vt:lpstr>HLÍDAČ KLIENTŮ V INS. REJSTŘÍKU</vt:lpstr>
      <vt:lpstr>„MODERNÍ LICHVA V PRAXI“</vt:lpstr>
      <vt:lpstr>KONKRÉTNÍ PŘÍKLAD – PERFEKCIE CREDIT</vt:lpstr>
      <vt:lpstr>NOVÁ STUDIE „MODERNÍ LICHVA V PRAXI“</vt:lpstr>
      <vt:lpstr>PŘÍRUČKA A HOTOVÉ LEKCE PRO UČITELE SŠ</vt:lpstr>
      <vt:lpstr>PŘÍRUČKA A HOTOVÉ LEKCE PRO UČITELE SŠ</vt:lpstr>
      <vt:lpstr>AKTIVNÍ ZAPOJENÍ OBCÍ A MÍSTNÍCH STAKEHOLDERŮ – PŘÍKLADY DOBRÉ PRAXE NAPŘÍČ ČR</vt:lpstr>
      <vt:lpstr>AKTIVNÍ ZAPOJENÍ OBCÍ A MÍSTNÍCH STAKEHOLDERŮ – PŘÍKLADY DOBRÉ PRAXE NAPŘÍČ ČR</vt:lpstr>
      <vt:lpstr>AKTIVNÍ ZAPOJENÍ OBCÍ A MÍSTNÍCH STAKEHOLDERŮ – PŘÍKLADY DOBRÉ PRAXE NAPŘÍČ ČR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Bára</dc:creator>
  <cp:lastModifiedBy>Radek Hábl</cp:lastModifiedBy>
  <cp:revision>431</cp:revision>
  <cp:lastPrinted>2023-06-12T20:39:35Z</cp:lastPrinted>
  <dcterms:created xsi:type="dcterms:W3CDTF">2019-08-31T11:18:11Z</dcterms:created>
  <dcterms:modified xsi:type="dcterms:W3CDTF">2026-03-05T08:15:22Z</dcterms:modified>
</cp:coreProperties>
</file>