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  <p:sldMasterId id="2147484029" r:id="rId5"/>
  </p:sldMasterIdLst>
  <p:notesMasterIdLst>
    <p:notesMasterId r:id="rId15"/>
  </p:notesMasterIdLst>
  <p:handoutMasterIdLst>
    <p:handoutMasterId r:id="rId16"/>
  </p:handoutMasterIdLst>
  <p:sldIdLst>
    <p:sldId id="2147327131" r:id="rId6"/>
    <p:sldId id="952" r:id="rId7"/>
    <p:sldId id="950" r:id="rId8"/>
    <p:sldId id="2147327132" r:id="rId9"/>
    <p:sldId id="2147327133" r:id="rId10"/>
    <p:sldId id="955" r:id="rId11"/>
    <p:sldId id="2147327134" r:id="rId12"/>
    <p:sldId id="2147327135" r:id="rId13"/>
    <p:sldId id="1239" r:id="rId14"/>
  </p:sldIdLst>
  <p:sldSz cx="9906000" cy="6858000" type="A4"/>
  <p:notesSz cx="6797675" cy="9982200"/>
  <p:defaultTextStyle>
    <a:defPPr>
      <a:defRPr lang="en-US"/>
    </a:defPPr>
    <a:lvl1pPr marL="0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5259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26" orient="horz" pos="3634" userDrawn="1">
          <p15:clr>
            <a:srgbClr val="A4A3A4"/>
          </p15:clr>
        </p15:guide>
        <p15:guide id="28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na Miroslav" initials="TM" lastIdx="1" clrIdx="0">
    <p:extLst>
      <p:ext uri="{19B8F6BF-5375-455C-9EA6-DF929625EA0E}">
        <p15:presenceInfo xmlns:p15="http://schemas.microsoft.com/office/powerpoint/2012/main" userId="S::MTRNA@ds.kb.cz::5ce83f91-a5e8-4dc2-96ac-65e212e70f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73B"/>
    <a:srgbClr val="FBE4E1"/>
    <a:srgbClr val="E6E6E6"/>
    <a:srgbClr val="EBEBEB"/>
    <a:srgbClr val="E8E8E8"/>
    <a:srgbClr val="FCECEA"/>
    <a:srgbClr val="F2F2F2"/>
    <a:srgbClr val="E2E2E2"/>
    <a:srgbClr val="FCEEEE"/>
    <a:srgbClr val="422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3379" autoAdjust="0"/>
  </p:normalViewPr>
  <p:slideViewPr>
    <p:cSldViewPr snapToGrid="0">
      <p:cViewPr varScale="1">
        <p:scale>
          <a:sx n="104" d="100"/>
          <a:sy n="104" d="100"/>
        </p:scale>
        <p:origin x="1806" y="108"/>
      </p:cViewPr>
      <p:guideLst>
        <p:guide orient="horz" pos="5259"/>
        <p:guide orient="horz" pos="2160"/>
        <p:guide orient="horz" pos="363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96" y="-96"/>
      </p:cViewPr>
      <p:guideLst>
        <p:guide orient="horz" pos="314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E640F6A5-9080-4E70-B802-25C28AB79C70}" type="datetimeFigureOut">
              <a:rPr lang="en-GB" smtClean="0"/>
              <a:pPr/>
              <a:t>21/11/2024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81358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81358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820602F-4F05-45D9-805B-E85885946F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43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2B4D840-579E-4A0A-8746-563BB81BFCF8}" type="datetimeFigureOut">
              <a:rPr lang="en-GB" smtClean="0"/>
              <a:pPr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750888"/>
            <a:ext cx="5400675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6"/>
            <a:ext cx="5438140" cy="4491990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81358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81358"/>
            <a:ext cx="2945659" cy="499111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849F58B-522D-43AE-9196-6FF1A84B55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240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723900"/>
            <a:ext cx="521493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9F58B-522D-43AE-9196-6FF1A84B55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5EA31-1F26-44D6-99A8-702D0F52951F}"/>
              </a:ext>
            </a:extLst>
          </p:cNvPr>
          <p:cNvSpPr/>
          <p:nvPr userDrawn="1"/>
        </p:nvSpPr>
        <p:spPr>
          <a:xfrm>
            <a:off x="0" y="0"/>
            <a:ext cx="3900000" cy="68592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Calibri" panose="020F0502020204030204" pitchFamily="34" charset="0"/>
            </a:endParaRPr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4134001" y="4074344"/>
            <a:ext cx="542288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90564" rtl="0" eaLnBrk="1" latinLnBrk="0" hangingPunct="1">
              <a:spcBef>
                <a:spcPts val="975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2000" b="0" kern="1200" cap="none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95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4134001" y="2702346"/>
            <a:ext cx="5422883" cy="8894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9056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400" b="1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cs-CZ" noProof="0" dirty="0"/>
              <a:t>Kliknutím vložíte název prezentace</a:t>
            </a:r>
            <a:endParaRPr lang="fr-FR" noProof="0" dirty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771972" y="226058"/>
            <a:ext cx="1784912" cy="1499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90564" rtl="0" eaLnBrk="1" latinLnBrk="0" hangingPunct="1">
              <a:spcBef>
                <a:spcPts val="0"/>
              </a:spcBef>
              <a:buNone/>
              <a:defRPr lang="en-US" sz="1083" b="0" kern="1200" cap="all" spc="217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noProof="0" dirty="0"/>
              <a:t>ÚROVEŇ ZABEZPEČENÍ</a:t>
            </a:r>
            <a:endParaRPr lang="fr-FR" noProof="0" dirty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134004" y="236316"/>
            <a:ext cx="579967" cy="1499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90564" rtl="0" eaLnBrk="1" latinLnBrk="0" hangingPunct="1">
              <a:spcBef>
                <a:spcPts val="0"/>
              </a:spcBef>
              <a:buNone/>
              <a:defRPr lang="en-US" sz="1083" b="0" kern="1200" cap="all" spc="217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noProof="0" dirty="0"/>
              <a:t>DATUM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103AA-93E6-4C23-9DA4-9FEBE6A55434}"/>
              </a:ext>
            </a:extLst>
          </p:cNvPr>
          <p:cNvSpPr/>
          <p:nvPr userDrawn="1"/>
        </p:nvSpPr>
        <p:spPr>
          <a:xfrm>
            <a:off x="2302935" y="3728741"/>
            <a:ext cx="3978000" cy="108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Quicksand Light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235DA2-D18A-4263-AA30-CB4091165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1" y="6016025"/>
            <a:ext cx="3129686" cy="4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6043348" cy="2501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6000004"/>
            <a:ext cx="6044904" cy="192097"/>
          </a:xfrm>
          <a:prstGeom prst="rect">
            <a:avLst/>
          </a:prstGeom>
        </p:spPr>
        <p:txBody>
          <a:bodyPr tIns="0" rIns="0" bIns="36000" anchor="b" anchorCtr="0">
            <a:normAutofit/>
          </a:bodyPr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3" indent="-194993">
              <a:spcBef>
                <a:spcPts val="0"/>
              </a:spcBef>
              <a:buNone/>
              <a:defRPr sz="8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936000"/>
            <a:ext cx="6045000" cy="2101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517" b="1" i="0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00" y="1414800"/>
            <a:ext cx="6045000" cy="15040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sz="1400" dirty="0"/>
            </a:lvl1pPr>
            <a:lvl2pPr marL="341725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497719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653713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>
              <a:defRPr lang="en-US" sz="1400" dirty="0"/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283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9002" y="6050784"/>
            <a:ext cx="5709600" cy="141317"/>
          </a:xfrm>
          <a:prstGeom prst="rect">
            <a:avLst/>
          </a:prstGeom>
        </p:spPr>
        <p:txBody>
          <a:bodyPr tIns="0" rIns="0" bIns="36000" anchor="b" anchorCtr="0"/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3" indent="-194993">
              <a:spcBef>
                <a:spcPts val="0"/>
              </a:spcBef>
              <a:buNone/>
              <a:defRPr sz="758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7283" y="1414800"/>
            <a:ext cx="5709600" cy="15040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sz="1400"/>
            </a:lvl1pPr>
            <a:lvl2pPr marL="341725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497719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653713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6220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9204000" cy="25013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4000" y="1414800"/>
            <a:ext cx="9234605" cy="54989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389986" indent="-389986">
              <a:spcBef>
                <a:spcPts val="1083"/>
              </a:spcBef>
              <a:spcAft>
                <a:spcPts val="217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9131761" algn="r"/>
              </a:tabLst>
              <a:defRPr sz="2000" b="1" cap="all" baseline="0">
                <a:solidFill>
                  <a:srgbClr val="E60028"/>
                </a:solidFill>
                <a:latin typeface="Calibri" panose="020F0502020204030204" pitchFamily="34" charset="0"/>
              </a:defRPr>
            </a:lvl1pPr>
            <a:lvl2pPr marL="779972" indent="-389986">
              <a:spcBef>
                <a:spcPts val="217"/>
              </a:spcBef>
              <a:buClrTx/>
              <a:buSzPct val="100000"/>
              <a:buFont typeface="+mj-lt"/>
              <a:buAutoNum type="alphaUcPeriod"/>
              <a:tabLst>
                <a:tab pos="9131761" algn="r"/>
              </a:tabLst>
              <a:defRPr sz="1600" cap="none" baseline="0">
                <a:latin typeface="Calibri" panose="020F0502020204030204" pitchFamily="34" charset="0"/>
              </a:defRPr>
            </a:lvl2pPr>
            <a:lvl3pPr marL="389986" indent="0">
              <a:spcBef>
                <a:spcPts val="3033"/>
              </a:spcBef>
              <a:buNone/>
              <a:tabLst>
                <a:tab pos="9131761" algn="r"/>
              </a:tabLst>
              <a:defRPr sz="1517" b="0" cap="all" baseline="0">
                <a:solidFill>
                  <a:srgbClr val="E60028"/>
                </a:solidFill>
              </a:defRPr>
            </a:lvl3pPr>
            <a:lvl4pPr marL="779972" indent="-389986">
              <a:spcBef>
                <a:spcPts val="217"/>
              </a:spcBef>
              <a:buClrTx/>
              <a:buFont typeface="+mj-lt"/>
              <a:buAutoNum type="alphaUcPeriod"/>
              <a:tabLst>
                <a:tab pos="9131761" algn="r"/>
              </a:tabLst>
              <a:defRPr sz="1300" cap="none" baseline="0"/>
            </a:lvl4pPr>
            <a:lvl5pPr marL="584979" indent="0">
              <a:buNone/>
              <a:tabLst>
                <a:tab pos="8653676" algn="r"/>
              </a:tabLst>
              <a:defRPr sz="867" cap="all" baseline="0"/>
            </a:lvl5pPr>
          </a:lstStyle>
          <a:p>
            <a:pPr lvl="0"/>
            <a:r>
              <a:rPr lang="cs-CZ" noProof="0" dirty="0"/>
              <a:t>KLIKNUTÍM VLOŽÍTE NÁZEV ODDÍLU</a:t>
            </a:r>
            <a:endParaRPr lang="en-US" noProof="0" dirty="0"/>
          </a:p>
          <a:p>
            <a:pPr lvl="1"/>
            <a:r>
              <a:rPr lang="cs-CZ" noProof="0" dirty="0"/>
              <a:t>Přidat další sekci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7" name="Disclaim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1414800"/>
            <a:ext cx="9234605" cy="160813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>
              <a:lnSpc>
                <a:spcPct val="95000"/>
              </a:lnSpc>
              <a:spcBef>
                <a:spcPts val="650"/>
              </a:spcBef>
              <a:spcAft>
                <a:spcPts val="0"/>
              </a:spcAft>
              <a:buFontTx/>
              <a:buNone/>
              <a:defRPr sz="1100" b="0" i="0">
                <a:solidFill>
                  <a:schemeClr val="tx1"/>
                </a:solidFill>
                <a:latin typeface="Calibri" panose="020F0502020204030204" pitchFamily="34" charset="0"/>
                <a:ea typeface="Source Sans Pro" pitchFamily="34" charset="0"/>
              </a:defRPr>
            </a:lvl1pPr>
            <a:lvl2pPr marL="194993" indent="-194993">
              <a:spcBef>
                <a:spcPts val="65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92" b="0" i="1">
                <a:solidFill>
                  <a:schemeClr val="tx1"/>
                </a:solidFill>
              </a:defRPr>
            </a:lvl2pPr>
            <a:lvl3pPr marL="389986" indent="-194993">
              <a:spcBef>
                <a:spcPts val="217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92" i="1"/>
            </a:lvl3pPr>
            <a:lvl4pPr marL="272991" indent="-116995">
              <a:spcBef>
                <a:spcPts val="108"/>
              </a:spcBef>
              <a:buClr>
                <a:schemeClr val="tx2"/>
              </a:buClr>
              <a:buSzPct val="90000"/>
              <a:buFont typeface="Arial" pitchFamily="34" charset="0"/>
              <a:buChar char="●"/>
              <a:defRPr sz="1192" i="1"/>
            </a:lvl4pPr>
            <a:lvl5pPr marL="389986" indent="-116995">
              <a:spcBef>
                <a:spcPts val="108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1192" i="1"/>
            </a:lvl5pPr>
          </a:lstStyle>
          <a:p>
            <a:pPr lvl="0"/>
            <a:r>
              <a:rPr lang="cs-CZ" noProof="0" dirty="0"/>
              <a:t>Kliknutím upravte hlavní styl textu</a:t>
            </a:r>
            <a:endParaRPr lang="en-US" noProof="0" dirty="0"/>
          </a:p>
        </p:txBody>
      </p:sp>
      <p:sp>
        <p:nvSpPr>
          <p:cNvPr id="5" name="Disclaimer Title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9204000" cy="250133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66CDEB1D-B8F5-47BA-8571-0C6D5BB9D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6000004"/>
            <a:ext cx="9259200" cy="192097"/>
          </a:xfrm>
          <a:prstGeom prst="rect">
            <a:avLst/>
          </a:prstGeom>
        </p:spPr>
        <p:txBody>
          <a:bodyPr tIns="0" rIns="0" bIns="36000" anchor="b" anchorCtr="0">
            <a:normAutofit/>
          </a:bodyPr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3" indent="-194993">
              <a:spcBef>
                <a:spcPts val="0"/>
              </a:spcBef>
              <a:buNone/>
              <a:defRPr sz="8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1BBD5-C468-4B07-AEDC-B9D783237610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D491D1-9E81-4531-9057-BF23DEC97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18" y="2946867"/>
            <a:ext cx="6570365" cy="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E19F63D-C144-44DC-8DB5-313143938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17" y="2946867"/>
            <a:ext cx="6570362" cy="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5BB9C70-BD26-4683-9809-91974221B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17" y="2946867"/>
            <a:ext cx="6570362" cy="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34D94-AEB1-294D-4001-6A2A7C55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4B9DF9-6186-6A36-7BD2-B3A0EA2E9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DE851-D1FC-CED4-0823-17B77153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C01F72-6811-BED9-2BFC-F40F6FB6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9D5C0-01F6-EDEF-D4C2-19339217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57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9A65F-38F6-D79A-05BC-DD69894E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293F3-1288-1264-6438-A78340032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4F6DB0-1B03-06F9-1538-FC5B180B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C6FDC8-F874-5765-C7F9-43EF7504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7E49D-1320-9735-CF36-E4BF9868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56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900000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/>
              <a:t>Kliknutím vložíte obrázek</a:t>
            </a:r>
            <a:endParaRPr lang="en-US" dirty="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4134001" y="4075200"/>
            <a:ext cx="542288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90564" rtl="0" eaLnBrk="1" latinLnBrk="0" hangingPunct="1">
              <a:spcBef>
                <a:spcPts val="975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2000" b="0" kern="1200" cap="none" spc="0" baseline="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95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771972" y="226058"/>
            <a:ext cx="1784912" cy="1499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90564" rtl="0" eaLnBrk="1" latinLnBrk="0" hangingPunct="1">
              <a:spcBef>
                <a:spcPts val="0"/>
              </a:spcBef>
              <a:buNone/>
              <a:defRPr lang="en-US" sz="1083" b="0" kern="1200" cap="all" spc="217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noProof="0" dirty="0" err="1"/>
              <a:t>ÚRoVEŇ</a:t>
            </a:r>
            <a:r>
              <a:rPr lang="cs-CZ" noProof="0" dirty="0"/>
              <a:t> ZABEZPEČENÍ</a:t>
            </a:r>
            <a:endParaRPr lang="fr-FR" noProof="0" dirty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134004" y="236316"/>
            <a:ext cx="579967" cy="1499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90564" rtl="0" eaLnBrk="1" latinLnBrk="0" hangingPunct="1">
              <a:spcBef>
                <a:spcPts val="0"/>
              </a:spcBef>
              <a:buNone/>
              <a:defRPr lang="en-US" sz="1083" b="0" kern="1200" cap="all" spc="217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noProof="0" dirty="0"/>
              <a:t>datum</a:t>
            </a:r>
            <a:endParaRPr lang="en-US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09F1C1-7BED-4241-8F50-7A71B3503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1" y="6016025"/>
            <a:ext cx="3129686" cy="45931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D4C88F9-1378-C209-5A71-2D57301F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A7A24-1B65-8AEE-046A-29CC6156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2A45BF-8F37-36CB-525A-65805DA4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F55EC1-1F94-6D55-C9ED-97B4AC33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30E890-92E0-9720-1DBE-D852122E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FE2AF-3E3C-7B8D-23B6-73772C20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5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58805-8FBF-E8DA-129A-CB06E3B3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DC1C4-5790-58FA-6D7F-7C8FED1A6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A72B26-2281-2BB1-60F1-017E36879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8ECC56-C6EA-CD30-50B5-7470B36D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E3F94E-C7D9-E6B5-6FAD-C7D0F8CE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A8CC7D-715D-3AA4-2433-3A6B0A6C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8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029FE-542C-0CCE-6F27-3384D787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173EFA-D76F-22E9-2D24-B70D9A69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801894-9E92-1278-78D6-009F814B9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084C7F-E321-DB7C-6722-9161495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FF654D-EDC6-8453-F52B-C4D394003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9F5C33-F880-E41D-1DBF-AE58966C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0A3272-D0F6-EBD8-264F-EADC65F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EEBFEB0-4EA3-0109-FE88-9B281DC7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714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D0A94-E945-52FF-B06A-AF440494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642CFC-6856-98E2-ADA5-510B49D0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EBF457-88BE-64A9-15EF-92048935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CFD77F-3AD3-F692-1213-0BB73C3A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22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C4904B-5DBE-F295-04C8-CD75621E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00F02E-E049-E903-851A-FDB685F5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1A2875-C378-8DBC-2743-317552BC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485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87031-D28C-05D3-FCAD-5F0A023E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EAFE0-846D-926E-2466-928E929C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8FDAD9-6224-2072-11E3-BC815F501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22A0D1-18B8-CF30-3F65-BDEDF071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42D4FD-3141-4E37-C99D-11111861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60F4B0-A243-9BF9-CFEB-637BBACB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7BCF-A5C8-D227-05D6-240C53B5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8DA69B-7C06-832F-4F4E-D3EBD7816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57DCDE-BD9E-F14D-DBCE-DE770F85B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C989E1-5505-9C54-5A5C-92B626C2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3B215A-8A14-D731-15A4-CD389D08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27143B-9F2C-A7A0-306C-CABFD707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11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6AD54-C60E-7967-54B9-81F1819B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EFEC50-198C-632B-7040-6A4D967AE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904B1-F6AA-A16D-FA84-5BE3F9C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C2DEA2-4210-68D5-6F6F-A8543CDB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648E74-4EF4-7EF4-5D4D-014CC7C2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6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7BA8DF9-72BB-BFB2-C5B8-7662E1A75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75EEAC-A668-EF0A-09F0-7725D7EFB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A2CB16-653A-1DDA-963D-6A81C19D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D43C81-ED0B-F924-5F5E-D188463F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7C0667-0002-17EC-2BB1-CDCA5E4E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72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900000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/>
              <a:t>Kliknutím vložíte obrázek</a:t>
            </a:r>
            <a:endParaRPr lang="en-US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4134001" y="4320005"/>
            <a:ext cx="5422884" cy="2702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90599" rtl="0" eaLnBrk="1" latinLnBrk="0" hangingPunct="1">
              <a:spcBef>
                <a:spcPts val="975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951" b="0" kern="1200" cap="none" spc="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9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4134001" y="2926396"/>
            <a:ext cx="5422884" cy="91108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90599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467" b="1" kern="1200" spc="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cs-CZ" noProof="0"/>
              <a:t>Kliknutím vložíte název prezentace</a:t>
            </a:r>
            <a:endParaRPr lang="en-US" noProof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715161" y="225896"/>
            <a:ext cx="1841723" cy="1502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90599" rtl="0" eaLnBrk="1" latinLnBrk="0" hangingPunct="1">
              <a:spcBef>
                <a:spcPts val="0"/>
              </a:spcBef>
              <a:buNone/>
              <a:defRPr lang="en-US" sz="1085" b="0" kern="1200" cap="all" spc="218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noProof="0" err="1"/>
              <a:t>ÚRoVEŇ</a:t>
            </a:r>
            <a:r>
              <a:rPr lang="cs-CZ" noProof="0"/>
              <a:t> ZABEZPEČENÍ</a:t>
            </a:r>
            <a:endParaRPr lang="fr-FR" noProof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134000" y="236154"/>
            <a:ext cx="566181" cy="1502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90599" rtl="0" eaLnBrk="1" latinLnBrk="0" hangingPunct="1">
              <a:spcBef>
                <a:spcPts val="0"/>
              </a:spcBef>
              <a:buNone/>
              <a:defRPr lang="en-US" sz="1085" b="0" kern="1200" cap="all" spc="218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cs-CZ" noProof="0"/>
              <a:t>DATUM</a:t>
            </a:r>
            <a:endParaRPr lang="en-US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90F69F-122B-9BB9-5E0D-2EA55AA12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81" y="5598834"/>
            <a:ext cx="3993561" cy="11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92000" y="3440635"/>
            <a:ext cx="4290000" cy="80034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400" b="1" spc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</a:t>
            </a:r>
            <a:br>
              <a:rPr lang="cs-CZ" noProof="0" dirty="0"/>
            </a:br>
            <a:r>
              <a:rPr lang="cs-CZ" noProof="0" dirty="0"/>
              <a:t>VLOŽÍTE </a:t>
            </a:r>
            <a:r>
              <a:rPr lang="cs-CZ" noProof="0" dirty="0" err="1"/>
              <a:t>NadPIS</a:t>
            </a:r>
            <a:endParaRPr lang="en-US" noProof="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92004" y="2137467"/>
            <a:ext cx="605935" cy="943015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7150" cap="all" spc="0" noProof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547930" lvl="0" indent="-74292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2000" y="4930950"/>
            <a:ext cx="4290000" cy="2700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90564" rtl="0" eaLnBrk="1" latinLnBrk="0" hangingPunct="1">
              <a:spcBef>
                <a:spcPts val="433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95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0" indent="0" algn="l">
              <a:spcBef>
                <a:spcPts val="433"/>
              </a:spcBef>
              <a:buNone/>
              <a:defRPr lang="en-GB" sz="195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9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616000" y="0"/>
            <a:ext cx="4290000" cy="68592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419960" y="3090812"/>
            <a:ext cx="5653138" cy="108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Quicksand Light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2961573-E9F2-4A61-BD61-3B4DC6BCD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6095543"/>
            <a:ext cx="1161082" cy="413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6" dirty="0">
              <a:latin typeface="Calibri" panose="020F0502020204030204" pitchFamily="34" charset="0"/>
            </a:endParaRPr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4000" y="251889"/>
            <a:ext cx="9204000" cy="43024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4001" y="1414800"/>
            <a:ext cx="9234605" cy="54989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316864" indent="-316864">
              <a:spcBef>
                <a:spcPts val="880"/>
              </a:spcBef>
              <a:spcAft>
                <a:spcPts val="176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7419556" algn="r"/>
              </a:tabLst>
              <a:defRPr sz="1625" b="1" cap="all" baseline="0">
                <a:solidFill>
                  <a:srgbClr val="E60028"/>
                </a:solidFill>
                <a:latin typeface="Calibri" panose="020F0502020204030204" pitchFamily="34" charset="0"/>
              </a:defRPr>
            </a:lvl1pPr>
            <a:lvl2pPr marL="633727" indent="-316864">
              <a:spcBef>
                <a:spcPts val="176"/>
              </a:spcBef>
              <a:buClrTx/>
              <a:buSzPct val="100000"/>
              <a:buFont typeface="+mj-lt"/>
              <a:buAutoNum type="alphaUcPeriod"/>
              <a:tabLst>
                <a:tab pos="7419556" algn="r"/>
              </a:tabLst>
              <a:defRPr sz="1300" cap="none" baseline="0">
                <a:latin typeface="Calibri" panose="020F0502020204030204" pitchFamily="34" charset="0"/>
              </a:defRPr>
            </a:lvl2pPr>
            <a:lvl3pPr marL="316864" indent="0">
              <a:spcBef>
                <a:spcPts val="2464"/>
              </a:spcBef>
              <a:buNone/>
              <a:tabLst>
                <a:tab pos="7419556" algn="r"/>
              </a:tabLst>
              <a:defRPr sz="1233" b="0" cap="all" baseline="0">
                <a:solidFill>
                  <a:srgbClr val="E60028"/>
                </a:solidFill>
              </a:defRPr>
            </a:lvl3pPr>
            <a:lvl4pPr marL="633727" indent="-316864">
              <a:spcBef>
                <a:spcPts val="176"/>
              </a:spcBef>
              <a:buClrTx/>
              <a:buFont typeface="+mj-lt"/>
              <a:buAutoNum type="alphaUcPeriod"/>
              <a:tabLst>
                <a:tab pos="7419556" algn="r"/>
              </a:tabLst>
              <a:defRPr sz="1056" cap="none" baseline="0"/>
            </a:lvl4pPr>
            <a:lvl5pPr marL="475295" indent="0">
              <a:buNone/>
              <a:tabLst>
                <a:tab pos="7031112" algn="r"/>
              </a:tabLst>
              <a:defRPr sz="704" cap="all" baseline="0"/>
            </a:lvl5pPr>
          </a:lstStyle>
          <a:p>
            <a:pPr lvl="0"/>
            <a:r>
              <a:rPr lang="cs-CZ" noProof="0" dirty="0"/>
              <a:t>KLIKNUTÍM VLOŽÍTE NÁZEV ODDÍLU</a:t>
            </a:r>
            <a:endParaRPr lang="en-US" noProof="0" dirty="0"/>
          </a:p>
          <a:p>
            <a:pPr lvl="1"/>
            <a:r>
              <a:rPr lang="cs-CZ" noProof="0" dirty="0"/>
              <a:t>Přidat další sekci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87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 Chart 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309369" y="476250"/>
            <a:ext cx="5089723" cy="201098"/>
          </a:xfrm>
        </p:spPr>
        <p:txBody>
          <a:bodyPr anchor="b">
            <a:normAutofit/>
          </a:bodyPr>
          <a:lstStyle>
            <a:lvl1pPr marL="0" indent="0">
              <a:buNone/>
              <a:defRPr sz="1138" b="1" spc="0" baseline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 dirty="0"/>
              <a:t>Graph title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Presentation title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8D82B00-55E7-B389-5614-A53E7ECBB8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6909" y="1244528"/>
            <a:ext cx="3568997" cy="49213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75" spc="-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>
                <a:effectLst/>
              </a:rPr>
              <a:t>Lorem ipsum </a:t>
            </a:r>
            <a:r>
              <a:rPr lang="en-GB" dirty="0" err="1">
                <a:effectLst/>
              </a:rPr>
              <a:t>dolor</a:t>
            </a:r>
            <a:r>
              <a:rPr lang="en-GB" dirty="0">
                <a:effectLst/>
              </a:rPr>
              <a:t> sit </a:t>
            </a:r>
            <a:r>
              <a:rPr lang="en-GB" dirty="0" err="1">
                <a:effectLst/>
              </a:rPr>
              <a:t>amet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consectetur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adipiscing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elit</a:t>
            </a:r>
            <a:r>
              <a:rPr lang="en-GB" dirty="0">
                <a:effectLst/>
              </a:rPr>
              <a:t>.</a:t>
            </a:r>
            <a:br>
              <a:rPr lang="en-GB" dirty="0">
                <a:effectLst/>
              </a:rPr>
            </a:br>
            <a:endParaRPr lang="en-GB" dirty="0">
              <a:effectLst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97666BA-818C-3AD6-18DF-9735655FE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09" y="6422034"/>
            <a:ext cx="481149" cy="23375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730F67F5-D676-F5B1-C63D-1050C778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09" y="476251"/>
            <a:ext cx="3568998" cy="358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2" name="Chart Placeholder 7">
            <a:extLst>
              <a:ext uri="{FF2B5EF4-FFF2-40B4-BE49-F238E27FC236}">
                <a16:creationId xmlns:a16="http://schemas.microsoft.com/office/drawing/2014/main" id="{F622CF7B-0CA3-0888-8AEF-FFC781CE3F71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309369" y="1659314"/>
            <a:ext cx="5089720" cy="3961718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438894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51000" y="298797"/>
            <a:ext cx="9204000" cy="49513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+mj-lt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000" y="6000002"/>
            <a:ext cx="9204000" cy="192097"/>
          </a:xfrm>
          <a:prstGeom prst="rect">
            <a:avLst/>
          </a:prstGeom>
        </p:spPr>
        <p:txBody>
          <a:bodyPr tIns="0" rIns="0" bIns="36000" anchor="b" anchorCtr="0"/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5" indent="-194995">
              <a:spcBef>
                <a:spcPts val="0"/>
              </a:spcBef>
              <a:buNone/>
              <a:defRPr sz="758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2558" y="1056411"/>
            <a:ext cx="9204000" cy="2101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9057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517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90576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156000" y="864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000" y="1534586"/>
            <a:ext cx="9204000" cy="12630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/>
            </a:lvl1pPr>
            <a:lvl2pPr marL="341729" indent="-185733">
              <a:buFont typeface="Wingdings" panose="05000000000000000000" pitchFamily="2" charset="2"/>
              <a:buChar char=""/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97725" indent="-185733">
              <a:buFont typeface="Source Sans Pro" panose="020B0503030403020204" pitchFamily="34" charset="0"/>
              <a:buChar char="–"/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53721" indent="-185733"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37950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084B1-0E99-4CD5-9F34-907F56D35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909" y="361835"/>
            <a:ext cx="8892183" cy="587469"/>
          </a:xfrm>
        </p:spPr>
        <p:txBody>
          <a:bodyPr>
            <a:spAutoFit/>
          </a:bodyPr>
          <a:lstStyle/>
          <a:p>
            <a:r>
              <a:rPr lang="en-GB" dirty="0"/>
              <a:t>Click to edit Master title style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56490A-BD68-4319-8786-4DD0B990B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Presentation title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95442F-F697-4D11-BAB2-5EFF8D4E0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BF03F6C7-8154-4CBC-8FA2-C2A51C417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09" y="6422034"/>
            <a:ext cx="481149" cy="2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1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Presentation title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14A4-6233-48FE-B326-EAC358E8BEE1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97666BA-818C-3AD6-18DF-9735655FE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909" y="6422034"/>
            <a:ext cx="481149" cy="2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I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309368" y="476250"/>
            <a:ext cx="5089723" cy="3140871"/>
          </a:xfrm>
        </p:spPr>
        <p:txBody>
          <a:bodyPr anchor="b"/>
          <a:lstStyle>
            <a:lvl1pPr algn="l">
              <a:lnSpc>
                <a:spcPct val="100000"/>
              </a:lnSpc>
              <a:defRPr sz="4225" spc="-146" baseline="0"/>
            </a:lvl1pPr>
          </a:lstStyle>
          <a:p>
            <a:r>
              <a:rPr lang="en-GB" dirty="0"/>
              <a:t>Title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309368" y="3712533"/>
            <a:ext cx="5089724" cy="2453318"/>
          </a:xfrm>
        </p:spPr>
        <p:txBody>
          <a:bodyPr lIns="0" tIns="0" rIns="0" bIns="0"/>
          <a:lstStyle>
            <a:lvl1pPr marL="0" indent="0" algn="l">
              <a:buNone/>
              <a:defRPr sz="1950" spc="-41" baseline="0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 dirty="0"/>
              <a:t>Subtitle</a:t>
            </a:r>
            <a:endParaRPr lang="cs-CZ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426662-7EE8-15E3-CFFE-9F43A0E4A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8934" y="6391140"/>
            <a:ext cx="481149" cy="233757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F520328-2F9D-4C40-D506-9D930624F7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6909" y="1233000"/>
            <a:ext cx="3568997" cy="4392003"/>
          </a:xfrm>
          <a:noFill/>
        </p:spPr>
        <p:txBody>
          <a:bodyPr/>
          <a:lstStyle/>
          <a:p>
            <a:r>
              <a:rPr lang="en-CZ" dirty="0"/>
              <a:t>Vložit Ilustraci</a:t>
            </a:r>
          </a:p>
        </p:txBody>
      </p:sp>
    </p:spTree>
    <p:extLst>
      <p:ext uri="{BB962C8B-B14F-4D97-AF65-F5344CB8AC3E}">
        <p14:creationId xmlns:p14="http://schemas.microsoft.com/office/powerpoint/2010/main" val="1247899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6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486569"/>
            <a:ext cx="9259200" cy="19556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sz="1625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6000006"/>
            <a:ext cx="9259200" cy="192097"/>
          </a:xfrm>
          <a:prstGeom prst="rect">
            <a:avLst/>
          </a:prstGeom>
        </p:spPr>
        <p:txBody>
          <a:bodyPr tIns="0" rIns="0" bIns="36000" anchor="b" anchorCtr="0">
            <a:normAutofit/>
          </a:bodyPr>
          <a:lstStyle>
            <a:lvl1pPr marL="1398" indent="-1398">
              <a:spcBef>
                <a:spcPts val="0"/>
              </a:spcBef>
              <a:buNone/>
              <a:defRPr sz="616" b="0" i="1" baseline="0">
                <a:solidFill>
                  <a:schemeClr val="tx1"/>
                </a:solidFill>
              </a:defRPr>
            </a:lvl1pPr>
            <a:lvl2pPr marL="158432" indent="-158432">
              <a:spcBef>
                <a:spcPts val="0"/>
              </a:spcBef>
              <a:buNone/>
              <a:defRPr sz="65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44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D491D1-9E81-4531-9057-BF23DEC97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19" y="2946869"/>
            <a:ext cx="6570365" cy="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92000" y="3441600"/>
            <a:ext cx="4290000" cy="80034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400" b="1" spc="0" noProof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 </a:t>
            </a:r>
            <a:br>
              <a:rPr lang="cs-CZ" noProof="0" dirty="0"/>
            </a:br>
            <a:r>
              <a:rPr lang="cs-CZ" noProof="0" dirty="0"/>
              <a:t>VLOŽÍTE NADPIS</a:t>
            </a:r>
            <a:endParaRPr lang="en-US" noProof="0" dirty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92004" y="2137841"/>
            <a:ext cx="605935" cy="943015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7150" cap="all" spc="0" noProof="0" dirty="0">
                <a:solidFill>
                  <a:schemeClr val="bg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547930" lvl="0" indent="-74292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2000" y="4932000"/>
            <a:ext cx="4290000" cy="2700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90564" rtl="0" eaLnBrk="1" latinLnBrk="0" hangingPunct="1">
              <a:spcBef>
                <a:spcPts val="433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950" b="0" kern="1200" cap="none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0" indent="0" algn="l">
              <a:spcBef>
                <a:spcPts val="433"/>
              </a:spcBef>
              <a:buNone/>
              <a:defRPr lang="en-GB" sz="195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9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FE1E90-E065-4F26-BC40-02F0B35BA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16000" y="0"/>
            <a:ext cx="4290000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/>
              <a:t>Kliknutím vložíte obrázek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3868EE-F0FE-479A-828A-05F361CE148B}"/>
              </a:ext>
            </a:extLst>
          </p:cNvPr>
          <p:cNvSpPr/>
          <p:nvPr userDrawn="1"/>
        </p:nvSpPr>
        <p:spPr>
          <a:xfrm>
            <a:off x="419961" y="3092400"/>
            <a:ext cx="4104000" cy="108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Quicksand Light" pitchFamily="2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F1E72F7-02DF-4E64-AD01-D09DCBF72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6095543"/>
            <a:ext cx="1161082" cy="4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58000" y="2022825"/>
            <a:ext cx="4290000" cy="119398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400" b="1" spc="0" noProof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 </a:t>
            </a:r>
            <a:br>
              <a:rPr lang="cs-CZ" noProof="0" dirty="0"/>
            </a:br>
            <a:r>
              <a:rPr lang="cs-CZ" noProof="0" dirty="0"/>
              <a:t>vložíte</a:t>
            </a:r>
            <a:br>
              <a:rPr lang="cs-CZ" noProof="0" dirty="0"/>
            </a:br>
            <a:r>
              <a:rPr lang="cs-CZ" noProof="0" dirty="0"/>
              <a:t>nadpis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8000" y="3637357"/>
            <a:ext cx="4290000" cy="2700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90564" rtl="0" eaLnBrk="1" latinLnBrk="0" hangingPunct="1">
              <a:spcBef>
                <a:spcPts val="433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95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0" indent="0" algn="l">
              <a:spcBef>
                <a:spcPts val="433"/>
              </a:spcBef>
              <a:buNone/>
              <a:defRPr lang="en-GB" sz="195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9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616000" y="0"/>
            <a:ext cx="4290000" cy="68592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419960" y="3322651"/>
            <a:ext cx="5653138" cy="12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Quicksand Light" pitchFamily="2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255A8A5-7DF8-431A-9ECD-D2B08C575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0" y="6108770"/>
            <a:ext cx="1161082" cy="4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58000" y="2418256"/>
            <a:ext cx="4485000" cy="80034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3400" b="1" spc="0" noProof="0" dirty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8000" y="3638403"/>
            <a:ext cx="4485000" cy="2700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90564" rtl="0" eaLnBrk="1" latinLnBrk="0" hangingPunct="1">
              <a:spcBef>
                <a:spcPts val="433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95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0" indent="0" algn="l">
              <a:spcBef>
                <a:spcPts val="433"/>
              </a:spcBef>
              <a:buNone/>
              <a:defRPr lang="en-GB" sz="195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90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F5A6D089-4F00-427C-9F3B-72C8307E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16000" y="0"/>
            <a:ext cx="4290000" cy="68580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 dirty="0"/>
              <a:t>Kliknutím vložíte obrázek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53446-BE42-40AA-9726-5B120C69D709}"/>
              </a:ext>
            </a:extLst>
          </p:cNvPr>
          <p:cNvSpPr/>
          <p:nvPr userDrawn="1"/>
        </p:nvSpPr>
        <p:spPr>
          <a:xfrm>
            <a:off x="419961" y="3342591"/>
            <a:ext cx="4104000" cy="975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Quicksand Light" pitchFamily="2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0AA4F69-9E51-4F58-B084-1017A89DC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0" y="6108770"/>
            <a:ext cx="1161082" cy="4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441426"/>
            <a:ext cx="92592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sz="2000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6000004"/>
            <a:ext cx="9259200" cy="192097"/>
          </a:xfrm>
          <a:prstGeom prst="rect">
            <a:avLst/>
          </a:prstGeom>
        </p:spPr>
        <p:txBody>
          <a:bodyPr tIns="0" rIns="0" bIns="36000" anchor="b" anchorCtr="0">
            <a:normAutofit/>
          </a:bodyPr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3" indent="-194993">
              <a:spcBef>
                <a:spcPts val="0"/>
              </a:spcBef>
              <a:buNone/>
              <a:defRPr sz="8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441426"/>
            <a:ext cx="9258150" cy="240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6000004"/>
            <a:ext cx="9259200" cy="192097"/>
          </a:xfrm>
          <a:prstGeom prst="rect">
            <a:avLst/>
          </a:prstGeom>
        </p:spPr>
        <p:txBody>
          <a:bodyPr tIns="0" rIns="0" bIns="36000" anchor="b" anchorCtr="0">
            <a:normAutofit/>
          </a:bodyPr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3" indent="-194993">
              <a:spcBef>
                <a:spcPts val="0"/>
              </a:spcBef>
              <a:buNone/>
              <a:defRPr sz="8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936000"/>
            <a:ext cx="9259200" cy="2101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517" b="1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414800"/>
            <a:ext cx="9259200" cy="1504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00"/>
            </a:lvl1pPr>
            <a:lvl2pPr marL="341725" indent="-185731">
              <a:buFont typeface="Wingdings" panose="05000000000000000000" pitchFamily="2" charset="2"/>
              <a:buChar char=""/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497719" indent="-185731">
              <a:buFont typeface="Source Sans Pro" panose="020B0503030403020204" pitchFamily="34" charset="0"/>
              <a:buChar char="–"/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653713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3"/>
            <a:ext cx="13758" cy="12700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432000"/>
            <a:ext cx="9204327" cy="2501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 dirty="0"/>
              <a:t>Kliknutím vložíte nadpis</a:t>
            </a:r>
            <a:endParaRPr lang="en-US" noProof="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6000004"/>
            <a:ext cx="9259200" cy="192097"/>
          </a:xfrm>
          <a:prstGeom prst="rect">
            <a:avLst/>
          </a:prstGeom>
        </p:spPr>
        <p:txBody>
          <a:bodyPr tIns="0" rIns="0" bIns="36000" anchor="b" anchorCtr="0">
            <a:normAutofit/>
          </a:bodyPr>
          <a:lstStyle>
            <a:lvl1pPr marL="1720" indent="-1720">
              <a:spcBef>
                <a:spcPts val="0"/>
              </a:spcBef>
              <a:buNone/>
              <a:defRPr sz="758" b="0" i="1" baseline="0">
                <a:solidFill>
                  <a:schemeClr val="tx1"/>
                </a:solidFill>
              </a:defRPr>
            </a:lvl1pPr>
            <a:lvl2pPr marL="194993" indent="-194993">
              <a:spcBef>
                <a:spcPts val="0"/>
              </a:spcBef>
              <a:buNone/>
              <a:defRPr sz="8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 dirty="0"/>
              <a:t>Klikněte pro přidání zdrojů</a:t>
            </a:r>
            <a:endParaRPr lang="en-GB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80000" y="756000"/>
            <a:ext cx="2184000" cy="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936000"/>
            <a:ext cx="9204000" cy="2101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517" b="1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 dirty="0"/>
              <a:t>Kliknutím vložíte podnadpis</a:t>
            </a:r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8558" y="1414800"/>
            <a:ext cx="4393592" cy="423027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77998" indent="-77998" algn="l" defTabSz="990564" rtl="0" eaLnBrk="1" latinLnBrk="0" hangingPunct="1">
              <a:spcBef>
                <a:spcPts val="433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192" b="1" kern="1200" baseline="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>
              <a:defRPr lang="en-US" sz="1192" dirty="0" smtClean="0"/>
            </a:lvl2pPr>
            <a:lvl3pPr>
              <a:defRPr lang="en-US" sz="1192" dirty="0" smtClean="0"/>
            </a:lvl3pPr>
            <a:lvl4pPr>
              <a:defRPr lang="en-US" sz="1192" dirty="0" smtClean="0"/>
            </a:lvl4pPr>
            <a:lvl5pPr>
              <a:defRPr lang="en-US" sz="1517" dirty="0"/>
            </a:lvl5pPr>
          </a:lstStyle>
          <a:p>
            <a:pPr marL="155994" lvl="0" indent="-155994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cs-CZ" dirty="0"/>
              <a:t>Kliknutím změníte styl masky textu</a:t>
            </a:r>
            <a:endParaRPr lang="fr-FR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850" y="1414800"/>
            <a:ext cx="4512150" cy="1504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00"/>
            </a:lvl1pPr>
            <a:lvl2pPr marL="341725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497719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653713" indent="-185731"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79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24000" y="441426"/>
            <a:ext cx="9258150" cy="240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noProof="0" dirty="0"/>
              <a:t>Kliknutím vložíte nadpis</a:t>
            </a:r>
            <a:endParaRPr lang="fr-FR" noProof="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9F76B3-F79E-4FEA-864E-A44B5ACD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412875"/>
            <a:ext cx="9258150" cy="150400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cs-CZ" noProof="0" dirty="0"/>
              <a:t>Kliknutím změníte styl masky textu</a:t>
            </a:r>
            <a:endParaRPr lang="fr-FR" noProof="0" dirty="0"/>
          </a:p>
          <a:p>
            <a:pPr lvl="1"/>
            <a:r>
              <a:rPr lang="cs-CZ" noProof="0" dirty="0"/>
              <a:t>Druhá úroveň</a:t>
            </a:r>
            <a:endParaRPr lang="fr-FR" noProof="0" dirty="0"/>
          </a:p>
          <a:p>
            <a:pPr lvl="2"/>
            <a:r>
              <a:rPr lang="cs-CZ" noProof="0" dirty="0"/>
              <a:t>Třetí úroveň</a:t>
            </a:r>
            <a:endParaRPr lang="fr-FR" noProof="0" dirty="0"/>
          </a:p>
          <a:p>
            <a:pPr lvl="3"/>
            <a:r>
              <a:rPr lang="cs-CZ" noProof="0" dirty="0"/>
              <a:t>Čtvrtá úroveň</a:t>
            </a:r>
            <a:endParaRPr lang="fr-FR" noProof="0" dirty="0"/>
          </a:p>
          <a:p>
            <a:pPr lvl="4"/>
            <a:r>
              <a:rPr lang="cs-CZ" noProof="0" dirty="0"/>
              <a:t>PÁTÁ ÚROVEŇ</a:t>
            </a:r>
            <a:endParaRPr lang="fr-FR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18924F-71FB-4089-AA01-65C5DFD0E19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49088"/>
            <a:ext cx="725654" cy="258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869" r:id="rId2"/>
    <p:sldLayoutId id="2147483875" r:id="rId3"/>
    <p:sldLayoutId id="2147484025" r:id="rId4"/>
    <p:sldLayoutId id="2147484024" r:id="rId5"/>
    <p:sldLayoutId id="2147483967" r:id="rId6"/>
    <p:sldLayoutId id="2147483856" r:id="rId7"/>
    <p:sldLayoutId id="2147483855" r:id="rId8"/>
    <p:sldLayoutId id="2147484020" r:id="rId9"/>
    <p:sldLayoutId id="2147484012" r:id="rId10"/>
    <p:sldLayoutId id="2147484013" r:id="rId11"/>
    <p:sldLayoutId id="2147483867" r:id="rId12"/>
    <p:sldLayoutId id="2147483830" r:id="rId13"/>
    <p:sldLayoutId id="2147483878" r:id="rId14"/>
    <p:sldLayoutId id="2147484021" r:id="rId15"/>
    <p:sldLayoutId id="2147484026" r:id="rId16"/>
    <p:sldLayoutId id="2147484023" r:id="rId17"/>
  </p:sldLayoutIdLst>
  <p:hf sldNum="0" hdr="0" ftr="0" dt="0"/>
  <p:txStyles>
    <p:titleStyle>
      <a:lvl1pPr algn="l" defTabSz="990564" rtl="0" eaLnBrk="1" fontAlgn="base" latinLnBrk="0" hangingPunct="1">
        <a:lnSpc>
          <a:spcPct val="75000"/>
        </a:lnSpc>
        <a:spcBef>
          <a:spcPct val="0"/>
        </a:spcBef>
        <a:spcAft>
          <a:spcPct val="0"/>
        </a:spcAft>
        <a:buNone/>
        <a:defRPr lang="fr-FR" sz="2000" b="0" kern="1200" cap="all" baseline="0" noProof="0" dirty="0">
          <a:solidFill>
            <a:schemeClr val="bg2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0" indent="0" algn="l" defTabSz="990564" rtl="0" eaLnBrk="1" latinLnBrk="0" hangingPunct="1">
        <a:lnSpc>
          <a:spcPct val="90000"/>
        </a:lnSpc>
        <a:spcBef>
          <a:spcPts val="867"/>
        </a:spcBef>
        <a:buClr>
          <a:schemeClr val="tx1">
            <a:lumMod val="75000"/>
            <a:lumOff val="25000"/>
          </a:schemeClr>
        </a:buClr>
        <a:buSzPct val="90000"/>
        <a:buFont typeface="Arial" pitchFamily="34" charset="0"/>
        <a:buNone/>
        <a:defRPr lang="en-US" sz="1400" b="1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311988" indent="-155994" algn="l" defTabSz="990564" rtl="0" eaLnBrk="1" latinLnBrk="0" hangingPunct="1">
        <a:lnSpc>
          <a:spcPct val="90000"/>
        </a:lnSpc>
        <a:spcBef>
          <a:spcPts val="650"/>
        </a:spcBef>
        <a:buClrTx/>
        <a:buSzPct val="100000"/>
        <a:buFont typeface="Wingdings" panose="05000000000000000000" pitchFamily="2" charset="2"/>
        <a:buChar char=""/>
        <a:defRPr lang="en-US" sz="14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467983" indent="-155994" algn="l" defTabSz="990564" rtl="0" eaLnBrk="1" latinLnBrk="0" hangingPunct="1">
        <a:lnSpc>
          <a:spcPct val="90000"/>
        </a:lnSpc>
        <a:spcBef>
          <a:spcPts val="650"/>
        </a:spcBef>
        <a:buClr>
          <a:schemeClr val="tx1"/>
        </a:buClr>
        <a:buSzPct val="100000"/>
        <a:buFont typeface="Source Sans Pro" panose="020B0503030403020204" pitchFamily="34" charset="0"/>
        <a:buChar char="–"/>
        <a:defRPr lang="en-US" sz="14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623978" indent="-155994" algn="l" defTabSz="990564" rtl="0" eaLnBrk="1" latinLnBrk="0" hangingPunct="1">
        <a:lnSpc>
          <a:spcPct val="90000"/>
        </a:lnSpc>
        <a:spcBef>
          <a:spcPts val="433"/>
        </a:spcBef>
        <a:buClrTx/>
        <a:buFont typeface="Source Sans Pro" panose="020B0503030403020204" pitchFamily="34" charset="0"/>
        <a:buChar char="-"/>
        <a:defRPr lang="en-US" sz="14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0" indent="0" algn="l" defTabSz="990564" rtl="0" eaLnBrk="1" latinLnBrk="0" hangingPunct="1">
        <a:spcBef>
          <a:spcPts val="2167"/>
        </a:spcBef>
        <a:buClr>
          <a:schemeClr val="tx2"/>
        </a:buClr>
        <a:buFontTx/>
        <a:buNone/>
        <a:defRPr lang="en-US" sz="1400" b="1" kern="1200" cap="all" baseline="0" noProof="0" dirty="0">
          <a:solidFill>
            <a:schemeClr val="bg2"/>
          </a:solidFill>
          <a:latin typeface="Calibri" panose="020F0502020204030204" pitchFamily="34" charset="0"/>
          <a:ea typeface="Source Sans Pro Black" panose="020B0803030403020204" pitchFamily="34" charset="0"/>
          <a:cs typeface="Arial" pitchFamily="34" charset="0"/>
        </a:defRPr>
      </a:lvl5pPr>
      <a:lvl6pPr marL="2724050" indent="-247640" algn="l" defTabSz="990564" rtl="0" eaLnBrk="1" latinLnBrk="0" hangingPunct="1">
        <a:spcBef>
          <a:spcPct val="20000"/>
        </a:spcBef>
        <a:buFont typeface="Arial" pitchFamily="34" charset="0"/>
        <a:buNone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33" indent="-247640" algn="l" defTabSz="990564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14" indent="-247640" algn="l" defTabSz="990564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896" indent="-247640" algn="l" defTabSz="990564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80" userDrawn="1">
          <p15:clr>
            <a:srgbClr val="000000"/>
          </p15:clr>
        </p15:guide>
        <p15:guide id="2" pos="204" userDrawn="1">
          <p15:clr>
            <a:srgbClr val="000000"/>
          </p15:clr>
        </p15:guide>
        <p15:guide id="3" pos="6036" userDrawn="1">
          <p15:clr>
            <a:srgbClr val="000000"/>
          </p15:clr>
        </p15:guide>
        <p15:guide id="4" orient="horz" pos="890" userDrawn="1">
          <p15:clr>
            <a:srgbClr val="000000"/>
          </p15:clr>
        </p15:guide>
        <p15:guide id="5" pos="3120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E97D78-02AF-A18B-0780-53AAF961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B6C65-4154-2A5E-642B-65CFC2486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C557CF-4803-1FC3-27B8-F7AD1C6A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8C7A-B341-4C25-B439-8581A236F278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909626-3CD0-CEA1-A472-7BF8E13C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873B69-6F85-11C5-549E-9D9E27564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F3968-2047-4525-9414-AFAFF9140D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85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b.cz/cs/korporace-a-instituce/kb-eu-point" TargetMode="External"/><Relationship Id="rId5" Type="http://schemas.openxmlformats.org/officeDocument/2006/relationships/hyperlink" Target="http://www.enviros.cz/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1D36D427-7EB6-4A7E-A11E-3AC4AC5CC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7834" y="3833376"/>
            <a:ext cx="4135301" cy="157607"/>
          </a:xfrm>
        </p:spPr>
        <p:txBody>
          <a:bodyPr/>
          <a:lstStyle/>
          <a:p>
            <a:r>
              <a:rPr lang="cs-CZ" sz="1138" dirty="0">
                <a:solidFill>
                  <a:schemeClr val="tx1"/>
                </a:solidFill>
              </a:rPr>
              <a:t>27.11.2024, Kongresové centrum Praha</a:t>
            </a:r>
            <a:endParaRPr lang="en-US" sz="1138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39C08A-1407-411B-9061-E1D21D92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833" y="1356572"/>
            <a:ext cx="6224145" cy="2200282"/>
          </a:xfrm>
        </p:spPr>
        <p:txBody>
          <a:bodyPr/>
          <a:lstStyle/>
          <a:p>
            <a:r>
              <a:rPr lang="cs-CZ" sz="3600" dirty="0">
                <a:solidFill>
                  <a:schemeClr val="tx1"/>
                </a:solidFill>
              </a:rPr>
              <a:t>Obec řádným hospodářem 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Efektivní nakládání s finančními prostředky 2024</a:t>
            </a:r>
            <a:br>
              <a:rPr lang="cs-CZ" sz="3600" dirty="0">
                <a:solidFill>
                  <a:schemeClr val="tx1"/>
                </a:solidFill>
              </a:rPr>
            </a:b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Bankovní financování poskytované městům a obcím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1450DC-CB97-4897-82D3-BD74D4DE6F7D}"/>
              </a:ext>
            </a:extLst>
          </p:cNvPr>
          <p:cNvSpPr/>
          <p:nvPr/>
        </p:nvSpPr>
        <p:spPr>
          <a:xfrm>
            <a:off x="2422169" y="3654451"/>
            <a:ext cx="3978000" cy="74271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en-US" sz="975">
              <a:solidFill>
                <a:prstClr val="white"/>
              </a:solidFill>
              <a:latin typeface="Quicksand Light" pitchFamily="2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1F40D56F-D05B-8D14-FA78-ABA37E0F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20" y="1560911"/>
            <a:ext cx="1379579" cy="28015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CEAC55-16AB-E3B7-EB23-5C2275C88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808" y="5322188"/>
            <a:ext cx="499184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001" y="404748"/>
            <a:ext cx="9204000" cy="240707"/>
          </a:xfrm>
        </p:spPr>
        <p:txBody>
          <a:bodyPr/>
          <a:lstStyle/>
          <a:p>
            <a:r>
              <a:rPr lang="cs-CZ" dirty="0"/>
              <a:t>Zákon o veřejných zakázkách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575007" y="1563996"/>
            <a:ext cx="8956171" cy="3150671"/>
          </a:xfrm>
        </p:spPr>
        <p:txBody>
          <a:bodyPr/>
          <a:lstStyle/>
          <a:p>
            <a:pPr algn="ctr">
              <a:defRPr/>
            </a:pPr>
            <a:r>
              <a:rPr lang="cs-CZ" sz="1600" b="1" dirty="0">
                <a:latin typeface="Arial" pitchFamily="34" charset="0"/>
              </a:rPr>
              <a:t>Zadavatelé nemají od 1.10.2016 povinnost vyhlašovat veřejnou zakázku na financování formou úvěru dle zákona o zadávání veřejných zakázek –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výjimka dle § 29 písm. M</a:t>
            </a:r>
            <a:r>
              <a:rPr lang="cs-CZ" sz="1463" u="sng" cap="all" dirty="0">
                <a:solidFill>
                  <a:srgbClr val="E60028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cs-CZ" sz="1463" cap="all" dirty="0">
                <a:solidFill>
                  <a:srgbClr val="E60028"/>
                </a:solidFill>
                <a:latin typeface="+mj-lt"/>
                <a:ea typeface="+mj-ea"/>
                <a:cs typeface="+mj-cs"/>
              </a:rPr>
              <a:t> =</a:t>
            </a:r>
            <a:r>
              <a:rPr lang="cs-CZ" sz="1463" i="1" cap="all" dirty="0">
                <a:solidFill>
                  <a:srgbClr val="E60028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ctr">
              <a:defRPr/>
            </a:pPr>
            <a:r>
              <a:rPr lang="cs-CZ" sz="1600" dirty="0">
                <a:latin typeface="Arial" pitchFamily="34" charset="0"/>
              </a:rPr>
              <a:t>Parametry poptávky si město / obec určuje sama</a:t>
            </a:r>
          </a:p>
          <a:p>
            <a:pPr algn="ctr">
              <a:defRPr/>
            </a:pPr>
            <a:endParaRPr lang="cs-CZ" sz="1600" dirty="0">
              <a:latin typeface="Arial" pitchFamily="34" charset="0"/>
            </a:endParaRP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/>
            </a:pPr>
            <a:r>
              <a:rPr lang="cs-CZ" sz="1138" dirty="0">
                <a:latin typeface="Arial" pitchFamily="34" charset="0"/>
              </a:rPr>
              <a:t>Parametry vyhodnocení si klient definuje sám a měl by se řídit ekonomickou výhodností a kvalitou po dobu platnosti kontraktu</a:t>
            </a: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/>
            </a:pPr>
            <a:endParaRPr lang="cs-CZ" sz="1138" dirty="0">
              <a:latin typeface="Arial" pitchFamily="34" charset="0"/>
            </a:endParaRP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/>
            </a:pPr>
            <a:r>
              <a:rPr lang="cs-CZ" sz="1138" dirty="0">
                <a:latin typeface="Arial" pitchFamily="34" charset="0"/>
              </a:rPr>
              <a:t>Hodnotící kritérium „nejnižší cena“ se nemusí rovnat nejvýhodnější nabídce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/>
            </a:pPr>
            <a:r>
              <a:rPr lang="cs-CZ" sz="1138" dirty="0">
                <a:latin typeface="Arial" pitchFamily="34" charset="0"/>
              </a:rPr>
              <a:t>Změna stávajícího dodavatele může znamenat vyšší náklady, což „zdraží“ náklady spojené s úvěrem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/>
            </a:pPr>
            <a:r>
              <a:rPr lang="cs-CZ" sz="1138" dirty="0">
                <a:latin typeface="Arial" pitchFamily="34" charset="0"/>
              </a:rPr>
              <a:t>Úprava software či přechod na nový systém může být technicky či časově náročný</a:t>
            </a:r>
          </a:p>
          <a:p>
            <a:pPr marL="382553" lvl="1" indent="0" algn="just">
              <a:lnSpc>
                <a:spcPts val="1916"/>
              </a:lnSpc>
              <a:buNone/>
            </a:pPr>
            <a:endParaRPr lang="cs-CZ" sz="1463" dirty="0"/>
          </a:p>
        </p:txBody>
      </p:sp>
    </p:spTree>
    <p:extLst>
      <p:ext uri="{BB962C8B-B14F-4D97-AF65-F5344CB8AC3E}">
        <p14:creationId xmlns:p14="http://schemas.microsoft.com/office/powerpoint/2010/main" val="324067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865" y="267493"/>
            <a:ext cx="9258150" cy="461665"/>
          </a:xfrm>
        </p:spPr>
        <p:txBody>
          <a:bodyPr/>
          <a:lstStyle/>
          <a:p>
            <a:r>
              <a:rPr lang="cs-CZ" altLang="cs-CZ" dirty="0"/>
              <a:t>Zákon o rozpočtové odpovědnosti aneb fiskální pravidlo </a:t>
            </a:r>
            <a:endParaRPr lang="cs-CZ" dirty="0"/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52556" y="3895827"/>
            <a:ext cx="9010767" cy="224504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n"/>
              <a:defRPr lang="en-US" sz="11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0000" indent="-180000" algn="l" defTabSz="914400" rtl="0" eaLnBrk="1" latinLnBrk="0" hangingPunct="1">
              <a:spcBef>
                <a:spcPts val="800"/>
              </a:spcBef>
              <a:buClr>
                <a:schemeClr val="tx2">
                  <a:lumMod val="75000"/>
                </a:schemeClr>
              </a:buClr>
              <a:buSzPct val="90000"/>
              <a:buFont typeface="Wingdings" pitchFamily="2" charset="2"/>
              <a:buChar char="n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39750" indent="-180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lang="en-US" sz="11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FontTx/>
              <a:buNone/>
              <a:defRPr lang="en-GB" sz="1100" b="1" kern="120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>
                <a:latin typeface="+mn-lt"/>
              </a:rPr>
              <a:t>Pravidla: </a:t>
            </a:r>
          </a:p>
          <a:p>
            <a:pPr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200" b="0" dirty="0">
                <a:latin typeface="+mn-lt"/>
              </a:rPr>
              <a:t>Výše dluhu by neměla nepřekročit k rozvahovému dni 60 % průměru jeho příjmů za poslední 4 rozpočtové roky</a:t>
            </a:r>
          </a:p>
          <a:p>
            <a:pPr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200" b="0" dirty="0">
                <a:latin typeface="+mn-lt"/>
              </a:rPr>
              <a:t>Překročí-li výše dluhu ÚSC k rozvahovému dni 60 % průměru jeho příjmů za poslední 4 rozp. roky ÚSC je povinen jej v následujícím kalendářním roce snížit nejméně o 5 % rozdílu mezi výší dluhu a 60 % průměru příjmů za 4 roky; </a:t>
            </a:r>
          </a:p>
          <a:p>
            <a:pPr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200" b="0" dirty="0">
                <a:latin typeface="+mn-lt"/>
              </a:rPr>
              <a:t>Nesníží-li ÚSC svůj dluh dle výše uvedeného pravidla, MF rozhodne o pozastavení převodu jeho  podílu na výnosu daní ve výši 5 % z rozdílu mezi dosaženým dluhem a 60 % průměru jeho příjmů za poslední 4 rozpočtové roky. Pozastaveny mohou být podíly na DPH a na dani z příjmu PO. </a:t>
            </a:r>
          </a:p>
          <a:p>
            <a:pPr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cs-CZ" sz="1200" b="0" dirty="0">
                <a:latin typeface="+mn-lt"/>
              </a:rPr>
              <a:t>ÚSC může požádat o zrušení pozastavení převodu podílu na výnosu daní, pokud tento pozastavený podíl bude použit k úhradě dluhu.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0397E28-EAB6-91DB-D0BF-E5150247BCE1}"/>
              </a:ext>
            </a:extLst>
          </p:cNvPr>
          <p:cNvSpPr/>
          <p:nvPr/>
        </p:nvSpPr>
        <p:spPr>
          <a:xfrm>
            <a:off x="616199" y="1865362"/>
            <a:ext cx="867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bg2"/>
              </a:buClr>
              <a:defRPr/>
            </a:pPr>
            <a:r>
              <a:rPr lang="cs-CZ" sz="1800" b="1" dirty="0"/>
              <a:t>Pravidlo zadluženosti 60% NENÍ „stop“ financování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7A75BD8-6339-AB44-2CEC-3D00DC3EB4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712" y="1160000"/>
            <a:ext cx="1603525" cy="16035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9268DA-A374-F269-545D-85D461D4C2F4}"/>
              </a:ext>
            </a:extLst>
          </p:cNvPr>
          <p:cNvSpPr txBox="1"/>
          <p:nvPr/>
        </p:nvSpPr>
        <p:spPr>
          <a:xfrm>
            <a:off x="542676" y="1065173"/>
            <a:ext cx="78088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300" dirty="0">
                <a:cs typeface="Arial" pitchFamily="34" charset="0"/>
              </a:rPr>
              <a:t>Zákon může ovlivňovat rozhodování municipalit o přijímání nových úvěrů a může je omezovat v další činnosti v souvislosti s realizací projektů a jejich financováním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C60CB66-B9D0-A091-F243-03CA7BACC331}"/>
              </a:ext>
            </a:extLst>
          </p:cNvPr>
          <p:cNvSpPr txBox="1"/>
          <p:nvPr/>
        </p:nvSpPr>
        <p:spPr>
          <a:xfrm>
            <a:off x="2740351" y="2623620"/>
            <a:ext cx="381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cs typeface="Arial" pitchFamily="34" charset="0"/>
              </a:rPr>
              <a:t>K překročení zadluženosti může dojít</a:t>
            </a:r>
          </a:p>
        </p:txBody>
      </p:sp>
      <p:pic>
        <p:nvPicPr>
          <p:cNvPr id="17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1C5A40F2-8131-BDB2-8B60-C120FFAC7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1" y="2567451"/>
            <a:ext cx="472930" cy="47293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D72CF900-D9B5-5935-1F32-89F010C96C4D}"/>
              </a:ext>
            </a:extLst>
          </p:cNvPr>
          <p:cNvSpPr txBox="1"/>
          <p:nvPr/>
        </p:nvSpPr>
        <p:spPr>
          <a:xfrm>
            <a:off x="2740350" y="2983174"/>
            <a:ext cx="499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cs typeface="Arial" pitchFamily="34" charset="0"/>
              </a:rPr>
              <a:t>Dotace na akci jednorázově sníží zadluženost</a:t>
            </a:r>
          </a:p>
          <a:p>
            <a:endParaRPr lang="cs-CZ" sz="1600" b="1" dirty="0">
              <a:cs typeface="Arial" pitchFamily="34" charset="0"/>
            </a:endParaRPr>
          </a:p>
        </p:txBody>
      </p:sp>
      <p:pic>
        <p:nvPicPr>
          <p:cNvPr id="21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07BA4830-335E-60E4-09D3-05D7F3917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1" y="2927005"/>
            <a:ext cx="472930" cy="47293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9A98379B-F4F3-5550-0186-C87A19B60889}"/>
              </a:ext>
            </a:extLst>
          </p:cNvPr>
          <p:cNvSpPr txBox="1"/>
          <p:nvPr/>
        </p:nvSpPr>
        <p:spPr>
          <a:xfrm>
            <a:off x="2740350" y="3359828"/>
            <a:ext cx="414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cs typeface="Arial" pitchFamily="34" charset="0"/>
              </a:rPr>
              <a:t>Splátka úvěru zpravidla pokrývá rozdíl 5% </a:t>
            </a:r>
          </a:p>
        </p:txBody>
      </p:sp>
      <p:pic>
        <p:nvPicPr>
          <p:cNvPr id="23" name="Picture 22" descr="A red tick on a white cube&#10;&#10;Description automatically generated with low confidence">
            <a:extLst>
              <a:ext uri="{FF2B5EF4-FFF2-40B4-BE49-F238E27FC236}">
                <a16:creationId xmlns:a16="http://schemas.microsoft.com/office/drawing/2014/main" id="{95A060CC-503A-19CA-DB22-9FFD0F314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1" y="3303718"/>
            <a:ext cx="472930" cy="4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3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001" y="404748"/>
            <a:ext cx="9204000" cy="240707"/>
          </a:xfrm>
        </p:spPr>
        <p:txBody>
          <a:bodyPr/>
          <a:lstStyle/>
          <a:p>
            <a:r>
              <a:rPr lang="cs-CZ" dirty="0"/>
              <a:t>Financovat úvěrem nebo šetřit?</a:t>
            </a:r>
          </a:p>
        </p:txBody>
      </p:sp>
      <p:pic>
        <p:nvPicPr>
          <p:cNvPr id="7" name="Picture 10" descr="A red x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AC8EF613-DCAD-8FB4-D957-D277E113E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50" y="1266061"/>
            <a:ext cx="917993" cy="9179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CE625C1-4B03-7271-7F65-53E12501B424}"/>
              </a:ext>
            </a:extLst>
          </p:cNvPr>
          <p:cNvSpPr/>
          <p:nvPr/>
        </p:nvSpPr>
        <p:spPr>
          <a:xfrm>
            <a:off x="1198369" y="1387713"/>
            <a:ext cx="157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</a:pPr>
            <a:r>
              <a:rPr lang="cs-CZ" altLang="cs-CZ" sz="3600" b="1" kern="0" dirty="0">
                <a:solidFill>
                  <a:srgbClr val="000000"/>
                </a:solidFill>
                <a:cs typeface="Arial"/>
              </a:rPr>
              <a:t>Úvěr</a:t>
            </a:r>
            <a:endParaRPr lang="cs-CZ" altLang="cs-CZ" sz="1600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9A561BF-3833-8F74-ECF5-FA816DF57A85}"/>
              </a:ext>
            </a:extLst>
          </p:cNvPr>
          <p:cNvSpPr/>
          <p:nvPr/>
        </p:nvSpPr>
        <p:spPr>
          <a:xfrm>
            <a:off x="6897653" y="1325221"/>
            <a:ext cx="2108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</a:pPr>
            <a:r>
              <a:rPr lang="cs-CZ" altLang="cs-CZ" sz="3600" b="1" kern="0" dirty="0">
                <a:solidFill>
                  <a:srgbClr val="000000"/>
                </a:solidFill>
                <a:cs typeface="Arial"/>
              </a:rPr>
              <a:t>Spoření</a:t>
            </a:r>
            <a:endParaRPr lang="cs-CZ" altLang="cs-CZ" sz="1600" b="1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5FF32F33-AC4E-31B3-F881-0A6D36E32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083" y="4682188"/>
            <a:ext cx="573386" cy="573386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49F0EACC-87B0-9B03-23E1-C964271864DB}"/>
              </a:ext>
            </a:extLst>
          </p:cNvPr>
          <p:cNvSpPr txBox="1">
            <a:spLocks/>
          </p:cNvSpPr>
          <p:nvPr/>
        </p:nvSpPr>
        <p:spPr>
          <a:xfrm>
            <a:off x="1488451" y="4737496"/>
            <a:ext cx="6760955" cy="809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0564" rtl="0" eaLnBrk="1" latinLnBrk="0" hangingPunct="1">
              <a:lnSpc>
                <a:spcPct val="90000"/>
              </a:lnSpc>
              <a:spcBef>
                <a:spcPts val="867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400" b="1" kern="1200" baseline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341725" indent="-185731" algn="l" defTabSz="990564" rtl="0" eaLnBrk="1" latinLnBrk="0" hangingPunct="1">
              <a:lnSpc>
                <a:spcPct val="90000"/>
              </a:lnSpc>
              <a:spcBef>
                <a:spcPts val="650"/>
              </a:spcBef>
              <a:buClrTx/>
              <a:buSzPct val="100000"/>
              <a:buFont typeface="Wingdings" panose="05000000000000000000" pitchFamily="2" charset="2"/>
              <a:buChar char=""/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497719" indent="-185731" algn="l" defTabSz="990564" rtl="0" eaLnBrk="1" latinLnBrk="0" hangingPunct="1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653713" indent="-185731" algn="l" defTabSz="990564" rtl="0" eaLnBrk="1" latinLnBrk="0" hangingPunct="1">
              <a:lnSpc>
                <a:spcPct val="90000"/>
              </a:lnSpc>
              <a:spcBef>
                <a:spcPts val="433"/>
              </a:spcBef>
              <a:buClrTx/>
              <a:buFont typeface="Source Sans Pro" panose="020B0503030403020204" pitchFamily="34" charset="0"/>
              <a:buChar char="-"/>
              <a:defRPr lang="en-US" sz="14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0" indent="0" algn="l" defTabSz="990564" rtl="0" eaLnBrk="1" latinLnBrk="0" hangingPunct="1">
              <a:spcBef>
                <a:spcPts val="2167"/>
              </a:spcBef>
              <a:buClr>
                <a:schemeClr val="tx2"/>
              </a:buClr>
              <a:buFontTx/>
              <a:buNone/>
              <a:defRPr lang="en-US" sz="1400" b="1" kern="1200" cap="all" baseline="0" noProof="0">
                <a:solidFill>
                  <a:schemeClr val="bg2"/>
                </a:solidFill>
                <a:latin typeface="Calibri" panose="020F0502020204030204" pitchFamily="34" charset="0"/>
                <a:ea typeface="Source Sans Pro Black" panose="020B0803030403020204" pitchFamily="34" charset="0"/>
                <a:cs typeface="Arial" pitchFamily="34" charset="0"/>
              </a:defRPr>
            </a:lvl5pPr>
            <a:lvl6pPr marL="2724050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33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14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896" indent="-247640" algn="l" defTabSz="9905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2553" lvl="1" indent="0" algn="just">
              <a:lnSpc>
                <a:spcPts val="1916"/>
              </a:lnSpc>
              <a:buFont typeface="Wingdings" panose="05000000000000000000" pitchFamily="2" charset="2"/>
              <a:buNone/>
            </a:pPr>
            <a:r>
              <a:rPr lang="cs-CZ" sz="1600" b="1" dirty="0"/>
              <a:t>V porovnání proti průměru roku 2015 vzrostl index cen stavebních prací a děl na hodnotu 145,6</a:t>
            </a:r>
            <a:r>
              <a:rPr lang="cs-CZ" sz="1400" dirty="0"/>
              <a:t>.</a:t>
            </a:r>
          </a:p>
          <a:p>
            <a:pPr marL="382553" lvl="1" indent="0">
              <a:lnSpc>
                <a:spcPts val="1916"/>
              </a:lnSpc>
              <a:buFont typeface="Wingdings" panose="05000000000000000000" pitchFamily="2" charset="2"/>
              <a:buNone/>
            </a:pPr>
            <a:endParaRPr lang="cs-CZ" sz="1463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2794044-0A62-6B8D-3575-82D8A8FC139E}"/>
              </a:ext>
            </a:extLst>
          </p:cNvPr>
          <p:cNvSpPr txBox="1">
            <a:spLocks/>
          </p:cNvSpPr>
          <p:nvPr/>
        </p:nvSpPr>
        <p:spPr>
          <a:xfrm>
            <a:off x="706700" y="2171709"/>
            <a:ext cx="3676650" cy="226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0589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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12585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45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„Okamžitá“ realizace projektu</a:t>
            </a: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Zvýšení dluhové služby</a:t>
            </a: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Možnost plánování budoucích výdajů</a:t>
            </a: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Znalost aktuálních podmínek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Ceny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Potřeby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Prostředí – dotace, podpory…</a:t>
            </a:r>
          </a:p>
          <a:p>
            <a:pPr marL="382553" lvl="1" indent="0" algn="just">
              <a:lnSpc>
                <a:spcPts val="1916"/>
              </a:lnSpc>
              <a:buFont typeface="Wingdings" panose="05000000000000000000" pitchFamily="2" charset="2"/>
              <a:buNone/>
            </a:pPr>
            <a:endParaRPr lang="cs-CZ"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CE32B86-2CC1-4DAE-FAA2-AC456B1CB40E}"/>
              </a:ext>
            </a:extLst>
          </p:cNvPr>
          <p:cNvSpPr txBox="1">
            <a:spLocks/>
          </p:cNvSpPr>
          <p:nvPr/>
        </p:nvSpPr>
        <p:spPr>
          <a:xfrm>
            <a:off x="6102807" y="2172356"/>
            <a:ext cx="3259769" cy="226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0589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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12585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" panose="020B0503030403020204" pitchFamily="34" charset="0"/>
              <a:buChar char="–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45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Oddálení investice</a:t>
            </a: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Nedochází k zadluženosti</a:t>
            </a:r>
          </a:p>
          <a:p>
            <a:pPr lvl="1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Nejistota budoucnosti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Ceny – růst cen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Potřeby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Prostředí – dotace, podpory…</a:t>
            </a:r>
          </a:p>
          <a:p>
            <a:pPr lvl="2" defTabSz="945990" fontAlgn="base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</a:rPr>
              <a:t>Znehodnocení úspor x výnos</a:t>
            </a:r>
          </a:p>
          <a:p>
            <a:pPr marL="382553" lvl="1" indent="0" algn="just">
              <a:lnSpc>
                <a:spcPts val="1916"/>
              </a:lnSpc>
              <a:buFont typeface="Wingdings" panose="05000000000000000000" pitchFamily="2" charset="2"/>
              <a:buNone/>
            </a:pPr>
            <a:endParaRPr lang="cs-CZ"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EAD50E6-AF9A-7CFB-559B-E39FFC9E1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77" y="5361413"/>
            <a:ext cx="3402960" cy="68696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4D1F5A98-7EAD-810C-5DFA-991D44D12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083" y="5318985"/>
            <a:ext cx="573386" cy="57338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4C74EAC-882C-AF77-A281-1B226F5AD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780" y="5418602"/>
            <a:ext cx="3259769" cy="6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001" y="404748"/>
            <a:ext cx="9204000" cy="240707"/>
          </a:xfrm>
        </p:spPr>
        <p:txBody>
          <a:bodyPr/>
          <a:lstStyle/>
          <a:p>
            <a:r>
              <a:rPr lang="cs-CZ" dirty="0"/>
              <a:t>Volba financování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688925" y="1250463"/>
            <a:ext cx="7788325" cy="30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206" indent="-354206" algn="l" defTabSz="945990" rtl="0" eaLnBrk="1" fontAlgn="base" hangingPunct="1">
              <a:lnSpc>
                <a:spcPts val="2358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905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7447" indent="-296612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82128" indent="-236137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4402" indent="-239017" algn="l" defTabSz="945990" rtl="0" eaLnBrk="1" fontAlgn="base" hangingPunct="1">
              <a:lnSpc>
                <a:spcPts val="1633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27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26677" indent="-234698" algn="l" defTabSz="945990" rtl="0" eaLnBrk="1" fontAlgn="base" hangingPunct="1">
              <a:lnSpc>
                <a:spcPts val="1451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17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1642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894" b="0" u="sng" dirty="0"/>
          </a:p>
          <a:p>
            <a:pPr lvl="1">
              <a:defRPr/>
            </a:pPr>
            <a:r>
              <a:rPr lang="cs-CZ" sz="1400" dirty="0"/>
              <a:t>Krátkodobé „provozní“ financování</a:t>
            </a:r>
          </a:p>
          <a:p>
            <a:pPr lvl="2">
              <a:defRPr/>
            </a:pPr>
            <a:r>
              <a:rPr lang="cs-CZ" sz="1050" dirty="0"/>
              <a:t>Na předfinancování dotací</a:t>
            </a:r>
          </a:p>
          <a:p>
            <a:pPr lvl="2">
              <a:defRPr/>
            </a:pPr>
            <a:r>
              <a:rPr lang="cs-CZ" sz="1050" dirty="0"/>
              <a:t>Možná forma revolvingového čerpání</a:t>
            </a:r>
          </a:p>
          <a:p>
            <a:pPr lvl="2">
              <a:defRPr/>
            </a:pPr>
            <a:endParaRPr lang="cs-CZ" sz="1050" dirty="0"/>
          </a:p>
          <a:p>
            <a:pPr lvl="2"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Investiční financování - střednědobé a dlouhodobé </a:t>
            </a:r>
          </a:p>
          <a:p>
            <a:pPr lvl="2">
              <a:defRPr/>
            </a:pPr>
            <a:r>
              <a:rPr lang="cs-CZ" sz="1050" dirty="0"/>
              <a:t>Financování investičních záměrů města</a:t>
            </a:r>
          </a:p>
          <a:p>
            <a:pPr lvl="2">
              <a:defRPr/>
            </a:pPr>
            <a:endParaRPr lang="cs-CZ" sz="1050" dirty="0"/>
          </a:p>
          <a:p>
            <a:pPr lvl="2"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Kombinované provozní financování s investičním</a:t>
            </a:r>
          </a:p>
          <a:p>
            <a:pPr lvl="2">
              <a:defRPr/>
            </a:pPr>
            <a:r>
              <a:rPr lang="cs-CZ" sz="1050" dirty="0"/>
              <a:t>Úvěr na předfinancování a spolufinancování projektů s dotací z fondů EU a jiných</a:t>
            </a:r>
          </a:p>
          <a:p>
            <a:pPr lvl="3">
              <a:defRPr/>
            </a:pPr>
            <a:r>
              <a:rPr lang="cs-CZ" sz="869" dirty="0"/>
              <a:t>V první fázi </a:t>
            </a:r>
            <a:r>
              <a:rPr lang="cs-CZ" sz="869" dirty="0" err="1"/>
              <a:t>revolving</a:t>
            </a:r>
            <a:r>
              <a:rPr lang="cs-CZ" sz="869" dirty="0"/>
              <a:t> na předfinancování</a:t>
            </a:r>
          </a:p>
          <a:p>
            <a:pPr lvl="3">
              <a:defRPr/>
            </a:pPr>
            <a:r>
              <a:rPr lang="cs-CZ" sz="869" dirty="0"/>
              <a:t>Druhá fáze na spolufinancování dotací a splácení</a:t>
            </a:r>
          </a:p>
          <a:p>
            <a:pPr lvl="2">
              <a:defRPr/>
            </a:pPr>
            <a:r>
              <a:rPr lang="cs-CZ" sz="1050" dirty="0"/>
              <a:t>Snížení nákladů v rámci opakovaného čerpání ve fázi čerpání</a:t>
            </a:r>
          </a:p>
          <a:p>
            <a:pPr lvl="2">
              <a:defRPr/>
            </a:pPr>
            <a:r>
              <a:rPr lang="cs-CZ" sz="1050" dirty="0"/>
              <a:t>Zapojení dotací</a:t>
            </a:r>
          </a:p>
          <a:p>
            <a:pPr lvl="2">
              <a:defRPr/>
            </a:pPr>
            <a:r>
              <a:rPr lang="cs-CZ" sz="1050" dirty="0"/>
              <a:t>Dlouhodobý splátkový kalendář</a:t>
            </a:r>
          </a:p>
        </p:txBody>
      </p:sp>
      <p:pic>
        <p:nvPicPr>
          <p:cNvPr id="3" name="Picture 21" descr="A picture containing box, design&#10;&#10;Description automatically generated">
            <a:extLst>
              <a:ext uri="{FF2B5EF4-FFF2-40B4-BE49-F238E27FC236}">
                <a16:creationId xmlns:a16="http://schemas.microsoft.com/office/drawing/2014/main" id="{9E094114-A25E-EC73-3680-F54CE4070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8" y="3917915"/>
            <a:ext cx="827067" cy="827067"/>
          </a:xfrm>
          <a:prstGeom prst="rect">
            <a:avLst/>
          </a:prstGeom>
        </p:spPr>
      </p:pic>
      <p:pic>
        <p:nvPicPr>
          <p:cNvPr id="4" name="Picture 20" descr="A white square clock with a red hand&#10;&#10;Description automatically generated with low confidence">
            <a:extLst>
              <a:ext uri="{FF2B5EF4-FFF2-40B4-BE49-F238E27FC236}">
                <a16:creationId xmlns:a16="http://schemas.microsoft.com/office/drawing/2014/main" id="{D03CA5D1-4A83-3B0F-4935-DC6B31E22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8" y="1392704"/>
            <a:ext cx="827068" cy="827068"/>
          </a:xfrm>
          <a:prstGeom prst="rect">
            <a:avLst/>
          </a:prstGeom>
        </p:spPr>
      </p:pic>
      <p:pic>
        <p:nvPicPr>
          <p:cNvPr id="10" name="Picture 15" descr="A white and pink chair&#10;&#10;Description automatically generated with low confidence">
            <a:extLst>
              <a:ext uri="{FF2B5EF4-FFF2-40B4-BE49-F238E27FC236}">
                <a16:creationId xmlns:a16="http://schemas.microsoft.com/office/drawing/2014/main" id="{BA3C7E65-6F9C-342B-529B-159EB9C6B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8" y="2727922"/>
            <a:ext cx="827069" cy="8270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02F3DC-9575-B9F0-EBC3-395239E98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539" y="4331448"/>
            <a:ext cx="2534530" cy="14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001" y="404748"/>
            <a:ext cx="9204000" cy="240707"/>
          </a:xfrm>
        </p:spPr>
        <p:txBody>
          <a:bodyPr/>
          <a:lstStyle/>
          <a:p>
            <a:r>
              <a:rPr lang="cs-CZ" dirty="0"/>
              <a:t>Úroková sazba financování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05193" y="1966199"/>
            <a:ext cx="8959704" cy="30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206" indent="-354206" algn="l" defTabSz="945990" rtl="0" eaLnBrk="1" fontAlgn="base" hangingPunct="1">
              <a:lnSpc>
                <a:spcPts val="2358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905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7447" indent="-296612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82128" indent="-236137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4402" indent="-239017" algn="l" defTabSz="945990" rtl="0" eaLnBrk="1" fontAlgn="base" hangingPunct="1">
              <a:lnSpc>
                <a:spcPts val="1633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27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26677" indent="-234698" algn="l" defTabSz="945990" rtl="0" eaLnBrk="1" fontAlgn="base" hangingPunct="1">
              <a:lnSpc>
                <a:spcPts val="1451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17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1642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894" b="0" u="sng" dirty="0"/>
          </a:p>
          <a:p>
            <a:pPr lvl="1">
              <a:defRPr/>
            </a:pPr>
            <a:r>
              <a:rPr lang="cs-CZ" sz="1400" dirty="0"/>
              <a:t>FLOAT</a:t>
            </a:r>
          </a:p>
          <a:p>
            <a:pPr lvl="2">
              <a:defRPr/>
            </a:pPr>
            <a:r>
              <a:rPr lang="cs-CZ" sz="1050" dirty="0"/>
              <a:t>Riziko / potenciál  změny úrokové sazby pro klienta </a:t>
            </a:r>
          </a:p>
          <a:p>
            <a:pPr lvl="2">
              <a:defRPr/>
            </a:pPr>
            <a:r>
              <a:rPr lang="cs-CZ" sz="1050" dirty="0"/>
              <a:t>Vyšší flexibilita sazby - možnosti změn splátkového kalendáře</a:t>
            </a:r>
          </a:p>
          <a:p>
            <a:pPr lvl="2"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FIX </a:t>
            </a:r>
          </a:p>
          <a:p>
            <a:pPr lvl="2">
              <a:defRPr/>
            </a:pPr>
            <a:r>
              <a:rPr lang="cs-CZ" sz="1050" dirty="0"/>
              <a:t>Klientovi poskytuje jistotu stabilních úrokových nákladů</a:t>
            </a:r>
          </a:p>
          <a:p>
            <a:pPr lvl="2">
              <a:defRPr/>
            </a:pPr>
            <a:r>
              <a:rPr lang="cs-CZ" sz="1050" dirty="0"/>
              <a:t>Omezené změny splátkového kalendáře</a:t>
            </a:r>
          </a:p>
          <a:p>
            <a:pPr lvl="2"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Úrokové  zajištění </a:t>
            </a:r>
          </a:p>
          <a:p>
            <a:pPr lvl="2">
              <a:defRPr/>
            </a:pPr>
            <a:r>
              <a:rPr lang="cs-CZ" sz="1050" dirty="0"/>
              <a:t>Lze změnit sazbu z pohyblivé na pevnou</a:t>
            </a:r>
          </a:p>
          <a:p>
            <a:pPr lvl="2">
              <a:defRPr/>
            </a:pPr>
            <a:r>
              <a:rPr lang="cs-CZ" sz="1050" dirty="0"/>
              <a:t>Investiční bankovnictví - derivátem</a:t>
            </a:r>
            <a:endParaRPr lang="cs-CZ" sz="85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B39C6-A79E-8BEB-69FA-F4CC6E7F5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336" y="3061408"/>
            <a:ext cx="1277578" cy="1277578"/>
          </a:xfrm>
          <a:prstGeom prst="rect">
            <a:avLst/>
          </a:prstGeom>
        </p:spPr>
      </p:pic>
      <p:pic>
        <p:nvPicPr>
          <p:cNvPr id="6" name="Picture 11" descr="A picture containing design&#10;&#10;Description automatically generated">
            <a:extLst>
              <a:ext uri="{FF2B5EF4-FFF2-40B4-BE49-F238E27FC236}">
                <a16:creationId xmlns:a16="http://schemas.microsoft.com/office/drawing/2014/main" id="{298A6B8B-92DD-76F1-1143-73A90635C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55" y="2190567"/>
            <a:ext cx="882540" cy="88254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C28EA12-A16D-B56E-29F3-A45E2330C878}"/>
              </a:ext>
            </a:extLst>
          </p:cNvPr>
          <p:cNvSpPr/>
          <p:nvPr/>
        </p:nvSpPr>
        <p:spPr>
          <a:xfrm>
            <a:off x="1468866" y="1268611"/>
            <a:ext cx="2673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</a:pPr>
            <a:r>
              <a:rPr lang="cs-CZ" altLang="cs-CZ" sz="3200" b="1" kern="0" dirty="0">
                <a:solidFill>
                  <a:srgbClr val="000000"/>
                </a:solidFill>
                <a:cs typeface="Arial"/>
              </a:rPr>
              <a:t>Pevná sazba</a:t>
            </a:r>
            <a:endParaRPr lang="cs-CZ" altLang="cs-CZ" sz="1400" b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2C5EAD4-ABD4-9E9F-ED34-A17057414F65}"/>
              </a:ext>
            </a:extLst>
          </p:cNvPr>
          <p:cNvSpPr/>
          <p:nvPr/>
        </p:nvSpPr>
        <p:spPr>
          <a:xfrm>
            <a:off x="4953000" y="1269661"/>
            <a:ext cx="3585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B2B2B2"/>
              </a:buClr>
            </a:pPr>
            <a:r>
              <a:rPr lang="cs-CZ" altLang="cs-CZ" sz="3200" b="1" kern="0" dirty="0">
                <a:solidFill>
                  <a:srgbClr val="000000"/>
                </a:solidFill>
                <a:cs typeface="Arial"/>
              </a:rPr>
              <a:t>Pohyblivá sazba</a:t>
            </a:r>
            <a:endParaRPr lang="cs-CZ" altLang="cs-CZ" sz="1400" b="1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Picture 10" descr="A red x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9A468DF0-72CD-57F5-1F89-235369129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0" y="1107056"/>
            <a:ext cx="917993" cy="9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001" y="404748"/>
            <a:ext cx="9204000" cy="240707"/>
          </a:xfrm>
        </p:spPr>
        <p:txBody>
          <a:bodyPr/>
          <a:lstStyle/>
          <a:p>
            <a:r>
              <a:rPr lang="cs-CZ" dirty="0"/>
              <a:t>Zodpovědné zadlužení a přístup bank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73148" y="1223249"/>
            <a:ext cx="8959704" cy="30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206" indent="-354206" algn="l" defTabSz="945990" rtl="0" eaLnBrk="1" fontAlgn="base" hangingPunct="1">
              <a:lnSpc>
                <a:spcPts val="2358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905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7447" indent="-296612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82128" indent="-236137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4402" indent="-239017" algn="l" defTabSz="945990" rtl="0" eaLnBrk="1" fontAlgn="base" hangingPunct="1">
              <a:lnSpc>
                <a:spcPts val="1633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27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26677" indent="-234698" algn="l" defTabSz="945990" rtl="0" eaLnBrk="1" fontAlgn="base" hangingPunct="1">
              <a:lnSpc>
                <a:spcPts val="1451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17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1642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894" b="0" u="sng" dirty="0"/>
          </a:p>
          <a:p>
            <a:pPr lvl="1">
              <a:defRPr/>
            </a:pPr>
            <a:r>
              <a:rPr lang="cs-CZ" sz="1400" dirty="0"/>
              <a:t>Dostatečná tvorba zdrojů v dlouhodobém horizontu</a:t>
            </a:r>
          </a:p>
          <a:p>
            <a:pPr lvl="1">
              <a:defRPr/>
            </a:pPr>
            <a:endParaRPr lang="cs-CZ" sz="1400" dirty="0"/>
          </a:p>
          <a:p>
            <a:pPr lvl="2"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Únosná dluhová služba umožňující další investice a opravy majetku</a:t>
            </a:r>
          </a:p>
          <a:p>
            <a:pPr lvl="1">
              <a:defRPr/>
            </a:pPr>
            <a:endParaRPr lang="cs-CZ" sz="1400" dirty="0"/>
          </a:p>
          <a:p>
            <a:pPr lvl="2"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Rozumná míra investic – priority, udržitelnost, nezbytnost, efektivnost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2">
              <a:defRPr/>
            </a:pPr>
            <a:endParaRPr lang="cs-CZ" sz="1050" dirty="0"/>
          </a:p>
          <a:p>
            <a:pPr marL="945991" lvl="2" indent="0">
              <a:buNone/>
              <a:defRPr/>
            </a:pPr>
            <a:endParaRPr lang="cs-CZ" sz="1050" dirty="0"/>
          </a:p>
        </p:txBody>
      </p:sp>
      <p:pic>
        <p:nvPicPr>
          <p:cNvPr id="3" name="Picture 13" descr="A stack of papers in a red ring&#10;&#10;Description automatically generated with low confidence">
            <a:extLst>
              <a:ext uri="{FF2B5EF4-FFF2-40B4-BE49-F238E27FC236}">
                <a16:creationId xmlns:a16="http://schemas.microsoft.com/office/drawing/2014/main" id="{A7DF2E7C-C66B-D784-7DAE-0B803A28C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" y="1369938"/>
            <a:ext cx="691926" cy="69192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0E0CD6-2494-B07D-6DC3-ED28D3B0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1" y="2107941"/>
            <a:ext cx="762106" cy="76210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55F02C3-2469-EBA6-52F2-8AF1E184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8" y="3136490"/>
            <a:ext cx="762106" cy="762106"/>
          </a:xfrm>
          <a:prstGeom prst="rect">
            <a:avLst/>
          </a:prstGeom>
        </p:spPr>
      </p:pic>
      <p:pic>
        <p:nvPicPr>
          <p:cNvPr id="4" name="Picture 14" descr="A picture containing lamp, design&#10;&#10;Description automatically generated with medium confidence">
            <a:extLst>
              <a:ext uri="{FF2B5EF4-FFF2-40B4-BE49-F238E27FC236}">
                <a16:creationId xmlns:a16="http://schemas.microsoft.com/office/drawing/2014/main" id="{8D9EC525-437A-D0F6-DA8A-2A8EDF927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8" y="2946556"/>
            <a:ext cx="876824" cy="876824"/>
          </a:xfrm>
          <a:prstGeom prst="rect">
            <a:avLst/>
          </a:prstGeom>
        </p:spPr>
      </p:pic>
      <p:pic>
        <p:nvPicPr>
          <p:cNvPr id="10" name="Picture 5" descr="A picture containing writing implement, LEGO, design&#10;&#10;Description automatically generated with medium confidence">
            <a:extLst>
              <a:ext uri="{FF2B5EF4-FFF2-40B4-BE49-F238E27FC236}">
                <a16:creationId xmlns:a16="http://schemas.microsoft.com/office/drawing/2014/main" id="{505725A8-08DD-CE8E-8284-B76166E99E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2" y="2192640"/>
            <a:ext cx="762105" cy="762105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CA832E7F-388B-8DF0-A21D-6EE762046A2A}"/>
              </a:ext>
            </a:extLst>
          </p:cNvPr>
          <p:cNvSpPr txBox="1">
            <a:spLocks/>
          </p:cNvSpPr>
          <p:nvPr/>
        </p:nvSpPr>
        <p:spPr bwMode="auto">
          <a:xfrm>
            <a:off x="473148" y="4149280"/>
            <a:ext cx="7986728" cy="215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206" indent="-354206" algn="l" defTabSz="945990" rtl="0" eaLnBrk="1" fontAlgn="base" hangingPunct="1">
              <a:lnSpc>
                <a:spcPts val="2358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905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7447" indent="-296612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82128" indent="-236137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4402" indent="-239017" algn="l" defTabSz="945990" rtl="0" eaLnBrk="1" fontAlgn="base" hangingPunct="1">
              <a:lnSpc>
                <a:spcPts val="1633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27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26677" indent="-234698" algn="l" defTabSz="945990" rtl="0" eaLnBrk="1" fontAlgn="base" hangingPunct="1">
              <a:lnSpc>
                <a:spcPts val="1451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17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1642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894" b="0" u="sng" dirty="0"/>
          </a:p>
          <a:p>
            <a:pPr lvl="1">
              <a:defRPr/>
            </a:pPr>
            <a:r>
              <a:rPr lang="cs-CZ" sz="1400" dirty="0"/>
              <a:t>Banka je partner se zájmem na úspěšné realizaci projektu</a:t>
            </a:r>
          </a:p>
          <a:p>
            <a:pPr marL="945991" lvl="2" indent="0">
              <a:buNone/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Dostatečný prostor pro analýzu a schválení</a:t>
            </a:r>
          </a:p>
          <a:p>
            <a:pPr marL="945991" lvl="2" indent="0">
              <a:buNone/>
              <a:defRPr/>
            </a:pPr>
            <a:endParaRPr lang="cs-CZ" sz="1050" dirty="0"/>
          </a:p>
          <a:p>
            <a:pPr lvl="1">
              <a:defRPr/>
            </a:pPr>
            <a:r>
              <a:rPr lang="cs-CZ" sz="1400" dirty="0"/>
              <a:t>Banka je odborník na financování – konzultujte</a:t>
            </a:r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  <a:p>
            <a:pPr lvl="2">
              <a:defRPr/>
            </a:pPr>
            <a:endParaRPr lang="cs-CZ" sz="1050" dirty="0"/>
          </a:p>
          <a:p>
            <a:pPr marL="945991" lvl="2" indent="0">
              <a:buNone/>
              <a:defRPr/>
            </a:pP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72867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001" y="404748"/>
            <a:ext cx="9204000" cy="240707"/>
          </a:xfrm>
        </p:spPr>
        <p:txBody>
          <a:bodyPr/>
          <a:lstStyle/>
          <a:p>
            <a:r>
              <a:rPr lang="cs-CZ" dirty="0"/>
              <a:t>Zodpovědnost a odborné poradenství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30E0CD6-2494-B07D-6DC3-ED28D3B0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1" y="2107941"/>
            <a:ext cx="762106" cy="76210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55F02C3-2469-EBA6-52F2-8AF1E184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8" y="3136490"/>
            <a:ext cx="762106" cy="7621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63DD0F-2E21-B878-F389-BAC01CA9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29" y="4223136"/>
            <a:ext cx="5003951" cy="11460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262A208-BEF3-FEDE-4203-2D12C2BD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15" y="5633019"/>
            <a:ext cx="945189" cy="2761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9032D54-8891-E965-215A-2CA57B97CAFC}"/>
              </a:ext>
            </a:extLst>
          </p:cNvPr>
          <p:cNvSpPr txBox="1"/>
          <p:nvPr/>
        </p:nvSpPr>
        <p:spPr>
          <a:xfrm>
            <a:off x="2164304" y="5576853"/>
            <a:ext cx="125517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38" b="1" dirty="0">
                <a:hlinkClick r:id="rId5"/>
              </a:rPr>
              <a:t>www.enviros.cz</a:t>
            </a:r>
            <a:endParaRPr lang="cs-CZ" sz="1138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C24255-15F6-E8A2-2D33-4990F59B7AB9}"/>
              </a:ext>
            </a:extLst>
          </p:cNvPr>
          <p:cNvSpPr txBox="1"/>
          <p:nvPr/>
        </p:nvSpPr>
        <p:spPr>
          <a:xfrm>
            <a:off x="7058025" y="5633019"/>
            <a:ext cx="2668316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75" b="1" dirty="0">
                <a:solidFill>
                  <a:srgbClr val="4D4D4D"/>
                </a:solidFill>
                <a:latin typeface="Montserrat" panose="00000500000000000000" pitchFamily="2" charset="-18"/>
                <a:hlinkClick r:id="rId6"/>
              </a:rPr>
              <a:t>KB EU Point</a:t>
            </a:r>
            <a:r>
              <a:rPr lang="cs-CZ" sz="975" b="1" dirty="0">
                <a:solidFill>
                  <a:srgbClr val="4D4D4D"/>
                </a:solidFill>
                <a:latin typeface="Montserrat" panose="00000500000000000000" pitchFamily="2" charset="-18"/>
              </a:rPr>
              <a:t>.</a:t>
            </a:r>
          </a:p>
          <a:p>
            <a:endParaRPr lang="cs-CZ" sz="975" b="1" dirty="0">
              <a:solidFill>
                <a:srgbClr val="4D4D4D"/>
              </a:solidFill>
              <a:latin typeface="Montserrat" panose="00000500000000000000" pitchFamily="2" charset="-18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0FF8D92-2B1E-A8E6-7023-E9F8C24A8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870" y="5620409"/>
            <a:ext cx="715887" cy="332376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B5A3769E-B173-949D-4368-A21535AAE5AD}"/>
              </a:ext>
            </a:extLst>
          </p:cNvPr>
          <p:cNvSpPr txBox="1">
            <a:spLocks/>
          </p:cNvSpPr>
          <p:nvPr/>
        </p:nvSpPr>
        <p:spPr bwMode="auto">
          <a:xfrm>
            <a:off x="1361322" y="731192"/>
            <a:ext cx="7763628" cy="215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206" indent="-354206" algn="l" defTabSz="945990" rtl="0" eaLnBrk="1" fontAlgn="base" hangingPunct="1">
              <a:lnSpc>
                <a:spcPts val="2358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905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7447" indent="-296612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82128" indent="-236137" algn="l" defTabSz="945990" rtl="0" eaLnBrk="1" fontAlgn="base" hangingPunct="1">
              <a:lnSpc>
                <a:spcPts val="1905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45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4402" indent="-239017" algn="l" defTabSz="945990" rtl="0" eaLnBrk="1" fontAlgn="base" hangingPunct="1">
              <a:lnSpc>
                <a:spcPts val="1633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27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26677" indent="-234698" algn="l" defTabSz="945990" rtl="0" eaLnBrk="1" fontAlgn="base" hangingPunct="1">
              <a:lnSpc>
                <a:spcPts val="1451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179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1642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894" b="0" u="sng" dirty="0"/>
          </a:p>
          <a:p>
            <a:pPr marL="0" indent="0">
              <a:buNone/>
            </a:pPr>
            <a:r>
              <a:rPr lang="cs-CZ" sz="1200" dirty="0"/>
              <a:t>Podnikáme udržitelně – odpovědným financováním přispíváme k udržitelné budoucnosti a zmírňujeme i svůj dopad na životní prostředí a společnost. </a:t>
            </a:r>
            <a:endParaRPr lang="cs-CZ" sz="1050" dirty="0"/>
          </a:p>
          <a:p>
            <a:pPr marL="945991" lvl="2" indent="0">
              <a:buNone/>
              <a:defRPr/>
            </a:pPr>
            <a:endParaRPr lang="cs-CZ" sz="105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A124490-4A3C-6318-5C76-6C53F133DA5B}"/>
              </a:ext>
            </a:extLst>
          </p:cNvPr>
          <p:cNvSpPr txBox="1"/>
          <p:nvPr/>
        </p:nvSpPr>
        <p:spPr>
          <a:xfrm>
            <a:off x="486871" y="2015033"/>
            <a:ext cx="2793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4D4D4D"/>
                </a:solidFill>
                <a:latin typeface="Montserrat" panose="00000500000000000000" pitchFamily="2" charset="-18"/>
              </a:rPr>
              <a:t>Řízení udržitelnosti a financování</a:t>
            </a:r>
          </a:p>
          <a:p>
            <a:endParaRPr lang="cs-CZ" sz="1200" dirty="0">
              <a:solidFill>
                <a:srgbClr val="4D4D4D"/>
              </a:solidFill>
              <a:latin typeface="Montserrat" panose="00000500000000000000" pitchFamily="2" charset="-18"/>
            </a:endParaRPr>
          </a:p>
          <a:p>
            <a:r>
              <a:rPr lang="cs-CZ" sz="800" dirty="0">
                <a:solidFill>
                  <a:srgbClr val="4D4D4D"/>
                </a:solidFill>
                <a:latin typeface="Montserrat" panose="00000500000000000000" pitchFamily="2" charset="-18"/>
              </a:rPr>
              <a:t>Financujeme projekty s pozitivním dopadem na životní prostředí a společnost</a:t>
            </a:r>
          </a:p>
          <a:p>
            <a:r>
              <a:rPr lang="cs-CZ" sz="1200" dirty="0">
                <a:solidFill>
                  <a:srgbClr val="4D4D4D"/>
                </a:solidFill>
                <a:latin typeface="Montserrat" panose="00000500000000000000" pitchFamily="2" charset="-18"/>
              </a:rPr>
              <a:t> </a:t>
            </a:r>
            <a:endParaRPr lang="cs-CZ" sz="1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24EBBF9-4E15-25BF-5EFE-018296E12A7E}"/>
              </a:ext>
            </a:extLst>
          </p:cNvPr>
          <p:cNvSpPr txBox="1"/>
          <p:nvPr/>
        </p:nvSpPr>
        <p:spPr>
          <a:xfrm>
            <a:off x="3582663" y="2015031"/>
            <a:ext cx="27939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4D4D4D"/>
                </a:solidFill>
                <a:latin typeface="Montserrat" panose="00000500000000000000" pitchFamily="2" charset="-18"/>
              </a:rPr>
              <a:t>Environmentální udržitelnost</a:t>
            </a:r>
          </a:p>
          <a:p>
            <a:endParaRPr lang="cs-CZ" sz="1200" dirty="0">
              <a:solidFill>
                <a:srgbClr val="4D4D4D"/>
              </a:solidFill>
              <a:latin typeface="Montserrat" panose="00000500000000000000" pitchFamily="2" charset="-18"/>
            </a:endParaRPr>
          </a:p>
          <a:p>
            <a:r>
              <a:rPr lang="cs-CZ" sz="800" dirty="0">
                <a:solidFill>
                  <a:srgbClr val="4D4D4D"/>
                </a:solidFill>
                <a:latin typeface="Montserrat" panose="00000500000000000000" pitchFamily="2" charset="-18"/>
              </a:rPr>
              <a:t>Zmírňujeme dopad naší činnosti na životní prostředí</a:t>
            </a:r>
          </a:p>
          <a:p>
            <a:r>
              <a:rPr lang="cs-CZ" sz="1200" dirty="0">
                <a:solidFill>
                  <a:srgbClr val="4D4D4D"/>
                </a:solidFill>
                <a:latin typeface="Montserrat" panose="00000500000000000000" pitchFamily="2" charset="-18"/>
              </a:rPr>
              <a:t> </a:t>
            </a:r>
            <a:endParaRPr lang="cs-CZ" sz="12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1436FE5-907B-E879-65FA-CFDC2DDFD32C}"/>
              </a:ext>
            </a:extLst>
          </p:cNvPr>
          <p:cNvSpPr txBox="1"/>
          <p:nvPr/>
        </p:nvSpPr>
        <p:spPr>
          <a:xfrm>
            <a:off x="6761009" y="2015031"/>
            <a:ext cx="27939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4D4D4D"/>
                </a:solidFill>
                <a:latin typeface="Montserrat" panose="00000500000000000000" pitchFamily="2" charset="-18"/>
              </a:rPr>
              <a:t>Sociální udržitelnost</a:t>
            </a:r>
          </a:p>
          <a:p>
            <a:endParaRPr lang="cs-CZ" sz="1200" dirty="0">
              <a:solidFill>
                <a:srgbClr val="4D4D4D"/>
              </a:solidFill>
              <a:latin typeface="Montserrat" panose="00000500000000000000" pitchFamily="2" charset="-18"/>
            </a:endParaRPr>
          </a:p>
          <a:p>
            <a:r>
              <a:rPr lang="cs-CZ" sz="800" dirty="0">
                <a:solidFill>
                  <a:srgbClr val="4D4D4D"/>
                </a:solidFill>
                <a:latin typeface="Montserrat" panose="00000500000000000000" pitchFamily="2" charset="-18"/>
              </a:rPr>
              <a:t>Zmírňujeme náš dopad na životní prostředí a pomáháme v sociální oblasti</a:t>
            </a:r>
          </a:p>
          <a:p>
            <a:r>
              <a:rPr lang="cs-CZ" sz="1200" dirty="0">
                <a:solidFill>
                  <a:srgbClr val="4D4D4D"/>
                </a:solidFill>
                <a:latin typeface="Montserrat" panose="00000500000000000000" pitchFamily="2" charset="-18"/>
              </a:rPr>
              <a:t> </a:t>
            </a:r>
            <a:endParaRPr lang="cs-CZ" sz="1200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8F319D5-8DDD-B815-7A16-FBAA3BF01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01" y="1058744"/>
            <a:ext cx="952633" cy="628738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B769EAF1-2A0F-D51A-763C-6AACC25E9621}"/>
              </a:ext>
            </a:extLst>
          </p:cNvPr>
          <p:cNvSpPr txBox="1"/>
          <p:nvPr/>
        </p:nvSpPr>
        <p:spPr>
          <a:xfrm>
            <a:off x="3900155" y="3370891"/>
            <a:ext cx="495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Poradenství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7F5CC9E-75EF-78F3-DEB2-C20A73CC0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602" y="3265400"/>
            <a:ext cx="79476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8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B58FA05-F598-508F-81FC-7BF78340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2" y="1401857"/>
            <a:ext cx="2146342" cy="43726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FE929C-ABA6-48EB-98E3-A99D2C5DD186}"/>
              </a:ext>
            </a:extLst>
          </p:cNvPr>
          <p:cNvSpPr txBox="1"/>
          <p:nvPr/>
        </p:nvSpPr>
        <p:spPr>
          <a:xfrm>
            <a:off x="978988" y="3631904"/>
            <a:ext cx="1516648" cy="1523048"/>
          </a:xfrm>
          <a:prstGeom prst="rect">
            <a:avLst/>
          </a:prstGeom>
          <a:solidFill>
            <a:srgbClr val="FF0000"/>
          </a:solidFill>
        </p:spPr>
        <p:txBody>
          <a:bodyPr wrap="square" lIns="63375" tIns="63375" rIns="63375" bIns="63375" rtlCol="0">
            <a:noAutofit/>
          </a:bodyPr>
          <a:lstStyle/>
          <a:p>
            <a:pPr algn="ctr">
              <a:spcBef>
                <a:spcPts val="440"/>
              </a:spcBef>
            </a:pPr>
            <a:r>
              <a:rPr lang="cs-CZ" sz="853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Miroslav Trna</a:t>
            </a:r>
            <a:endParaRPr lang="fr-FR" sz="853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>
              <a:spcBef>
                <a:spcPts val="440"/>
              </a:spcBef>
            </a:pPr>
            <a:r>
              <a:rPr lang="cs-CZ" sz="813" i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Zástupce ředitele korporátního centra Veřejný sektor a obchod Corporate</a:t>
            </a:r>
          </a:p>
          <a:p>
            <a:pPr algn="ctr">
              <a:spcBef>
                <a:spcPts val="440"/>
              </a:spcBef>
            </a:pPr>
            <a:endParaRPr lang="cs-CZ" sz="813" i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spcBef>
                <a:spcPts val="440"/>
              </a:spcBef>
            </a:pPr>
            <a:r>
              <a:rPr lang="cs-CZ" sz="813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M: 724 914 044</a:t>
            </a:r>
          </a:p>
          <a:p>
            <a:pPr>
              <a:spcBef>
                <a:spcPts val="440"/>
              </a:spcBef>
            </a:pPr>
            <a:r>
              <a:rPr lang="cs-CZ" sz="813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E: Miroslav_Trna@kb.cz</a:t>
            </a:r>
            <a:endParaRPr lang="en-US" sz="813" dirty="0" err="1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E49501-8529-F897-D061-E7677657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8989" y="1729583"/>
            <a:ext cx="1516647" cy="18586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89E053-7D5A-4751-2E51-98842A774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45" y="5359637"/>
            <a:ext cx="681133" cy="3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G Group Identity">
  <a:themeElements>
    <a:clrScheme name="SG Theme Color 2018">
      <a:dk1>
        <a:srgbClr val="010101"/>
      </a:dk1>
      <a:lt1>
        <a:sysClr val="window" lastClr="FFFFFF"/>
      </a:lt1>
      <a:dk2>
        <a:srgbClr val="E55F50"/>
      </a:dk2>
      <a:lt2>
        <a:srgbClr val="E9041E"/>
      </a:lt2>
      <a:accent1>
        <a:srgbClr val="610F15"/>
      </a:accent1>
      <a:accent2>
        <a:srgbClr val="581D39"/>
      </a:accent2>
      <a:accent3>
        <a:srgbClr val="303A3C"/>
      </a:accent3>
      <a:accent4>
        <a:srgbClr val="292D3F"/>
      </a:accent4>
      <a:accent5>
        <a:srgbClr val="4D385E"/>
      </a:accent5>
      <a:accent6>
        <a:srgbClr val="EB2D90"/>
      </a:accent6>
      <a:hlink>
        <a:srgbClr val="E9041E"/>
      </a:hlink>
      <a:folHlink>
        <a:srgbClr val="E9041E"/>
      </a:folHlink>
    </a:clrScheme>
    <a:fontScheme name="SG Group 2018 Them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spcBef>
            <a:spcPts val="1200"/>
          </a:spcBef>
          <a:defRPr sz="1200" dirty="0">
            <a:ea typeface="Source Sans Pro" pitchFamily="34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G 2018 - Template A4 - FR" id="{330DCC44-F511-4769-8F80-8F8F284576D0}" vid="{076E4F5F-0F93-4340-B330-5A1877D91DA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38CDB5938410428B2FA88BFF59ED08" ma:contentTypeVersion="" ma:contentTypeDescription="Vytvoří nový dokument" ma:contentTypeScope="" ma:versionID="fb2176f5d54c502aa1bf134b036872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ce87467ea7489b8340c55dbfa1e6c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7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B20569-06DB-41E2-B8BA-E7596834D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160F19-0212-443D-B39F-734F6C9BE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20C048-2586-4FF8-A95D-1B74CAF10ED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 2018 - Template A4 - FR</Template>
  <TotalTime>9914</TotalTime>
  <Words>658</Words>
  <Application>Microsoft Office PowerPoint</Application>
  <PresentationFormat>A4 (210 × 297 mm)</PresentationFormat>
  <Paragraphs>119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Montserrat</vt:lpstr>
      <vt:lpstr>Quicksand Light</vt:lpstr>
      <vt:lpstr>Source Sans Pro</vt:lpstr>
      <vt:lpstr>Wingdings</vt:lpstr>
      <vt:lpstr>Wingdings 3</vt:lpstr>
      <vt:lpstr>SG Group Identity</vt:lpstr>
      <vt:lpstr>Motiv Office</vt:lpstr>
      <vt:lpstr>Obec řádným hospodářem  Efektivní nakládání s finančními prostředky 2024  Bankovní financování poskytované městům a obcím</vt:lpstr>
      <vt:lpstr>Zákon o veřejných zakázkách</vt:lpstr>
      <vt:lpstr>Zákon o rozpočtové odpovědnosti aneb fiskální pravidlo </vt:lpstr>
      <vt:lpstr>Financovat úvěrem nebo šetřit?</vt:lpstr>
      <vt:lpstr>Volba financování</vt:lpstr>
      <vt:lpstr>Úroková sazba financování</vt:lpstr>
      <vt:lpstr>Zodpovědné zadlužení a přístup bank</vt:lpstr>
      <vt:lpstr>Zodpovědnost a odborné poradenství</vt:lpstr>
      <vt:lpstr>Kontakt</vt:lpstr>
    </vt:vector>
  </TitlesOfParts>
  <Company>Komerční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prezentace - Komerční banka, 2019</dc:title>
  <dc:subject>SG Group Template</dc:subject>
  <dc:creator>premysl.siffel@artpublishing.cz</dc:creator>
  <cp:keywords>C0 - Public, verze 1.01</cp:keywords>
  <cp:lastModifiedBy>Martina Lehmannová</cp:lastModifiedBy>
  <cp:revision>129</cp:revision>
  <cp:lastPrinted>2021-08-30T14:07:58Z</cp:lastPrinted>
  <dcterms:created xsi:type="dcterms:W3CDTF">2018-11-12T17:34:37Z</dcterms:created>
  <dcterms:modified xsi:type="dcterms:W3CDTF">2024-11-21T13:28:59Z</dcterms:modified>
  <cp:category>Komerční banka, šablony</cp:category>
  <cp:contentStatus>2018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_AssetClass">
    <vt:lpwstr>CORI_UK</vt:lpwstr>
  </property>
  <property fmtid="{D5CDD505-2E9C-101B-9397-08002B2CF9AE}" pid="3" name="FO_TypeTPL">
    <vt:lpwstr>CORI</vt:lpwstr>
  </property>
  <property fmtid="{D5CDD505-2E9C-101B-9397-08002B2CF9AE}" pid="4" name="FO_TPLNew">
    <vt:lpwstr>Yes</vt:lpwstr>
  </property>
  <property fmtid="{D5CDD505-2E9C-101B-9397-08002B2CF9AE}" pid="5" name="docIndexRef">
    <vt:lpwstr>49b380ec-2bde-4a68-bbfd-52de95062198</vt:lpwstr>
  </property>
  <property fmtid="{D5CDD505-2E9C-101B-9397-08002B2CF9AE}" pid="6" name="bjSaver">
    <vt:lpwstr>fB7huj5BR+k1BTBn+ncpwOtJ9ivrYn9l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policy="cd56ee39-2ddd-42dc-ad6e-3cc27c925a9b" origin="userSelected" xmlns="http://www.boldonj</vt:lpwstr>
  </property>
  <property fmtid="{D5CDD505-2E9C-101B-9397-08002B2CF9AE}" pid="8" name="bjDocumentLabelXML-0">
    <vt:lpwstr>ames.com/2008/01/sie/internal/label"&gt;&lt;element uid="id_classification_eurestricted" value="" /&gt;&lt;/sisl&gt;</vt:lpwstr>
  </property>
  <property fmtid="{D5CDD505-2E9C-101B-9397-08002B2CF9AE}" pid="9" name="bjDocumentSecurityLabel">
    <vt:lpwstr>C0 - Public </vt:lpwstr>
  </property>
  <property fmtid="{D5CDD505-2E9C-101B-9397-08002B2CF9AE}" pid="10" name="Classification_DLP">
    <vt:lpwstr>C0_C0</vt:lpwstr>
  </property>
  <property fmtid="{D5CDD505-2E9C-101B-9397-08002B2CF9AE}" pid="11" name="bjLabelHistoryID">
    <vt:lpwstr>{CE37D52D-D983-48DC-9BF1-167A440E7378}</vt:lpwstr>
  </property>
  <property fmtid="{D5CDD505-2E9C-101B-9397-08002B2CF9AE}" pid="12" name="ContentTypeId">
    <vt:lpwstr>0x0101008F38CDB5938410428B2FA88BFF59ED08</vt:lpwstr>
  </property>
  <property fmtid="{D5CDD505-2E9C-101B-9397-08002B2CF9AE}" pid="13" name="MSIP_Label_076d9757-80ae-4c87-b4d7-9ffa7a0710d0_Enabled">
    <vt:lpwstr>true</vt:lpwstr>
  </property>
  <property fmtid="{D5CDD505-2E9C-101B-9397-08002B2CF9AE}" pid="14" name="MSIP_Label_076d9757-80ae-4c87-b4d7-9ffa7a0710d0_SetDate">
    <vt:lpwstr>2024-11-20T10:36:01Z</vt:lpwstr>
  </property>
  <property fmtid="{D5CDD505-2E9C-101B-9397-08002B2CF9AE}" pid="15" name="MSIP_Label_076d9757-80ae-4c87-b4d7-9ffa7a0710d0_Method">
    <vt:lpwstr>Standard</vt:lpwstr>
  </property>
  <property fmtid="{D5CDD505-2E9C-101B-9397-08002B2CF9AE}" pid="16" name="MSIP_Label_076d9757-80ae-4c87-b4d7-9ffa7a0710d0_Name">
    <vt:lpwstr>076d9757-80ae-4c87-b4d7-9ffa7a0710d0</vt:lpwstr>
  </property>
  <property fmtid="{D5CDD505-2E9C-101B-9397-08002B2CF9AE}" pid="17" name="MSIP_Label_076d9757-80ae-4c87-b4d7-9ffa7a0710d0_SiteId">
    <vt:lpwstr>c79e7c80-cff5-4503-b468-3702cea89272</vt:lpwstr>
  </property>
  <property fmtid="{D5CDD505-2E9C-101B-9397-08002B2CF9AE}" pid="18" name="MSIP_Label_076d9757-80ae-4c87-b4d7-9ffa7a0710d0_ActionId">
    <vt:lpwstr>80d4bc1b-551c-4b5d-8de9-4ad2b50fc4b0</vt:lpwstr>
  </property>
  <property fmtid="{D5CDD505-2E9C-101B-9397-08002B2CF9AE}" pid="19" name="MSIP_Label_076d9757-80ae-4c87-b4d7-9ffa7a0710d0_ContentBits">
    <vt:lpwstr>0</vt:lpwstr>
  </property>
  <property fmtid="{D5CDD505-2E9C-101B-9397-08002B2CF9AE}" pid="20" name="Kod_Duvernosti">
    <vt:lpwstr>KB_C1_INTERNAL_992521</vt:lpwstr>
  </property>
</Properties>
</file>