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6" r:id="rId4"/>
  </p:sldMasterIdLst>
  <p:notesMasterIdLst>
    <p:notesMasterId r:id="rId14"/>
  </p:notesMasterIdLst>
  <p:handoutMasterIdLst>
    <p:handoutMasterId r:id="rId15"/>
  </p:handoutMasterIdLst>
  <p:sldIdLst>
    <p:sldId id="273" r:id="rId5"/>
    <p:sldId id="2147483647" r:id="rId6"/>
    <p:sldId id="263" r:id="rId7"/>
    <p:sldId id="265" r:id="rId8"/>
    <p:sldId id="256" r:id="rId9"/>
    <p:sldId id="262" r:id="rId10"/>
    <p:sldId id="257" r:id="rId11"/>
    <p:sldId id="264" r:id="rId12"/>
    <p:sldId id="270" r:id="rId13"/>
  </p:sldIdLst>
  <p:sldSz cx="12192000" cy="6858000"/>
  <p:notesSz cx="7315200" cy="96012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13" autoAdjust="0"/>
    <p:restoredTop sz="72852" autoAdjust="0"/>
  </p:normalViewPr>
  <p:slideViewPr>
    <p:cSldViewPr snapToGrid="0" showGuides="1">
      <p:cViewPr varScale="1">
        <p:scale>
          <a:sx n="112" d="100"/>
          <a:sy n="112" d="100"/>
        </p:scale>
        <p:origin x="972" y="96"/>
      </p:cViewPr>
      <p:guideLst>
        <p:guide/>
        <p:guide orient="horz" pos="2160"/>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5" d="100"/>
          <a:sy n="85" d="100"/>
        </p:scale>
        <p:origin x="3486"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11/21/2024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11/21/2024</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mocr.cz/Shared/Clanky/9177/pavlik-jiri-analyza-trestne-cinnosti-volenych-funkcionaru-uzemnich-samospravnych-celku.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cs-CZ"/>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6AF32ABF-324D-409C-9350-57014A6F4E71}" type="slidenum">
              <a:rPr lang="en-US" altLang="cs-CZ">
                <a:latin typeface="Arial" panose="020B0604020202020204" pitchFamily="34" charset="0"/>
              </a:rPr>
              <a:pPr fontAlgn="base">
                <a:spcBef>
                  <a:spcPct val="0"/>
                </a:spcBef>
                <a:spcAft>
                  <a:spcPct val="0"/>
                </a:spcAft>
              </a:pPr>
              <a:t>1</a:t>
            </a:fld>
            <a:endParaRPr lang="en-US" altLang="cs-CZ">
              <a:latin typeface="Arial" panose="020B0604020202020204" pitchFamily="34" charset="0"/>
            </a:endParaRPr>
          </a:p>
        </p:txBody>
      </p:sp>
    </p:spTree>
    <p:extLst>
      <p:ext uri="{BB962C8B-B14F-4D97-AF65-F5344CB8AC3E}">
        <p14:creationId xmlns:p14="http://schemas.microsoft.com/office/powerpoint/2010/main" val="419956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dirty="0"/>
              <a:t>Obecně je třeba dodat, že povinnosti loajality, znalostí a pečlivosti zastupitele nezbavuje ani stranická příslušnost či zvolení za určitou volební stranu. Zastupitel se rozhoduje je zvolen primárně sám za sebe (byť na kandidátce určité strany) a jako takový by měl i jednat. Často se lze setkat s přijímáním usnesení „zastupitelstvo bere na vědomí, že….“. Podle obsahu takového usnesení je třeba posoudit, zda zastupitelé skutečně byli seznámeni s nějakým dokumentem nebo zda hlasují o předložených informacích.</a:t>
            </a:r>
          </a:p>
          <a:p>
            <a:endParaRPr lang="cs-CZ"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278329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5616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Střet zájmů může vést v extrémních případech i ke zrušení přijímaného aktu pro nezákonnost (např. územního plánu, při zatajení informací o střetu zájmu, které by jednak vedly k jeho nevydání; NSS </a:t>
            </a:r>
            <a:r>
              <a:rPr lang="cs-CZ" dirty="0" err="1"/>
              <a:t>sp</a:t>
            </a:r>
            <a:r>
              <a:rPr lang="cs-CZ" dirty="0"/>
              <a:t>. zn. 1 </a:t>
            </a:r>
            <a:r>
              <a:rPr lang="cs-CZ" dirty="0" err="1"/>
              <a:t>Ao</a:t>
            </a:r>
            <a:r>
              <a:rPr lang="cs-CZ" dirty="0"/>
              <a:t> 2/2010). Obecně je třeba pamatovat na to, že střet zájmů je třeba oznámit na jednání zastupitelstva. Neoznámení má v běžných případech přestupkovou rovinu = pokuta od 1 000 Kč do 50 000 Kč.</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Fenomén poslední doby v oblasti daní. Jde o situace, kdy daňový subjekt využije legálního prostředku v rozporu s jeho smyslem a účelem. Například konstrukce korporátních struktur pouze za účelem získání daňové výhody. Konstatování zneužití práva obcí může mít hmotné či trestněprávní důsledky. Z naší praxe víme, že je velice důležité zdokladovat celou transakci a shromažďovat důkazy pro případ, že se finanční úřad rozhodne dodatečně zkoumat některé daňové povinnosti. Přestože má finanční úřad primární důkazní břemeno, často je to daňový subjekt, kdo musí prokazovat, že právo nezneužil.</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Zastupitel podle § 79 zákona o obcích odpovídá stejně jako zaměstnanec. Škoda způsobená z </a:t>
            </a:r>
            <a:r>
              <a:rPr lang="cs-CZ" b="1" dirty="0"/>
              <a:t>nedbalosti</a:t>
            </a:r>
            <a:r>
              <a:rPr lang="cs-CZ" dirty="0"/>
              <a:t> v souvislosti s výkonem funkce může dosahuje maximálně 4,5násobku průměrného výdělku. Zjišťování průměrného výdělku se také provede podle zákoníku práce.</a:t>
            </a:r>
          </a:p>
          <a:p>
            <a:pPr marL="285750" indent="-285750">
              <a:buFont typeface="Arial" panose="020B0604020202020204" pitchFamily="34" charset="0"/>
              <a:buChar char="•"/>
            </a:pPr>
            <a:r>
              <a:rPr lang="cs-CZ" dirty="0"/>
              <a:t>Například: Zpronevěra (§ 206), Podvod (úvěrové, daňové, dotační…) (§ 211–212), Porušování povinností při správě cizího majetku (§ 220), Sjednání výhody při zadání veřejné zakázky, při veřejné soutěži a veřejné dražbě (§ 256), Pletichy při zadání veřejné zakázky a při veřejné soutěži (§ 257), Pletichy proti veřejné dražbě (§ 258),  Zneužití informace a postavení v obchodním styku (§ 255), Zneužití pravomoci úřední osoby (§ 329), Maření úkonů úřední osoby z nedbalosti (§ 330).</a:t>
            </a:r>
          </a:p>
          <a:p>
            <a:pPr marL="895335" lvl="1" indent="-285750">
              <a:buFont typeface="Arial" panose="020B0604020202020204" pitchFamily="34" charset="0"/>
              <a:buChar char="•"/>
            </a:pPr>
            <a:r>
              <a:rPr lang="cs-CZ" dirty="0"/>
              <a:t>Podle statistiky Nejvyššího státního zastupitelství za roky 2013-2017 je pravděpodobnější, že na zastupitele podá trestní oznámení fyzická osoba.. Pokud jste starosta (hejtman), je pravděpodobnost vůbec nejvyšší. Trestní oznámení na tyto funkcionáře tvoří 56 % všech trestních oznámení na volené funkcionáře. Zastupitelé pak tvoří 12 %. U soudu končí jen necelých 14 %, z toho jen 49 % končí shledáním viny (</a:t>
            </a:r>
            <a:r>
              <a:rPr lang="cs-CZ" dirty="0">
                <a:hlinkClick r:id="rId3"/>
              </a:rPr>
              <a:t>Analýza trestné činnosti volených funkcionářů územních samosprávných celků</a:t>
            </a:r>
            <a:r>
              <a:rPr lang="cs-CZ" dirty="0"/>
              <a: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137460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cs-CZ" dirty="0"/>
              <a:t>Podmínkou podpory je ovlivnění veřejných rozpočtů. Může jít o výdaj (přímo) nebo to, že se příjmová stránka rozpočtu nerozšíří (nepřímo). Podnikem pak může být jakákoliv entita, lhostejno, zda soukromá nebo „veřejná“  (ovládaná městem/obcí), která provozuje ekonomickou činnosti. To, zda tak činí za účelem zisku nebo neziskově, nehraje roli. Ke zvýhodnění dochází už tehdy, kdy podpora snižuje náklady, které by musel příjemce za běžného fungování nést ze svého rozpočtu. Selektivní podpora je pak taková, která není aplikována vůči všem stejně. Další klíčovou podmínkou je narušení hospodářské soutěže (posílení postavení příjemce vůči jeho konkurentům). Pokud je o ovlivnění obchodu mezi členskými státy EU, nehraje roli výše podpory.</a:t>
            </a:r>
          </a:p>
          <a:p>
            <a:pPr marL="285750" indent="-285750">
              <a:buFont typeface="Arial" panose="020B0604020202020204" pitchFamily="34" charset="0"/>
              <a:buChar char="•"/>
            </a:pPr>
            <a:r>
              <a:rPr lang="cs-CZ" dirty="0"/>
              <a:t>Podpora de minimis je vymezena za 300 000 EUR za období předchozích tří let.</a:t>
            </a:r>
          </a:p>
          <a:p>
            <a:pPr marL="0" indent="0">
              <a:buFont typeface="Arial" panose="020B0604020202020204" pitchFamily="34" charset="0"/>
              <a:buNone/>
            </a:pPr>
            <a:endParaRPr lang="cs-CZ" dirty="0"/>
          </a:p>
          <a:p>
            <a:pPr marL="0" indent="0">
              <a:buFont typeface="Arial" panose="020B0604020202020204" pitchFamily="34" charset="0"/>
              <a:buNone/>
            </a:pPr>
            <a:r>
              <a:rPr lang="cs-CZ" dirty="0"/>
              <a:t>Obecně je dobré říci, že většina lokálních projektů financovaných obcemi nepředstavuje veřejnou podporu. Může jít o regionální muzea, malé plavecké bazény pro místní obyvatele, kulturní akce nebo zařízení, podporu malých vysokých škol (poboček), divadelní produkce, financování městského domu, podporu minorit a jejich kulturních akcí, prodej městských bytů stávajícím nájemníkům apod.</a:t>
            </a:r>
          </a:p>
          <a:p>
            <a:pPr marL="0" indent="0">
              <a:buFont typeface="Arial" panose="020B0604020202020204" pitchFamily="34" charset="0"/>
              <a:buNone/>
            </a:pPr>
            <a:endParaRPr lang="cs-CZ" dirty="0"/>
          </a:p>
          <a:p>
            <a:endParaRPr lang="cs-CZ"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368088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cs-CZ"/>
          </a:p>
        </p:txBody>
      </p:sp>
      <p:sp>
        <p:nvSpPr>
          <p:cNvPr id="45060" name="Slide Number Placeholder 3"/>
          <p:cNvSpPr>
            <a:spLocks noGrp="1"/>
          </p:cNvSpPr>
          <p:nvPr>
            <p:ph type="sldNum" sz="quarter" idx="5"/>
          </p:nvPr>
        </p:nvSpPr>
        <p:spPr bwMode="auto">
          <a:xfrm>
            <a:off x="4143375" y="9120188"/>
            <a:ext cx="3170238" cy="481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3DAE58DC-D5A7-4F73-BFDF-DFD7E4485E1B}" type="slidenum">
              <a:rPr lang="en-GB" altLang="cs-CZ" smtClean="0">
                <a:solidFill>
                  <a:srgbClr val="000000"/>
                </a:solidFill>
                <a:latin typeface="Arial" panose="020B0604020202020204" pitchFamily="34" charset="0"/>
              </a:rPr>
              <a:pPr fontAlgn="base">
                <a:spcBef>
                  <a:spcPct val="0"/>
                </a:spcBef>
                <a:spcAft>
                  <a:spcPct val="0"/>
                </a:spcAft>
              </a:pPr>
              <a:t>9</a:t>
            </a:fld>
            <a:endParaRPr lang="en-GB" altLang="cs-CZ">
              <a:solidFill>
                <a:srgbClr val="000000"/>
              </a:solidFill>
              <a:latin typeface="Arial" panose="020B0604020202020204" pitchFamily="34" charset="0"/>
            </a:endParaRPr>
          </a:p>
        </p:txBody>
      </p:sp>
    </p:spTree>
    <p:extLst>
      <p:ext uri="{BB962C8B-B14F-4D97-AF65-F5344CB8AC3E}">
        <p14:creationId xmlns:p14="http://schemas.microsoft.com/office/powerpoint/2010/main" val="745042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820" y="456664"/>
            <a:ext cx="1998000" cy="925656"/>
          </a:xfrm>
          <a:prstGeom prst="rect">
            <a:avLst/>
          </a:prstGeom>
        </p:spPr>
      </p:pic>
    </p:spTree>
    <p:extLst>
      <p:ext uri="{BB962C8B-B14F-4D97-AF65-F5344CB8AC3E}">
        <p14:creationId xmlns:p14="http://schemas.microsoft.com/office/powerpoint/2010/main" val="3898970023"/>
      </p:ext>
    </p:extLst>
  </p:cSld>
  <p:clrMapOvr>
    <a:masterClrMapping/>
  </p:clrMapOvr>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aseCode">
            <a:extLst>
              <a:ext uri="{FF2B5EF4-FFF2-40B4-BE49-F238E27FC236}">
                <a16:creationId xmlns:a16="http://schemas.microsoft.com/office/drawing/2014/main" id="{BFFD92C3-7ED3-4D3C-8518-BD2C1CF3A89D}"/>
              </a:ext>
            </a:extLst>
          </p:cNvPr>
          <p:cNvSpPr txBox="1"/>
          <p:nvPr userDrawn="1"/>
        </p:nvSpPr>
        <p:spPr>
          <a:xfrm>
            <a:off x="6335184" y="6477000"/>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Presentation title</a:t>
            </a:r>
            <a:br>
              <a:rPr lang="en-US" sz="800" noProof="0" dirty="0">
                <a:solidFill>
                  <a:schemeClr val="bg1"/>
                </a:solidFill>
                <a:latin typeface="Calibri" panose="020F0502020204030204" pitchFamily="34" charset="0"/>
                <a:cs typeface="Calibri" panose="020F0502020204030204" pitchFamily="34" charset="0"/>
              </a:rPr>
            </a:br>
            <a:r>
              <a:rPr lang="en-US" sz="8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0" name="Copyright">
            <a:extLst>
              <a:ext uri="{FF2B5EF4-FFF2-40B4-BE49-F238E27FC236}">
                <a16:creationId xmlns:a16="http://schemas.microsoft.com/office/drawing/2014/main" id="{CA24B28E-5B13-4779-8D72-C52A20B99FE7}"/>
              </a:ext>
            </a:extLst>
          </p:cNvPr>
          <p:cNvSpPr txBox="1"/>
          <p:nvPr userDrawn="1"/>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cs-CZ" sz="800" noProof="0" dirty="0">
                <a:solidFill>
                  <a:schemeClr val="bg1"/>
                </a:solidFill>
                <a:latin typeface="Calibri" panose="020F0502020204030204" pitchFamily="34" charset="0"/>
                <a:cs typeface="Calibri" panose="020F0502020204030204" pitchFamily="34" charset="0"/>
              </a:rPr>
              <a:t>© 202</a:t>
            </a:r>
            <a:r>
              <a:rPr lang="en-US" sz="800" noProof="0" dirty="0">
                <a:solidFill>
                  <a:schemeClr val="bg1"/>
                </a:solidFill>
                <a:latin typeface="Calibri" panose="020F0502020204030204" pitchFamily="34" charset="0"/>
                <a:cs typeface="Calibri" panose="020F0502020204030204" pitchFamily="34" charset="0"/>
              </a:rPr>
              <a:t>4</a:t>
            </a:r>
            <a:r>
              <a:rPr lang="cs-CZ" sz="800" noProof="0" dirty="0">
                <a:solidFill>
                  <a:schemeClr val="bg1"/>
                </a:solidFill>
                <a:latin typeface="Calibri" panose="020F0502020204030204" pitchFamily="34" charset="0"/>
                <a:cs typeface="Calibri" panose="020F0502020204030204" pitchFamily="34" charset="0"/>
              </a:rPr>
              <a:t>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21828" cy="123111"/>
          </a:xfrm>
          <a:prstGeom prst="rect">
            <a:avLst/>
          </a:prstGeom>
        </p:spPr>
        <p:txBody>
          <a:bodyPr wrap="none" lIns="0" tIns="0" rIns="0" bIns="0">
            <a:spAutoFit/>
          </a:bodyPr>
          <a:lstStyle/>
          <a:p>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a:t>‹#›</a:t>
            </a:fld>
            <a:endParaRPr lang="en-US" sz="800" dirty="0">
              <a:solidFill>
                <a:schemeClr val="bg1"/>
              </a:solidFill>
            </a:endParaRPr>
          </a:p>
        </p:txBody>
      </p:sp>
    </p:spTree>
    <p:extLst>
      <p:ext uri="{BB962C8B-B14F-4D97-AF65-F5344CB8AC3E}">
        <p14:creationId xmlns:p14="http://schemas.microsoft.com/office/powerpoint/2010/main" val="213647460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Presentation title</a:t>
            </a:r>
            <a:br>
              <a:rPr lang="en-US" sz="800" noProof="0" dirty="0">
                <a:solidFill>
                  <a:schemeClr val="bg1"/>
                </a:solidFill>
                <a:latin typeface="Calibri" panose="020F0502020204030204" pitchFamily="34" charset="0"/>
                <a:cs typeface="Calibri" panose="020F0502020204030204" pitchFamily="34" charset="0"/>
              </a:rPr>
            </a:br>
            <a:r>
              <a:rPr lang="en-US" sz="8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cs-CZ" sz="800" noProof="0" dirty="0">
                <a:solidFill>
                  <a:schemeClr val="bg1"/>
                </a:solidFill>
                <a:latin typeface="Calibri" panose="020F0502020204030204" pitchFamily="34" charset="0"/>
                <a:cs typeface="Calibri" panose="020F0502020204030204" pitchFamily="34" charset="0"/>
              </a:rPr>
              <a:t>© 202</a:t>
            </a:r>
            <a:r>
              <a:rPr lang="en-US" sz="800" noProof="0" dirty="0">
                <a:solidFill>
                  <a:schemeClr val="bg1"/>
                </a:solidFill>
                <a:latin typeface="Calibri" panose="020F0502020204030204" pitchFamily="34" charset="0"/>
                <a:cs typeface="Calibri" panose="020F0502020204030204" pitchFamily="34" charset="0"/>
              </a:rPr>
              <a:t>4</a:t>
            </a:r>
            <a:r>
              <a:rPr lang="cs-CZ" sz="800" noProof="0" dirty="0">
                <a:solidFill>
                  <a:schemeClr val="bg1"/>
                </a:solidFill>
                <a:latin typeface="Calibri" panose="020F0502020204030204" pitchFamily="34" charset="0"/>
                <a:cs typeface="Calibri" panose="020F0502020204030204" pitchFamily="34" charset="0"/>
              </a:rPr>
              <a:t>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21828" cy="123111"/>
          </a:xfrm>
          <a:prstGeom prst="rect">
            <a:avLst/>
          </a:prstGeom>
        </p:spPr>
        <p:txBody>
          <a:bodyPr wrap="none" lIns="0" tIns="0" rIns="0" bIns="0">
            <a:spAutoFit/>
          </a:bodyPr>
          <a:lstStyle/>
          <a:p>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a:t>‹#›</a:t>
            </a:fld>
            <a:endParaRPr lang="en-US" sz="800" dirty="0">
              <a:solidFill>
                <a:schemeClr val="bg1"/>
              </a:solidFill>
            </a:endParaRPr>
          </a:p>
        </p:txBody>
      </p:sp>
    </p:spTree>
    <p:extLst>
      <p:ext uri="{BB962C8B-B14F-4D97-AF65-F5344CB8AC3E}">
        <p14:creationId xmlns:p14="http://schemas.microsoft.com/office/powerpoint/2010/main" val="367548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Presentation title</a:t>
            </a:r>
            <a:br>
              <a:rPr lang="en-US" sz="800" noProof="0" dirty="0">
                <a:solidFill>
                  <a:schemeClr val="bg1"/>
                </a:solidFill>
                <a:latin typeface="Calibri" panose="020F0502020204030204" pitchFamily="34" charset="0"/>
                <a:cs typeface="Calibri" panose="020F0502020204030204" pitchFamily="34" charset="0"/>
              </a:rPr>
            </a:br>
            <a:r>
              <a:rPr lang="en-US" sz="8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cs-CZ" sz="800" noProof="0" dirty="0">
                <a:solidFill>
                  <a:schemeClr val="bg1"/>
                </a:solidFill>
                <a:latin typeface="Calibri" panose="020F0502020204030204" pitchFamily="34" charset="0"/>
                <a:cs typeface="Calibri" panose="020F0502020204030204" pitchFamily="34" charset="0"/>
              </a:rPr>
              <a:t>© 202</a:t>
            </a:r>
            <a:r>
              <a:rPr lang="en-US" sz="800" noProof="0" dirty="0">
                <a:solidFill>
                  <a:schemeClr val="bg1"/>
                </a:solidFill>
                <a:latin typeface="Calibri" panose="020F0502020204030204" pitchFamily="34" charset="0"/>
                <a:cs typeface="Calibri" panose="020F0502020204030204" pitchFamily="34" charset="0"/>
              </a:rPr>
              <a:t>4</a:t>
            </a:r>
            <a:r>
              <a:rPr lang="cs-CZ" sz="800" noProof="0" dirty="0">
                <a:solidFill>
                  <a:schemeClr val="bg1"/>
                </a:solidFill>
                <a:latin typeface="Calibri" panose="020F0502020204030204" pitchFamily="34" charset="0"/>
                <a:cs typeface="Calibri" panose="020F0502020204030204" pitchFamily="34" charset="0"/>
              </a:rPr>
              <a:t>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21828" cy="123111"/>
          </a:xfrm>
          <a:prstGeom prst="rect">
            <a:avLst/>
          </a:prstGeom>
        </p:spPr>
        <p:txBody>
          <a:bodyPr wrap="none" lIns="0" tIns="0" rIns="0" bIns="0">
            <a:spAutoFit/>
          </a:bodyPr>
          <a:lstStyle/>
          <a:p>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a:t>‹#›</a:t>
            </a:fld>
            <a:endParaRPr lang="en-US" sz="800" dirty="0">
              <a:solidFill>
                <a:schemeClr val="bg1"/>
              </a:solidFill>
            </a:endParaRPr>
          </a:p>
        </p:txBody>
      </p:sp>
    </p:spTree>
    <p:extLst>
      <p:ext uri="{BB962C8B-B14F-4D97-AF65-F5344CB8AC3E}">
        <p14:creationId xmlns:p14="http://schemas.microsoft.com/office/powerpoint/2010/main" val="2867882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Presentation title</a:t>
            </a:r>
            <a:br>
              <a:rPr lang="en-US" sz="800" noProof="0" dirty="0">
                <a:solidFill>
                  <a:schemeClr val="bg1"/>
                </a:solidFill>
                <a:latin typeface="Calibri" panose="020F0502020204030204" pitchFamily="34" charset="0"/>
                <a:cs typeface="Calibri" panose="020F0502020204030204" pitchFamily="34" charset="0"/>
              </a:rPr>
            </a:br>
            <a:r>
              <a:rPr lang="en-US" sz="8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cs-CZ" sz="800" noProof="0" dirty="0">
                <a:solidFill>
                  <a:schemeClr val="bg1"/>
                </a:solidFill>
                <a:latin typeface="Calibri" panose="020F0502020204030204" pitchFamily="34" charset="0"/>
                <a:cs typeface="Calibri" panose="020F0502020204030204" pitchFamily="34" charset="0"/>
              </a:rPr>
              <a:t>© 202</a:t>
            </a:r>
            <a:r>
              <a:rPr lang="en-US" sz="800" noProof="0" dirty="0">
                <a:solidFill>
                  <a:schemeClr val="bg1"/>
                </a:solidFill>
                <a:latin typeface="Calibri" panose="020F0502020204030204" pitchFamily="34" charset="0"/>
                <a:cs typeface="Calibri" panose="020F0502020204030204" pitchFamily="34" charset="0"/>
              </a:rPr>
              <a:t>4</a:t>
            </a:r>
            <a:r>
              <a:rPr lang="cs-CZ" sz="800" noProof="0" dirty="0">
                <a:solidFill>
                  <a:schemeClr val="bg1"/>
                </a:solidFill>
                <a:latin typeface="Calibri" panose="020F0502020204030204" pitchFamily="34" charset="0"/>
                <a:cs typeface="Calibri" panose="020F0502020204030204" pitchFamily="34" charset="0"/>
              </a:rPr>
              <a:t>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21828" cy="123111"/>
          </a:xfrm>
          <a:prstGeom prst="rect">
            <a:avLst/>
          </a:prstGeom>
        </p:spPr>
        <p:txBody>
          <a:bodyPr wrap="none" lIns="0" tIns="0" rIns="0" bIns="0">
            <a:spAutoFit/>
          </a:bodyPr>
          <a:lstStyle/>
          <a:p>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a:t>‹#›</a:t>
            </a:fld>
            <a:endParaRPr lang="en-US" sz="800" dirty="0">
              <a:solidFill>
                <a:schemeClr val="bg1"/>
              </a:solidFill>
            </a:endParaRPr>
          </a:p>
        </p:txBody>
      </p:sp>
    </p:spTree>
    <p:extLst>
      <p:ext uri="{BB962C8B-B14F-4D97-AF65-F5344CB8AC3E}">
        <p14:creationId xmlns:p14="http://schemas.microsoft.com/office/powerpoint/2010/main" val="5375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Presentation title</a:t>
            </a:r>
            <a:br>
              <a:rPr lang="en-US" sz="800" noProof="0" dirty="0">
                <a:solidFill>
                  <a:schemeClr val="bg1"/>
                </a:solidFill>
                <a:latin typeface="Calibri" panose="020F0502020204030204" pitchFamily="34" charset="0"/>
                <a:cs typeface="Calibri" panose="020F0502020204030204" pitchFamily="34" charset="0"/>
              </a:rPr>
            </a:br>
            <a:r>
              <a:rPr lang="en-US" sz="8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5" name="Rectangle 4">
            <a:extLst>
              <a:ext uri="{FF2B5EF4-FFF2-40B4-BE49-F238E27FC236}">
                <a16:creationId xmlns:a16="http://schemas.microsoft.com/office/drawing/2014/main" id="{C69DBDC7-DF0D-40FE-8DE0-1C33F8DF42EC}"/>
              </a:ext>
            </a:extLst>
          </p:cNvPr>
          <p:cNvSpPr/>
          <p:nvPr userDrawn="1"/>
        </p:nvSpPr>
        <p:spPr>
          <a:xfrm>
            <a:off x="11555698" y="6473952"/>
            <a:ext cx="121828" cy="123111"/>
          </a:xfrm>
          <a:prstGeom prst="rect">
            <a:avLst/>
          </a:prstGeom>
        </p:spPr>
        <p:txBody>
          <a:bodyPr wrap="none" lIns="0" tIns="0" rIns="0" bIns="0">
            <a:spAutoFit/>
          </a:bodyPr>
          <a:lstStyle/>
          <a:p>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a:t>‹#›</a:t>
            </a:fld>
            <a:endParaRPr lang="en-US" sz="800" dirty="0">
              <a:solidFill>
                <a:schemeClr val="bg1"/>
              </a:solidFill>
            </a:endParaRPr>
          </a:p>
        </p:txBody>
      </p:sp>
      <p:sp>
        <p:nvSpPr>
          <p:cNvPr id="6" name="Copyright">
            <a:extLst>
              <a:ext uri="{FF2B5EF4-FFF2-40B4-BE49-F238E27FC236}">
                <a16:creationId xmlns:a16="http://schemas.microsoft.com/office/drawing/2014/main" id="{02A72A2D-54BF-4C51-9A7D-951A708F8000}"/>
              </a:ext>
            </a:extLst>
          </p:cNvPr>
          <p:cNvSpPr txBox="1"/>
          <p:nvPr userDrawn="1"/>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cs-CZ" sz="800" noProof="0" dirty="0">
                <a:solidFill>
                  <a:schemeClr val="bg1"/>
                </a:solidFill>
                <a:latin typeface="Calibri" panose="020F0502020204030204" pitchFamily="34" charset="0"/>
                <a:cs typeface="Calibri" panose="020F0502020204030204" pitchFamily="34" charset="0"/>
              </a:rPr>
              <a:t>© 202</a:t>
            </a:r>
            <a:r>
              <a:rPr lang="en-US" sz="800" noProof="0" dirty="0">
                <a:solidFill>
                  <a:schemeClr val="bg1"/>
                </a:solidFill>
                <a:latin typeface="Calibri" panose="020F0502020204030204" pitchFamily="34" charset="0"/>
                <a:cs typeface="Calibri" panose="020F0502020204030204" pitchFamily="34" charset="0"/>
              </a:rPr>
              <a:t>4</a:t>
            </a:r>
            <a:r>
              <a:rPr lang="cs-CZ" sz="800" noProof="0" dirty="0">
                <a:solidFill>
                  <a:schemeClr val="bg1"/>
                </a:solidFill>
                <a:latin typeface="Calibri" panose="020F0502020204030204" pitchFamily="34" charset="0"/>
                <a:cs typeface="Calibri" panose="020F0502020204030204" pitchFamily="34" charset="0"/>
              </a:rPr>
              <a:t> Pro více informací kontaktujte Deloitte Česká republika.</a:t>
            </a:r>
          </a:p>
        </p:txBody>
      </p:sp>
    </p:spTree>
    <p:extLst>
      <p:ext uri="{BB962C8B-B14F-4D97-AF65-F5344CB8AC3E}">
        <p14:creationId xmlns:p14="http://schemas.microsoft.com/office/powerpoint/2010/main" val="2394249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24016531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dirty="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77809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866028850"/>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1431688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a:latin typeface="+mn-lt"/>
              </a:defRPr>
            </a:lvl1pPr>
            <a:lvl2pPr marL="139700" indent="-139700" algn="l">
              <a:buClr>
                <a:schemeClr val="tx1"/>
              </a:buClr>
              <a:buSzPct val="100000"/>
              <a:buFont typeface="Arial" panose="020B0604020202020204" pitchFamily="34" charset="0"/>
              <a:buChar char="•"/>
              <a:tabLst>
                <a:tab pos="6729413" algn="r"/>
              </a:tabLst>
              <a:defRPr>
                <a:latin typeface="+mj-lt"/>
              </a:defRPr>
            </a:lvl2pPr>
            <a:lvl3pPr marL="304800" indent="-139700" algn="l">
              <a:buClr>
                <a:schemeClr val="tx1"/>
              </a:buClr>
              <a:buSzPct val="100000"/>
              <a:buFont typeface="Arial" panose="020B0604020202020204" pitchFamily="34" charset="0"/>
              <a:buChar char="−"/>
              <a:tabLst>
                <a:tab pos="6729413" algn="r"/>
              </a:tabLst>
              <a:defRPr>
                <a:latin typeface="+mn-lt"/>
              </a:defRPr>
            </a:lvl3pPr>
            <a:lvl4pPr marL="469900" indent="-139700" algn="l">
              <a:buClr>
                <a:schemeClr val="tx1"/>
              </a:buClr>
              <a:buSzPct val="100000"/>
              <a:buFont typeface="Arial" panose="020B0604020202020204" pitchFamily="34" charset="0"/>
              <a:buChar char="◦"/>
              <a:tabLst>
                <a:tab pos="6729413" algn="r"/>
              </a:tabLst>
              <a:defRPr>
                <a:latin typeface="+mn-lt"/>
              </a:defRPr>
            </a:lvl4pPr>
            <a:lvl5pPr marL="635000" indent="-139700" algn="l">
              <a:buClr>
                <a:schemeClr val="tx1"/>
              </a:buClr>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07203733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820" y="456664"/>
            <a:ext cx="1998000" cy="925656"/>
          </a:xfrm>
          <a:prstGeom prst="rect">
            <a:avLst/>
          </a:prstGeom>
        </p:spPr>
      </p:pic>
    </p:spTree>
    <p:extLst>
      <p:ext uri="{BB962C8B-B14F-4D97-AF65-F5344CB8AC3E}">
        <p14:creationId xmlns:p14="http://schemas.microsoft.com/office/powerpoint/2010/main" val="4205544640"/>
      </p:ext>
    </p:extLst>
  </p:cSld>
  <p:clrMapOvr>
    <a:masterClrMapping/>
  </p:clrMapOvr>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
                <a:schemeClr val="tx1"/>
              </a:buClr>
              <a:buSzPct val="100000"/>
              <a:buFont typeface="Arial" panose="020B0604020202020204" pitchFamily="34" charset="0"/>
              <a:buChar char="•"/>
              <a:defRPr/>
            </a:lvl2pPr>
            <a:lvl3pPr marL="304800" indent="-139700" algn="l">
              <a:buClr>
                <a:schemeClr val="tx1"/>
              </a:buClr>
              <a:buSzPct val="100000"/>
              <a:buFont typeface="Arial" panose="020B0604020202020204" pitchFamily="34" charset="0"/>
              <a:buChar char="−"/>
              <a:defRPr/>
            </a:lvl3pPr>
            <a:lvl4pPr marL="469900" indent="-139700" algn="l">
              <a:buClr>
                <a:schemeClr val="tx1"/>
              </a:buClr>
              <a:buSzPct val="100000"/>
              <a:buFont typeface="Arial" panose="020B0604020202020204" pitchFamily="34" charset="0"/>
              <a:buChar char="◦"/>
              <a:defRPr/>
            </a:lvl4pPr>
            <a:lvl5pPr marL="635000" indent="-139700" algn="l">
              <a:buClr>
                <a:schemeClr val="tx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820" y="456664"/>
            <a:ext cx="1998000" cy="925656"/>
          </a:xfrm>
          <a:prstGeom prst="rect">
            <a:avLst/>
          </a:prstGeom>
        </p:spPr>
      </p:pic>
    </p:spTree>
    <p:extLst>
      <p:ext uri="{BB962C8B-B14F-4D97-AF65-F5344CB8AC3E}">
        <p14:creationId xmlns:p14="http://schemas.microsoft.com/office/powerpoint/2010/main" val="227949767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65288"/>
            <a:ext cx="6240000" cy="4716463"/>
          </a:xfrm>
        </p:spPr>
        <p:txBody>
          <a:bodyPr>
            <a:noAutofit/>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3810344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66746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840729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77574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961405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52618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807637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Rectangle 23">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6" name="Rectangle 25">
            <a:extLst>
              <a:ext uri="{FF2B5EF4-FFF2-40B4-BE49-F238E27FC236}">
                <a16:creationId xmlns:a16="http://schemas.microsoft.com/office/drawing/2014/main" id="{E8772A29-A091-45EF-9E05-7D38B8B671A6}"/>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7" name="Rectangle 26">
            <a:extLst>
              <a:ext uri="{FF2B5EF4-FFF2-40B4-BE49-F238E27FC236}">
                <a16:creationId xmlns:a16="http://schemas.microsoft.com/office/drawing/2014/main" id="{331A621E-F4F0-40C4-8952-5BF179427ED7}"/>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031971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6" name="Rectangle 15"/>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7" name="Rectangle 16"/>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8" name="Rectangle 17">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23676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pic>
        <p:nvPicPr>
          <p:cNvPr id="2" name="Picture 1" descr="A green and silver sphere with spirals&#10;&#10;Description automatically generated">
            <a:extLst>
              <a:ext uri="{FF2B5EF4-FFF2-40B4-BE49-F238E27FC236}">
                <a16:creationId xmlns:a16="http://schemas.microsoft.com/office/drawing/2014/main" id="{4DCA527F-088C-AFCF-5B92-00A75651686E}"/>
              </a:ext>
            </a:extLst>
          </p:cNvPr>
          <p:cNvPicPr>
            <a:picLocks noChangeAspect="1"/>
          </p:cNvPicPr>
          <p:nvPr userDrawn="1"/>
        </p:nvPicPr>
        <p:blipFill>
          <a:blip r:embed="rId2"/>
          <a:stretch>
            <a:fillRect/>
          </a:stretch>
        </p:blipFill>
        <p:spPr>
          <a:xfrm>
            <a:off x="5285950" y="273050"/>
            <a:ext cx="6313510" cy="6313510"/>
          </a:xfrm>
          <a:prstGeom prst="rect">
            <a:avLst/>
          </a:prstGeom>
        </p:spPr>
      </p:pic>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4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820" y="456664"/>
            <a:ext cx="1998000" cy="925656"/>
          </a:xfrm>
          <a:prstGeom prst="rect">
            <a:avLst/>
          </a:prstGeom>
        </p:spPr>
      </p:pic>
      <p:pic>
        <p:nvPicPr>
          <p:cNvPr id="7" name="Picture 6">
            <a:extLst>
              <a:ext uri="{FF2B5EF4-FFF2-40B4-BE49-F238E27FC236}">
                <a16:creationId xmlns:a16="http://schemas.microsoft.com/office/drawing/2014/main" id="{24091ED7-C412-487B-88AC-F1B76F6BA2F2}"/>
              </a:ext>
            </a:extLst>
          </p:cNvPr>
          <p:cNvPicPr>
            <a:picLocks noChangeAspect="1"/>
          </p:cNvPicPr>
          <p:nvPr userDrawn="1"/>
        </p:nvPicPr>
        <p:blipFill>
          <a:blip r:embed="rId4"/>
          <a:srcRect/>
          <a:stretch/>
        </p:blipFill>
        <p:spPr>
          <a:xfrm>
            <a:off x="10694852" y="5659120"/>
            <a:ext cx="1198880" cy="1198880"/>
          </a:xfrm>
          <a:prstGeom prst="rect">
            <a:avLst/>
          </a:prstGeom>
        </p:spPr>
      </p:pic>
    </p:spTree>
    <p:extLst>
      <p:ext uri="{BB962C8B-B14F-4D97-AF65-F5344CB8AC3E}">
        <p14:creationId xmlns:p14="http://schemas.microsoft.com/office/powerpoint/2010/main" val="2507594452"/>
      </p:ext>
    </p:extLst>
  </p:cSld>
  <p:clrMapOvr>
    <a:masterClrMapping/>
  </p:clrMapOvr>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90626"/>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90626"/>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Rectangle 27"/>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29" name="Rectangle 28"/>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30" name="Rectangle 29">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2" name="Rectangle 31">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94838209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Rectangle 20">
            <a:extLst>
              <a:ext uri="{FF2B5EF4-FFF2-40B4-BE49-F238E27FC236}">
                <a16:creationId xmlns:a16="http://schemas.microsoft.com/office/drawing/2014/main" id="{56C776D0-A1AC-41AD-A930-68E62E311F28}"/>
              </a:ext>
            </a:extLst>
          </p:cNvPr>
          <p:cNvSpPr/>
          <p:nvPr userDrawn="1"/>
        </p:nvSpPr>
        <p:spPr>
          <a:xfrm>
            <a:off x="476780"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Rectangle 21">
            <a:extLst>
              <a:ext uri="{FF2B5EF4-FFF2-40B4-BE49-F238E27FC236}">
                <a16:creationId xmlns:a16="http://schemas.microsoft.com/office/drawing/2014/main" id="{56C776D0-A1AC-41AD-A930-68E62E311F28}"/>
              </a:ext>
            </a:extLst>
          </p:cNvPr>
          <p:cNvSpPr/>
          <p:nvPr userDrawn="1"/>
        </p:nvSpPr>
        <p:spPr>
          <a:xfrm>
            <a:off x="4325938"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3" name="Rectangle 22">
            <a:extLst>
              <a:ext uri="{FF2B5EF4-FFF2-40B4-BE49-F238E27FC236}">
                <a16:creationId xmlns:a16="http://schemas.microsoft.com/office/drawing/2014/main" id="{56C776D0-A1AC-41AD-A930-68E62E311F28}"/>
              </a:ext>
            </a:extLst>
          </p:cNvPr>
          <p:cNvSpPr/>
          <p:nvPr userDrawn="1"/>
        </p:nvSpPr>
        <p:spPr>
          <a:xfrm>
            <a:off x="8148737"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2285127962"/>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674087"/>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674087"/>
            <a:ext cx="3657600"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334485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21952939"/>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748415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10544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197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rmAutofit/>
          </a:bodyPr>
          <a:lstStyle>
            <a:lvl1pPr>
              <a:lnSpc>
                <a:spcPct val="100000"/>
              </a:lnSpc>
              <a:spcAft>
                <a:spcPts val="450"/>
              </a:spcAft>
              <a:defRPr sz="900"/>
            </a:lvl1pPr>
          </a:lstStyle>
          <a:p>
            <a:pPr lvl="0"/>
            <a:r>
              <a:rPr lang="en-US"/>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820" y="456664"/>
            <a:ext cx="1998000" cy="925656"/>
          </a:xfrm>
          <a:prstGeom prst="rect">
            <a:avLst/>
          </a:prstGeom>
        </p:spPr>
      </p:pic>
    </p:spTree>
    <p:extLst>
      <p:ext uri="{BB962C8B-B14F-4D97-AF65-F5344CB8AC3E}">
        <p14:creationId xmlns:p14="http://schemas.microsoft.com/office/powerpoint/2010/main" val="1417228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900">
                <a:solidFill>
                  <a:schemeClr val="bg1"/>
                </a:solidFill>
              </a:defRPr>
            </a:lvl1pPr>
          </a:lstStyle>
          <a:p>
            <a:pPr lvl="0"/>
            <a:r>
              <a:rPr lang="en-US"/>
              <a:t>Click to edit Master text styles</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820" y="456664"/>
            <a:ext cx="1998000" cy="925656"/>
          </a:xfrm>
          <a:prstGeom prst="rect">
            <a:avLst/>
          </a:prstGeom>
        </p:spPr>
      </p:pic>
      <p:pic>
        <p:nvPicPr>
          <p:cNvPr id="2" name="Picture 1" descr="A green and silver sphere with spirals&#10;&#10;Description automatically generated">
            <a:extLst>
              <a:ext uri="{FF2B5EF4-FFF2-40B4-BE49-F238E27FC236}">
                <a16:creationId xmlns:a16="http://schemas.microsoft.com/office/drawing/2014/main" id="{081C2D9B-1411-3359-E75E-BD5EB1164A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artisticBlur radius="25"/>
                    </a14:imgEffect>
                  </a14:imgLayer>
                </a14:imgProps>
              </a:ext>
            </a:extLst>
          </a:blip>
          <a:srcRect l="1" t="45560" r="27843" b="7744"/>
          <a:stretch/>
        </p:blipFill>
        <p:spPr>
          <a:xfrm>
            <a:off x="1594772" y="0"/>
            <a:ext cx="10597228" cy="6858000"/>
          </a:xfrm>
          <a:prstGeom prst="rect">
            <a:avLst/>
          </a:prstGeom>
        </p:spPr>
      </p:pic>
    </p:spTree>
    <p:extLst>
      <p:ext uri="{BB962C8B-B14F-4D97-AF65-F5344CB8AC3E}">
        <p14:creationId xmlns:p14="http://schemas.microsoft.com/office/powerpoint/2010/main" val="2506589625"/>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66055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4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820" y="456664"/>
            <a:ext cx="1998000" cy="925656"/>
          </a:xfrm>
          <a:prstGeom prst="rect">
            <a:avLst/>
          </a:prstGeom>
        </p:spPr>
      </p:pic>
    </p:spTree>
    <p:extLst>
      <p:ext uri="{BB962C8B-B14F-4D97-AF65-F5344CB8AC3E}">
        <p14:creationId xmlns:p14="http://schemas.microsoft.com/office/powerpoint/2010/main" val="111539817"/>
      </p:ext>
    </p:extLst>
  </p:cSld>
  <p:clrMapOvr>
    <a:masterClrMapping/>
  </p:clrMapOvr>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C2051-AD6C-67A5-F0D3-05619AFA66BA}"/>
              </a:ext>
            </a:extLst>
          </p:cNvPr>
          <p:cNvSpPr>
            <a:spLocks noGrp="1"/>
          </p:cNvSpPr>
          <p:nvPr>
            <p:ph idx="1" hasCustomPrompt="1"/>
          </p:nvPr>
        </p:nvSpPr>
        <p:spPr>
          <a:xfrm>
            <a:off x="838199" y="1808163"/>
            <a:ext cx="10766425" cy="3951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3C9B4C8F-129E-B42F-4F02-9B7E1E5D470D}"/>
              </a:ext>
            </a:extLst>
          </p:cNvPr>
          <p:cNvSpPr>
            <a:spLocks noGrp="1"/>
          </p:cNvSpPr>
          <p:nvPr>
            <p:ph type="title" hasCustomPrompt="1"/>
          </p:nvPr>
        </p:nvSpPr>
        <p:spPr>
          <a:xfrm>
            <a:off x="838199" y="365125"/>
            <a:ext cx="10766426" cy="432000"/>
          </a:xfrm>
        </p:spPr>
        <p:txBody>
          <a:bodyPr/>
          <a:lstStyle/>
          <a:p>
            <a:r>
              <a:rPr lang="en-US"/>
              <a:t>CLICK TO EDIT MASTER TITLE STYLE</a:t>
            </a:r>
          </a:p>
        </p:txBody>
      </p:sp>
    </p:spTree>
    <p:extLst>
      <p:ext uri="{BB962C8B-B14F-4D97-AF65-F5344CB8AC3E}">
        <p14:creationId xmlns:p14="http://schemas.microsoft.com/office/powerpoint/2010/main" val="236792074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9010908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Presentation title</a:t>
            </a:r>
            <a:br>
              <a:rPr lang="en-US" sz="800" noProof="0" dirty="0">
                <a:solidFill>
                  <a:schemeClr val="bg1"/>
                </a:solidFill>
                <a:latin typeface="Calibri" panose="020F0502020204030204" pitchFamily="34" charset="0"/>
                <a:cs typeface="Calibri" panose="020F0502020204030204" pitchFamily="34" charset="0"/>
              </a:rPr>
            </a:br>
            <a:r>
              <a:rPr lang="en-US" sz="8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cs-CZ" sz="800" noProof="0" dirty="0">
                <a:solidFill>
                  <a:schemeClr val="bg1"/>
                </a:solidFill>
                <a:latin typeface="Calibri" panose="020F0502020204030204" pitchFamily="34" charset="0"/>
                <a:cs typeface="Calibri" panose="020F0502020204030204" pitchFamily="34" charset="0"/>
              </a:rPr>
              <a:t>© 202</a:t>
            </a:r>
            <a:r>
              <a:rPr lang="en-US" sz="800" noProof="0" dirty="0">
                <a:solidFill>
                  <a:schemeClr val="bg1"/>
                </a:solidFill>
                <a:latin typeface="Calibri" panose="020F0502020204030204" pitchFamily="34" charset="0"/>
                <a:cs typeface="Calibri" panose="020F0502020204030204" pitchFamily="34" charset="0"/>
              </a:rPr>
              <a:t>4</a:t>
            </a:r>
            <a:r>
              <a:rPr lang="cs-CZ" sz="800" noProof="0" dirty="0">
                <a:solidFill>
                  <a:schemeClr val="bg1"/>
                </a:solidFill>
                <a:latin typeface="Calibri" panose="020F0502020204030204" pitchFamily="34" charset="0"/>
                <a:cs typeface="Calibri" panose="020F0502020204030204" pitchFamily="34" charset="0"/>
              </a:rPr>
              <a:t> Pro více informací kontaktujte Deloitte Česká republika.</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21828" cy="123111"/>
          </a:xfrm>
          <a:prstGeom prst="rect">
            <a:avLst/>
          </a:prstGeom>
        </p:spPr>
        <p:txBody>
          <a:bodyPr wrap="none" lIns="0" tIns="0" rIns="0" bIns="0">
            <a:spAutoFit/>
          </a:bodyPr>
          <a:lstStyle/>
          <a:p>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a:t>‹#›</a:t>
            </a:fld>
            <a:endParaRPr lang="en-US" sz="800" dirty="0">
              <a:solidFill>
                <a:schemeClr val="bg1"/>
              </a:solidFill>
            </a:endParaRPr>
          </a:p>
        </p:txBody>
      </p:sp>
    </p:spTree>
    <p:extLst>
      <p:ext uri="{BB962C8B-B14F-4D97-AF65-F5344CB8AC3E}">
        <p14:creationId xmlns:p14="http://schemas.microsoft.com/office/powerpoint/2010/main" val="309786271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pic>
        <p:nvPicPr>
          <p:cNvPr id="2" name="Picture 1" descr="A green and silver sphere with spirals&#10;&#10;Description automatically generated">
            <a:extLst>
              <a:ext uri="{FF2B5EF4-FFF2-40B4-BE49-F238E27FC236}">
                <a16:creationId xmlns:a16="http://schemas.microsoft.com/office/drawing/2014/main" id="{E273CB3F-5200-E139-28F7-443645261B44}"/>
              </a:ext>
            </a:extLst>
          </p:cNvPr>
          <p:cNvPicPr>
            <a:picLocks noChangeAspect="1"/>
          </p:cNvPicPr>
          <p:nvPr userDrawn="1"/>
        </p:nvPicPr>
        <p:blipFill rotWithShape="1">
          <a:blip r:embed="rId2"/>
          <a:srcRect t="36107" r="27276" b="4839"/>
          <a:stretch/>
        </p:blipFill>
        <p:spPr>
          <a:xfrm>
            <a:off x="3746518" y="-1"/>
            <a:ext cx="8445482" cy="6858001"/>
          </a:xfrm>
          <a:prstGeom prst="rect">
            <a:avLst/>
          </a:prstGeom>
        </p:spPr>
      </p:pic>
      <p:sp>
        <p:nvSpPr>
          <p:cNvPr id="3" name="Rectangle 2">
            <a:extLst>
              <a:ext uri="{FF2B5EF4-FFF2-40B4-BE49-F238E27FC236}">
                <a16:creationId xmlns:a16="http://schemas.microsoft.com/office/drawing/2014/main" id="{9AFB328B-41B6-A2B0-2AED-491E3C0BFE6D}"/>
              </a:ext>
            </a:extLst>
          </p:cNvPr>
          <p:cNvSpPr/>
          <p:nvPr userDrawn="1"/>
        </p:nvSpPr>
        <p:spPr bwMode="gray">
          <a:xfrm>
            <a:off x="0" y="2204720"/>
            <a:ext cx="11805920" cy="2790812"/>
          </a:xfrm>
          <a:prstGeom prst="rect">
            <a:avLst/>
          </a:prstGeom>
          <a:solidFill>
            <a:schemeClr val="tx1">
              <a:alpha val="77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cs-CZ" sz="800" noProof="0" dirty="0">
                <a:solidFill>
                  <a:schemeClr val="bg1"/>
                </a:solidFill>
                <a:latin typeface="Calibri" panose="020F0502020204030204" pitchFamily="34" charset="0"/>
                <a:cs typeface="Calibri" panose="020F0502020204030204" pitchFamily="34" charset="0"/>
              </a:rPr>
              <a:t>Nakládání s veřejnými prostředky s péčí řádného hospodáře</a:t>
            </a:r>
            <a:endParaRPr lang="en-US" sz="800" noProof="0" dirty="0">
              <a:solidFill>
                <a:schemeClr val="bg1"/>
              </a:solidFill>
              <a:latin typeface="Calibri" panose="020F0502020204030204" pitchFamily="34" charset="0"/>
              <a:cs typeface="Calibri" panose="020F0502020204030204" pitchFamily="34" charset="0"/>
            </a:endParaRPr>
          </a:p>
        </p:txBody>
      </p:sp>
      <p:sp>
        <p:nvSpPr>
          <p:cNvPr id="9" name="Copyright">
            <a:extLst>
              <a:ext uri="{FF2B5EF4-FFF2-40B4-BE49-F238E27FC236}">
                <a16:creationId xmlns:a16="http://schemas.microsoft.com/office/drawing/2014/main" id="{CA24B28E-5B13-4779-8D72-C52A20B99FE7}"/>
              </a:ext>
            </a:extLst>
          </p:cNvPr>
          <p:cNvSpPr txBox="1"/>
          <p:nvPr userDrawn="1"/>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cs-CZ" sz="800" noProof="0" dirty="0">
                <a:solidFill>
                  <a:schemeClr val="bg1"/>
                </a:solidFill>
                <a:latin typeface="Calibri" panose="020F0502020204030204" pitchFamily="34" charset="0"/>
                <a:cs typeface="Calibri" panose="020F0502020204030204" pitchFamily="34" charset="0"/>
              </a:rPr>
              <a:t>© 202</a:t>
            </a:r>
            <a:r>
              <a:rPr lang="en-US" sz="800" noProof="0" dirty="0">
                <a:solidFill>
                  <a:schemeClr val="bg1"/>
                </a:solidFill>
                <a:latin typeface="Calibri" panose="020F0502020204030204" pitchFamily="34" charset="0"/>
                <a:cs typeface="Calibri" panose="020F0502020204030204" pitchFamily="34" charset="0"/>
              </a:rPr>
              <a:t>4</a:t>
            </a:r>
            <a:r>
              <a:rPr lang="cs-CZ" sz="800" noProof="0" dirty="0">
                <a:solidFill>
                  <a:schemeClr val="bg1"/>
                </a:solidFill>
                <a:latin typeface="Calibri" panose="020F0502020204030204" pitchFamily="34" charset="0"/>
                <a:cs typeface="Calibri" panose="020F0502020204030204" pitchFamily="34" charset="0"/>
              </a:rPr>
              <a:t>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21828" cy="123111"/>
          </a:xfrm>
          <a:prstGeom prst="rect">
            <a:avLst/>
          </a:prstGeom>
        </p:spPr>
        <p:txBody>
          <a:bodyPr wrap="none" lIns="0" tIns="0" rIns="0" bIns="0">
            <a:spAutoFit/>
          </a:bodyPr>
          <a:lstStyle/>
          <a:p>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a:t>‹#›</a:t>
            </a:fld>
            <a:endParaRPr lang="en-US" sz="800" dirty="0">
              <a:solidFill>
                <a:schemeClr val="bg1"/>
              </a:solidFill>
            </a:endParaRPr>
          </a:p>
        </p:txBody>
      </p:sp>
    </p:spTree>
    <p:extLst>
      <p:ext uri="{BB962C8B-B14F-4D97-AF65-F5344CB8AC3E}">
        <p14:creationId xmlns:p14="http://schemas.microsoft.com/office/powerpoint/2010/main" val="40832048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469900"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Presentation title</a:t>
            </a:r>
            <a:br>
              <a:rPr lang="en-US" sz="800" noProof="0" dirty="0">
                <a:solidFill>
                  <a:schemeClr val="bg1"/>
                </a:solidFill>
                <a:latin typeface="Calibri" panose="020F0502020204030204" pitchFamily="34" charset="0"/>
                <a:cs typeface="Calibri" panose="020F0502020204030204" pitchFamily="34" charset="0"/>
              </a:rPr>
            </a:br>
            <a:r>
              <a:rPr lang="en-US" sz="8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7" name="Copyright">
            <a:extLst>
              <a:ext uri="{FF2B5EF4-FFF2-40B4-BE49-F238E27FC236}">
                <a16:creationId xmlns:a16="http://schemas.microsoft.com/office/drawing/2014/main" id="{CA24B28E-5B13-4779-8D72-C52A20B99FE7}"/>
              </a:ext>
            </a:extLst>
          </p:cNvPr>
          <p:cNvSpPr txBox="1"/>
          <p:nvPr userDrawn="1"/>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cs-CZ" sz="800" noProof="0" dirty="0">
                <a:solidFill>
                  <a:schemeClr val="bg1"/>
                </a:solidFill>
                <a:latin typeface="Calibri" panose="020F0502020204030204" pitchFamily="34" charset="0"/>
                <a:cs typeface="Calibri" panose="020F0502020204030204" pitchFamily="34" charset="0"/>
              </a:rPr>
              <a:t>© 202</a:t>
            </a:r>
            <a:r>
              <a:rPr lang="en-US" sz="800" noProof="0" dirty="0">
                <a:solidFill>
                  <a:schemeClr val="bg1"/>
                </a:solidFill>
                <a:latin typeface="Calibri" panose="020F0502020204030204" pitchFamily="34" charset="0"/>
                <a:cs typeface="Calibri" panose="020F0502020204030204" pitchFamily="34" charset="0"/>
              </a:rPr>
              <a:t>4</a:t>
            </a:r>
            <a:r>
              <a:rPr lang="cs-CZ" sz="800" noProof="0" dirty="0">
                <a:solidFill>
                  <a:schemeClr val="bg1"/>
                </a:solidFill>
                <a:latin typeface="Calibri" panose="020F0502020204030204" pitchFamily="34" charset="0"/>
                <a:cs typeface="Calibri" panose="020F0502020204030204" pitchFamily="34" charset="0"/>
              </a:rPr>
              <a:t>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21828" cy="123111"/>
          </a:xfrm>
          <a:prstGeom prst="rect">
            <a:avLst/>
          </a:prstGeom>
        </p:spPr>
        <p:txBody>
          <a:bodyPr wrap="none" lIns="0" tIns="0" rIns="0" bIns="0">
            <a:spAutoFit/>
          </a:bodyPr>
          <a:lstStyle/>
          <a:p>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a:t>‹#›</a:t>
            </a:fld>
            <a:endParaRPr lang="en-US" sz="800" dirty="0">
              <a:solidFill>
                <a:schemeClr val="bg1"/>
              </a:solidFill>
            </a:endParaRPr>
          </a:p>
        </p:txBody>
      </p:sp>
    </p:spTree>
    <p:extLst>
      <p:ext uri="{BB962C8B-B14F-4D97-AF65-F5344CB8AC3E}">
        <p14:creationId xmlns:p14="http://schemas.microsoft.com/office/powerpoint/2010/main" val="9793999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9"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Presentation title</a:t>
            </a:r>
            <a:br>
              <a:rPr lang="en-US" sz="800" noProof="0" dirty="0">
                <a:solidFill>
                  <a:schemeClr val="bg1"/>
                </a:solidFill>
                <a:latin typeface="Calibri" panose="020F0502020204030204" pitchFamily="34" charset="0"/>
                <a:cs typeface="Calibri" panose="020F0502020204030204" pitchFamily="34" charset="0"/>
              </a:rPr>
            </a:br>
            <a:r>
              <a:rPr lang="en-US" sz="8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7" name="Copyright">
            <a:extLst>
              <a:ext uri="{FF2B5EF4-FFF2-40B4-BE49-F238E27FC236}">
                <a16:creationId xmlns:a16="http://schemas.microsoft.com/office/drawing/2014/main" id="{CA24B28E-5B13-4779-8D72-C52A20B99FE7}"/>
              </a:ext>
            </a:extLst>
          </p:cNvPr>
          <p:cNvSpPr txBox="1"/>
          <p:nvPr userDrawn="1"/>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cs-CZ" sz="800" noProof="0" dirty="0">
                <a:solidFill>
                  <a:schemeClr val="bg1"/>
                </a:solidFill>
                <a:latin typeface="Calibri" panose="020F0502020204030204" pitchFamily="34" charset="0"/>
                <a:cs typeface="Calibri" panose="020F0502020204030204" pitchFamily="34" charset="0"/>
              </a:rPr>
              <a:t>© 202</a:t>
            </a:r>
            <a:r>
              <a:rPr lang="en-US" sz="800" noProof="0" dirty="0">
                <a:solidFill>
                  <a:schemeClr val="bg1"/>
                </a:solidFill>
                <a:latin typeface="Calibri" panose="020F0502020204030204" pitchFamily="34" charset="0"/>
                <a:cs typeface="Calibri" panose="020F0502020204030204" pitchFamily="34" charset="0"/>
              </a:rPr>
              <a:t>4</a:t>
            </a:r>
            <a:r>
              <a:rPr lang="cs-CZ" sz="800" noProof="0" dirty="0">
                <a:solidFill>
                  <a:schemeClr val="bg1"/>
                </a:solidFill>
                <a:latin typeface="Calibri" panose="020F0502020204030204" pitchFamily="34" charset="0"/>
                <a:cs typeface="Calibri" panose="020F0502020204030204" pitchFamily="34" charset="0"/>
              </a:rPr>
              <a:t>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21828" cy="123111"/>
          </a:xfrm>
          <a:prstGeom prst="rect">
            <a:avLst/>
          </a:prstGeom>
        </p:spPr>
        <p:txBody>
          <a:bodyPr wrap="none" lIns="0" tIns="0" rIns="0" bIns="0">
            <a:spAutoFit/>
          </a:bodyPr>
          <a:lstStyle/>
          <a:p>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a:t>‹#›</a:t>
            </a:fld>
            <a:endParaRPr lang="en-US" sz="800" dirty="0">
              <a:solidFill>
                <a:schemeClr val="bg1"/>
              </a:solidFill>
            </a:endParaRPr>
          </a:p>
        </p:txBody>
      </p:sp>
    </p:spTree>
    <p:extLst>
      <p:ext uri="{BB962C8B-B14F-4D97-AF65-F5344CB8AC3E}">
        <p14:creationId xmlns:p14="http://schemas.microsoft.com/office/powerpoint/2010/main" val="15795000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08715144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3" imgW="270" imgH="270" progId="TCLayout.ActiveDocument.1">
                  <p:embed/>
                </p:oleObj>
              </mc:Choice>
              <mc:Fallback>
                <p:oleObj name="think-cell Slide" r:id="rId43" imgW="270" imgH="270" progId="TCLayout.ActiveDocument.1">
                  <p:embed/>
                  <p:pic>
                    <p:nvPicPr>
                      <p:cNvPr id="4" name="Object 3" hidden="1"/>
                      <p:cNvPicPr/>
                      <p:nvPr/>
                    </p:nvPicPr>
                    <p:blipFill>
                      <a:blip r:embed="rId44"/>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15" name="CaseCode"/>
          <p:cNvSpPr txBox="1"/>
          <p:nvPr/>
        </p:nvSpPr>
        <p:spPr>
          <a:xfrm>
            <a:off x="6335184" y="6477000"/>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cs-CZ" sz="800" noProof="0" dirty="0">
                <a:solidFill>
                  <a:schemeClr val="tx1"/>
                </a:solidFill>
                <a:latin typeface="Calibri" panose="020F0502020204030204" pitchFamily="34" charset="0"/>
                <a:cs typeface="Calibri" panose="020F0502020204030204" pitchFamily="34" charset="0"/>
              </a:rPr>
              <a:t>Nakládání s veřejnými prostředky s péčí řádného hospodáře</a:t>
            </a:r>
          </a:p>
        </p:txBody>
      </p:sp>
      <p:sp>
        <p:nvSpPr>
          <p:cNvPr id="18" name="Copyright"/>
          <p:cNvSpPr txBox="1"/>
          <p:nvPr/>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cs-CZ" sz="800" noProof="0" dirty="0">
                <a:solidFill>
                  <a:schemeClr val="tx1"/>
                </a:solidFill>
                <a:latin typeface="Calibri" panose="020F0502020204030204" pitchFamily="34" charset="0"/>
                <a:cs typeface="Calibri" panose="020F0502020204030204" pitchFamily="34" charset="0"/>
              </a:rPr>
              <a:t>© 202</a:t>
            </a:r>
            <a:r>
              <a:rPr lang="en-US" sz="800" noProof="0" dirty="0">
                <a:solidFill>
                  <a:schemeClr val="tx1"/>
                </a:solidFill>
                <a:latin typeface="Calibri" panose="020F0502020204030204" pitchFamily="34" charset="0"/>
                <a:cs typeface="Calibri" panose="020F0502020204030204" pitchFamily="34" charset="0"/>
              </a:rPr>
              <a:t>4</a:t>
            </a:r>
            <a:r>
              <a:rPr lang="cs-CZ" sz="800" noProof="0" dirty="0">
                <a:solidFill>
                  <a:schemeClr val="tx1"/>
                </a:solidFill>
                <a:latin typeface="Calibri" panose="020F0502020204030204" pitchFamily="34" charset="0"/>
                <a:cs typeface="Calibri" panose="020F0502020204030204" pitchFamily="34" charset="0"/>
              </a:rPr>
              <a:t> Pro více informací kontaktujte Deloitte Česká republika.</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3" name="Rectangle 2">
            <a:extLst>
              <a:ext uri="{FF2B5EF4-FFF2-40B4-BE49-F238E27FC236}">
                <a16:creationId xmlns:a16="http://schemas.microsoft.com/office/drawing/2014/main" id="{C69DBDC7-DF0D-40FE-8DE0-1C33F8DF42EC}"/>
              </a:ext>
            </a:extLst>
          </p:cNvPr>
          <p:cNvSpPr/>
          <p:nvPr userDrawn="1"/>
        </p:nvSpPr>
        <p:spPr>
          <a:xfrm>
            <a:off x="11555698" y="6473952"/>
            <a:ext cx="121828" cy="123111"/>
          </a:xfrm>
          <a:prstGeom prst="rect">
            <a:avLst/>
          </a:prstGeom>
        </p:spPr>
        <p:txBody>
          <a:bodyPr wrap="none" lIns="0" tIns="0" rIns="0" bIns="0">
            <a:spAutoFit/>
          </a:bodyPr>
          <a:lstStyle/>
          <a:p>
            <a:fld id="{C58DF478-B544-4ED8-9ED4-6A2648E2D233}" type="slidenum">
              <a:rPr lang="cs-CZ" sz="800" noProof="0" smtClean="0">
                <a:solidFill>
                  <a:schemeClr val="tx1"/>
                </a:solidFill>
                <a:latin typeface="Calibri" panose="020F0502020204030204" pitchFamily="34" charset="0"/>
                <a:cs typeface="Calibri" panose="020F0502020204030204" pitchFamily="34" charset="0"/>
              </a:rPr>
              <a:pPr/>
              <a:t>‹#›</a:t>
            </a:fld>
            <a:endParaRPr lang="cs-CZ" sz="800" noProof="0" dirty="0"/>
          </a:p>
        </p:txBody>
      </p:sp>
    </p:spTree>
    <p:extLst>
      <p:ext uri="{BB962C8B-B14F-4D97-AF65-F5344CB8AC3E}">
        <p14:creationId xmlns:p14="http://schemas.microsoft.com/office/powerpoint/2010/main" val="49565921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56" r:id="rId3"/>
    <p:sldLayoutId id="2147483957" r:id="rId4"/>
    <p:sldLayoutId id="2147483900" r:id="rId5"/>
    <p:sldLayoutId id="2147483901" r:id="rId6"/>
    <p:sldLayoutId id="2147483902" r:id="rId7"/>
    <p:sldLayoutId id="2147483949" r:id="rId8"/>
    <p:sldLayoutId id="2147483950" r:id="rId9"/>
    <p:sldLayoutId id="2147483951" r:id="rId10"/>
    <p:sldLayoutId id="2147483952" r:id="rId11"/>
    <p:sldLayoutId id="2147483953" r:id="rId12"/>
    <p:sldLayoutId id="2147483954" r:id="rId13"/>
    <p:sldLayoutId id="2147483955" r:id="rId14"/>
    <p:sldLayoutId id="2147483903" r:id="rId15"/>
    <p:sldLayoutId id="2147483904" r:id="rId16"/>
    <p:sldLayoutId id="2147483905" r:id="rId17"/>
    <p:sldLayoutId id="2147483999" r:id="rId18"/>
    <p:sldLayoutId id="2147483906" r:id="rId19"/>
    <p:sldLayoutId id="2147483907" r:id="rId20"/>
    <p:sldLayoutId id="2147483908" r:id="rId21"/>
    <p:sldLayoutId id="2147483909" r:id="rId22"/>
    <p:sldLayoutId id="2147483911" r:id="rId23"/>
    <p:sldLayoutId id="2147483912" r:id="rId24"/>
    <p:sldLayoutId id="2147483914" r:id="rId25"/>
    <p:sldLayoutId id="2147483915" r:id="rId26"/>
    <p:sldLayoutId id="2147483916" r:id="rId27"/>
    <p:sldLayoutId id="2147483917" r:id="rId28"/>
    <p:sldLayoutId id="2147483918" r:id="rId29"/>
    <p:sldLayoutId id="2147483919" r:id="rId30"/>
    <p:sldLayoutId id="2147483920" r:id="rId31"/>
    <p:sldLayoutId id="2147483921" r:id="rId32"/>
    <p:sldLayoutId id="2147483922" r:id="rId33"/>
    <p:sldLayoutId id="2147483924" r:id="rId34"/>
    <p:sldLayoutId id="2147483925" r:id="rId35"/>
    <p:sldLayoutId id="2147483926" r:id="rId36"/>
    <p:sldLayoutId id="2147483945" r:id="rId37"/>
    <p:sldLayoutId id="2147483946" r:id="rId38"/>
    <p:sldLayoutId id="2147484014" r:id="rId39"/>
    <p:sldLayoutId id="2147484015" r:id="rId40"/>
  </p:sldLayoutIdLst>
  <p:hf hdr="0" dt="0"/>
  <p:txStyles>
    <p:title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b="0"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
          <a:schemeClr val="tx1"/>
        </a:buClr>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12" userDrawn="1">
          <p15:clr>
            <a:srgbClr val="F26B43"/>
          </p15:clr>
        </p15:guide>
        <p15:guide id="3" pos="1392" userDrawn="1">
          <p15:clr>
            <a:srgbClr val="F26B43"/>
          </p15:clr>
        </p15:guide>
        <p15:guide id="4" pos="1512" userDrawn="1">
          <p15:clr>
            <a:srgbClr val="F26B43"/>
          </p15:clr>
        </p15:guide>
        <p15:guide id="5" pos="2592" userDrawn="1">
          <p15:clr>
            <a:srgbClr val="F26B43"/>
          </p15:clr>
        </p15:guide>
        <p15:guide id="6" pos="2712" userDrawn="1">
          <p15:clr>
            <a:srgbClr val="F26B43"/>
          </p15:clr>
        </p15:guide>
        <p15:guide id="7" pos="3768" userDrawn="1">
          <p15:clr>
            <a:srgbClr val="F26B43"/>
          </p15:clr>
        </p15:guide>
        <p15:guide id="8" pos="7368" userDrawn="1">
          <p15:clr>
            <a:srgbClr val="F26B43"/>
          </p15:clr>
        </p15:guide>
        <p15:guide id="9" pos="6288" userDrawn="1">
          <p15:clr>
            <a:srgbClr val="F26B43"/>
          </p15:clr>
        </p15:guide>
        <p15:guide id="10" pos="6168" userDrawn="1">
          <p15:clr>
            <a:srgbClr val="F26B43"/>
          </p15:clr>
        </p15:guide>
        <p15:guide id="11" pos="5088" userDrawn="1">
          <p15:clr>
            <a:srgbClr val="F26B43"/>
          </p15:clr>
        </p15:guide>
        <p15:guide id="12" pos="4968" userDrawn="1">
          <p15:clr>
            <a:srgbClr val="F26B43"/>
          </p15:clr>
        </p15:guide>
        <p15:guide id="13" pos="3912" userDrawn="1">
          <p15:clr>
            <a:srgbClr val="F26B43"/>
          </p15:clr>
        </p15:guide>
        <p15:guide id="14" orient="horz" pos="4104" userDrawn="1">
          <p15:clr>
            <a:srgbClr val="F26B43"/>
          </p15:clr>
        </p15:guide>
        <p15:guide id="15" orient="horz" pos="4032" userDrawn="1">
          <p15:clr>
            <a:srgbClr val="F26B43"/>
          </p15:clr>
        </p15:guide>
        <p15:guide id="16" orient="horz" pos="2232" userDrawn="1">
          <p15:clr>
            <a:srgbClr val="F26B43"/>
          </p15:clr>
        </p15:guide>
        <p15:guide id="17" orient="horz" pos="1056" userDrawn="1">
          <p15:clr>
            <a:srgbClr val="F26B43"/>
          </p15:clr>
        </p15:guide>
        <p15:guide id="18"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hyperlink" Target="mailto:mcerny@deloittec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hyperlink" Target="http://www.deloitt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Placeholder 4"/>
          <p:cNvSpPr>
            <a:spLocks noGrp="1"/>
          </p:cNvSpPr>
          <p:nvPr>
            <p:ph type="body" sz="quarter" idx="10"/>
          </p:nvPr>
        </p:nvSpPr>
        <p:spPr>
          <a:xfrm>
            <a:off x="501652" y="6313510"/>
            <a:ext cx="4446269" cy="273050"/>
          </a:xfrm>
        </p:spPr>
        <p:txBody>
          <a:bodyPr/>
          <a:lstStyle/>
          <a:p>
            <a:r>
              <a:rPr lang="cs-CZ" b="1" dirty="0"/>
              <a:t>Praha</a:t>
            </a:r>
          </a:p>
          <a:p>
            <a:r>
              <a:rPr lang="cs-CZ" b="1" dirty="0"/>
              <a:t>27. Listopadu 2024 </a:t>
            </a:r>
            <a:endParaRPr lang="en-US" b="1" dirty="0"/>
          </a:p>
        </p:txBody>
      </p:sp>
      <p:sp>
        <p:nvSpPr>
          <p:cNvPr id="5" name="Title 4"/>
          <p:cNvSpPr>
            <a:spLocks noGrp="1"/>
          </p:cNvSpPr>
          <p:nvPr>
            <p:ph type="ctrTitle"/>
          </p:nvPr>
        </p:nvSpPr>
        <p:spPr>
          <a:xfrm>
            <a:off x="501653" y="5186209"/>
            <a:ext cx="5480047" cy="895983"/>
          </a:xfrm>
        </p:spPr>
        <p:txBody>
          <a:bodyPr/>
          <a:lstStyle/>
          <a:p>
            <a:r>
              <a:rPr lang="cs-CZ" dirty="0"/>
              <a:t>Nakládání s veřejnými prostředky s péčí řádného hospodáře</a:t>
            </a:r>
          </a:p>
        </p:txBody>
      </p:sp>
    </p:spTree>
    <p:extLst>
      <p:ext uri="{BB962C8B-B14F-4D97-AF65-F5344CB8AC3E}">
        <p14:creationId xmlns:p14="http://schemas.microsoft.com/office/powerpoint/2010/main" val="387669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een and silver sphere with spirals&#10;&#10;Description automatically generated">
            <a:extLst>
              <a:ext uri="{FF2B5EF4-FFF2-40B4-BE49-F238E27FC236}">
                <a16:creationId xmlns:a16="http://schemas.microsoft.com/office/drawing/2014/main" id="{C18FCDD4-79E3-ECFA-298D-5DA067066942}"/>
              </a:ext>
            </a:extLst>
          </p:cNvPr>
          <p:cNvPicPr>
            <a:picLocks noChangeAspect="1"/>
          </p:cNvPicPr>
          <p:nvPr/>
        </p:nvPicPr>
        <p:blipFill rotWithShape="1">
          <a:blip r:embed="rId2"/>
          <a:srcRect l="55078" t="2055" b="5039"/>
          <a:stretch/>
        </p:blipFill>
        <p:spPr>
          <a:xfrm>
            <a:off x="-1" y="213360"/>
            <a:ext cx="3212853" cy="6644640"/>
          </a:xfrm>
          <a:prstGeom prst="rect">
            <a:avLst/>
          </a:prstGeom>
        </p:spPr>
      </p:pic>
      <p:sp>
        <p:nvSpPr>
          <p:cNvPr id="4" name="Title 3">
            <a:extLst>
              <a:ext uri="{FF2B5EF4-FFF2-40B4-BE49-F238E27FC236}">
                <a16:creationId xmlns:a16="http://schemas.microsoft.com/office/drawing/2014/main" id="{2BC30503-6D9A-76DB-FB9A-CF95143446A3}"/>
              </a:ext>
            </a:extLst>
          </p:cNvPr>
          <p:cNvSpPr>
            <a:spLocks noGrp="1"/>
          </p:cNvSpPr>
          <p:nvPr>
            <p:ph type="title"/>
          </p:nvPr>
        </p:nvSpPr>
        <p:spPr>
          <a:xfrm>
            <a:off x="501650" y="317500"/>
            <a:ext cx="11188700" cy="334099"/>
          </a:xfrm>
        </p:spPr>
        <p:txBody>
          <a:bodyPr/>
          <a:lstStyle/>
          <a:p>
            <a:r>
              <a:rPr lang="cs-CZ"/>
              <a:t>Tématem </a:t>
            </a:r>
            <a:r>
              <a:rPr lang="cs-CZ" dirty="0"/>
              <a:t>provází:</a:t>
            </a:r>
            <a:endParaRPr lang="en-US" dirty="0"/>
          </a:p>
        </p:txBody>
      </p:sp>
      <p:pic>
        <p:nvPicPr>
          <p:cNvPr id="2" name="Picture 1">
            <a:extLst>
              <a:ext uri="{FF2B5EF4-FFF2-40B4-BE49-F238E27FC236}">
                <a16:creationId xmlns:a16="http://schemas.microsoft.com/office/drawing/2014/main" id="{F38A48BE-BB0B-8CD5-4689-0A2CEEDC0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50" y="456664"/>
            <a:ext cx="1998000" cy="925656"/>
          </a:xfrm>
          <a:prstGeom prst="rect">
            <a:avLst/>
          </a:prstGeom>
        </p:spPr>
      </p:pic>
      <p:grpSp>
        <p:nvGrpSpPr>
          <p:cNvPr id="17" name="Group 16">
            <a:extLst>
              <a:ext uri="{FF2B5EF4-FFF2-40B4-BE49-F238E27FC236}">
                <a16:creationId xmlns:a16="http://schemas.microsoft.com/office/drawing/2014/main" id="{26BBE99A-F762-7350-877B-E23A6198642C}"/>
              </a:ext>
            </a:extLst>
          </p:cNvPr>
          <p:cNvGrpSpPr/>
          <p:nvPr/>
        </p:nvGrpSpPr>
        <p:grpSpPr>
          <a:xfrm>
            <a:off x="639673" y="1972800"/>
            <a:ext cx="8858010" cy="1572658"/>
            <a:chOff x="501650" y="3646039"/>
            <a:chExt cx="6783070" cy="1188000"/>
          </a:xfrm>
        </p:grpSpPr>
        <p:sp>
          <p:nvSpPr>
            <p:cNvPr id="6" name="TextBox 5">
              <a:extLst>
                <a:ext uri="{FF2B5EF4-FFF2-40B4-BE49-F238E27FC236}">
                  <a16:creationId xmlns:a16="http://schemas.microsoft.com/office/drawing/2014/main" id="{15DED358-01DC-E20C-8B9F-6ED941EB15FC}"/>
                </a:ext>
              </a:extLst>
            </p:cNvPr>
            <p:cNvSpPr txBox="1"/>
            <p:nvPr/>
          </p:nvSpPr>
          <p:spPr>
            <a:xfrm>
              <a:off x="1971640" y="3804108"/>
              <a:ext cx="5313080" cy="871864"/>
            </a:xfrm>
            <a:prstGeom prst="rect">
              <a:avLst/>
            </a:prstGeom>
            <a:solidFill>
              <a:schemeClr val="bg1">
                <a:alpha val="90000"/>
              </a:schemeClr>
            </a:solidFill>
          </p:spPr>
          <p:txBody>
            <a:bodyPr wrap="square" rtlCol="0" anchor="ctr" anchorCtr="0">
              <a:spAutoFit/>
            </a:bodyPr>
            <a:lstStyle/>
            <a:p>
              <a:r>
                <a:rPr lang="cs-CZ" sz="1600" b="1" spc="300" dirty="0">
                  <a:solidFill>
                    <a:schemeClr val="accent2"/>
                  </a:solidFill>
                  <a:latin typeface="+mj-lt"/>
                  <a:cs typeface="Calibri Light" panose="020F0302020204030204" pitchFamily="34" charset="0"/>
                </a:rPr>
                <a:t>Martin Černý</a:t>
              </a:r>
            </a:p>
            <a:p>
              <a:pPr>
                <a:spcAft>
                  <a:spcPts val="600"/>
                </a:spcAft>
              </a:pPr>
              <a:r>
                <a:rPr lang="cs-CZ" sz="1600" dirty="0">
                  <a:latin typeface="+mj-lt"/>
                  <a:cs typeface="Calibri Light" panose="020F0302020204030204" pitchFamily="34" charset="0"/>
                </a:rPr>
                <a:t>Managing </a:t>
              </a:r>
              <a:r>
                <a:rPr lang="cs-CZ" sz="1600" dirty="0" err="1">
                  <a:latin typeface="+mj-lt"/>
                  <a:cs typeface="Calibri Light" panose="020F0302020204030204" pitchFamily="34" charset="0"/>
                </a:rPr>
                <a:t>Associtate</a:t>
              </a:r>
              <a:r>
                <a:rPr lang="cs-CZ" sz="1600" dirty="0">
                  <a:latin typeface="+mj-lt"/>
                  <a:cs typeface="Calibri Light" panose="020F0302020204030204" pitchFamily="34" charset="0"/>
                </a:rPr>
                <a:t> Deloitte Legal</a:t>
              </a:r>
            </a:p>
            <a:p>
              <a:r>
                <a:rPr lang="en-GB" sz="1600" dirty="0">
                  <a:latin typeface="+mj-lt"/>
                  <a:cs typeface="Calibri Light" panose="020F0302020204030204" pitchFamily="34" charset="0"/>
                </a:rPr>
                <a:t>Mobile: +420 77</a:t>
              </a:r>
              <a:r>
                <a:rPr lang="cs-CZ" sz="1600" dirty="0">
                  <a:latin typeface="+mj-lt"/>
                  <a:cs typeface="Calibri Light" panose="020F0302020204030204" pitchFamily="34" charset="0"/>
                </a:rPr>
                <a:t>4</a:t>
              </a:r>
              <a:r>
                <a:rPr lang="en-GB" sz="1600" dirty="0">
                  <a:latin typeface="+mj-lt"/>
                  <a:cs typeface="Calibri Light" panose="020F0302020204030204" pitchFamily="34" charset="0"/>
                </a:rPr>
                <a:t> </a:t>
              </a:r>
              <a:r>
                <a:rPr lang="cs-CZ" sz="1600" dirty="0">
                  <a:latin typeface="+mj-lt"/>
                  <a:cs typeface="Calibri Light" panose="020F0302020204030204" pitchFamily="34" charset="0"/>
                </a:rPr>
                <a:t>142</a:t>
              </a:r>
              <a:r>
                <a:rPr lang="en-GB" sz="1600" dirty="0">
                  <a:latin typeface="+mj-lt"/>
                  <a:cs typeface="Calibri Light" panose="020F0302020204030204" pitchFamily="34" charset="0"/>
                </a:rPr>
                <a:t> 4</a:t>
              </a:r>
              <a:r>
                <a:rPr lang="cs-CZ" sz="1600" dirty="0">
                  <a:latin typeface="+mj-lt"/>
                  <a:cs typeface="Calibri Light" panose="020F0302020204030204" pitchFamily="34" charset="0"/>
                </a:rPr>
                <a:t>68</a:t>
              </a:r>
              <a:r>
                <a:rPr lang="en-GB" sz="1600" dirty="0">
                  <a:latin typeface="+mj-lt"/>
                  <a:cs typeface="Calibri Light" panose="020F0302020204030204" pitchFamily="34" charset="0"/>
                </a:rPr>
                <a:t> </a:t>
              </a:r>
              <a:endParaRPr lang="cs-CZ" sz="1600" dirty="0">
                <a:latin typeface="+mj-lt"/>
                <a:cs typeface="Calibri Light" panose="020F0302020204030204" pitchFamily="34" charset="0"/>
              </a:endParaRPr>
            </a:p>
            <a:p>
              <a:r>
                <a:rPr lang="en-GB" sz="1600" dirty="0">
                  <a:latin typeface="+mj-lt"/>
                  <a:cs typeface="Calibri Light" panose="020F0302020204030204" pitchFamily="34" charset="0"/>
                </a:rPr>
                <a:t>E-mail: </a:t>
              </a:r>
              <a:r>
                <a:rPr lang="cs-CZ" sz="1600" dirty="0" err="1">
                  <a:latin typeface="+mj-lt"/>
                  <a:cs typeface="Calibri Light" panose="020F0302020204030204" pitchFamily="34" charset="0"/>
                  <a:hlinkClick r:id="rId4"/>
                </a:rPr>
                <a:t>mcerny</a:t>
              </a:r>
              <a:r>
                <a:rPr lang="en-GB" sz="1600" dirty="0">
                  <a:latin typeface="+mj-lt"/>
                  <a:cs typeface="Calibri Light" panose="020F0302020204030204" pitchFamily="34" charset="0"/>
                  <a:hlinkClick r:id="rId4"/>
                </a:rPr>
                <a:t>@deloittece.com</a:t>
              </a:r>
              <a:endParaRPr lang="en-US" sz="1600" b="1" dirty="0">
                <a:latin typeface="+mj-lt"/>
              </a:endParaRPr>
            </a:p>
          </p:txBody>
        </p:sp>
        <p:pic>
          <p:nvPicPr>
            <p:cNvPr id="15" name="Picture 14">
              <a:extLst>
                <a:ext uri="{FF2B5EF4-FFF2-40B4-BE49-F238E27FC236}">
                  <a16:creationId xmlns:a16="http://schemas.microsoft.com/office/drawing/2014/main" id="{9CAECA6E-6906-FBA6-E0DF-C08D0F286B1D}"/>
                </a:ext>
              </a:extLst>
            </p:cNvPr>
            <p:cNvPicPr>
              <a:picLocks noChangeAspect="1"/>
            </p:cNvPicPr>
            <p:nvPr/>
          </p:nvPicPr>
          <p:blipFill rotWithShape="1">
            <a:blip r:embed="rId5"/>
            <a:srcRect l="19576" r="31352" b="68111"/>
            <a:stretch/>
          </p:blipFill>
          <p:spPr>
            <a:xfrm>
              <a:off x="501650" y="3646039"/>
              <a:ext cx="1188000" cy="1188000"/>
            </a:xfrm>
            <a:prstGeom prst="rect">
              <a:avLst/>
            </a:prstGeom>
            <a:ln w="57150">
              <a:solidFill>
                <a:schemeClr val="bg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88563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12729-F433-47C5-C1F1-3A094E20EA09}"/>
              </a:ext>
            </a:extLst>
          </p:cNvPr>
          <p:cNvSpPr>
            <a:spLocks noGrp="1"/>
          </p:cNvSpPr>
          <p:nvPr>
            <p:ph type="title"/>
          </p:nvPr>
        </p:nvSpPr>
        <p:spPr>
          <a:xfrm>
            <a:off x="469900" y="1705668"/>
            <a:ext cx="10418233" cy="1592403"/>
          </a:xfrm>
        </p:spPr>
        <p:txBody>
          <a:bodyPr/>
          <a:lstStyle/>
          <a:p>
            <a:r>
              <a:rPr lang="cs-CZ" dirty="0"/>
              <a:t>Právní úprava</a:t>
            </a:r>
            <a:endParaRPr lang="en-US" dirty="0"/>
          </a:p>
        </p:txBody>
      </p:sp>
      <p:sp>
        <p:nvSpPr>
          <p:cNvPr id="6" name="Text Placeholder 5">
            <a:extLst>
              <a:ext uri="{FF2B5EF4-FFF2-40B4-BE49-F238E27FC236}">
                <a16:creationId xmlns:a16="http://schemas.microsoft.com/office/drawing/2014/main" id="{19A125F4-CCF1-F185-0AAE-C0869AA30DE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802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silver sphere with spirals&#10;&#10;Description automatically generated">
            <a:extLst>
              <a:ext uri="{FF2B5EF4-FFF2-40B4-BE49-F238E27FC236}">
                <a16:creationId xmlns:a16="http://schemas.microsoft.com/office/drawing/2014/main" id="{028B9716-704A-FFDF-7C62-09F5BFFDD028}"/>
              </a:ext>
            </a:extLst>
          </p:cNvPr>
          <p:cNvPicPr>
            <a:picLocks noChangeAspect="1"/>
          </p:cNvPicPr>
          <p:nvPr/>
        </p:nvPicPr>
        <p:blipFill rotWithShape="1">
          <a:blip r:embed="rId3">
            <a:alphaModFix amt="21000"/>
          </a:blip>
          <a:srcRect l="7814" t="2055" r="41884" b="2055"/>
          <a:stretch/>
        </p:blipFill>
        <p:spPr>
          <a:xfrm>
            <a:off x="8594361" y="0"/>
            <a:ext cx="3597639" cy="6858000"/>
          </a:xfrm>
          <a:prstGeom prst="rect">
            <a:avLst/>
          </a:prstGeom>
        </p:spPr>
      </p:pic>
      <p:sp>
        <p:nvSpPr>
          <p:cNvPr id="4" name="Text Placeholder 3">
            <a:extLst>
              <a:ext uri="{FF2B5EF4-FFF2-40B4-BE49-F238E27FC236}">
                <a16:creationId xmlns:a16="http://schemas.microsoft.com/office/drawing/2014/main" id="{52A7F798-F8F9-F5EA-3FD9-5B1726FAC994}"/>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B4C8CDDB-5896-E648-1F6E-88CEE00AA496}"/>
              </a:ext>
            </a:extLst>
          </p:cNvPr>
          <p:cNvSpPr>
            <a:spLocks noGrp="1"/>
          </p:cNvSpPr>
          <p:nvPr>
            <p:ph type="title"/>
          </p:nvPr>
        </p:nvSpPr>
        <p:spPr/>
        <p:txBody>
          <a:bodyPr/>
          <a:lstStyle/>
          <a:p>
            <a:r>
              <a:rPr lang="cs-CZ" dirty="0"/>
              <a:t>Péče řádného hospodáře</a:t>
            </a:r>
            <a:endParaRPr lang="en-US" dirty="0">
              <a:highlight>
                <a:srgbClr val="FFFF00"/>
              </a:highlight>
            </a:endParaRPr>
          </a:p>
        </p:txBody>
      </p:sp>
      <p:sp>
        <p:nvSpPr>
          <p:cNvPr id="2" name="Content Placeholder 1">
            <a:extLst>
              <a:ext uri="{FF2B5EF4-FFF2-40B4-BE49-F238E27FC236}">
                <a16:creationId xmlns:a16="http://schemas.microsoft.com/office/drawing/2014/main" id="{37A738B1-23F4-3CBE-5C79-0D28366E71C7}"/>
              </a:ext>
            </a:extLst>
          </p:cNvPr>
          <p:cNvSpPr>
            <a:spLocks noGrp="1"/>
          </p:cNvSpPr>
          <p:nvPr>
            <p:ph idx="1"/>
          </p:nvPr>
        </p:nvSpPr>
        <p:spPr>
          <a:xfrm>
            <a:off x="524934" y="1687775"/>
            <a:ext cx="11165416" cy="4641905"/>
          </a:xfrm>
          <a:noFill/>
        </p:spPr>
        <p:txBody>
          <a:bodyPr/>
          <a:lstStyle/>
          <a:p>
            <a:pPr lvl="0">
              <a:spcAft>
                <a:spcPts val="1200"/>
              </a:spcAft>
            </a:pPr>
            <a:r>
              <a:rPr lang="cs-CZ" sz="1800" dirty="0">
                <a:solidFill>
                  <a:srgbClr val="00B050"/>
                </a:solidFill>
                <a:ea typeface="Times New Roman" panose="02020603050405020304" pitchFamily="18" charset="0"/>
              </a:rPr>
              <a:t>Zákon o obcích</a:t>
            </a:r>
          </a:p>
          <a:p>
            <a:pPr marL="342900" indent="-342900">
              <a:spcAft>
                <a:spcPts val="1200"/>
              </a:spcAft>
              <a:buFont typeface="Arial" panose="020B0604020202020204" pitchFamily="34" charset="0"/>
              <a:buChar char="•"/>
            </a:pPr>
            <a:r>
              <a:rPr lang="cs-CZ" sz="1800" dirty="0"/>
              <a:t>primární právní úprava s podpůrným použitím občanského zákoníku</a:t>
            </a:r>
          </a:p>
          <a:p>
            <a:pPr marL="647700" lvl="2" indent="-342900">
              <a:spcAft>
                <a:spcPts val="1200"/>
              </a:spcAft>
            </a:pPr>
            <a:r>
              <a:rPr lang="cs-CZ" sz="1800" dirty="0"/>
              <a:t>majetek obce musí být využíván účelně a hospodárně v souladu s jejími zájmy a úkoly</a:t>
            </a:r>
          </a:p>
          <a:p>
            <a:pPr marL="647700" lvl="2" indent="-342900">
              <a:spcAft>
                <a:spcPts val="1200"/>
              </a:spcAft>
            </a:pPr>
            <a:r>
              <a:rPr lang="cs-CZ" sz="1800" dirty="0"/>
              <a:t>povinnost pečovat o zachování a rozvoj majetku</a:t>
            </a:r>
          </a:p>
          <a:p>
            <a:pPr marL="647700" lvl="2" indent="-342900">
              <a:spcAft>
                <a:spcPts val="1200"/>
              </a:spcAft>
            </a:pPr>
            <a:r>
              <a:rPr lang="cs-CZ" sz="1800" dirty="0"/>
              <a:t>porušením povinností </a:t>
            </a:r>
            <a:r>
              <a:rPr lang="cs-CZ" sz="1800" b="1" dirty="0"/>
              <a:t>není takové nakládání s majetkem obce</a:t>
            </a:r>
            <a:r>
              <a:rPr lang="cs-CZ" sz="1800" dirty="0"/>
              <a:t>, které sleduje </a:t>
            </a:r>
            <a:r>
              <a:rPr lang="cs-CZ" sz="1800" b="1" dirty="0"/>
              <a:t>jiný důležitý </a:t>
            </a:r>
            <a:r>
              <a:rPr lang="cs-CZ" sz="1800" dirty="0"/>
              <a:t>zájem obce, </a:t>
            </a:r>
            <a:r>
              <a:rPr lang="cs-CZ" sz="1800" b="1" dirty="0"/>
              <a:t>který je řádně odůvodněn</a:t>
            </a:r>
          </a:p>
          <a:p>
            <a:pPr lvl="2" indent="0">
              <a:spcAft>
                <a:spcPts val="1200"/>
              </a:spcAft>
              <a:buNone/>
            </a:pPr>
            <a:endParaRPr lang="cs-CZ" sz="1800" dirty="0"/>
          </a:p>
          <a:p>
            <a:pPr lvl="0">
              <a:spcAft>
                <a:spcPts val="1200"/>
              </a:spcAft>
            </a:pPr>
            <a:r>
              <a:rPr lang="cs-CZ" sz="1800" dirty="0">
                <a:solidFill>
                  <a:srgbClr val="00B050"/>
                </a:solidFill>
                <a:ea typeface="Times New Roman" panose="02020603050405020304" pitchFamily="18" charset="0"/>
              </a:rPr>
              <a:t>Občanský zákoník</a:t>
            </a:r>
          </a:p>
          <a:p>
            <a:pPr marL="285750" lvl="0" indent="-285750">
              <a:spcAft>
                <a:spcPts val="1200"/>
              </a:spcAft>
              <a:buFont typeface="Arial" panose="020B0604020202020204" pitchFamily="34" charset="0"/>
              <a:buChar char="•"/>
            </a:pPr>
            <a:r>
              <a:rPr lang="cs-CZ" sz="1800" dirty="0">
                <a:ea typeface="Times New Roman" panose="02020603050405020304" pitchFamily="18" charset="0"/>
              </a:rPr>
              <a:t>člen voleného orgánu </a:t>
            </a:r>
            <a:r>
              <a:rPr lang="cs-CZ" sz="1800" b="1" dirty="0">
                <a:ea typeface="Times New Roman" panose="02020603050405020304" pitchFamily="18" charset="0"/>
              </a:rPr>
              <a:t>vykonává funkci s nezbytnou loajalitou i s potřebnými znalostmi a pečlivostí</a:t>
            </a:r>
            <a:endParaRPr lang="cs-CZ" sz="1800" dirty="0">
              <a:ea typeface="Times New Roman" panose="02020603050405020304" pitchFamily="18" charset="0"/>
            </a:endParaRPr>
          </a:p>
          <a:p>
            <a:pPr marL="285750" lvl="0" indent="-285750">
              <a:spcAft>
                <a:spcPts val="1200"/>
              </a:spcAft>
              <a:buFont typeface="Arial" panose="020B0604020202020204" pitchFamily="34" charset="0"/>
              <a:buChar char="•"/>
            </a:pPr>
            <a:r>
              <a:rPr lang="cs-CZ" sz="1800" dirty="0">
                <a:ea typeface="Times New Roman" panose="02020603050405020304" pitchFamily="18" charset="0"/>
              </a:rPr>
              <a:t>nedbale jedná ten, kdo není této péče řádného hospodáře schopen, ač to musel zjistit při přijetí funkce nebo při jejím výkonu, a nevyvodí z toho pro sebe důsledky</a:t>
            </a:r>
          </a:p>
          <a:p>
            <a:pPr lvl="0">
              <a:spcAft>
                <a:spcPts val="1200"/>
              </a:spcAft>
            </a:pPr>
            <a:endParaRPr lang="cs-CZ" sz="1800" dirty="0">
              <a:solidFill>
                <a:srgbClr val="00B05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43738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silver sphere with spirals&#10;&#10;Description automatically generated">
            <a:extLst>
              <a:ext uri="{FF2B5EF4-FFF2-40B4-BE49-F238E27FC236}">
                <a16:creationId xmlns:a16="http://schemas.microsoft.com/office/drawing/2014/main" id="{028B9716-704A-FFDF-7C62-09F5BFFDD028}"/>
              </a:ext>
            </a:extLst>
          </p:cNvPr>
          <p:cNvPicPr>
            <a:picLocks noChangeAspect="1"/>
          </p:cNvPicPr>
          <p:nvPr/>
        </p:nvPicPr>
        <p:blipFill rotWithShape="1">
          <a:blip r:embed="rId3">
            <a:alphaModFix amt="21000"/>
          </a:blip>
          <a:srcRect l="7814" t="2055" r="41884" b="2055"/>
          <a:stretch/>
        </p:blipFill>
        <p:spPr>
          <a:xfrm>
            <a:off x="8594361" y="0"/>
            <a:ext cx="3597639" cy="6858000"/>
          </a:xfrm>
          <a:prstGeom prst="rect">
            <a:avLst/>
          </a:prstGeom>
        </p:spPr>
      </p:pic>
      <p:sp>
        <p:nvSpPr>
          <p:cNvPr id="4" name="Text Placeholder 3">
            <a:extLst>
              <a:ext uri="{FF2B5EF4-FFF2-40B4-BE49-F238E27FC236}">
                <a16:creationId xmlns:a16="http://schemas.microsoft.com/office/drawing/2014/main" id="{52A7F798-F8F9-F5EA-3FD9-5B1726FAC994}"/>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B4C8CDDB-5896-E648-1F6E-88CEE00AA496}"/>
              </a:ext>
            </a:extLst>
          </p:cNvPr>
          <p:cNvSpPr>
            <a:spLocks noGrp="1"/>
          </p:cNvSpPr>
          <p:nvPr>
            <p:ph type="title"/>
          </p:nvPr>
        </p:nvSpPr>
        <p:spPr/>
        <p:txBody>
          <a:bodyPr/>
          <a:lstStyle/>
          <a:p>
            <a:r>
              <a:rPr lang="cs-CZ" dirty="0"/>
              <a:t>Péče řádného hospodáře</a:t>
            </a:r>
            <a:endParaRPr lang="en-US" dirty="0">
              <a:highlight>
                <a:srgbClr val="FFFF00"/>
              </a:highlight>
            </a:endParaRPr>
          </a:p>
        </p:txBody>
      </p:sp>
      <p:sp>
        <p:nvSpPr>
          <p:cNvPr id="2" name="Content Placeholder 1">
            <a:extLst>
              <a:ext uri="{FF2B5EF4-FFF2-40B4-BE49-F238E27FC236}">
                <a16:creationId xmlns:a16="http://schemas.microsoft.com/office/drawing/2014/main" id="{37A738B1-23F4-3CBE-5C79-0D28366E71C7}"/>
              </a:ext>
            </a:extLst>
          </p:cNvPr>
          <p:cNvSpPr>
            <a:spLocks noGrp="1"/>
          </p:cNvSpPr>
          <p:nvPr>
            <p:ph idx="1"/>
          </p:nvPr>
        </p:nvSpPr>
        <p:spPr>
          <a:xfrm>
            <a:off x="524934" y="1687775"/>
            <a:ext cx="11165416" cy="4641905"/>
          </a:xfrm>
          <a:noFill/>
        </p:spPr>
        <p:txBody>
          <a:bodyPr/>
          <a:lstStyle/>
          <a:p>
            <a:pPr lvl="0">
              <a:spcAft>
                <a:spcPts val="1200"/>
              </a:spcAft>
            </a:pPr>
            <a:r>
              <a:rPr lang="cs-CZ" sz="1800" dirty="0">
                <a:solidFill>
                  <a:srgbClr val="00B050"/>
                </a:solidFill>
                <a:ea typeface="Times New Roman" panose="02020603050405020304" pitchFamily="18" charset="0"/>
              </a:rPr>
              <a:t>Kritéria nakládání s finančními prostředky</a:t>
            </a:r>
          </a:p>
          <a:p>
            <a:pPr marL="342900" indent="-342900">
              <a:buFont typeface="Arial" panose="020B0604020202020204" pitchFamily="34" charset="0"/>
              <a:buChar char="•"/>
            </a:pPr>
            <a:r>
              <a:rPr lang="cs-CZ" sz="1800" dirty="0"/>
              <a:t>prostředky je třeba využívat (§ 2 zákona o finanční kontrole):</a:t>
            </a:r>
          </a:p>
          <a:p>
            <a:pPr marL="977900" lvl="4" indent="-342900"/>
            <a:r>
              <a:rPr lang="cs-CZ" sz="1800" dirty="0"/>
              <a:t>h</a:t>
            </a:r>
            <a:r>
              <a:rPr lang="cs-CZ" sz="1800" dirty="0">
                <a:latin typeface="+mn-lt"/>
              </a:rPr>
              <a:t>ospodárně – co nejméně prostředků</a:t>
            </a:r>
            <a:r>
              <a:rPr lang="cs-CZ" sz="1800" dirty="0"/>
              <a:t>?</a:t>
            </a:r>
            <a:endParaRPr lang="cs-CZ" sz="1800" dirty="0">
              <a:latin typeface="+mn-lt"/>
            </a:endParaRPr>
          </a:p>
          <a:p>
            <a:pPr marL="977900" lvl="4" indent="-342900"/>
            <a:r>
              <a:rPr lang="cs-CZ" sz="1800" dirty="0"/>
              <a:t>e</a:t>
            </a:r>
            <a:r>
              <a:rPr lang="cs-CZ" sz="1800" dirty="0">
                <a:latin typeface="+mn-lt"/>
              </a:rPr>
              <a:t>fektivně – co nejvyšší možný rozsah, kvalita a přínos pro úkoly obce</a:t>
            </a:r>
          </a:p>
          <a:p>
            <a:pPr marL="977900" lvl="4" indent="-342900"/>
            <a:r>
              <a:rPr lang="cs-CZ" sz="1800" dirty="0"/>
              <a:t>ú</a:t>
            </a:r>
            <a:r>
              <a:rPr lang="cs-CZ" sz="1800" dirty="0">
                <a:latin typeface="+mn-lt"/>
              </a:rPr>
              <a:t>čelně – co nejvyšší míra dosažení cílů</a:t>
            </a:r>
          </a:p>
          <a:p>
            <a:pPr marL="977900" lvl="4" indent="-342900"/>
            <a:endParaRPr lang="cs-CZ" sz="1800" dirty="0">
              <a:latin typeface="+mn-lt"/>
            </a:endParaRPr>
          </a:p>
          <a:p>
            <a:pPr>
              <a:spcAft>
                <a:spcPts val="1200"/>
              </a:spcAft>
            </a:pPr>
            <a:r>
              <a:rPr lang="cs-CZ" sz="1800" dirty="0">
                <a:solidFill>
                  <a:srgbClr val="00B050"/>
                </a:solidFill>
                <a:ea typeface="Times New Roman" panose="02020603050405020304" pitchFamily="18" charset="0"/>
              </a:rPr>
              <a:t>Jak s prostředky hospodařit</a:t>
            </a:r>
          </a:p>
          <a:p>
            <a:pPr marL="342900" indent="-342900">
              <a:spcAft>
                <a:spcPts val="1200"/>
              </a:spcAft>
              <a:buFont typeface="Arial" panose="020B0604020202020204" pitchFamily="34" charset="0"/>
              <a:buChar char="•"/>
            </a:pPr>
            <a:r>
              <a:rPr lang="cs-CZ" sz="1800" dirty="0"/>
              <a:t>ekonomická hlediska nejsou nejdůležitější</a:t>
            </a:r>
          </a:p>
          <a:p>
            <a:pPr marL="342900" indent="-342900">
              <a:spcAft>
                <a:spcPts val="1200"/>
              </a:spcAft>
              <a:buFont typeface="Arial" panose="020B0604020202020204" pitchFamily="34" charset="0"/>
              <a:buChar char="•"/>
            </a:pPr>
            <a:r>
              <a:rPr lang="cs-CZ" sz="1800" dirty="0"/>
              <a:t>odchylku od tržních cen je třeba odůvodnit.</a:t>
            </a:r>
          </a:p>
          <a:p>
            <a:pPr marL="342900" indent="-342900">
              <a:spcAft>
                <a:spcPts val="1200"/>
              </a:spcAft>
              <a:buFont typeface="Arial" panose="020B0604020202020204" pitchFamily="34" charset="0"/>
              <a:buChar char="•"/>
            </a:pPr>
            <a:r>
              <a:rPr lang="cs-CZ" sz="1800" dirty="0"/>
              <a:t>zveřejnění záměru u prodeje, směny, darování, pronájmu, pachtu či výpůjčky nemovité věci</a:t>
            </a:r>
          </a:p>
          <a:p>
            <a:pPr marL="977900" lvl="4" indent="-342900"/>
            <a:endParaRPr lang="cs-CZ" sz="1800" dirty="0">
              <a:latin typeface="+mn-lt"/>
            </a:endParaRPr>
          </a:p>
        </p:txBody>
      </p:sp>
    </p:spTree>
    <p:extLst>
      <p:ext uri="{BB962C8B-B14F-4D97-AF65-F5344CB8AC3E}">
        <p14:creationId xmlns:p14="http://schemas.microsoft.com/office/powerpoint/2010/main" val="237220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silver sphere with spirals&#10;&#10;Description automatically generated">
            <a:extLst>
              <a:ext uri="{FF2B5EF4-FFF2-40B4-BE49-F238E27FC236}">
                <a16:creationId xmlns:a16="http://schemas.microsoft.com/office/drawing/2014/main" id="{028B9716-704A-FFDF-7C62-09F5BFFDD028}"/>
              </a:ext>
            </a:extLst>
          </p:cNvPr>
          <p:cNvPicPr>
            <a:picLocks noChangeAspect="1"/>
          </p:cNvPicPr>
          <p:nvPr/>
        </p:nvPicPr>
        <p:blipFill rotWithShape="1">
          <a:blip r:embed="rId3">
            <a:alphaModFix amt="21000"/>
          </a:blip>
          <a:srcRect l="7814" t="2055" r="41884" b="2055"/>
          <a:stretch/>
        </p:blipFill>
        <p:spPr>
          <a:xfrm>
            <a:off x="8594361" y="0"/>
            <a:ext cx="3597639" cy="6858000"/>
          </a:xfrm>
          <a:prstGeom prst="rect">
            <a:avLst/>
          </a:prstGeom>
        </p:spPr>
      </p:pic>
      <p:sp>
        <p:nvSpPr>
          <p:cNvPr id="4" name="Text Placeholder 3">
            <a:extLst>
              <a:ext uri="{FF2B5EF4-FFF2-40B4-BE49-F238E27FC236}">
                <a16:creationId xmlns:a16="http://schemas.microsoft.com/office/drawing/2014/main" id="{52A7F798-F8F9-F5EA-3FD9-5B1726FAC994}"/>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B4C8CDDB-5896-E648-1F6E-88CEE00AA496}"/>
              </a:ext>
            </a:extLst>
          </p:cNvPr>
          <p:cNvSpPr>
            <a:spLocks noGrp="1"/>
          </p:cNvSpPr>
          <p:nvPr>
            <p:ph type="title"/>
          </p:nvPr>
        </p:nvSpPr>
        <p:spPr/>
        <p:txBody>
          <a:bodyPr/>
          <a:lstStyle/>
          <a:p>
            <a:r>
              <a:rPr lang="cs-CZ" dirty="0"/>
              <a:t>Odpovědnost a její důsledky</a:t>
            </a:r>
            <a:endParaRPr lang="en-US" dirty="0">
              <a:highlight>
                <a:srgbClr val="FFFF00"/>
              </a:highlight>
            </a:endParaRPr>
          </a:p>
        </p:txBody>
      </p:sp>
      <p:sp>
        <p:nvSpPr>
          <p:cNvPr id="2" name="Content Placeholder 1">
            <a:extLst>
              <a:ext uri="{FF2B5EF4-FFF2-40B4-BE49-F238E27FC236}">
                <a16:creationId xmlns:a16="http://schemas.microsoft.com/office/drawing/2014/main" id="{37A738B1-23F4-3CBE-5C79-0D28366E71C7}"/>
              </a:ext>
            </a:extLst>
          </p:cNvPr>
          <p:cNvSpPr>
            <a:spLocks noGrp="1"/>
          </p:cNvSpPr>
          <p:nvPr>
            <p:ph idx="1"/>
          </p:nvPr>
        </p:nvSpPr>
        <p:spPr>
          <a:xfrm>
            <a:off x="524934" y="1687775"/>
            <a:ext cx="11165416" cy="4641905"/>
          </a:xfrm>
          <a:noFill/>
        </p:spPr>
        <p:txBody>
          <a:bodyPr/>
          <a:lstStyle/>
          <a:p>
            <a:pPr>
              <a:spcAft>
                <a:spcPts val="1200"/>
              </a:spcAft>
            </a:pPr>
            <a:r>
              <a:rPr lang="cs-CZ" sz="1800" dirty="0">
                <a:solidFill>
                  <a:srgbClr val="00B050"/>
                </a:solidFill>
                <a:latin typeface="Calibri" panose="020F0502020204030204" pitchFamily="34" charset="0"/>
              </a:rPr>
              <a:t>Střet zájmů</a:t>
            </a:r>
          </a:p>
          <a:p>
            <a:pPr marL="273050" lvl="1" indent="-273050">
              <a:spcAft>
                <a:spcPts val="1200"/>
              </a:spcAft>
            </a:pPr>
            <a:r>
              <a:rPr lang="cs-CZ" sz="1800" dirty="0">
                <a:latin typeface="Calibri" panose="020F0502020204030204" pitchFamily="34" charset="0"/>
                <a:ea typeface="Times New Roman" panose="02020603050405020304" pitchFamily="18" charset="0"/>
              </a:rPr>
              <a:t>v krajním případě neplatnost přijímaného aktu (například územní plán)</a:t>
            </a:r>
            <a:endParaRPr lang="cs-CZ" sz="1800" dirty="0">
              <a:effectLst/>
              <a:latin typeface="Calibri" panose="020F0502020204030204" pitchFamily="34" charset="0"/>
              <a:ea typeface="Times New Roman" panose="02020603050405020304" pitchFamily="18" charset="0"/>
            </a:endParaRPr>
          </a:p>
          <a:p>
            <a:pPr>
              <a:spcAft>
                <a:spcPts val="1200"/>
              </a:spcAft>
            </a:pPr>
            <a:endParaRPr lang="cs-CZ" sz="1800" dirty="0">
              <a:solidFill>
                <a:srgbClr val="00B050"/>
              </a:solidFill>
              <a:latin typeface="Calibri" panose="020F0502020204030204" pitchFamily="34" charset="0"/>
            </a:endParaRPr>
          </a:p>
          <a:p>
            <a:pPr>
              <a:spcAft>
                <a:spcPts val="1200"/>
              </a:spcAft>
            </a:pPr>
            <a:r>
              <a:rPr lang="cs-CZ" sz="1800" dirty="0">
                <a:solidFill>
                  <a:srgbClr val="00B050"/>
                </a:solidFill>
                <a:latin typeface="Calibri" panose="020F0502020204030204" pitchFamily="34" charset="0"/>
              </a:rPr>
              <a:t>Hmotná odpovědnost</a:t>
            </a:r>
          </a:p>
          <a:p>
            <a:pPr marL="273050" lvl="1" indent="-273050">
              <a:spcAft>
                <a:spcPts val="1200"/>
              </a:spcAft>
            </a:pPr>
            <a:r>
              <a:rPr lang="cs-CZ" sz="1800" dirty="0">
                <a:latin typeface="Calibri" panose="020F0502020204030204" pitchFamily="34" charset="0"/>
              </a:rPr>
              <a:t>postupuje se podle zákoníku práce </a:t>
            </a:r>
          </a:p>
          <a:p>
            <a:pPr marL="273050" lvl="1" indent="-273050">
              <a:spcAft>
                <a:spcPts val="1200"/>
              </a:spcAft>
            </a:pPr>
            <a:r>
              <a:rPr lang="cs-CZ" sz="1800" dirty="0">
                <a:latin typeface="Calibri" panose="020F0502020204030204" pitchFamily="34" charset="0"/>
              </a:rPr>
              <a:t>škoda způsobená z nedbalosti v souvislosti s výkonem funkce se nahrazuje do výše 4,5násobku průměrného výdělku (neuplatní se pro </a:t>
            </a:r>
            <a:r>
              <a:rPr lang="cs-CZ" sz="1800">
                <a:latin typeface="Calibri" panose="020F0502020204030204" pitchFamily="34" charset="0"/>
              </a:rPr>
              <a:t>úmyslné škody)</a:t>
            </a:r>
          </a:p>
          <a:p>
            <a:pPr marL="0" lvl="1" indent="0">
              <a:spcAft>
                <a:spcPts val="1200"/>
              </a:spcAft>
              <a:buNone/>
            </a:pPr>
            <a:endParaRPr lang="cs-CZ" sz="1800" dirty="0">
              <a:solidFill>
                <a:srgbClr val="00B050"/>
              </a:solidFill>
              <a:latin typeface="Calibri" panose="020F0502020204030204" pitchFamily="34" charset="0"/>
            </a:endParaRPr>
          </a:p>
          <a:p>
            <a:pPr>
              <a:spcAft>
                <a:spcPts val="1200"/>
              </a:spcAft>
            </a:pPr>
            <a:r>
              <a:rPr lang="cs-CZ" sz="1800" dirty="0">
                <a:solidFill>
                  <a:srgbClr val="00B050"/>
                </a:solidFill>
                <a:latin typeface="Calibri" panose="020F0502020204030204" pitchFamily="34" charset="0"/>
              </a:rPr>
              <a:t>Trestní odpovědnost</a:t>
            </a:r>
          </a:p>
          <a:p>
            <a:pPr marL="273050" lvl="1" indent="-273050">
              <a:spcAft>
                <a:spcPts val="1200"/>
              </a:spcAft>
            </a:pPr>
            <a:r>
              <a:rPr lang="cs-CZ" sz="1800" dirty="0">
                <a:latin typeface="Calibri" panose="020F0502020204030204" pitchFamily="34" charset="0"/>
              </a:rPr>
              <a:t>typicky zpronevěra podvod (účetní, daňový či dotační), porušování povinností při správě cizího majetku</a:t>
            </a:r>
          </a:p>
          <a:p>
            <a:pPr marL="273050" lvl="1" indent="-273050">
              <a:spcAft>
                <a:spcPts val="1200"/>
              </a:spcAft>
            </a:pPr>
            <a:r>
              <a:rPr lang="cs-CZ" sz="1800" dirty="0">
                <a:latin typeface="Calibri" panose="020F0502020204030204" pitchFamily="34" charset="0"/>
              </a:rPr>
              <a:t>pouze 14 % nahlášených případů končí před soudem, z toho polovina skončí shledáním viny</a:t>
            </a:r>
          </a:p>
          <a:p>
            <a:pPr lvl="1" indent="0">
              <a:spcAft>
                <a:spcPts val="1200"/>
              </a:spcAft>
              <a:buNone/>
            </a:pPr>
            <a:endParaRPr lang="cs-CZ" sz="1600" dirty="0">
              <a:solidFill>
                <a:srgbClr val="00B050"/>
              </a:solidFill>
              <a:latin typeface="Calibri" panose="020F0502020204030204" pitchFamily="34" charset="0"/>
            </a:endParaRPr>
          </a:p>
          <a:p>
            <a:pPr marL="484188" lvl="2" indent="-179388">
              <a:spcAft>
                <a:spcPts val="1200"/>
              </a:spcAft>
            </a:pPr>
            <a:endParaRPr lang="cs-CZ" sz="1600" dirty="0">
              <a:latin typeface="Calibri" panose="020F0502020204030204" pitchFamily="34" charset="0"/>
              <a:ea typeface="Times New Roman" panose="02020603050405020304" pitchFamily="18" charset="0"/>
            </a:endParaRPr>
          </a:p>
          <a:p>
            <a:pPr marL="319088" lvl="1" indent="-179388">
              <a:spcAft>
                <a:spcPts val="1200"/>
              </a:spcAft>
            </a:pPr>
            <a:endParaRPr lang="cs-CZ" sz="1600" dirty="0">
              <a:effectLst/>
              <a:latin typeface="Calibri" panose="020F0502020204030204" pitchFamily="34" charset="0"/>
              <a:ea typeface="Times New Roman" panose="02020603050405020304" pitchFamily="18" charset="0"/>
            </a:endParaRPr>
          </a:p>
          <a:p>
            <a:pPr marL="179388" indent="-179388">
              <a:spcAft>
                <a:spcPts val="1200"/>
              </a:spcAft>
              <a:buFont typeface="Arial" panose="020B0604020202020204" pitchFamily="34" charset="0"/>
              <a:buChar char="•"/>
            </a:pPr>
            <a:endParaRPr lang="cs-CZ" sz="16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91104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12729-F433-47C5-C1F1-3A094E20EA09}"/>
              </a:ext>
            </a:extLst>
          </p:cNvPr>
          <p:cNvSpPr>
            <a:spLocks noGrp="1"/>
          </p:cNvSpPr>
          <p:nvPr>
            <p:ph type="title"/>
          </p:nvPr>
        </p:nvSpPr>
        <p:spPr>
          <a:xfrm>
            <a:off x="469900" y="1705668"/>
            <a:ext cx="10418233" cy="1592403"/>
          </a:xfrm>
        </p:spPr>
        <p:txBody>
          <a:bodyPr/>
          <a:lstStyle/>
          <a:p>
            <a:r>
              <a:rPr lang="cs-CZ" dirty="0"/>
              <a:t>Praktické příklady</a:t>
            </a:r>
            <a:endParaRPr lang="en-US" dirty="0"/>
          </a:p>
        </p:txBody>
      </p:sp>
      <p:sp>
        <p:nvSpPr>
          <p:cNvPr id="6" name="Text Placeholder 5">
            <a:extLst>
              <a:ext uri="{FF2B5EF4-FFF2-40B4-BE49-F238E27FC236}">
                <a16:creationId xmlns:a16="http://schemas.microsoft.com/office/drawing/2014/main" id="{19A125F4-CCF1-F185-0AAE-C0869AA30DE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589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silver sphere with spirals&#10;&#10;Description automatically generated">
            <a:extLst>
              <a:ext uri="{FF2B5EF4-FFF2-40B4-BE49-F238E27FC236}">
                <a16:creationId xmlns:a16="http://schemas.microsoft.com/office/drawing/2014/main" id="{028B9716-704A-FFDF-7C62-09F5BFFDD028}"/>
              </a:ext>
            </a:extLst>
          </p:cNvPr>
          <p:cNvPicPr>
            <a:picLocks noChangeAspect="1"/>
          </p:cNvPicPr>
          <p:nvPr/>
        </p:nvPicPr>
        <p:blipFill rotWithShape="1">
          <a:blip r:embed="rId3">
            <a:alphaModFix amt="21000"/>
          </a:blip>
          <a:srcRect l="7814" t="2055" r="41884" b="2055"/>
          <a:stretch/>
        </p:blipFill>
        <p:spPr>
          <a:xfrm>
            <a:off x="8594361" y="0"/>
            <a:ext cx="3597639" cy="6858000"/>
          </a:xfrm>
          <a:prstGeom prst="rect">
            <a:avLst/>
          </a:prstGeom>
        </p:spPr>
      </p:pic>
      <p:sp>
        <p:nvSpPr>
          <p:cNvPr id="4" name="Text Placeholder 3">
            <a:extLst>
              <a:ext uri="{FF2B5EF4-FFF2-40B4-BE49-F238E27FC236}">
                <a16:creationId xmlns:a16="http://schemas.microsoft.com/office/drawing/2014/main" id="{52A7F798-F8F9-F5EA-3FD9-5B1726FAC994}"/>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B4C8CDDB-5896-E648-1F6E-88CEE00AA496}"/>
              </a:ext>
            </a:extLst>
          </p:cNvPr>
          <p:cNvSpPr>
            <a:spLocks noGrp="1"/>
          </p:cNvSpPr>
          <p:nvPr>
            <p:ph type="title"/>
          </p:nvPr>
        </p:nvSpPr>
        <p:spPr/>
        <p:txBody>
          <a:bodyPr/>
          <a:lstStyle/>
          <a:p>
            <a:r>
              <a:rPr lang="cs-CZ" dirty="0"/>
              <a:t>Veřejná podpora</a:t>
            </a:r>
            <a:endParaRPr lang="en-US" dirty="0">
              <a:highlight>
                <a:srgbClr val="FFFF00"/>
              </a:highlight>
            </a:endParaRPr>
          </a:p>
        </p:txBody>
      </p:sp>
      <p:sp>
        <p:nvSpPr>
          <p:cNvPr id="2" name="Content Placeholder 1">
            <a:extLst>
              <a:ext uri="{FF2B5EF4-FFF2-40B4-BE49-F238E27FC236}">
                <a16:creationId xmlns:a16="http://schemas.microsoft.com/office/drawing/2014/main" id="{37A738B1-23F4-3CBE-5C79-0D28366E71C7}"/>
              </a:ext>
            </a:extLst>
          </p:cNvPr>
          <p:cNvSpPr>
            <a:spLocks noGrp="1"/>
          </p:cNvSpPr>
          <p:nvPr>
            <p:ph idx="1"/>
          </p:nvPr>
        </p:nvSpPr>
        <p:spPr>
          <a:xfrm>
            <a:off x="524934" y="1687775"/>
            <a:ext cx="11165416" cy="4641905"/>
          </a:xfrm>
          <a:noFill/>
        </p:spPr>
        <p:txBody>
          <a:bodyPr/>
          <a:lstStyle/>
          <a:p>
            <a:pPr>
              <a:spcAft>
                <a:spcPts val="1200"/>
              </a:spcAft>
            </a:pPr>
            <a:r>
              <a:rPr lang="cs-CZ" sz="1800" dirty="0">
                <a:solidFill>
                  <a:srgbClr val="00B050"/>
                </a:solidFill>
              </a:rPr>
              <a:t>Veřejná podpora</a:t>
            </a:r>
          </a:p>
          <a:p>
            <a:pPr marL="285750" indent="-285750">
              <a:buFont typeface="Arial" panose="020B0604020202020204" pitchFamily="34" charset="0"/>
              <a:buChar char="•"/>
            </a:pPr>
            <a:r>
              <a:rPr lang="cs-CZ" sz="1800" dirty="0"/>
              <a:t>přímé či nepřímé poskytnutí výhody z veřejných rozpočtů, např. i účelová infrastruktura</a:t>
            </a:r>
          </a:p>
          <a:p>
            <a:pPr marL="285750" indent="-285750">
              <a:buFont typeface="Arial" panose="020B0604020202020204" pitchFamily="34" charset="0"/>
              <a:buChar char="•"/>
            </a:pPr>
            <a:r>
              <a:rPr lang="cs-CZ" sz="1800" dirty="0"/>
              <a:t>časté obcházení pravidel</a:t>
            </a:r>
          </a:p>
          <a:p>
            <a:pPr>
              <a:spcAft>
                <a:spcPts val="1200"/>
              </a:spcAft>
            </a:pPr>
            <a:endParaRPr lang="cs-CZ" sz="1800" dirty="0">
              <a:solidFill>
                <a:srgbClr val="00B050"/>
              </a:solidFill>
            </a:endParaRPr>
          </a:p>
          <a:p>
            <a:pPr>
              <a:spcAft>
                <a:spcPts val="1200"/>
              </a:spcAft>
            </a:pPr>
            <a:r>
              <a:rPr lang="cs-CZ" sz="1800" dirty="0">
                <a:solidFill>
                  <a:srgbClr val="00B050"/>
                </a:solidFill>
              </a:rPr>
              <a:t>Zneužití práva</a:t>
            </a:r>
          </a:p>
          <a:p>
            <a:pPr marL="342900" indent="-342900">
              <a:spcAft>
                <a:spcPts val="1200"/>
              </a:spcAft>
              <a:buFont typeface="Arial" panose="020B0604020202020204" pitchFamily="34" charset="0"/>
              <a:buChar char="•"/>
            </a:pPr>
            <a:r>
              <a:rPr lang="cs-CZ" sz="1800" dirty="0"/>
              <a:t>využití zákonného postupu v rozporu s jeho smyslem a účelem</a:t>
            </a:r>
          </a:p>
          <a:p>
            <a:pPr>
              <a:spcAft>
                <a:spcPts val="1200"/>
              </a:spcAft>
            </a:pPr>
            <a:endParaRPr lang="cs-CZ" sz="1800" dirty="0">
              <a:solidFill>
                <a:srgbClr val="00B050"/>
              </a:solidFill>
            </a:endParaRPr>
          </a:p>
          <a:p>
            <a:pPr>
              <a:spcAft>
                <a:spcPts val="1200"/>
              </a:spcAft>
            </a:pPr>
            <a:r>
              <a:rPr lang="cs-CZ" sz="1800" dirty="0">
                <a:solidFill>
                  <a:srgbClr val="00B050"/>
                </a:solidFill>
              </a:rPr>
              <a:t>Judikatura ve věci odpovědnosti</a:t>
            </a:r>
          </a:p>
          <a:p>
            <a:pPr marL="342900" indent="-342900">
              <a:spcAft>
                <a:spcPts val="1200"/>
              </a:spcAft>
              <a:buFont typeface="Arial" panose="020B0604020202020204" pitchFamily="34" charset="0"/>
              <a:buChar char="•"/>
            </a:pPr>
            <a:r>
              <a:rPr lang="cs-CZ" sz="1800" dirty="0"/>
              <a:t>rozsudek 21 </a:t>
            </a:r>
            <a:r>
              <a:rPr lang="cs-CZ" sz="1800" dirty="0" err="1"/>
              <a:t>Cdo</a:t>
            </a:r>
            <a:r>
              <a:rPr lang="cs-CZ" sz="1800" dirty="0"/>
              <a:t> 2057/2053 ve věci Národního divadla</a:t>
            </a:r>
          </a:p>
          <a:p>
            <a:pPr marL="342900" indent="-342900">
              <a:spcAft>
                <a:spcPts val="1200"/>
              </a:spcAft>
              <a:buFont typeface="Arial" panose="020B0604020202020204" pitchFamily="34" charset="0"/>
              <a:buChar char="•"/>
            </a:pPr>
            <a:endParaRPr lang="cs-CZ" sz="1800" dirty="0"/>
          </a:p>
          <a:p>
            <a:endParaRPr lang="cs-CZ"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4250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F9EADF-7E61-06A2-8418-12555950DA9A}"/>
              </a:ext>
            </a:extLst>
          </p:cNvPr>
          <p:cNvSpPr/>
          <p:nvPr/>
        </p:nvSpPr>
        <p:spPr bwMode="gray">
          <a:xfrm>
            <a:off x="254000" y="3108960"/>
            <a:ext cx="9133068" cy="3419162"/>
          </a:xfrm>
          <a:prstGeom prst="rect">
            <a:avLst/>
          </a:prstGeom>
          <a:solidFill>
            <a:schemeClr val="tx1">
              <a:alpha val="69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4034" name="Text Placeholder 2"/>
          <p:cNvSpPr>
            <a:spLocks noGrp="1"/>
          </p:cNvSpPr>
          <p:nvPr>
            <p:ph type="body" sz="quarter" idx="13"/>
          </p:nvPr>
        </p:nvSpPr>
        <p:spPr/>
        <p:txBody>
          <a:bodyPr vert="horz" lIns="0" tIns="0" rIns="0" bIns="0" rtlCol="0" anchor="b">
            <a:noAutofit/>
          </a:bodyPr>
          <a:lstStyle/>
          <a:p>
            <a:r>
              <a:rPr lang="cs-CZ" sz="800" dirty="0"/>
              <a:t>Deloitte označuje jednu či více společností globální sítě členských společností Deloitte Touche Tohmatsu Limited („DTTL“) a jejich dceřiné a přidružené subjekty (souhrnně „organizace Deloitte“). Společnost DTTL (rovněž označovaná jako „Deloitte Global“) a každá z jejích členských společností a jejich přidružených subjektů je samostatným a nezávislým právním subjektem, který není oprávněn zavazovat nebo přijímat závazky za jinou z těchto členských společností a jejich přidružených subjektů ve vztahu k třetím stranám. Společnost DTTL a každá členská společnost a přidružený subjekt nese odpovědnost pouze za své vlastní jednání či pochybení, nikoli za jednání či pochybení jiných členských společností či přidružených subjektů. Společnost DTTL služby klientům neposkytuje. Více informací najdete na adrese </a:t>
            </a:r>
            <a:r>
              <a:rPr lang="cs-CZ" sz="800" dirty="0">
                <a:hlinkClick r:id="rId3"/>
              </a:rPr>
              <a:t>www.deloitte.com/</a:t>
            </a:r>
            <a:r>
              <a:rPr lang="cs-CZ" sz="800" dirty="0" err="1">
                <a:hlinkClick r:id="rId3"/>
              </a:rPr>
              <a:t>about</a:t>
            </a:r>
            <a:r>
              <a:rPr lang="cs-CZ" sz="800" dirty="0"/>
              <a:t>. </a:t>
            </a:r>
            <a:endParaRPr lang="en-US" sz="800" dirty="0"/>
          </a:p>
          <a:p>
            <a:r>
              <a:rPr lang="cs-CZ" sz="800" dirty="0"/>
              <a:t>Deloitte Legal s.r.o., advokátní kancelář je advokátní kanceláří Deloitte Legal v České republice. Deloitte Legal označuje advokátní kanceláře členských subjektů společnosti DTTL a jejich přidružených subjektů, které poskytují právní služby. Přesná povaha těchto vztahů a poskytování právních služeb se liší podle jurisdikce tak, aby umožňovaly soulad s místními právními a profesními předpisy. Každá advokátní kancelář Deloitte Legal je právně samostatná a nezávislá a nemůže zavazovat žádnou jinou advokátní kancelář Deloitte Legal. Každá advokátní kancelář Deloitte Legal nese odpovědnost pouze za své vlastní jednání a opomenutí, nikoli za jednání a opomenutí jiných advokátních kanceláří Deloitte Legal. Z právních, regulatorních a dalších důvodů některé členské společnosti a jejich přidružené subjekty právní služby neposkytují ani nepůsobí pod značkou Deloitte Legal.</a:t>
            </a:r>
          </a:p>
          <a:p>
            <a:r>
              <a:rPr lang="cs-CZ" sz="800" dirty="0"/>
              <a:t>Společnost Deloitte je předním poskytovatelem služeb v oblasti auditu a jiných ověřovacích služeb, daňového a právního poradenství, podnikového a finančního poradenství a poradenství v oblasti rizik, které využívá téměř 90 % společností umístěných v žebříčku </a:t>
            </a:r>
            <a:r>
              <a:rPr lang="cs-CZ" sz="800" dirty="0" err="1"/>
              <a:t>Fortune</a:t>
            </a:r>
            <a:r>
              <a:rPr lang="cs-CZ" sz="800" dirty="0"/>
              <a:t> Global 500® a tisíce dalších soukromých společností. Naši odborníci dosahují měřitelných a spolehlivých výsledků, které pomáhají posílit důvěru veřejnosti v kapitálové trhy, umožňují klientům transformovat se a prosperovat a ukazují cestu k silnější ekonomice, spravedlivější společnosti a udržitelnému rozvoji. Deloitte čerpá ze své více než 175leté historie a působí ve více než 150 zemích a regionech. Chcete-li se dozvědět více o způsobu, jakým více než 4</a:t>
            </a:r>
            <a:r>
              <a:rPr lang="en-US" sz="800" dirty="0"/>
              <a:t>50</a:t>
            </a:r>
            <a:r>
              <a:rPr lang="cs-CZ" sz="800" dirty="0"/>
              <a:t> 000 odborníků Deloitte na celém světě dělá věci, které mají smysl, navštivte </a:t>
            </a:r>
            <a:r>
              <a:rPr lang="cs-CZ" sz="800" dirty="0">
                <a:hlinkClick r:id="rId4"/>
              </a:rPr>
              <a:t>www.deloitte.com</a:t>
            </a:r>
            <a:r>
              <a:rPr lang="cs-CZ" sz="800" dirty="0"/>
              <a:t>.</a:t>
            </a:r>
          </a:p>
          <a:p>
            <a:r>
              <a:rPr lang="cs-CZ" sz="800" dirty="0"/>
              <a:t>Toto sdělení obsahuje pouze obecné informace a společnost Deloitte Touche Tohmatsu Limited („DTTL“) ani žádná z členských společností její globální sítě či jejich přidružených subjektů (souhrnně „organizace Deloitte“) jejím prostřednictvím neposkytuje odborné rady ani služby. Přijetí jakéhokoliv rozhodnutí či jednání, které může mít dopad na vaše finance či podnikání, byste měli konzultovat s kvalifikovaným odborným poradcem.</a:t>
            </a:r>
          </a:p>
          <a:p>
            <a:r>
              <a:rPr lang="cs-CZ" sz="800" dirty="0"/>
              <a:t>Nejsou poskytována žádná prohlášení, záruky ani závazky (výslovně ani konkludentně) ohledně přesnosti nebo úplnosti informací v tomto sdělení a společnost DTTL, její členské společnosti, přidružené subjekty, zaměstnanci ani zástupci nenesou odpovědnost za jakékoliv ztráty nebo škody vzniklé přímo nebo nepřímo v důsledku spolehnutí se na toto sdělení jakoukoli osobou. Společnost DTTL, její členské společnosti a jejich spřízněné subjekty jsou samostatnými a nezávislými právními subjekty.</a:t>
            </a:r>
          </a:p>
          <a:p>
            <a:r>
              <a:rPr lang="cs-CZ" sz="800" dirty="0"/>
              <a:t>© 202</a:t>
            </a:r>
            <a:r>
              <a:rPr lang="en-US" sz="800" dirty="0"/>
              <a:t>4</a:t>
            </a:r>
            <a:r>
              <a:rPr lang="cs-CZ" sz="800" dirty="0"/>
              <a:t> Pro více informací kontaktujte Deloitte Česká republika.</a:t>
            </a:r>
          </a:p>
        </p:txBody>
      </p:sp>
    </p:spTree>
    <p:extLst>
      <p:ext uri="{BB962C8B-B14F-4D97-AF65-F5344CB8AC3E}">
        <p14:creationId xmlns:p14="http://schemas.microsoft.com/office/powerpoint/2010/main" val="1994546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PT_LEG_cze_eng_2023.potx" id="{23A61E0F-7A08-4E7B-842F-031472102639}" vid="{E54B6FE8-D614-4FC2-9150-0A06A3E67C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C0B5E8C28FBB4DB6BB6E6547CA8A70" ma:contentTypeVersion="13" ma:contentTypeDescription="Create a new document." ma:contentTypeScope="" ma:versionID="0a46a10188038176b4a387d52ea71e7a">
  <xsd:schema xmlns:xsd="http://www.w3.org/2001/XMLSchema" xmlns:xs="http://www.w3.org/2001/XMLSchema" xmlns:p="http://schemas.microsoft.com/office/2006/metadata/properties" xmlns:ns3="8f1e2369-70da-40d7-b978-99d0855b91b8" xmlns:ns4="8ee28f6f-733e-446a-845c-015b8614e1f7" targetNamespace="http://schemas.microsoft.com/office/2006/metadata/properties" ma:root="true" ma:fieldsID="79067f50d15324d46a422f953b0a6563" ns3:_="" ns4:_="">
    <xsd:import namespace="8f1e2369-70da-40d7-b978-99d0855b91b8"/>
    <xsd:import namespace="8ee28f6f-733e-446a-845c-015b8614e1f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e2369-70da-40d7-b978-99d0855b91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e28f6f-733e-446a-845c-015b8614e1f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2.xml><?xml version="1.0" encoding="utf-8"?>
<ds:datastoreItem xmlns:ds="http://schemas.openxmlformats.org/officeDocument/2006/customXml" ds:itemID="{DBF5FBC8-9FF1-4377-BFED-A78611F8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e2369-70da-40d7-b978-99d0855b91b8"/>
    <ds:schemaRef ds:uri="8ee28f6f-733e-446a-845c-015b8614e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05E49B-70B5-4FEC-89D5-F69F52BE5B81}">
  <ds:schemaRefs>
    <ds:schemaRef ds:uri="http://purl.org/dc/dcmitype/"/>
    <ds:schemaRef ds:uri="http://schemas.microsoft.com/office/2006/metadata/properties"/>
    <ds:schemaRef ds:uri="http://purl.org/dc/elements/1.1/"/>
    <ds:schemaRef ds:uri="8ee28f6f-733e-446a-845c-015b8614e1f7"/>
    <ds:schemaRef ds:uri="http://schemas.openxmlformats.org/package/2006/metadata/core-properties"/>
    <ds:schemaRef ds:uri="http://purl.org/dc/terms/"/>
    <ds:schemaRef ds:uri="8f1e2369-70da-40d7-b978-99d0855b91b8"/>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PPT_LEG_cze_eng_2024</Template>
  <TotalTime>979</TotalTime>
  <Words>1569</Words>
  <Application>Microsoft Office PowerPoint</Application>
  <PresentationFormat>Širokoúhlá obrazovka</PresentationFormat>
  <Paragraphs>77</Paragraphs>
  <Slides>9</Slides>
  <Notes>6</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9</vt:i4>
      </vt:variant>
    </vt:vector>
  </HeadingPairs>
  <TitlesOfParts>
    <vt:vector size="17" baseType="lpstr">
      <vt:lpstr>Arial</vt:lpstr>
      <vt:lpstr>Calibri</vt:lpstr>
      <vt:lpstr>Calibri Light</vt:lpstr>
      <vt:lpstr>Times New Roman</vt:lpstr>
      <vt:lpstr>Verdana</vt:lpstr>
      <vt:lpstr>Wingdings 2</vt:lpstr>
      <vt:lpstr>Deloitte Brand Theme</vt:lpstr>
      <vt:lpstr>think-cell Slide</vt:lpstr>
      <vt:lpstr>Nakládání s veřejnými prostředky s péčí řádného hospodáře</vt:lpstr>
      <vt:lpstr>Tématem provází:</vt:lpstr>
      <vt:lpstr>Právní úprava</vt:lpstr>
      <vt:lpstr>Péče řádného hospodáře</vt:lpstr>
      <vt:lpstr>Péče řádného hospodáře</vt:lpstr>
      <vt:lpstr>Odpovědnost a její důsledky</vt:lpstr>
      <vt:lpstr>Praktické příklady</vt:lpstr>
      <vt:lpstr>Veřejná podpora</vt:lpstr>
      <vt:lpstr>Prezentace aplikace PowerPoint</vt:lpstr>
    </vt:vector>
  </TitlesOfParts>
  <Company>Deloitte 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Hofmannova, Sandra</dc:creator>
  <cp:lastModifiedBy>Martina Lehmannová</cp:lastModifiedBy>
  <cp:revision>22</cp:revision>
  <cp:lastPrinted>2014-06-25T02:16:22Z</cp:lastPrinted>
  <dcterms:created xsi:type="dcterms:W3CDTF">2024-09-19T08:58:32Z</dcterms:created>
  <dcterms:modified xsi:type="dcterms:W3CDTF">2024-11-21T14:14:29Z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0x01010097C0B5E8C28FBB4DB6BB6E6547CA8A70</vt:lpwstr>
  </property>
  <property fmtid="{D5CDD505-2E9C-101B-9397-08002B2CF9AE}" pid="3" name="MSIP_Label_ea60d57e-af5b-4752-ac57-3e4f28ca11dc_Enabled">
    <vt:lpwstr>true</vt:lpwstr>
  </property>
  <property fmtid="{D5CDD505-2E9C-101B-9397-08002B2CF9AE}" pid="4" name="MSIP_Label_ea60d57e-af5b-4752-ac57-3e4f28ca11dc_SetDate">
    <vt:lpwstr>2021-12-29T17:45:19Z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ea125b75-a450-4b6e-bbb7-4f046f1a758d</vt:lpwstr>
  </property>
  <property fmtid="{D5CDD505-2E9C-101B-9397-08002B2CF9AE}" pid="9" name="MSIP_Label_ea60d57e-af5b-4752-ac57-3e4f28ca11dc_ContentBits">
    <vt:lpwstr>0</vt:lpwstr>
  </property>
</Properties>
</file>