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5"/>
  </p:notesMasterIdLst>
  <p:handoutMasterIdLst>
    <p:handoutMasterId r:id="rId16"/>
  </p:handoutMasterIdLst>
  <p:sldIdLst>
    <p:sldId id="265" r:id="rId2"/>
    <p:sldId id="379" r:id="rId3"/>
    <p:sldId id="400" r:id="rId4"/>
    <p:sldId id="401" r:id="rId5"/>
    <p:sldId id="405" r:id="rId6"/>
    <p:sldId id="406" r:id="rId7"/>
    <p:sldId id="428" r:id="rId8"/>
    <p:sldId id="424" r:id="rId9"/>
    <p:sldId id="429" r:id="rId10"/>
    <p:sldId id="430" r:id="rId11"/>
    <p:sldId id="380" r:id="rId12"/>
    <p:sldId id="431" r:id="rId13"/>
    <p:sldId id="335" r:id="rId14"/>
  </p:sldIdLst>
  <p:sldSz cx="9144000" cy="6858000" type="screen4x3"/>
  <p:notesSz cx="7315200" cy="96012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6F20151-F88F-4630-8ECE-00A3A95A1DCC}">
          <p14:sldIdLst>
            <p14:sldId id="265"/>
            <p14:sldId id="379"/>
            <p14:sldId id="400"/>
            <p14:sldId id="401"/>
            <p14:sldId id="405"/>
            <p14:sldId id="406"/>
            <p14:sldId id="428"/>
            <p14:sldId id="424"/>
            <p14:sldId id="429"/>
            <p14:sldId id="430"/>
            <p14:sldId id="380"/>
            <p14:sldId id="431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." initials="." lastIdx="8" clrIdx="0">
    <p:extLst>
      <p:ext uri="{19B8F6BF-5375-455C-9EA6-DF929625EA0E}">
        <p15:presenceInfo xmlns:p15="http://schemas.microsoft.com/office/powerpoint/2012/main" userId="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CC3300"/>
    <a:srgbClr val="993300"/>
    <a:srgbClr val="A9A98F"/>
    <a:srgbClr val="A9AF9D"/>
    <a:srgbClr val="969696"/>
    <a:srgbClr val="990033"/>
    <a:srgbClr val="CC0066"/>
    <a:srgbClr val="66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6038" autoAdjust="0"/>
  </p:normalViewPr>
  <p:slideViewPr>
    <p:cSldViewPr>
      <p:cViewPr varScale="1">
        <p:scale>
          <a:sx n="107" d="100"/>
          <a:sy n="107" d="100"/>
        </p:scale>
        <p:origin x="19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36" y="-90"/>
      </p:cViewPr>
      <p:guideLst>
        <p:guide orient="horz" pos="3025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D10\Downloads\IP%204%20-%20Souhrnn&#225;%20statistika%20obhospoda&#345;ovan&#253;ch%20aktiv%20a%20distribuce%20fond&#367;%20(35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>
                <a:solidFill>
                  <a:srgbClr val="FF0000"/>
                </a:solidFill>
              </a:rPr>
              <a:t>STRUKTURA AKTIV VE SPRÁVĚ K 31.12.2023 V </a:t>
            </a:r>
            <a:r>
              <a:rPr lang="en-US" b="1" dirty="0">
                <a:solidFill>
                  <a:srgbClr val="FF0000"/>
                </a:solidFill>
              </a:rPr>
              <a:t>%</a:t>
            </a:r>
            <a:endParaRPr lang="cs-CZ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8587732899785175"/>
          <c:y val="1.9357277421793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BCD-43A8-BD6B-F23FF7E0E4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BCD-43A8-BD6B-F23FF7E0E4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BCD-43A8-BD6B-F23FF7E0E42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CD-43A8-BD6B-F23FF7E0E42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CD-43A8-BD6B-F23FF7E0E42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CD-43A8-BD6B-F23FF7E0E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'[IP 4 - Souhrnná statistika obhospodařovaných aktiv a distribuce fondů (20).xlsx]Sheet1'!$A$40:$A$42</c:f>
              <c:strCache>
                <c:ptCount val="3"/>
                <c:pt idx="0">
                  <c:v>Soukromé osoby </c:v>
                </c:pt>
                <c:pt idx="1">
                  <c:v>Instituce</c:v>
                </c:pt>
                <c:pt idx="2">
                  <c:v>Fondy </c:v>
                </c:pt>
              </c:strCache>
            </c:strRef>
          </c:cat>
          <c:val>
            <c:numRef>
              <c:f>'[IP 4 - Souhrnná statistika obhospodařovaných aktiv a distribuce fondů (20).xlsx]Sheet1'!$B$40:$B$42</c:f>
              <c:numCache>
                <c:formatCode>_(* #,##0.00_);_(* \(#,##0.00\);_(* "-"??_);_(@_)</c:formatCode>
                <c:ptCount val="3"/>
                <c:pt idx="0">
                  <c:v>75955519705.156998</c:v>
                </c:pt>
                <c:pt idx="1">
                  <c:v>865443772359.25659</c:v>
                </c:pt>
                <c:pt idx="2">
                  <c:v>904195072324.65295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CD-43A8-BD6B-F23FF7E0E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chemeClr val="tx1"/>
                </a:solidFill>
              </a:rPr>
              <a:t>STRUKTURA</a:t>
            </a:r>
            <a:r>
              <a:rPr lang="cs-CZ" b="1" baseline="0">
                <a:solidFill>
                  <a:schemeClr val="tx1"/>
                </a:solidFill>
              </a:rPr>
              <a:t> AKTIV VE SPRÁVĚ K 31.12.2023 V </a:t>
            </a:r>
            <a:r>
              <a:rPr lang="en-US" b="1" baseline="0">
                <a:solidFill>
                  <a:schemeClr val="tx1"/>
                </a:solidFill>
              </a:rPr>
              <a:t>%</a:t>
            </a:r>
            <a:endParaRPr lang="cs-CZ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755943550534451E-2"/>
          <c:y val="0.19855507867518968"/>
          <c:w val="0.88466202594240939"/>
          <c:h val="0.745201571751495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A0B-443D-B289-7106036A1E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A0B-443D-B289-7106036A1E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A0B-443D-B289-7106036A1E45}"/>
              </c:ext>
            </c:extLst>
          </c:dPt>
          <c:dLbls>
            <c:dLbl>
              <c:idx val="0"/>
              <c:layout>
                <c:manualLayout>
                  <c:x val="-6.0914070523793225E-2"/>
                  <c:y val="4.665344184694698E-3"/>
                </c:manualLayout>
              </c:layout>
              <c:tx>
                <c:rich>
                  <a:bodyPr/>
                  <a:lstStyle/>
                  <a:p>
                    <a:fld id="{831E2629-D101-4C96-83F3-62FEFDD6B8B8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
</a:t>
                    </a:r>
                    <a:fld id="{8E458243-10F4-4B0E-B523-7A8B4D5377B1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0B-443D-B289-7106036A1E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12C407-F938-4EFB-AE10-7D360ABDABD3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
</a:t>
                    </a:r>
                    <a:fld id="{EA79145D-8B04-4833-96E7-78D96CDF0E2A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0B-443D-B289-7106036A1E45}"/>
                </c:ext>
              </c:extLst>
            </c:dLbl>
            <c:dLbl>
              <c:idx val="2"/>
              <c:layout>
                <c:manualLayout>
                  <c:x val="6.8880139982502184E-2"/>
                  <c:y val="-8.952403338068568E-2"/>
                </c:manualLayout>
              </c:layout>
              <c:tx>
                <c:rich>
                  <a:bodyPr/>
                  <a:lstStyle/>
                  <a:p>
                    <a:fld id="{958D43A8-EAE1-4CF1-B9E7-C930C614430C}" type="CATEGORYNAME">
                      <a:rPr lang="en-US"/>
                      <a:pPr/>
                      <a:t>[NÁZEV KATEGORIE]</a:t>
                    </a:fld>
                    <a:r>
                      <a:rPr lang="en-US" baseline="0"/>
                      <a:t>
</a:t>
                    </a:r>
                    <a:fld id="{DD20681F-6FBB-49AF-85B7-221B3DAE013B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A0B-443D-B289-7106036A1E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Sheet1!$C$39:$E$39</c:f>
              <c:strCache>
                <c:ptCount val="3"/>
                <c:pt idx="0">
                  <c:v>Soukromé osoby </c:v>
                </c:pt>
                <c:pt idx="1">
                  <c:v>Instituce</c:v>
                </c:pt>
                <c:pt idx="2">
                  <c:v>Fondy </c:v>
                </c:pt>
              </c:strCache>
            </c:strRef>
          </c:cat>
          <c:val>
            <c:numRef>
              <c:f>Sheet1!$C$40:$E$40</c:f>
              <c:numCache>
                <c:formatCode>0</c:formatCode>
                <c:ptCount val="3"/>
                <c:pt idx="0">
                  <c:v>4.3519021420049784</c:v>
                </c:pt>
                <c:pt idx="1">
                  <c:v>41.924593214015907</c:v>
                </c:pt>
                <c:pt idx="2">
                  <c:v>53.723504643979105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0B-443D-B289-7106036A1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>
                <a:solidFill>
                  <a:srgbClr val="FF0000"/>
                </a:solidFill>
              </a:rPr>
              <a:t>TRH</a:t>
            </a:r>
            <a:r>
              <a:rPr lang="cs-CZ" b="1" baseline="0" dirty="0">
                <a:solidFill>
                  <a:srgbClr val="FF0000"/>
                </a:solidFill>
              </a:rPr>
              <a:t> PODÍLOVÝCH FONDŮ V ČR DLE TYPŮ - DOMÁCÍ I ZAHRANIČNÍ FONDY </a:t>
            </a:r>
            <a:endParaRPr lang="cs-CZ" b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93968099983281E-2"/>
          <c:y val="0.30298952744739127"/>
          <c:w val="0.82181206380003347"/>
          <c:h val="0.6520349690046390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4C-46C9-975C-ABE6F834F6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4C-46C9-975C-ABE6F834F6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E4C-46C9-975C-ABE6F834F6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E4C-46C9-975C-ABE6F834F6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E4C-46C9-975C-ABE6F834F60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E4C-46C9-975C-ABE6F834F60A}"/>
              </c:ext>
            </c:extLst>
          </c:dPt>
          <c:dLbls>
            <c:dLbl>
              <c:idx val="0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4C-46C9-975C-ABE6F834F60A}"/>
                </c:ext>
              </c:extLst>
            </c:dLbl>
            <c:dLbl>
              <c:idx val="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4C-46C9-975C-ABE6F834F60A}"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4C-46C9-975C-ABE6F834F60A}"/>
                </c:ext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4C-46C9-975C-ABE6F834F60A}"/>
                </c:ext>
              </c:extLst>
            </c:dLbl>
            <c:dLbl>
              <c:idx val="4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4C-46C9-975C-ABE6F834F60A}"/>
                </c:ext>
              </c:extLst>
            </c:dLbl>
            <c:dLbl>
              <c:idx val="5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4C-46C9-975C-ABE6F834F6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Fondy peněžního trhu</c:v>
                </c:pt>
                <c:pt idx="1">
                  <c:v>Fondy dluhopisové</c:v>
                </c:pt>
                <c:pt idx="2">
                  <c:v>Fondy akciové</c:v>
                </c:pt>
                <c:pt idx="3">
                  <c:v>Fondy smíšené</c:v>
                </c:pt>
                <c:pt idx="4">
                  <c:v>Fondy strukturované</c:v>
                </c:pt>
                <c:pt idx="5">
                  <c:v>Fondy nemovitostní</c:v>
                </c:pt>
              </c:strCache>
            </c:strRef>
          </c:cat>
          <c:val>
            <c:numRef>
              <c:f>List1!$D$2:$D$7</c:f>
              <c:numCache>
                <c:formatCode>#,##0</c:formatCode>
                <c:ptCount val="6"/>
                <c:pt idx="0">
                  <c:v>8433650066.2292099</c:v>
                </c:pt>
                <c:pt idx="1">
                  <c:v>234667147634.99399</c:v>
                </c:pt>
                <c:pt idx="2">
                  <c:v>186439138986.19101</c:v>
                </c:pt>
                <c:pt idx="3">
                  <c:v>243916211112.185</c:v>
                </c:pt>
                <c:pt idx="4">
                  <c:v>15847113058</c:v>
                </c:pt>
                <c:pt idx="5">
                  <c:v>62247245753.222298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E4C-46C9-975C-ABE6F834F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7C02216-0726-3F04-07BF-60A76534A2E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742384" cy="393650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3" rIns="92285" bIns="46143" numCol="1" anchor="t" anchorCtr="0" compatLnSpc="1">
            <a:prstTxWarp prst="textNoShape">
              <a:avLst/>
            </a:prstTxWarp>
          </a:bodyPr>
          <a:lstStyle>
            <a:lvl1pPr defTabSz="922107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704" y="3"/>
            <a:ext cx="3168502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3" rIns="92285" bIns="46143" numCol="1" anchor="t" anchorCtr="0" compatLnSpc="1">
            <a:prstTxWarp prst="textNoShape">
              <a:avLst/>
            </a:prstTxWarp>
          </a:bodyPr>
          <a:lstStyle>
            <a:lvl1pPr algn="r" defTabSz="922107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1661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3" rIns="92285" bIns="46143" numCol="1" anchor="b" anchorCtr="0" compatLnSpc="1">
            <a:prstTxWarp prst="textNoShape">
              <a:avLst/>
            </a:prstTxWarp>
          </a:bodyPr>
          <a:lstStyle>
            <a:lvl1pPr defTabSz="922107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704" y="9121661"/>
            <a:ext cx="3168502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3" rIns="92285" bIns="46143" numCol="1" anchor="b" anchorCtr="0" compatLnSpc="1">
            <a:prstTxWarp prst="textNoShape">
              <a:avLst/>
            </a:prstTxWarp>
          </a:bodyPr>
          <a:lstStyle>
            <a:lvl1pPr algn="r" defTabSz="922107">
              <a:defRPr sz="1300"/>
            </a:lvl1pPr>
          </a:lstStyle>
          <a:p>
            <a:pPr>
              <a:defRPr/>
            </a:pPr>
            <a:fld id="{2ECE1B4E-B80E-47E9-B139-5C86B7FB2E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57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3" rIns="92285" bIns="46143" numCol="1" anchor="t" anchorCtr="0" compatLnSpc="1">
            <a:prstTxWarp prst="textNoShape">
              <a:avLst/>
            </a:prstTxWarp>
          </a:bodyPr>
          <a:lstStyle>
            <a:lvl1pPr defTabSz="92210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64" y="3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3" rIns="92285" bIns="46143" numCol="1" anchor="t" anchorCtr="0" compatLnSpc="1">
            <a:prstTxWarp prst="textNoShape">
              <a:avLst/>
            </a:prstTxWarp>
          </a:bodyPr>
          <a:lstStyle>
            <a:lvl1pPr algn="r" defTabSz="92210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2313"/>
            <a:ext cx="4797425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6" y="4560087"/>
            <a:ext cx="5852815" cy="43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3" rIns="92285" bIns="46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173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3" rIns="92285" bIns="46143" numCol="1" anchor="b" anchorCtr="0" compatLnSpc="1">
            <a:prstTxWarp prst="textNoShape">
              <a:avLst/>
            </a:prstTxWarp>
          </a:bodyPr>
          <a:lstStyle>
            <a:lvl1pPr defTabSz="92210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64" y="9120173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3" rIns="92285" bIns="46143" numCol="1" anchor="b" anchorCtr="0" compatLnSpc="1">
            <a:prstTxWarp prst="textNoShape">
              <a:avLst/>
            </a:prstTxWarp>
          </a:bodyPr>
          <a:lstStyle>
            <a:lvl1pPr algn="r" defTabSz="922107">
              <a:defRPr sz="1300"/>
            </a:lvl1pPr>
          </a:lstStyle>
          <a:p>
            <a:pPr>
              <a:defRPr/>
            </a:pPr>
            <a:fld id="{756B799E-4321-4DF7-B95F-9DA454812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76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3299" indent="-274345" defTabSz="9221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7384" indent="-219475" defTabSz="9221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6338" indent="-219475" defTabSz="9221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75291" indent="-219475" defTabSz="92210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14245" indent="-219475" defTabSz="9221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53199" indent="-219475" defTabSz="9221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92153" indent="-219475" defTabSz="9221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31108" indent="-219475" defTabSz="92210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D6FAEF-9974-4A10-936E-8BBFC7CEF93B}" type="slidenum">
              <a:rPr lang="en-US" sz="1300"/>
              <a:pPr eaLnBrk="1" hangingPunct="1"/>
              <a:t>1</a:t>
            </a:fld>
            <a:endParaRPr lang="en-US" sz="1300" dirty="0"/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1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B799E-4321-4DF7-B95F-9DA4548125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0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Instituce – taky obsahují správu pro retail přes penzijní fondy a pojistné produkty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B799E-4321-4DF7-B95F-9DA4548125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B799E-4321-4DF7-B95F-9DA4548125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1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B799E-4321-4DF7-B95F-9DA4548125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B799E-4321-4DF7-B95F-9DA4548125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8074-E5F3-47D3-BBEB-20803EABE2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87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FFAF-FCFD-4F71-81A3-C9CACFF9E47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11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7BBFB-FEC6-410D-A490-B4904507949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06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cs-CZ" noProof="0" dirty="0"/>
              <a:t>Kliknutím na ikonu přidáte tabulku.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E724-D491-41EC-93E0-9559F697704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79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F4E21-31D1-4E72-B67C-23898E89F50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69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8B567-1778-4D81-A605-DDF2BB3CEC3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25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4C4AD-6E1B-46D9-B8B1-19CA384EFFE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94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5D59-20ED-4BF9-A519-1ADA0B8BC2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9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FDB18-D286-493B-B1FA-90B626F9438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37833-10CD-40F4-AB24-858CC68FD6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13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E6903-0AC9-49D2-AEA2-AEA0A49F1DA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1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30AA4-3743-48AD-B7D3-FA733008990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71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styl.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E227EE-9FBF-4354-A1C8-AF6EA8B9DD0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755576" y="4724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cs-CZ" sz="1800" b="1" dirty="0">
                <a:solidFill>
                  <a:srgbClr val="949373"/>
                </a:solidFill>
                <a:latin typeface="Arial" charset="0"/>
              </a:rPr>
              <a:t>Obec řádným hospodářem. Efektivní nakládání s finančními prostředky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cs-CZ" b="1" dirty="0">
                <a:solidFill>
                  <a:srgbClr val="949373"/>
                </a:solidFill>
                <a:latin typeface="Arial" charset="0"/>
              </a:rPr>
              <a:t>27. listopadu 2024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cs-CZ" b="1" dirty="0">
                <a:solidFill>
                  <a:srgbClr val="FF0000"/>
                </a:solidFill>
                <a:latin typeface="Arial" charset="0"/>
              </a:rPr>
              <a:t>    </a:t>
            </a:r>
            <a:endParaRPr lang="cs-CZ" b="1" dirty="0">
              <a:solidFill>
                <a:srgbClr val="949373"/>
              </a:solidFill>
              <a:latin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cs-CZ" b="1" dirty="0">
              <a:solidFill>
                <a:srgbClr val="949373"/>
              </a:solidFill>
              <a:latin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cs-CZ" b="1" dirty="0">
              <a:solidFill>
                <a:srgbClr val="949373"/>
              </a:solidFill>
              <a:latin typeface="Arial" charset="0"/>
            </a:endParaRPr>
          </a:p>
        </p:txBody>
      </p:sp>
      <p:pic>
        <p:nvPicPr>
          <p:cNvPr id="5" name="Obrázek 4" descr="Z:\HLAVICKA_LOGA_AKAT\AKAT ČR_aktuální\LOGO_TEM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63" y="2220104"/>
            <a:ext cx="4899974" cy="211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Z:\HLAVICKA_LOGA_AKAT\AKAT ČR_aktuální\LOGO_TEM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78556"/>
            <a:ext cx="1548680" cy="747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bg1"/>
                </a:solidFill>
              </a:rPr>
              <a:t>Investice</a:t>
            </a:r>
            <a:br>
              <a:rPr lang="cs-CZ" sz="3600" dirty="0">
                <a:solidFill>
                  <a:schemeClr val="bg1"/>
                </a:solidFill>
              </a:rPr>
            </a:br>
            <a:r>
              <a:rPr lang="cs-CZ" sz="3000" dirty="0">
                <a:solidFill>
                  <a:schemeClr val="bg1"/>
                </a:solidFill>
              </a:rPr>
              <a:t>Na co si dát pozor při výběru investice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60848"/>
            <a:ext cx="7772400" cy="4114800"/>
          </a:xfrm>
        </p:spPr>
        <p:txBody>
          <a:bodyPr/>
          <a:lstStyle/>
          <a:p>
            <a:pPr lv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666633"/>
                </a:solidFill>
              </a:rPr>
              <a:t>Subjekt s dobrou reputací dlouhodobě působící na českém trhu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666633"/>
                </a:solidFill>
              </a:rPr>
              <a:t>Diverzifikace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666633"/>
                </a:solidFill>
              </a:rPr>
              <a:t>Podvodná schémata: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666633"/>
                </a:solidFill>
              </a:rPr>
              <a:t>„Fondy“ dle § 15 („mini fondy“, „alternativní fondy“)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666633"/>
                </a:solidFill>
              </a:rPr>
              <a:t>Korporátní dluhopisy – emitent, zajištění. Pomůcka MF: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cs-CZ" sz="2000" dirty="0">
                <a:solidFill>
                  <a:srgbClr val="666633"/>
                </a:solidFill>
              </a:rPr>
              <a:t>https://www.mfcr.cz/assets/attachments/Konzultace_2020-01-20_CZ-Corporate-Bond-Scorecard-2-0.pdf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666633"/>
                </a:solidFill>
              </a:rPr>
              <a:t>Subjekty na které na svém webu upozorňuje ČNB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666633"/>
              </a:solidFill>
            </a:endParaRP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cs-CZ" sz="2200" dirty="0">
              <a:solidFill>
                <a:srgbClr val="666633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666633"/>
              </a:solidFill>
            </a:endParaRPr>
          </a:p>
        </p:txBody>
      </p:sp>
      <p:pic>
        <p:nvPicPr>
          <p:cNvPr id="4" name="Obrázek 3" descr="Z:\HLAVICKA_LOGA_AKAT\AKAT ČR_aktuální\LOGO_TEM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93904"/>
            <a:ext cx="1548680" cy="74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02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bg1"/>
                </a:solidFill>
              </a:rPr>
              <a:t>Obec jako zaměstnavatel</a:t>
            </a:r>
            <a:br>
              <a:rPr lang="cs-CZ" sz="3600" dirty="0">
                <a:solidFill>
                  <a:schemeClr val="bg1"/>
                </a:solidFill>
              </a:rPr>
            </a:br>
            <a:r>
              <a:rPr lang="cs-CZ" sz="3000" dirty="0">
                <a:solidFill>
                  <a:schemeClr val="bg1"/>
                </a:solidFill>
              </a:rPr>
              <a:t>Dlouhodobý investiční produkt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60848"/>
            <a:ext cx="7772400" cy="4114800"/>
          </a:xfrm>
        </p:spPr>
        <p:txBody>
          <a:bodyPr/>
          <a:lstStyle/>
          <a:p>
            <a:pPr lv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666633"/>
                </a:solidFill>
              </a:rPr>
              <a:t>Nový produkt zajištění na stáří od roku 2024 - daňový odečet: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666633"/>
                </a:solidFill>
              </a:rPr>
              <a:t>příspěvky fyzických osob v souhrnné výši 48 000 Kč ročně na všechny produkty spoření na stáří (ušetřená daň 7 200 Kč)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666633"/>
                </a:solidFill>
              </a:rPr>
              <a:t>osvobození příspěvků zaměstnavatele od odvodů až v hodnotě </a:t>
            </a:r>
            <a:br>
              <a:rPr lang="cs-CZ" sz="1800" dirty="0">
                <a:solidFill>
                  <a:srgbClr val="666633"/>
                </a:solidFill>
              </a:rPr>
            </a:br>
            <a:r>
              <a:rPr lang="cs-CZ" sz="1800" dirty="0">
                <a:solidFill>
                  <a:srgbClr val="666633"/>
                </a:solidFill>
              </a:rPr>
              <a:t>50 000 Kč ročně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666633"/>
                </a:solidFill>
              </a:rPr>
              <a:t>Dlouhodobost: podmínka 60 let + 120 měsíců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666633"/>
                </a:solidFill>
              </a:rPr>
              <a:t>Flexibilita: bankovní účty, veřejně obchodované akcie a dluhopisy, fondy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666633"/>
                </a:solidFill>
              </a:rPr>
              <a:t>Regulace: poskytování účtu jenom regulovanými subjekty zapsanými v seznamu ČNB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666633"/>
              </a:solidFill>
            </a:endParaRPr>
          </a:p>
        </p:txBody>
      </p:sp>
      <p:pic>
        <p:nvPicPr>
          <p:cNvPr id="4" name="Obrázek 3" descr="Z:\HLAVICKA_LOGA_AKAT\AKAT ČR_aktuální\LOGO_TEM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93904"/>
            <a:ext cx="1548680" cy="74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52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bg1"/>
                </a:solidFill>
              </a:rPr>
              <a:t>Obec řádným hospodářem </a:t>
            </a:r>
            <a:br>
              <a:rPr lang="cs-CZ" sz="3600" dirty="0">
                <a:solidFill>
                  <a:schemeClr val="bg1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>Efektivní nakládání s finančními prostředky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60848"/>
            <a:ext cx="7772400" cy="4114800"/>
          </a:xfrm>
        </p:spPr>
        <p:txBody>
          <a:bodyPr/>
          <a:lstStyle/>
          <a:p>
            <a:pPr lv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666633"/>
                </a:solidFill>
              </a:rPr>
              <a:t>Pokud investujete, potom by to mělo být </a:t>
            </a:r>
            <a:r>
              <a:rPr lang="cs-CZ" sz="2400" b="1" u="sng" dirty="0">
                <a:solidFill>
                  <a:srgbClr val="666633"/>
                </a:solidFill>
              </a:rPr>
              <a:t>pouze s důvěryhodným partnerem</a:t>
            </a:r>
            <a:r>
              <a:rPr lang="cs-CZ" sz="2400" dirty="0">
                <a:solidFill>
                  <a:srgbClr val="666633"/>
                </a:solidFill>
              </a:rPr>
              <a:t> (licence ČNB) – viz. seznam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400" b="1" u="sng" dirty="0">
                <a:solidFill>
                  <a:srgbClr val="666633"/>
                </a:solidFill>
              </a:rPr>
              <a:t>Investiční horizont je klíčem k úspěchu </a:t>
            </a:r>
            <a:r>
              <a:rPr lang="cs-CZ" sz="2400" dirty="0">
                <a:solidFill>
                  <a:srgbClr val="666633"/>
                </a:solidFill>
              </a:rPr>
              <a:t>a je potřeba domluva napříč politickým spektrem ve vaší obci/městu, atp. (přesahuje volební mandát) – rozdíl mezi vklady a investicemi je na dlouhém horizontu obrovský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400" b="1" u="sng" dirty="0">
                <a:solidFill>
                  <a:srgbClr val="666633"/>
                </a:solidFill>
              </a:rPr>
              <a:t>Dlouhodobý investiční produkt </a:t>
            </a:r>
            <a:r>
              <a:rPr lang="cs-CZ" sz="2400" dirty="0">
                <a:solidFill>
                  <a:srgbClr val="666633"/>
                </a:solidFill>
              </a:rPr>
              <a:t>(DIP)</a:t>
            </a:r>
          </a:p>
          <a:p>
            <a:pPr marL="0" indent="0">
              <a:buNone/>
            </a:pPr>
            <a:endParaRPr lang="cs-CZ" sz="1800" dirty="0">
              <a:solidFill>
                <a:srgbClr val="666633"/>
              </a:solidFill>
            </a:endParaRPr>
          </a:p>
        </p:txBody>
      </p:sp>
      <p:pic>
        <p:nvPicPr>
          <p:cNvPr id="4" name="Obrázek 3" descr="Z:\HLAVICKA_LOGA_AKAT\AKAT ČR_aktuální\LOGO_TEM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93904"/>
            <a:ext cx="1548680" cy="74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06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3600" dirty="0">
                <a:solidFill>
                  <a:schemeClr val="bg1"/>
                </a:solidFill>
              </a:rPr>
              <a:t>Diskuse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0345" y="1916831"/>
            <a:ext cx="7772400" cy="46085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8000" dirty="0">
                <a:solidFill>
                  <a:srgbClr val="666633"/>
                </a:solidFill>
              </a:rPr>
              <a:t>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400" dirty="0">
              <a:solidFill>
                <a:srgbClr val="990033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dirty="0">
                <a:solidFill>
                  <a:srgbClr val="666633"/>
                </a:solidFill>
              </a:rPr>
              <a:t>Děkuji za pozornost.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600" b="1" dirty="0">
              <a:solidFill>
                <a:srgbClr val="66663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600" b="1" dirty="0">
              <a:solidFill>
                <a:srgbClr val="66663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>
                <a:solidFill>
                  <a:srgbClr val="666633"/>
                </a:solidFill>
              </a:rPr>
              <a:t>Asociace pro kapitálový trh České republiky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666633"/>
                </a:solidFill>
              </a:rPr>
              <a:t>Štěpánská 612/16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666633"/>
                </a:solidFill>
              </a:rPr>
              <a:t>110 00 Praha 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666633"/>
                </a:solidFill>
              </a:rPr>
              <a:t>Tel.: +420 224 919 114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666633"/>
                </a:solidFill>
              </a:rPr>
              <a:t>Sledujte nás na: </a:t>
            </a:r>
          </a:p>
          <a:p>
            <a:pPr marL="0" indent="0">
              <a:buNone/>
            </a:pPr>
            <a:r>
              <a:rPr lang="cs-CZ" sz="1800" b="1" u="sng" dirty="0">
                <a:solidFill>
                  <a:srgbClr val="C00000"/>
                </a:solidFill>
              </a:rPr>
              <a:t>www.akatcr.cz</a:t>
            </a:r>
            <a:r>
              <a:rPr lang="cs-CZ" sz="18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666633"/>
                </a:solidFill>
              </a:rPr>
              <a:t>Twitter AKAT: @AKATCR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dirty="0">
              <a:solidFill>
                <a:srgbClr val="666633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800" dirty="0"/>
          </a:p>
        </p:txBody>
      </p:sp>
      <p:pic>
        <p:nvPicPr>
          <p:cNvPr id="6" name="Obrázek 5" descr="Z:\HLAVICKA_LOGA_AKAT\AKAT ČR_aktuální\LOGO_TEM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93904"/>
            <a:ext cx="1548680" cy="747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cs-CZ" sz="3600" dirty="0">
                <a:solidFill>
                  <a:schemeClr val="bg1"/>
                </a:solidFill>
              </a:rPr>
              <a:t>Investiční sektor v ČR k 30.9.2024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288" y="2133600"/>
            <a:ext cx="7895110" cy="65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666633"/>
                </a:solidFill>
                <a:latin typeface="Arial" charset="0"/>
              </a:rPr>
              <a:t>Co to je investice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b="1" dirty="0" err="1">
                <a:solidFill>
                  <a:srgbClr val="666633"/>
                </a:solidFill>
                <a:latin typeface="Arial" charset="0"/>
              </a:rPr>
              <a:t>Asset</a:t>
            </a:r>
            <a:r>
              <a:rPr lang="cs-CZ" b="1" dirty="0">
                <a:solidFill>
                  <a:srgbClr val="666633"/>
                </a:solidFill>
                <a:latin typeface="Arial" charset="0"/>
              </a:rPr>
              <a:t> management v ČR</a:t>
            </a:r>
          </a:p>
          <a:p>
            <a:pPr marL="1200150" lvl="1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666633"/>
                </a:solidFill>
                <a:latin typeface="Arial" charset="0"/>
              </a:rPr>
              <a:t>3 081 miliard Kč</a:t>
            </a:r>
          </a:p>
          <a:p>
            <a:pPr marL="1200150" lvl="1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666633"/>
                </a:solidFill>
                <a:latin typeface="Arial" charset="0"/>
              </a:rPr>
              <a:t>…  hodnota majetku k 30.6.2024 individuálně obhospodařovaného </a:t>
            </a:r>
          </a:p>
          <a:p>
            <a:pPr lvl="1" indent="0">
              <a:spcBef>
                <a:spcPct val="50000"/>
              </a:spcBef>
            </a:pPr>
            <a:r>
              <a:rPr lang="cs-CZ" sz="1600" b="1" dirty="0">
                <a:solidFill>
                  <a:srgbClr val="666633"/>
                </a:solidFill>
                <a:latin typeface="Arial" charset="0"/>
              </a:rPr>
              <a:t>domácími bankovními a nebankovními obchodníky s cennými papíry</a:t>
            </a:r>
            <a:endParaRPr lang="cs-CZ" b="1" dirty="0">
              <a:solidFill>
                <a:srgbClr val="666633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666633"/>
                </a:solidFill>
                <a:latin typeface="Arial" charset="0"/>
              </a:rPr>
              <a:t>Investiční fondy</a:t>
            </a:r>
          </a:p>
          <a:p>
            <a:pPr marL="1600200" lvl="2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rgbClr val="666633"/>
                </a:solidFill>
                <a:latin typeface="Arial" charset="0"/>
              </a:rPr>
              <a:t>Fondy kolektivního investování</a:t>
            </a:r>
          </a:p>
          <a:p>
            <a:pPr marL="2057400" lvl="3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rgbClr val="666633"/>
                </a:solidFill>
                <a:latin typeface="Arial" charset="0"/>
              </a:rPr>
              <a:t>1 146 miliard Kč</a:t>
            </a:r>
          </a:p>
          <a:p>
            <a:pPr marL="1600200" lvl="2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rgbClr val="666633"/>
                </a:solidFill>
                <a:latin typeface="Arial" charset="0"/>
              </a:rPr>
              <a:t>Fondy kvalifikovaných investorů</a:t>
            </a:r>
          </a:p>
          <a:p>
            <a:pPr marL="2057400" lvl="3" indent="-4572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rgbClr val="666633"/>
                </a:solidFill>
                <a:latin typeface="Arial" charset="0"/>
              </a:rPr>
              <a:t>611 miliard Kč</a:t>
            </a:r>
          </a:p>
          <a:p>
            <a:pPr>
              <a:spcBef>
                <a:spcPct val="50000"/>
              </a:spcBef>
            </a:pPr>
            <a:endParaRPr lang="cs-CZ" sz="2800" b="1" dirty="0">
              <a:solidFill>
                <a:srgbClr val="990033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800" b="1" dirty="0">
              <a:solidFill>
                <a:srgbClr val="990033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1600" b="1" dirty="0">
              <a:solidFill>
                <a:srgbClr val="990033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  <p:pic>
        <p:nvPicPr>
          <p:cNvPr id="4" name="Obrázek 3" descr="Z:\HLAVICKA_LOGA_AKAT\AKAT ČR_aktuální\LOGO_TEM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78556"/>
            <a:ext cx="1548680" cy="74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55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Asset</a:t>
            </a:r>
            <a:r>
              <a:rPr lang="cs-CZ" sz="3600" dirty="0">
                <a:solidFill>
                  <a:schemeClr val="bg1"/>
                </a:solidFill>
              </a:rPr>
              <a:t> Management v ČR</a:t>
            </a:r>
            <a:br>
              <a:rPr lang="cs-CZ" sz="3600" noProof="1">
                <a:solidFill>
                  <a:schemeClr val="bg1"/>
                </a:solidFill>
              </a:rPr>
            </a:br>
            <a:r>
              <a:rPr lang="cs-CZ" sz="3000" noProof="1">
                <a:solidFill>
                  <a:schemeClr val="bg1"/>
                </a:solidFill>
              </a:rPr>
              <a:t>Objem dle </a:t>
            </a:r>
            <a:r>
              <a:rPr lang="cs-CZ" sz="3000" dirty="0">
                <a:solidFill>
                  <a:schemeClr val="bg1"/>
                </a:solidFill>
              </a:rPr>
              <a:t>správců majetku k 30.9.2024</a:t>
            </a:r>
          </a:p>
        </p:txBody>
      </p:sp>
      <p:sp>
        <p:nvSpPr>
          <p:cNvPr id="2" name="Obdélník 1"/>
          <p:cNvSpPr/>
          <p:nvPr/>
        </p:nvSpPr>
        <p:spPr>
          <a:xfrm>
            <a:off x="4008384" y="3308743"/>
            <a:ext cx="1127232" cy="240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900" b="1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Finanční skupina</a:t>
            </a:r>
            <a:endParaRPr lang="cs-CZ" sz="9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12" y="3304020"/>
            <a:ext cx="4342274" cy="9890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12" y="3304021"/>
            <a:ext cx="1097375" cy="249958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318446" y="1981194"/>
          <a:ext cx="4507107" cy="4114812"/>
        </p:xfrm>
        <a:graphic>
          <a:graphicData uri="http://schemas.openxmlformats.org/drawingml/2006/table">
            <a:tbl>
              <a:tblPr firstRow="1" firstCol="1" bandRow="1"/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Finanční skupina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Čistý objem aktiv mil. Kč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ČSOB Asset Management, a.s., investiční společnost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904 885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Česká spořitelna, a. 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475 340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Generali Investments CEE, investiční společnost, a.s.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382 712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Amundi Czech Republic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262 055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J&amp;T INVESTIČNÍ SPOLEČNOST, a.s. /AMISTA IS, a.s.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215 516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Conseq Investment Management, a. 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186 076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Goldman Sachs Asset Management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123 189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AVANT investiční společnost, a.s.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108 359 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UNIQA Insurance Group AG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76 720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Raiffeisenbank a.s.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72 609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Komerční banka, a. 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63 256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MONETA Money Bank, a.s.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54 358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INVESTIKA, investiční společnost, a.s.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28 532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WOOD &amp; Company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21 560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CODYA investiční společnost, a.s.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13 770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ZFP Investments, investiční společnost, a.s.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13 068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Jet Investment, a.s.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12 783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CYRRUS, a.s.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8 259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EMUN investiční společnost, a.s.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7 848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DELTA Investiční společnost, a.s.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7 640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Accredio, a.s.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6 608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REDSIDE investiční společnost, a.s.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5 929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UniCredit Bank Czech Republic, a. 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5 874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MONECO investiční společnost, a.s.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5 688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OSTATNÍ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18 432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0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3 081 065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95" marR="501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22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Asset</a:t>
            </a:r>
            <a:r>
              <a:rPr lang="cs-CZ" sz="3600" dirty="0">
                <a:solidFill>
                  <a:schemeClr val="bg1"/>
                </a:solidFill>
              </a:rPr>
              <a:t> Management v ČR </a:t>
            </a:r>
            <a:br>
              <a:rPr lang="cs-CZ" sz="3600" dirty="0">
                <a:solidFill>
                  <a:schemeClr val="bg1"/>
                </a:solidFill>
              </a:rPr>
            </a:br>
            <a:r>
              <a:rPr lang="cs-CZ" sz="3000" dirty="0">
                <a:solidFill>
                  <a:schemeClr val="bg1"/>
                </a:solidFill>
              </a:rPr>
              <a:t>Struktura aktiv ve správě</a:t>
            </a:r>
          </a:p>
        </p:txBody>
      </p:sp>
      <p:pic>
        <p:nvPicPr>
          <p:cNvPr id="6" name="Obrázek 5" descr="Z:\HLAVICKA_LOGA_AKAT\AKAT ČR_aktuální\LOGO_TEM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93904"/>
            <a:ext cx="1548680" cy="7474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670722"/>
              </p:ext>
            </p:extLst>
          </p:nvPr>
        </p:nvGraphicFramePr>
        <p:xfrm>
          <a:off x="1700808" y="2204864"/>
          <a:ext cx="5742384" cy="39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051067"/>
              </p:ext>
            </p:extLst>
          </p:nvPr>
        </p:nvGraphicFramePr>
        <p:xfrm>
          <a:off x="1115616" y="2204864"/>
          <a:ext cx="657225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6473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noProof="1">
                <a:solidFill>
                  <a:schemeClr val="bg1"/>
                </a:solidFill>
              </a:rPr>
              <a:t>Kolektivní investování v ČR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noProof="1">
                <a:solidFill>
                  <a:schemeClr val="bg1"/>
                </a:solidFill>
              </a:rPr>
              <a:t>2024</a:t>
            </a:r>
            <a:br>
              <a:rPr lang="cs-CZ" sz="3600" dirty="0">
                <a:solidFill>
                  <a:schemeClr val="bg1"/>
                </a:solidFill>
              </a:rPr>
            </a:br>
            <a:r>
              <a:rPr lang="cs-CZ" sz="3000" dirty="0">
                <a:solidFill>
                  <a:schemeClr val="bg1"/>
                </a:solidFill>
              </a:rPr>
              <a:t>Historický vývoj majetku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662473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5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cs-CZ" sz="3600" noProof="1">
                <a:solidFill>
                  <a:schemeClr val="bg1"/>
                </a:solidFill>
              </a:rPr>
            </a:br>
            <a:r>
              <a:rPr lang="cs-CZ" sz="3600" noProof="1">
                <a:solidFill>
                  <a:schemeClr val="bg1"/>
                </a:solidFill>
              </a:rPr>
              <a:t>Kolektivní investování v ČR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br>
              <a:rPr lang="cs-CZ" sz="3600" dirty="0">
                <a:solidFill>
                  <a:schemeClr val="bg1"/>
                </a:solidFill>
              </a:rPr>
            </a:br>
            <a:r>
              <a:rPr lang="cs-CZ" sz="3000" noProof="1">
                <a:solidFill>
                  <a:schemeClr val="bg1"/>
                </a:solidFill>
              </a:rPr>
              <a:t>Rozdělení fondů dle typu</a:t>
            </a:r>
            <a:br>
              <a:rPr lang="cs-CZ" sz="3000" dirty="0">
                <a:solidFill>
                  <a:schemeClr val="bg1"/>
                </a:solidFill>
              </a:rPr>
            </a:br>
            <a:r>
              <a:rPr lang="cs-CZ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Obrázek 5" descr="Z:\HLAVICKA_LOGA_AKAT\AKAT ČR_aktuální\LOGO_TEM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49280"/>
            <a:ext cx="1548680" cy="74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Z:\HLAVICKA_LOGA_AKAT\AKAT ČR_aktuální\LOGO_TEM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28" y="5949280"/>
            <a:ext cx="1548680" cy="7474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573395"/>
              </p:ext>
            </p:extLst>
          </p:nvPr>
        </p:nvGraphicFramePr>
        <p:xfrm>
          <a:off x="1945481" y="2420888"/>
          <a:ext cx="5253038" cy="340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274" y="2242702"/>
            <a:ext cx="5450296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5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3792" y="260648"/>
            <a:ext cx="7772400" cy="1215008"/>
          </a:xfrm>
        </p:spPr>
        <p:txBody>
          <a:bodyPr/>
          <a:lstStyle/>
          <a:p>
            <a:br>
              <a:rPr lang="cs-CZ" sz="3600" dirty="0">
                <a:solidFill>
                  <a:schemeClr val="bg1"/>
                </a:solidFill>
              </a:rPr>
            </a:br>
            <a:r>
              <a:rPr lang="cs-CZ" sz="3600" dirty="0">
                <a:solidFill>
                  <a:schemeClr val="bg1"/>
                </a:solidFill>
              </a:rPr>
              <a:t>Trendy roku 2024</a:t>
            </a:r>
            <a:br>
              <a:rPr lang="cs-CZ" sz="4000" dirty="0">
                <a:solidFill>
                  <a:schemeClr val="bg1"/>
                </a:solidFill>
              </a:rPr>
            </a:br>
            <a:r>
              <a:rPr lang="cs-CZ" sz="3000" dirty="0">
                <a:solidFill>
                  <a:schemeClr val="bg1"/>
                </a:solidFill>
              </a:rPr>
              <a:t>Vývoj struktury úspor domácností v ČR</a:t>
            </a:r>
            <a:br>
              <a:rPr lang="cs-CZ" sz="3000" dirty="0">
                <a:solidFill>
                  <a:schemeClr val="bg1"/>
                </a:solidFill>
              </a:rPr>
            </a:b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cs-CZ" dirty="0">
              <a:solidFill>
                <a:srgbClr val="666633"/>
              </a:solidFill>
            </a:endParaRPr>
          </a:p>
          <a:p>
            <a:pPr marL="457200" lvl="1" indent="0" algn="ctr">
              <a:buNone/>
            </a:pPr>
            <a:endParaRPr lang="cs-CZ" sz="4000" dirty="0">
              <a:solidFill>
                <a:srgbClr val="666633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Z:\HLAVICKA_LOGA_AKAT\AKAT ČR_aktuální\LOGO_TEM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49" y="5978556"/>
            <a:ext cx="1548680" cy="747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685800" y="6199633"/>
            <a:ext cx="45720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Zdroj: MFČR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92" y="1756514"/>
            <a:ext cx="8458200" cy="44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9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/>
          <a:lstStyle/>
          <a:p>
            <a:r>
              <a:rPr lang="cs-CZ" sz="3600" dirty="0">
                <a:solidFill>
                  <a:schemeClr val="bg1"/>
                </a:solidFill>
              </a:rPr>
              <a:t>Jak na dobré investice </a:t>
            </a:r>
            <a:br>
              <a:rPr lang="cs-CZ" sz="3600" dirty="0">
                <a:solidFill>
                  <a:schemeClr val="bg1"/>
                </a:solidFill>
              </a:rPr>
            </a:br>
            <a:r>
              <a:rPr lang="cs-CZ" sz="3000" dirty="0">
                <a:solidFill>
                  <a:schemeClr val="bg1"/>
                </a:solidFill>
              </a:rPr>
              <a:t>Investiční horizont a diverzifikace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7772400" cy="4114800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000" i="1" dirty="0">
                <a:solidFill>
                  <a:srgbClr val="666633"/>
                </a:solidFill>
              </a:rPr>
              <a:t>Minulé výnosy nejsou zárukou výnosů budoucích a zejména pro nezkušené investory je důležité investovat pravidelně, diverzifikovaně a dodržovat příslušné investiční horizonty. </a:t>
            </a:r>
          </a:p>
          <a:p>
            <a:pPr marL="0" lv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000" dirty="0">
                <a:solidFill>
                  <a:srgbClr val="666633"/>
                </a:solidFill>
              </a:rPr>
              <a:t>Modelový příklad na historických datech: 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666633"/>
                </a:solidFill>
              </a:rPr>
              <a:t>Peníze na běžném účtu: 1 000 000 Kč: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666633"/>
                </a:solidFill>
              </a:rPr>
              <a:t>Po 8 letech při úrokové sazbě 3% po zdanění celkem 1 223 165,77 Kč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666633"/>
                </a:solidFill>
              </a:rPr>
              <a:t>Investice 1 000 000 Kč: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666633"/>
                </a:solidFill>
              </a:rPr>
              <a:t>Negativní scénář vývoje : 1 020 000 Kč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666633"/>
                </a:solidFill>
              </a:rPr>
              <a:t>Neutrální scénář vývoje : 1 609 000 Kč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666633"/>
                </a:solidFill>
              </a:rPr>
              <a:t>Pozitivní scénář vývoje: 2 198 000 Kč</a:t>
            </a:r>
          </a:p>
          <a:p>
            <a:pPr marL="0" indent="0">
              <a:buNone/>
            </a:pPr>
            <a:r>
              <a:rPr lang="cs-CZ" sz="1400" i="1" dirty="0">
                <a:solidFill>
                  <a:srgbClr val="666633"/>
                </a:solidFill>
              </a:rPr>
              <a:t>Vychází z dlouhodobé historické volatility (kolísavosti) a stanovené pravděpodobnosti 90 %. </a:t>
            </a:r>
          </a:p>
          <a:p>
            <a:pPr marL="0" indent="0">
              <a:buNone/>
            </a:pPr>
            <a:r>
              <a:rPr lang="cs-CZ" sz="1400" i="1" dirty="0">
                <a:solidFill>
                  <a:srgbClr val="666633"/>
                </a:solidFill>
              </a:rPr>
              <a:t>Již zahrnuté vstupní poplatky i poplatky za správu fondu a ostatní náklady. </a:t>
            </a:r>
          </a:p>
          <a:p>
            <a:pPr marL="0" indent="0">
              <a:buNone/>
            </a:pPr>
            <a:r>
              <a:rPr lang="cs-CZ" sz="1400" i="1" dirty="0">
                <a:solidFill>
                  <a:srgbClr val="666633"/>
                </a:solidFill>
              </a:rPr>
              <a:t>Bez zohlednění daní. </a:t>
            </a:r>
            <a:endParaRPr lang="cs-CZ" sz="1800" i="1" dirty="0">
              <a:solidFill>
                <a:srgbClr val="666633"/>
              </a:solidFill>
            </a:endParaRPr>
          </a:p>
          <a:p>
            <a:pPr lvl="2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>
              <a:solidFill>
                <a:srgbClr val="666633"/>
              </a:solidFill>
            </a:endParaRPr>
          </a:p>
          <a:p>
            <a:pPr lvl="2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>
              <a:solidFill>
                <a:srgbClr val="666633"/>
              </a:solidFill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>
              <a:solidFill>
                <a:srgbClr val="666633"/>
              </a:solidFill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>
              <a:solidFill>
                <a:srgbClr val="666633"/>
              </a:solidFill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666633"/>
              </a:solidFill>
              <a:ea typeface="+mn-ea"/>
              <a:cs typeface="+mn-cs"/>
            </a:endParaRPr>
          </a:p>
        </p:txBody>
      </p:sp>
      <p:pic>
        <p:nvPicPr>
          <p:cNvPr id="4" name="Obrázek 3" descr="Z:\HLAVICKA_LOGA_AKAT\AKAT ČR_aktuální\LOGO_TEM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10536"/>
            <a:ext cx="1548680" cy="74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32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bg1"/>
                </a:solidFill>
              </a:rPr>
              <a:t>Investice</a:t>
            </a:r>
            <a:br>
              <a:rPr lang="cs-CZ" sz="3600" dirty="0">
                <a:solidFill>
                  <a:schemeClr val="bg1"/>
                </a:solidFill>
              </a:rPr>
            </a:br>
            <a:r>
              <a:rPr lang="cs-CZ" sz="3000" dirty="0">
                <a:solidFill>
                  <a:schemeClr val="bg1"/>
                </a:solidFill>
              </a:rPr>
              <a:t>Na co si dát pozor při výběru správce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60848"/>
            <a:ext cx="7772400" cy="4114800"/>
          </a:xfrm>
        </p:spPr>
        <p:txBody>
          <a:bodyPr/>
          <a:lstStyle/>
          <a:p>
            <a:pPr lv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666633"/>
                </a:solidFill>
              </a:rPr>
              <a:t>Subjekt regulovaný a dohlížený Českou národní bankou. Seznamy regulovaných subjektů ČNB: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cs-CZ" sz="2200" dirty="0">
              <a:solidFill>
                <a:srgbClr val="666633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666633"/>
              </a:solidFill>
            </a:endParaRPr>
          </a:p>
        </p:txBody>
      </p:sp>
      <p:pic>
        <p:nvPicPr>
          <p:cNvPr id="4" name="Obrázek 3" descr="Z:\HLAVICKA_LOGA_AKAT\AKAT ČR_aktuální\LOGO_TEM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993904"/>
            <a:ext cx="1548680" cy="74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708920"/>
            <a:ext cx="5976664" cy="38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66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Vlastní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15019</TotalTime>
  <Words>865</Words>
  <Application>Microsoft Office PowerPoint</Application>
  <PresentationFormat>Předvádění na obrazovce (4:3)</PresentationFormat>
  <Paragraphs>150</Paragraphs>
  <Slides>13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Motiv1</vt:lpstr>
      <vt:lpstr>Prezentace aplikace PowerPoint</vt:lpstr>
      <vt:lpstr>Investiční sektor v ČR k 30.9.2024</vt:lpstr>
      <vt:lpstr>Asset Management v ČR Objem dle správců majetku k 30.9.2024</vt:lpstr>
      <vt:lpstr>Asset Management v ČR  Struktura aktiv ve správě</vt:lpstr>
      <vt:lpstr>Kolektivní investování v ČR 2024 Historický vývoj majetku</vt:lpstr>
      <vt:lpstr> Kolektivní investování v ČR  Rozdělení fondů dle typu  </vt:lpstr>
      <vt:lpstr> Trendy roku 2024 Vývoj struktury úspor domácností v ČR </vt:lpstr>
      <vt:lpstr>Jak na dobré investice  Investiční horizont a diverzifikace</vt:lpstr>
      <vt:lpstr>Investice Na co si dát pozor při výběru správce</vt:lpstr>
      <vt:lpstr>Investice Na co si dát pozor při výběru investice</vt:lpstr>
      <vt:lpstr>Obec jako zaměstnavatel Dlouhodobý investiční produkt</vt:lpstr>
      <vt:lpstr>Obec řádným hospodářem  Efektivní nakládání s finančními prostředky</vt:lpstr>
      <vt:lpstr>Diskuse</vt:lpstr>
    </vt:vector>
  </TitlesOfParts>
  <Company>SIS, a. 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pzaplet</dc:creator>
  <cp:lastModifiedBy>Martina Lehmannová</cp:lastModifiedBy>
  <cp:revision>795</cp:revision>
  <cp:lastPrinted>2023-02-06T11:50:43Z</cp:lastPrinted>
  <dcterms:created xsi:type="dcterms:W3CDTF">2002-01-28T07:46:14Z</dcterms:created>
  <dcterms:modified xsi:type="dcterms:W3CDTF">2024-11-22T17:44:39Z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a104e-2916-42dc-a2f6-6210338509ed_Enabled">
    <vt:lpwstr>True</vt:lpwstr>
  </property>
  <property fmtid="{D5CDD505-2E9C-101B-9397-08002B2CF9AE}" pid="3" name="MSIP_Label_2b3a104e-2916-42dc-a2f6-6210338509ed_SiteId">
    <vt:lpwstr>e70aafb3-2e89-46a5-ba50-66803e8a4411</vt:lpwstr>
  </property>
  <property fmtid="{D5CDD505-2E9C-101B-9397-08002B2CF9AE}" pid="4" name="MSIP_Label_2b3a104e-2916-42dc-a2f6-6210338509ed_Owner">
    <vt:lpwstr>cis62051@csin.cz</vt:lpwstr>
  </property>
  <property fmtid="{D5CDD505-2E9C-101B-9397-08002B2CF9AE}" pid="5" name="MSIP_Label_2b3a104e-2916-42dc-a2f6-6210338509ed_SetDate">
    <vt:lpwstr>2021-02-20T17:38:04.0039285Z</vt:lpwstr>
  </property>
  <property fmtid="{D5CDD505-2E9C-101B-9397-08002B2CF9AE}" pid="6" name="MSIP_Label_2b3a104e-2916-42dc-a2f6-6210338509ed_Name">
    <vt:lpwstr>CS Internal</vt:lpwstr>
  </property>
  <property fmtid="{D5CDD505-2E9C-101B-9397-08002B2CF9AE}" pid="7" name="MSIP_Label_2b3a104e-2916-42dc-a2f6-6210338509ed_Application">
    <vt:lpwstr>Microsoft Azure Information Protection</vt:lpwstr>
  </property>
  <property fmtid="{D5CDD505-2E9C-101B-9397-08002B2CF9AE}" pid="8" name="MSIP_Label_2b3a104e-2916-42dc-a2f6-6210338509ed_ActionId">
    <vt:lpwstr>45afc935-f4dc-447f-9cb2-82443a6e1725</vt:lpwstr>
  </property>
  <property fmtid="{D5CDD505-2E9C-101B-9397-08002B2CF9AE}" pid="9" name="MSIP_Label_2b3a104e-2916-42dc-a2f6-6210338509ed_Extended_MSFT_Method">
    <vt:lpwstr>Automatic</vt:lpwstr>
  </property>
  <property fmtid="{D5CDD505-2E9C-101B-9397-08002B2CF9AE}" pid="10" name="MSIP_Label_38939b85-7e40-4a1d-91e1-0e84c3b219d7_Enabled">
    <vt:lpwstr>true</vt:lpwstr>
  </property>
  <property fmtid="{D5CDD505-2E9C-101B-9397-08002B2CF9AE}" pid="11" name="MSIP_Label_38939b85-7e40-4a1d-91e1-0e84c3b219d7_SetDate">
    <vt:lpwstr>2024-02-22T09:20:06Z</vt:lpwstr>
  </property>
  <property fmtid="{D5CDD505-2E9C-101B-9397-08002B2CF9AE}" pid="12" name="MSIP_Label_38939b85-7e40-4a1d-91e1-0e84c3b219d7_Method">
    <vt:lpwstr>Standard</vt:lpwstr>
  </property>
  <property fmtid="{D5CDD505-2E9C-101B-9397-08002B2CF9AE}" pid="13" name="MSIP_Label_38939b85-7e40-4a1d-91e1-0e84c3b219d7_Name">
    <vt:lpwstr>38939b85-7e40-4a1d-91e1-0e84c3b219d7</vt:lpwstr>
  </property>
  <property fmtid="{D5CDD505-2E9C-101B-9397-08002B2CF9AE}" pid="14" name="MSIP_Label_38939b85-7e40-4a1d-91e1-0e84c3b219d7_SiteId">
    <vt:lpwstr>3ad0376a-54d3-49a6-9e20-52de0a92fc89</vt:lpwstr>
  </property>
  <property fmtid="{D5CDD505-2E9C-101B-9397-08002B2CF9AE}" pid="15" name="MSIP_Label_38939b85-7e40-4a1d-91e1-0e84c3b219d7_ActionId">
    <vt:lpwstr>91d42176-6e8e-4e97-84d2-d885735bd826</vt:lpwstr>
  </property>
  <property fmtid="{D5CDD505-2E9C-101B-9397-08002B2CF9AE}" pid="16" name="MSIP_Label_38939b85-7e40-4a1d-91e1-0e84c3b219d7_ContentBits">
    <vt:lpwstr>0</vt:lpwstr>
  </property>
</Properties>
</file>