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9" r:id="rId1"/>
    <p:sldMasterId id="2147483662" r:id="rId2"/>
  </p:sldMasterIdLst>
  <p:notesMasterIdLst>
    <p:notesMasterId r:id="rId17"/>
  </p:notesMasterIdLst>
  <p:handoutMasterIdLst>
    <p:handoutMasterId r:id="rId18"/>
  </p:handoutMasterIdLst>
  <p:sldIdLst>
    <p:sldId id="420" r:id="rId3"/>
    <p:sldId id="419" r:id="rId4"/>
    <p:sldId id="433" r:id="rId5"/>
    <p:sldId id="436" r:id="rId6"/>
    <p:sldId id="437" r:id="rId7"/>
    <p:sldId id="443" r:id="rId8"/>
    <p:sldId id="438" r:id="rId9"/>
    <p:sldId id="444" r:id="rId10"/>
    <p:sldId id="445" r:id="rId11"/>
    <p:sldId id="431" r:id="rId12"/>
    <p:sldId id="416" r:id="rId13"/>
    <p:sldId id="442" r:id="rId14"/>
    <p:sldId id="435" r:id="rId15"/>
    <p:sldId id="434" r:id="rId16"/>
  </p:sldIdLst>
  <p:sldSz cx="12192000" cy="6858000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8000"/>
    <a:srgbClr val="0070C0"/>
    <a:srgbClr val="22317F"/>
    <a:srgbClr val="494949"/>
    <a:srgbClr val="99CC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034C1E-8E29-4D79-BE30-7CC5C265B24D}" v="3" dt="2024-11-21T18:34:00.7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Destaqu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Estilo Médio 1 - Destaqu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84" autoAdjust="0"/>
    <p:restoredTop sz="95467" autoAdjust="0"/>
  </p:normalViewPr>
  <p:slideViewPr>
    <p:cSldViewPr>
      <p:cViewPr varScale="1">
        <p:scale>
          <a:sx n="106" d="100"/>
          <a:sy n="106" d="100"/>
        </p:scale>
        <p:origin x="1146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414"/>
    </p:cViewPr>
  </p:sorterViewPr>
  <p:notesViewPr>
    <p:cSldViewPr>
      <p:cViewPr varScale="1">
        <p:scale>
          <a:sx n="88" d="100"/>
          <a:sy n="88" d="100"/>
        </p:scale>
        <p:origin x="-2744" y="-120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4" cy="511731"/>
          </a:xfrm>
          <a:prstGeom prst="rect">
            <a:avLst/>
          </a:prstGeom>
        </p:spPr>
        <p:txBody>
          <a:bodyPr vert="horz" lIns="94595" tIns="47297" rIns="94595" bIns="47297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4" cy="511731"/>
          </a:xfrm>
          <a:prstGeom prst="rect">
            <a:avLst/>
          </a:prstGeom>
        </p:spPr>
        <p:txBody>
          <a:bodyPr vert="horz" lIns="94595" tIns="47297" rIns="94595" bIns="47297" rtlCol="0"/>
          <a:lstStyle>
            <a:lvl1pPr algn="r">
              <a:defRPr sz="1200"/>
            </a:lvl1pPr>
          </a:lstStyle>
          <a:p>
            <a:fld id="{0EABB0F5-5A43-4ECD-9300-C16D50BE4616}" type="datetimeFigureOut">
              <a:rPr lang="cs-CZ" smtClean="0"/>
              <a:pPr/>
              <a:t>21.11.2024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4" cy="511731"/>
          </a:xfrm>
          <a:prstGeom prst="rect">
            <a:avLst/>
          </a:prstGeom>
        </p:spPr>
        <p:txBody>
          <a:bodyPr vert="horz" lIns="94595" tIns="47297" rIns="94595" bIns="47297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4" cy="511731"/>
          </a:xfrm>
          <a:prstGeom prst="rect">
            <a:avLst/>
          </a:prstGeom>
        </p:spPr>
        <p:txBody>
          <a:bodyPr vert="horz" lIns="94595" tIns="47297" rIns="94595" bIns="47297" rtlCol="0" anchor="b"/>
          <a:lstStyle>
            <a:lvl1pPr algn="r">
              <a:defRPr sz="1200"/>
            </a:lvl1pPr>
          </a:lstStyle>
          <a:p>
            <a:fld id="{17C9A205-0C7A-4BB4-9EFE-5204967437C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27367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4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95" tIns="47297" rIns="94595" bIns="47297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4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95" tIns="47297" rIns="94595" bIns="47297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1" y="4861442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95" tIns="47297" rIns="94595" bIns="472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4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95" tIns="47297" rIns="94595" bIns="47297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4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95" tIns="47297" rIns="94595" bIns="47297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AC85CCC-EC53-4BB4-B681-1671A213706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33177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Kolegové a kolegyně </a:t>
            </a:r>
            <a:r>
              <a:rPr lang="cs-CZ" dirty="0">
                <a:sym typeface="Wingdings" panose="05000000000000000000" pitchFamily="2" charset="2"/>
              </a:rPr>
              <a:t>, dvě navzájem související přednášky, žádná nová teorie, spíš inspirace, jak uplatnit nabyté znalosti v novém směru stavebnictví.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C85CCC-EC53-4BB4-B681-1671A2137069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7501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Jak číst podivné zkratky, se kterými se lze setkat: DBT, DBOT, DBOOT. DBTO, …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C85CCC-EC53-4BB4-B681-1671A2137069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6319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DB a D&amp;B je totéž, tak ať se to neplete (schválně používám obojí, abyste si zvykli, že se lze setkat s tím i tím…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C85CCC-EC53-4BB4-B681-1671A2137069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3139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Kalkulace uhlíkové stopy u rekonstrukcí – zanedbáváme emise od realizace a vyzdvihujeme úsporu CO2. Přitom emise od realizace mohou být značné. Chce to vyváženě regulovaný přístup: 4 pilíře dekarbonizace ENERGETIKA, PRŮMYSL, BUDOVY A DOPRAVA. Nemusíme nutně budovy dotlačit až do nuly za cenu vysokých emisí při realizaci, když výhledově bude celá energetika „bezemisní“ (ať už to znamená cokoliv </a:t>
            </a:r>
            <a:r>
              <a:rPr lang="cs-CZ" dirty="0">
                <a:sym typeface="Wingdings" panose="05000000000000000000" pitchFamily="2" charset="2"/>
              </a:rPr>
              <a:t>.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C85CCC-EC53-4BB4-B681-1671A2137069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7881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Energy</a:t>
            </a:r>
            <a:r>
              <a:rPr lang="cs-CZ" dirty="0"/>
              <a:t> Performance je v našich modelech EPC počítáno jako COST performance, hlavní garancí je návratnost investic. Obecně to sice může být jinak, ale ten ekonomický smysl v tom je důležitý natolik, že tento </a:t>
            </a:r>
            <a:r>
              <a:rPr lang="cs-CZ"/>
              <a:t>přístup převažuje.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C85CCC-EC53-4BB4-B681-1671A2137069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9337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Toto je jen střípek. Pro neznalého je to velmi těžké čtení, při využití se předpokládá dobrá znalost šablony, pak je to brnkačka. SPRÁVCE STAVBY, CLAIM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C85CCC-EC53-4BB4-B681-1671A2137069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6036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´Popsat rozdíly v přístupu. Obě budovy měly být navrženy zhotovitelem v rámci spojené veřejné zakázky, ta nalevo se ale nedržela regulí ČKA a i sám architektonický návrh oficiálně vzešel od projektanta – nečlena ČKA. Při navrhování se na energetickou náročnost nehledělo, až potom při projektování se hledalo nejúčinnější řešení hotového návrhu (takto to často bývá i při projektování dle již hotového architektonického návrhu). U projektu napravo byly jasně zadány požadavky na energetickou náročnost, které musely být splněny a architektonické řešení se tomu podřídilo.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C85CCC-EC53-4BB4-B681-1671A2137069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3766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6" Type="http://schemas.openxmlformats.org/officeDocument/2006/relationships/hyperlink" Target="mailto:office@apes.cz" TargetMode="External"/><Relationship Id="rId5" Type="http://schemas.openxmlformats.org/officeDocument/2006/relationships/image" Target="../media/image5.emf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PES_logo_zakladni_CMY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27" y="476672"/>
            <a:ext cx="2212206" cy="7200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52384" y="5560835"/>
            <a:ext cx="2019995" cy="91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308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P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16531" y="-1746284"/>
            <a:ext cx="60959" cy="2520280"/>
          </a:xfrm>
          <a:prstGeom prst="rect">
            <a:avLst/>
          </a:prstGeom>
        </p:spPr>
      </p:pic>
      <p:sp>
        <p:nvSpPr>
          <p:cNvPr id="15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2448917" y="404665"/>
            <a:ext cx="8735649" cy="43125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lang="cs-CZ" sz="1800" b="0" i="0" kern="1200" baseline="0" dirty="0" smtClean="0">
                <a:solidFill>
                  <a:srgbClr val="EF8000"/>
                </a:solidFill>
                <a:latin typeface="Roboto Condensed Light"/>
                <a:ea typeface="+mn-ea"/>
                <a:cs typeface="Roboto Condensed Light"/>
              </a:defRPr>
            </a:lvl1pPr>
          </a:lstStyle>
          <a:p>
            <a:pPr lvl="0"/>
            <a:endParaRPr lang="cs-CZ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2446867" y="981075"/>
            <a:ext cx="8737600" cy="431958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20000"/>
              </a:lnSpc>
              <a:buNone/>
              <a:defRPr lang="cs-CZ" sz="1400" b="0" i="0" kern="1200" dirty="0" smtClean="0">
                <a:solidFill>
                  <a:schemeClr val="bg1">
                    <a:lumMod val="50000"/>
                  </a:schemeClr>
                </a:solidFill>
                <a:latin typeface="Roboto Condensed Light"/>
                <a:ea typeface="+mn-ea"/>
                <a:cs typeface="Roboto Condensed Light"/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7941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476672"/>
            <a:ext cx="2351584" cy="48245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2448917" y="404665"/>
            <a:ext cx="8735649" cy="43125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lang="cs-CZ" sz="1800" b="0" i="0" kern="1200" dirty="0" smtClean="0">
                <a:solidFill>
                  <a:srgbClr val="EF8000"/>
                </a:solidFill>
                <a:latin typeface="Roboto Condensed Light"/>
                <a:ea typeface="+mn-ea"/>
                <a:cs typeface="Roboto Condensed Light"/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2446867" y="981075"/>
            <a:ext cx="8737600" cy="431958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20000"/>
              </a:lnSpc>
              <a:buNone/>
              <a:defRPr lang="cs-CZ" sz="1400" b="0" i="0" kern="1200" dirty="0" smtClean="0">
                <a:solidFill>
                  <a:schemeClr val="bg1">
                    <a:lumMod val="50000"/>
                  </a:schemeClr>
                </a:solidFill>
                <a:latin typeface="Roboto Condensed Light"/>
                <a:ea typeface="+mn-ea"/>
                <a:cs typeface="Roboto Condensed Light"/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3295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476672"/>
            <a:ext cx="2351584" cy="23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2448917" y="404665"/>
            <a:ext cx="8735649" cy="43125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lang="cs-CZ" sz="1800" b="0" i="0" kern="1200" dirty="0" smtClean="0">
                <a:solidFill>
                  <a:srgbClr val="EF8000"/>
                </a:solidFill>
                <a:latin typeface="Roboto Condensed Light"/>
                <a:ea typeface="+mn-ea"/>
                <a:cs typeface="Roboto Condensed Light"/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</p:txBody>
      </p:sp>
      <p:sp>
        <p:nvSpPr>
          <p:cNvPr id="5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2446867" y="981075"/>
            <a:ext cx="8737600" cy="431958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20000"/>
              </a:lnSpc>
              <a:buNone/>
              <a:defRPr lang="cs-CZ" sz="1400" b="0" i="0" kern="1200" dirty="0" smtClean="0">
                <a:solidFill>
                  <a:schemeClr val="bg1">
                    <a:lumMod val="50000"/>
                  </a:schemeClr>
                </a:solidFill>
                <a:latin typeface="Roboto Condensed Light"/>
                <a:ea typeface="+mn-ea"/>
                <a:cs typeface="Roboto Condensed Light"/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/>
          </p:nvPr>
        </p:nvSpPr>
        <p:spPr>
          <a:xfrm>
            <a:off x="0" y="2960663"/>
            <a:ext cx="2351584" cy="23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757069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476672"/>
            <a:ext cx="2351584" cy="154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2448917" y="404665"/>
            <a:ext cx="8735649" cy="43125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lang="cs-CZ" sz="1800" b="0" i="0" kern="1200" dirty="0" smtClean="0">
                <a:solidFill>
                  <a:srgbClr val="EF8000"/>
                </a:solidFill>
                <a:latin typeface="Roboto Condensed Light"/>
                <a:ea typeface="+mn-ea"/>
                <a:cs typeface="Roboto Condensed Light"/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</p:txBody>
      </p:sp>
      <p:sp>
        <p:nvSpPr>
          <p:cNvPr id="5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2446867" y="981075"/>
            <a:ext cx="8737600" cy="431958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20000"/>
              </a:lnSpc>
              <a:buNone/>
              <a:defRPr lang="cs-CZ" sz="1400" b="0" i="0" kern="1200" dirty="0" smtClean="0">
                <a:solidFill>
                  <a:schemeClr val="bg1">
                    <a:lumMod val="50000"/>
                  </a:schemeClr>
                </a:solidFill>
                <a:latin typeface="Roboto Condensed Light"/>
                <a:ea typeface="+mn-ea"/>
                <a:cs typeface="Roboto Condensed Light"/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/>
          </p:nvPr>
        </p:nvSpPr>
        <p:spPr>
          <a:xfrm>
            <a:off x="0" y="3752663"/>
            <a:ext cx="2351584" cy="154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>
            <a:off x="0" y="2114667"/>
            <a:ext cx="2351584" cy="154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933102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51803" y="1124745"/>
            <a:ext cx="2692069" cy="12239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00841" y="5949280"/>
            <a:ext cx="60959" cy="2520280"/>
          </a:xfrm>
          <a:prstGeom prst="rect">
            <a:avLst/>
          </a:prstGeom>
        </p:spPr>
      </p:pic>
      <p:pic>
        <p:nvPicPr>
          <p:cNvPr id="7" name="Picture 6" descr="APES_logo_CMYK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701" y="6042006"/>
            <a:ext cx="1536171" cy="4833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102211" y="2205352"/>
            <a:ext cx="4495178" cy="269757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91A77838-BAE3-C043-82C7-8C350B719185}"/>
              </a:ext>
            </a:extLst>
          </p:cNvPr>
          <p:cNvSpPr txBox="1"/>
          <p:nvPr userDrawn="1"/>
        </p:nvSpPr>
        <p:spPr>
          <a:xfrm>
            <a:off x="5318769" y="5949280"/>
            <a:ext cx="61317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chemeClr val="bg1">
                    <a:lumMod val="5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Asociace poskytovatelů energetických služeb z. s.</a:t>
            </a:r>
          </a:p>
          <a:p>
            <a:r>
              <a:rPr lang="cs-CZ" sz="1200" dirty="0">
                <a:solidFill>
                  <a:schemeClr val="bg1">
                    <a:lumMod val="5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Harfa Business Center B, Českomoravská 2532/19b, Praha 9 – Libeň</a:t>
            </a:r>
          </a:p>
          <a:p>
            <a:r>
              <a:rPr lang="cs-CZ" sz="1200" dirty="0">
                <a:solidFill>
                  <a:schemeClr val="bg1">
                    <a:lumMod val="5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Tel.: 603 894 354 l e-mail: </a:t>
            </a:r>
            <a:r>
              <a:rPr lang="cs-CZ" sz="1200" dirty="0">
                <a:solidFill>
                  <a:schemeClr val="bg1">
                    <a:lumMod val="5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office@apes.cz</a:t>
            </a:r>
            <a:r>
              <a:rPr lang="cs-CZ" sz="1200" dirty="0">
                <a:solidFill>
                  <a:schemeClr val="bg1">
                    <a:lumMod val="5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 l www.apes.cz</a:t>
            </a:r>
            <a:endParaRPr lang="cs-CZ" sz="1400" dirty="0">
              <a:solidFill>
                <a:schemeClr val="bg1">
                  <a:lumMod val="65000"/>
                </a:schemeClr>
              </a:solidFill>
            </a:endParaRPr>
          </a:p>
          <a:p>
            <a:endParaRPr lang="cs-CZ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530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 (whole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52384" y="5560835"/>
            <a:ext cx="2019995" cy="91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063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552384" y="5560835"/>
            <a:ext cx="2019995" cy="9184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316531" y="5949280"/>
            <a:ext cx="60959" cy="2520280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2447594" y="5949280"/>
            <a:ext cx="579569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ct val="90000"/>
              </a:lnSpc>
            </a:pPr>
            <a:r>
              <a:rPr lang="cs-CZ" sz="1200" b="0" i="0" kern="1200" spc="0" dirty="0">
                <a:solidFill>
                  <a:schemeClr val="bg1">
                    <a:lumMod val="65000"/>
                  </a:schemeClr>
                </a:solidFill>
                <a:effectLst/>
                <a:latin typeface="Arial" charset="0"/>
                <a:ea typeface="+mn-ea"/>
                <a:cs typeface="Arial" charset="0"/>
              </a:rPr>
              <a:t>Webinář Uplatnění energetického specialisty při přípravě EPC projektu I.</a:t>
            </a:r>
          </a:p>
          <a:p>
            <a:pPr rtl="0">
              <a:lnSpc>
                <a:spcPct val="90000"/>
              </a:lnSpc>
            </a:pPr>
            <a:endParaRPr lang="cs-CZ" sz="1200" b="0" i="0" kern="1200" spc="0" dirty="0">
              <a:solidFill>
                <a:schemeClr val="bg1">
                  <a:lumMod val="65000"/>
                </a:schemeClr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pPr rtl="0">
              <a:lnSpc>
                <a:spcPct val="90000"/>
              </a:lnSpc>
            </a:pPr>
            <a:r>
              <a:rPr lang="cs-CZ" sz="1200" b="0" i="0" kern="1200" spc="0" dirty="0">
                <a:solidFill>
                  <a:schemeClr val="bg1">
                    <a:lumMod val="65000"/>
                  </a:schemeClr>
                </a:solidFill>
                <a:effectLst/>
                <a:latin typeface="Arial" charset="0"/>
                <a:ea typeface="+mn-ea"/>
                <a:cs typeface="Arial" charset="0"/>
              </a:rPr>
              <a:t>16. 10. 2024</a:t>
            </a:r>
            <a:endParaRPr lang="en-US" sz="1200" b="0" i="0" spc="0" dirty="0">
              <a:solidFill>
                <a:schemeClr val="bg1">
                  <a:lumMod val="65000"/>
                </a:schemeClr>
              </a:solidFill>
              <a:latin typeface="Roboto Condensed Regular"/>
              <a:cs typeface="Roboto Condensed Regular"/>
            </a:endParaRPr>
          </a:p>
        </p:txBody>
      </p:sp>
      <p:pic>
        <p:nvPicPr>
          <p:cNvPr id="15" name="Picture 14" descr="APES_logo_CMYK.eps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5962303"/>
            <a:ext cx="1248343" cy="437246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DC02D5A0-5679-153E-4A5E-1BE4661F23F2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84667" y="63500"/>
            <a:ext cx="865717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cs-CZ" sz="1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VEŘEJNÉ     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53" r:id="rId3"/>
    <p:sldLayoutId id="2147483671" r:id="rId4"/>
    <p:sldLayoutId id="2147483672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cap="all" spc="0" baseline="0">
          <a:ln w="1905"/>
          <a:solidFill>
            <a:schemeClr val="bg1"/>
          </a:solidFill>
          <a:effectLst/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23E067BD-A3CE-048A-806B-4D843EC7DA4B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84667" y="63500"/>
            <a:ext cx="865717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cs-CZ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VEŘEJNÉ      </a:t>
            </a:r>
          </a:p>
        </p:txBody>
      </p:sp>
    </p:spTree>
    <p:extLst>
      <p:ext uri="{BB962C8B-B14F-4D97-AF65-F5344CB8AC3E}">
        <p14:creationId xmlns:p14="http://schemas.microsoft.com/office/powerpoint/2010/main" val="2792570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3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mailto:office@apes.cz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es.cz/mapa-projektu.ph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-db.eu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1399" y="2060848"/>
            <a:ext cx="49638" cy="27363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88910" y="1916832"/>
            <a:ext cx="7128792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spc="300" dirty="0">
                <a:solidFill>
                  <a:srgbClr val="EF8000"/>
                </a:solidFill>
                <a:latin typeface="Roboto Medium" panose="020F0502020204030204" pitchFamily="2" charset="0"/>
                <a:ea typeface="Roboto Medium" panose="020F0502020204030204" pitchFamily="2" charset="0"/>
                <a:cs typeface="Roboto Medium" panose="020F0502020204030204" pitchFamily="2" charset="0"/>
              </a:rPr>
              <a:t>Jaké výhody pro stavitele má metoda Performance </a:t>
            </a:r>
            <a:r>
              <a:rPr lang="cs-CZ" sz="3200" b="1" spc="300" dirty="0" err="1">
                <a:solidFill>
                  <a:srgbClr val="EF8000"/>
                </a:solidFill>
                <a:latin typeface="Roboto Medium" panose="020F0502020204030204" pitchFamily="2" charset="0"/>
                <a:ea typeface="Roboto Medium" panose="020F0502020204030204" pitchFamily="2" charset="0"/>
                <a:cs typeface="Roboto Medium" panose="020F0502020204030204" pitchFamily="2" charset="0"/>
              </a:rPr>
              <a:t>Design&amp;Build</a:t>
            </a:r>
            <a:r>
              <a:rPr lang="cs-CZ" sz="3200" b="1" spc="300" dirty="0">
                <a:solidFill>
                  <a:srgbClr val="EF8000"/>
                </a:solidFill>
                <a:latin typeface="Roboto Medium" panose="020F0502020204030204" pitchFamily="2" charset="0"/>
                <a:ea typeface="Roboto Medium" panose="020F0502020204030204" pitchFamily="2" charset="0"/>
                <a:cs typeface="Roboto Medium" panose="020F0502020204030204" pitchFamily="2" charset="0"/>
              </a:rPr>
              <a:t> </a:t>
            </a:r>
          </a:p>
          <a:p>
            <a:endParaRPr lang="cs-CZ" sz="2400" spc="300" dirty="0">
              <a:solidFill>
                <a:srgbClr val="EF8000"/>
              </a:solidFill>
              <a:latin typeface="Roboto Medium" panose="020F0502020204030204" pitchFamily="2" charset="0"/>
              <a:ea typeface="Roboto Medium" panose="020F0502020204030204" pitchFamily="2" charset="0"/>
              <a:cs typeface="Roboto Medium" panose="020F0502020204030204" pitchFamily="2" charset="0"/>
            </a:endParaRPr>
          </a:p>
          <a:p>
            <a:pPr rtl="0"/>
            <a:endParaRPr lang="cs-CZ" sz="3200" spc="300" dirty="0">
              <a:solidFill>
                <a:srgbClr val="EF8000"/>
              </a:solidFill>
              <a:latin typeface="Roboto Medium" panose="020F0502020204030204" pitchFamily="2" charset="0"/>
              <a:ea typeface="Roboto Medium" panose="020F0502020204030204" pitchFamily="2" charset="0"/>
              <a:cs typeface="Roboto Medium" panose="020F0502020204030204" pitchFamily="2" charset="0"/>
            </a:endParaRPr>
          </a:p>
          <a:p>
            <a:pPr rtl="0"/>
            <a:r>
              <a:rPr lang="cs-CZ" spc="300" dirty="0">
                <a:solidFill>
                  <a:srgbClr val="EF8000"/>
                </a:solidFill>
                <a:latin typeface="Roboto Condensed Medium" panose="020F0502020204030204" pitchFamily="2" charset="0"/>
                <a:ea typeface="Roboto Condensed Medium" panose="020F0502020204030204" pitchFamily="2" charset="0"/>
                <a:cs typeface="Roboto Condensed Medium" panose="020F0502020204030204" pitchFamily="2" charset="0"/>
              </a:rPr>
              <a:t>Miroslav Marada, APES a ENESA a.s.</a:t>
            </a:r>
          </a:p>
          <a:p>
            <a:pPr rtl="0"/>
            <a:endParaRPr lang="cs-CZ" spc="300" dirty="0">
              <a:solidFill>
                <a:srgbClr val="EF8000"/>
              </a:solidFill>
              <a:latin typeface="Roboto Condensed Medium" panose="020F0502020204030204" pitchFamily="2" charset="0"/>
              <a:ea typeface="Roboto Condensed Medium" panose="020F0502020204030204" pitchFamily="2" charset="0"/>
              <a:cs typeface="Roboto Condensed Medium" panose="020F0502020204030204" pitchFamily="2" charset="0"/>
            </a:endParaRPr>
          </a:p>
          <a:p>
            <a:pPr rtl="0"/>
            <a:r>
              <a:rPr lang="cs-CZ" spc="300" dirty="0">
                <a:solidFill>
                  <a:srgbClr val="EF8000"/>
                </a:solidFill>
                <a:latin typeface="Roboto Condensed Medium" panose="020F0502020204030204" pitchFamily="2" charset="0"/>
                <a:ea typeface="Roboto Condensed Medium" panose="020F0502020204030204" pitchFamily="2" charset="0"/>
                <a:cs typeface="Roboto Condensed Medium" panose="020F0502020204030204" pitchFamily="2" charset="0"/>
              </a:rPr>
              <a:t>16. října 2024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91416905-9271-8187-3D9F-B3D9A985790A}"/>
              </a:ext>
            </a:extLst>
          </p:cNvPr>
          <p:cNvSpPr txBox="1"/>
          <p:nvPr/>
        </p:nvSpPr>
        <p:spPr>
          <a:xfrm>
            <a:off x="623392" y="5805264"/>
            <a:ext cx="449078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Asociace poskytovatelů energetických služeb z. 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Harfa Business Center B, Českomoravská 2532/19b, Praha 9 – Libeň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Tel.: 603 894 354 l e-mail: </a:t>
            </a: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office@apes.cz</a:t>
            </a: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 l www.apes.cz</a:t>
            </a: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69CAFC0-FCD5-9538-2C8F-DAB0D9B169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8408" y="548680"/>
            <a:ext cx="1590897" cy="66684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1367886_72323674.jpg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" b="248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448818" y="332656"/>
            <a:ext cx="8735649" cy="431253"/>
          </a:xfrm>
        </p:spPr>
        <p:txBody>
          <a:bodyPr/>
          <a:lstStyle/>
          <a:p>
            <a:r>
              <a:rPr lang="cs-CZ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Závěr</a:t>
            </a:r>
            <a:endParaRPr lang="en-US" sz="2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446867" y="981074"/>
            <a:ext cx="8737600" cy="4824189"/>
          </a:xfrm>
        </p:spPr>
        <p:txBody>
          <a:bodyPr/>
          <a:lstStyle/>
          <a:p>
            <a:pPr algn="ctr"/>
            <a:r>
              <a:rPr lang="cs-CZ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PD&amp;B kontrakt by ideálně měl v době obsahovat obě hlavní složky výkonnosti budovy, tedy</a:t>
            </a:r>
          </a:p>
          <a:p>
            <a:pPr algn="ctr"/>
            <a:r>
              <a:rPr lang="cs-CZ" dirty="0" err="1">
                <a:solidFill>
                  <a:srgbClr val="EF8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Energy</a:t>
            </a:r>
            <a:r>
              <a:rPr lang="cs-CZ" dirty="0">
                <a:solidFill>
                  <a:srgbClr val="EF8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Performance </a:t>
            </a:r>
            <a:r>
              <a:rPr lang="cs-CZ" dirty="0" err="1">
                <a:solidFill>
                  <a:srgbClr val="EF8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of</a:t>
            </a:r>
            <a:r>
              <a:rPr lang="cs-CZ" dirty="0">
                <a:solidFill>
                  <a:srgbClr val="EF8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cs-CZ" dirty="0" err="1">
                <a:solidFill>
                  <a:srgbClr val="EF8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Building</a:t>
            </a:r>
            <a:endParaRPr lang="cs-CZ" dirty="0">
              <a:solidFill>
                <a:srgbClr val="EF8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cs-CZ" dirty="0" err="1">
                <a:solidFill>
                  <a:srgbClr val="EF8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Carbon</a:t>
            </a:r>
            <a:r>
              <a:rPr lang="cs-CZ" dirty="0">
                <a:solidFill>
                  <a:srgbClr val="EF8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(</a:t>
            </a:r>
            <a:r>
              <a:rPr lang="cs-CZ" dirty="0" err="1">
                <a:solidFill>
                  <a:srgbClr val="EF8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Emission</a:t>
            </a:r>
            <a:r>
              <a:rPr lang="cs-CZ" dirty="0">
                <a:solidFill>
                  <a:srgbClr val="EF8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 Performance </a:t>
            </a:r>
            <a:r>
              <a:rPr lang="cs-CZ" dirty="0" err="1">
                <a:solidFill>
                  <a:srgbClr val="EF8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of</a:t>
            </a:r>
            <a:r>
              <a:rPr lang="cs-CZ" dirty="0">
                <a:solidFill>
                  <a:srgbClr val="EF8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cs-CZ" dirty="0" err="1">
                <a:solidFill>
                  <a:srgbClr val="EF8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Building</a:t>
            </a:r>
            <a:endParaRPr lang="cs-CZ" dirty="0">
              <a:solidFill>
                <a:srgbClr val="EF8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endParaRPr lang="cs-CZ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endParaRPr lang="cs-CZ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endParaRPr lang="cs-CZ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endParaRPr lang="cs-CZ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endParaRPr lang="cs-CZ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endParaRPr lang="cs-CZ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endParaRPr lang="cs-CZ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endParaRPr lang="cs-CZ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endParaRPr lang="cs-CZ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cs-CZ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Hodnocení by mělo být nastaveno na nějaký vyvážený poměr mezi těmito charakteristikami. </a:t>
            </a:r>
          </a:p>
          <a:p>
            <a:pPr algn="ctr"/>
            <a:r>
              <a:rPr lang="cs-CZ" dirty="0">
                <a:solidFill>
                  <a:srgbClr val="EF8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Do výběrového řízení na zhotovitele lze rovnou včlenit i architektonickou soutěž </a:t>
            </a:r>
          </a:p>
          <a:p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Picture Placeholder 2" descr="loads-of-money-1463795.jpg"/>
          <p:cNvPicPr>
            <a:picLocks noGrp="1" noChangeAspect="1"/>
          </p:cNvPicPr>
          <p:nvPr>
            <p:ph type="pic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5" r="21735"/>
          <a:stretch>
            <a:fillRect/>
          </a:stretch>
        </p:blipFill>
        <p:spPr/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C022156-CB03-5288-9CA0-1449F0AE75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800" y="2070263"/>
            <a:ext cx="4919341" cy="2415485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8050675D-E549-884B-AD5B-464C22F4A983}"/>
              </a:ext>
            </a:extLst>
          </p:cNvPr>
          <p:cNvSpPr txBox="1"/>
          <p:nvPr/>
        </p:nvSpPr>
        <p:spPr>
          <a:xfrm>
            <a:off x="6079604" y="5300663"/>
            <a:ext cx="2424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Více na </a:t>
            </a:r>
            <a:r>
              <a:rPr lang="cs-CZ" dirty="0">
                <a:solidFill>
                  <a:srgbClr val="0070C0"/>
                </a:solidFill>
              </a:rPr>
              <a:t>p-db.eu </a:t>
            </a:r>
          </a:p>
        </p:txBody>
      </p:sp>
    </p:spTree>
    <p:extLst>
      <p:ext uri="{BB962C8B-B14F-4D97-AF65-F5344CB8AC3E}">
        <p14:creationId xmlns:p14="http://schemas.microsoft.com/office/powerpoint/2010/main" val="2727519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CA1F0870-0A66-F57D-7122-689A95F035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B42EE42-C6C2-4553-99C3-9E10F26757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sz="2400" dirty="0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2883334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3165FF-F1B7-C594-B86B-C8ACA3798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330B2A88-C785-5B1C-400E-15EEC2AEC7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Příklad adaptace YELOW FIDIC na konkrétní zakázku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E3897C2-7908-264A-64BE-4570F7E5B0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6" y="1538408"/>
            <a:ext cx="4903408" cy="392040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34270CE-FC20-874A-BD57-2EF6DD6A9C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1543203"/>
            <a:ext cx="5309064" cy="3915609"/>
          </a:xfrm>
          <a:prstGeom prst="rect">
            <a:avLst/>
          </a:prstGeom>
        </p:spPr>
      </p:pic>
      <p:sp>
        <p:nvSpPr>
          <p:cNvPr id="11" name="Zástupný text 1">
            <a:extLst>
              <a:ext uri="{FF2B5EF4-FFF2-40B4-BE49-F238E27FC236}">
                <a16:creationId xmlns:a16="http://schemas.microsoft.com/office/drawing/2014/main" id="{79C0E7F0-1BB9-80EE-EA91-27AE8ADEC26C}"/>
              </a:ext>
            </a:extLst>
          </p:cNvPr>
          <p:cNvSpPr txBox="1">
            <a:spLocks/>
          </p:cNvSpPr>
          <p:nvPr/>
        </p:nvSpPr>
        <p:spPr>
          <a:xfrm>
            <a:off x="479376" y="1087118"/>
            <a:ext cx="4896544" cy="431253"/>
          </a:xfrm>
          <a:prstGeom prst="rect">
            <a:avLst/>
          </a:prstGeom>
        </p:spPr>
        <p:txBody>
          <a:bodyPr vert="horz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lang="cs-CZ" sz="1800" b="0" i="0" kern="1200" baseline="0" dirty="0" smtClean="0">
                <a:solidFill>
                  <a:srgbClr val="EF8000"/>
                </a:solidFill>
                <a:latin typeface="Roboto Condensed Light"/>
                <a:ea typeface="+mn-ea"/>
                <a:cs typeface="Roboto Condensed Light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cs-CZ" dirty="0"/>
              <a:t>Výtah ze Zvláštních podmínek</a:t>
            </a:r>
          </a:p>
        </p:txBody>
      </p:sp>
      <p:sp>
        <p:nvSpPr>
          <p:cNvPr id="12" name="Zástupný text 1">
            <a:extLst>
              <a:ext uri="{FF2B5EF4-FFF2-40B4-BE49-F238E27FC236}">
                <a16:creationId xmlns:a16="http://schemas.microsoft.com/office/drawing/2014/main" id="{68FD0999-F037-7F6A-F39F-3CB90B80D369}"/>
              </a:ext>
            </a:extLst>
          </p:cNvPr>
          <p:cNvSpPr txBox="1">
            <a:spLocks/>
          </p:cNvSpPr>
          <p:nvPr/>
        </p:nvSpPr>
        <p:spPr>
          <a:xfrm>
            <a:off x="6240016" y="1087118"/>
            <a:ext cx="4896544" cy="431253"/>
          </a:xfrm>
          <a:prstGeom prst="rect">
            <a:avLst/>
          </a:prstGeom>
        </p:spPr>
        <p:txBody>
          <a:bodyPr vert="horz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lang="cs-CZ" sz="1800" b="0" i="0" kern="1200" baseline="0" dirty="0" smtClean="0">
                <a:solidFill>
                  <a:srgbClr val="EF8000"/>
                </a:solidFill>
                <a:latin typeface="Roboto Condensed Light"/>
                <a:ea typeface="+mn-ea"/>
                <a:cs typeface="Roboto Condensed Light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cs-CZ" dirty="0"/>
              <a:t>Seznam dokumentů s požadavky objednatele</a:t>
            </a:r>
          </a:p>
        </p:txBody>
      </p:sp>
    </p:spTree>
    <p:extLst>
      <p:ext uri="{BB962C8B-B14F-4D97-AF65-F5344CB8AC3E}">
        <p14:creationId xmlns:p14="http://schemas.microsoft.com/office/powerpoint/2010/main" val="3005396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3249D91-52FC-CE8F-48A3-074413AF81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Rozdíl mezi D&amp;B a PD&amp;B</a:t>
            </a:r>
          </a:p>
        </p:txBody>
      </p:sp>
      <p:pic>
        <p:nvPicPr>
          <p:cNvPr id="1026" name="Picture 2" descr="archiweb.cz - Praha 12 dostane od města 120 milionů na dostavbu nové ...">
            <a:extLst>
              <a:ext uri="{FF2B5EF4-FFF2-40B4-BE49-F238E27FC236}">
                <a16:creationId xmlns:a16="http://schemas.microsoft.com/office/drawing/2014/main" id="{2617B691-FDFD-C772-CF31-25ED9D72D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80" y="2193430"/>
            <a:ext cx="4430914" cy="276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 descr="Obsah obrázku exteriér, tráva, strom, dům&#10;&#10;Popis byl vytvořen automaticky">
            <a:extLst>
              <a:ext uri="{FF2B5EF4-FFF2-40B4-BE49-F238E27FC236}">
                <a16:creationId xmlns:a16="http://schemas.microsoft.com/office/drawing/2014/main" id="{CEA189D9-E51D-1EFC-4369-470875BB29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0" r="27368" b="-1"/>
          <a:stretch/>
        </p:blipFill>
        <p:spPr>
          <a:xfrm>
            <a:off x="6504045" y="2206378"/>
            <a:ext cx="4272475" cy="2768920"/>
          </a:xfrm>
          <a:prstGeom prst="rect">
            <a:avLst/>
          </a:prstGeom>
          <a:noFill/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D1334E51-E2B1-664B-9C34-28731EC9B802}"/>
              </a:ext>
            </a:extLst>
          </p:cNvPr>
          <p:cNvSpPr txBox="1"/>
          <p:nvPr/>
        </p:nvSpPr>
        <p:spPr>
          <a:xfrm>
            <a:off x="2444378" y="835918"/>
            <a:ext cx="8616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Rozdíl je v přenesení odpovědnosti za „Performance“ budovy na zhotovitele.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82495BE-07F1-574B-1724-FD0B9DCDD362}"/>
              </a:ext>
            </a:extLst>
          </p:cNvPr>
          <p:cNvSpPr txBox="1"/>
          <p:nvPr/>
        </p:nvSpPr>
        <p:spPr>
          <a:xfrm>
            <a:off x="1343472" y="1665917"/>
            <a:ext cx="4430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Příklad </a:t>
            </a:r>
            <a:r>
              <a:rPr lang="cs-CZ" dirty="0">
                <a:solidFill>
                  <a:srgbClr val="EF8000"/>
                </a:solidFill>
              </a:rPr>
              <a:t>D&amp;B</a:t>
            </a:r>
            <a:r>
              <a:rPr lang="cs-CZ" dirty="0"/>
              <a:t> – Radnice MČ Praha 12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A5D123A2-E959-7322-E3D6-420C3038BD19}"/>
              </a:ext>
            </a:extLst>
          </p:cNvPr>
          <p:cNvSpPr txBox="1"/>
          <p:nvPr/>
        </p:nvSpPr>
        <p:spPr>
          <a:xfrm>
            <a:off x="6417616" y="1699315"/>
            <a:ext cx="4430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Příklad </a:t>
            </a:r>
            <a:r>
              <a:rPr lang="cs-CZ" dirty="0">
                <a:solidFill>
                  <a:srgbClr val="EF8000"/>
                </a:solidFill>
              </a:rPr>
              <a:t>PD&amp;B</a:t>
            </a:r>
            <a:r>
              <a:rPr lang="cs-CZ" dirty="0"/>
              <a:t> – Dětská léčebna Ostrov</a:t>
            </a:r>
          </a:p>
        </p:txBody>
      </p:sp>
    </p:spTree>
    <p:extLst>
      <p:ext uri="{BB962C8B-B14F-4D97-AF65-F5344CB8AC3E}">
        <p14:creationId xmlns:p14="http://schemas.microsoft.com/office/powerpoint/2010/main" val="4090183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 je to za zkratky?</a:t>
            </a:r>
            <a:endParaRPr lang="en-US" sz="2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007768" y="1340768"/>
            <a:ext cx="7272807" cy="3959894"/>
          </a:xfrm>
        </p:spPr>
        <p:txBody>
          <a:bodyPr/>
          <a:lstStyle/>
          <a:p>
            <a:pPr algn="ctr"/>
            <a:r>
              <a:rPr lang="cs-CZ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DB, DBT, DBOT, DBOOT – zkratky popisující obchodní modely, hodně známé např. z výstavby elektráren:</a:t>
            </a:r>
          </a:p>
          <a:p>
            <a:pPr algn="ctr"/>
            <a: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EF8000"/>
                </a:solidFill>
                <a:effectLst/>
                <a:uLnTx/>
                <a:uFillTx/>
                <a:latin typeface="Roboto Black" panose="020F0502020204030204" pitchFamily="2" charset="0"/>
                <a:ea typeface="Roboto Black" panose="020F0502020204030204" pitchFamily="2" charset="0"/>
                <a:cs typeface="Roboto Black" panose="020F0502020204030204" pitchFamily="2" charset="0"/>
              </a:rPr>
              <a:t>DBOOT</a:t>
            </a:r>
          </a:p>
          <a:p>
            <a:pPr algn="ctr"/>
            <a:endParaRPr lang="cs-CZ" sz="1600" dirty="0"/>
          </a:p>
          <a:p>
            <a:pPr algn="ctr"/>
            <a:r>
              <a:rPr lang="cs-CZ" sz="1600" b="1" dirty="0">
                <a:solidFill>
                  <a:srgbClr val="EF8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D</a:t>
            </a:r>
            <a:r>
              <a:rPr lang="cs-CZ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esign     </a:t>
            </a:r>
            <a:r>
              <a:rPr lang="cs-CZ" sz="1600" b="1" dirty="0">
                <a:solidFill>
                  <a:srgbClr val="EF8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</a:t>
            </a:r>
            <a:r>
              <a:rPr lang="cs-CZ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uild     </a:t>
            </a:r>
            <a:r>
              <a:rPr lang="cs-CZ" sz="1600" b="1" dirty="0" err="1">
                <a:solidFill>
                  <a:srgbClr val="EF8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</a:t>
            </a:r>
            <a:r>
              <a:rPr lang="cs-CZ" sz="16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wn</a:t>
            </a:r>
            <a:r>
              <a:rPr lang="cs-CZ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</a:t>
            </a:r>
            <a:r>
              <a:rPr lang="cs-CZ" sz="1600" b="1" dirty="0" err="1">
                <a:solidFill>
                  <a:srgbClr val="EF8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</a:t>
            </a:r>
            <a:r>
              <a:rPr lang="cs-CZ" sz="16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perate</a:t>
            </a:r>
            <a:r>
              <a:rPr lang="cs-CZ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</a:t>
            </a:r>
            <a:r>
              <a:rPr lang="cs-CZ" sz="1600" b="1" dirty="0">
                <a:solidFill>
                  <a:srgbClr val="EF8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</a:t>
            </a:r>
            <a:r>
              <a:rPr lang="cs-CZ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ransfer</a:t>
            </a:r>
          </a:p>
          <a:p>
            <a:pPr algn="ctr"/>
            <a:endParaRPr lang="cs-CZ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cs-CZ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Ve stavebnictví je hodně známý pojem </a:t>
            </a:r>
            <a:r>
              <a:rPr lang="cs-CZ" sz="1600" b="1" dirty="0">
                <a:solidFill>
                  <a:srgbClr val="EF8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DB </a:t>
            </a:r>
            <a:r>
              <a:rPr lang="cs-CZ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spojení projektování a zhotovení do jedné zakázky.</a:t>
            </a:r>
          </a:p>
          <a:p>
            <a:pPr algn="ctr"/>
            <a:endParaRPr lang="cs-CZ" sz="16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8979244B-BB14-AACA-3C02-5AD750140D1E}"/>
              </a:ext>
            </a:extLst>
          </p:cNvPr>
          <p:cNvCxnSpPr>
            <a:cxnSpLocks/>
          </p:cNvCxnSpPr>
          <p:nvPr/>
        </p:nvCxnSpPr>
        <p:spPr>
          <a:xfrm flipH="1">
            <a:off x="6113272" y="2630212"/>
            <a:ext cx="670326" cy="477060"/>
          </a:xfrm>
          <a:prstGeom prst="straightConnector1">
            <a:avLst/>
          </a:prstGeom>
          <a:ln>
            <a:solidFill>
              <a:srgbClr val="EF8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9E3D3967-A342-79E3-1BEF-6914B2005E23}"/>
              </a:ext>
            </a:extLst>
          </p:cNvPr>
          <p:cNvCxnSpPr>
            <a:cxnSpLocks/>
          </p:cNvCxnSpPr>
          <p:nvPr/>
        </p:nvCxnSpPr>
        <p:spPr>
          <a:xfrm flipH="1">
            <a:off x="6822772" y="2682270"/>
            <a:ext cx="468052" cy="477060"/>
          </a:xfrm>
          <a:prstGeom prst="straightConnector1">
            <a:avLst/>
          </a:prstGeom>
          <a:ln>
            <a:solidFill>
              <a:srgbClr val="EF8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2145E5BD-5938-1698-300D-910D20DD92BD}"/>
              </a:ext>
            </a:extLst>
          </p:cNvPr>
          <p:cNvCxnSpPr>
            <a:cxnSpLocks/>
          </p:cNvCxnSpPr>
          <p:nvPr/>
        </p:nvCxnSpPr>
        <p:spPr>
          <a:xfrm>
            <a:off x="7624472" y="2648574"/>
            <a:ext cx="0" cy="477060"/>
          </a:xfrm>
          <a:prstGeom prst="straightConnector1">
            <a:avLst/>
          </a:prstGeom>
          <a:ln>
            <a:solidFill>
              <a:srgbClr val="EF8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0FEB7251-75D9-04D5-B155-B3780FF443DD}"/>
              </a:ext>
            </a:extLst>
          </p:cNvPr>
          <p:cNvCxnSpPr>
            <a:cxnSpLocks/>
          </p:cNvCxnSpPr>
          <p:nvPr/>
        </p:nvCxnSpPr>
        <p:spPr>
          <a:xfrm>
            <a:off x="7995361" y="2682270"/>
            <a:ext cx="338612" cy="458698"/>
          </a:xfrm>
          <a:prstGeom prst="straightConnector1">
            <a:avLst/>
          </a:prstGeom>
          <a:ln>
            <a:solidFill>
              <a:srgbClr val="EF8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E654FECD-15D1-1CEF-EF1E-674199533481}"/>
              </a:ext>
            </a:extLst>
          </p:cNvPr>
          <p:cNvCxnSpPr>
            <a:cxnSpLocks/>
          </p:cNvCxnSpPr>
          <p:nvPr/>
        </p:nvCxnSpPr>
        <p:spPr>
          <a:xfrm>
            <a:off x="8333973" y="2648574"/>
            <a:ext cx="704537" cy="458698"/>
          </a:xfrm>
          <a:prstGeom prst="straightConnector1">
            <a:avLst/>
          </a:prstGeom>
          <a:ln>
            <a:solidFill>
              <a:srgbClr val="EF8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7" name="Obrázek 26">
            <a:extLst>
              <a:ext uri="{FF2B5EF4-FFF2-40B4-BE49-F238E27FC236}">
                <a16:creationId xmlns:a16="http://schemas.microsoft.com/office/drawing/2014/main" id="{80A5EC3A-FE0E-04B8-DEE4-773BBACABE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42" y="1758397"/>
            <a:ext cx="3320994" cy="2750723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38762869-F5C3-3399-4342-B15DB7383D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408" y="4967240"/>
            <a:ext cx="1590897" cy="6668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EE4D37C7-E1B4-3780-12D9-1244439130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Běžná praxe při využití D&amp;B ve stavebnictví v ČR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B34F8BC-EF1E-DEEB-F693-BF5C9B82FE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48917" y="1412776"/>
            <a:ext cx="9432355" cy="4032448"/>
          </a:xfrm>
        </p:spPr>
        <p:txBody>
          <a:bodyPr/>
          <a:lstStyle/>
          <a:p>
            <a:r>
              <a:rPr lang="cs-CZ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Motivace zadavatelů: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EF8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Přenesení části finančních rizik na zhotovitele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EF8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Přenesení odpovědnosti za zpracování PD na zhotovitele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EF8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Vyšší jistota dodržení nabídkové ceny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EF8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Zkrácení období příprav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EF8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Zamezení vícepracím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EF8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 D&amp;B se přechází nejčastěji ve stádiu, kdy je zpracována DÚR, případně i DSP; chybí „pouze“ DPS</a:t>
            </a:r>
          </a:p>
          <a:p>
            <a:endParaRPr lang="cs-CZ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cs-CZ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Smluvní zajištění: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Nejčastěji dle šablony Mezinárodní federace konstrukčních inženýrů „</a:t>
            </a:r>
            <a:r>
              <a:rPr lang="cs-CZ" sz="1600" dirty="0">
                <a:solidFill>
                  <a:srgbClr val="EF8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Žlutý FIDIC</a:t>
            </a:r>
            <a:r>
              <a:rPr lang="cs-CZ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“ </a:t>
            </a:r>
          </a:p>
        </p:txBody>
      </p:sp>
      <p:pic>
        <p:nvPicPr>
          <p:cNvPr id="2050" name="Picture 2" descr="Nalezený obrázek pro FIDIC - co to je?">
            <a:extLst>
              <a:ext uri="{FF2B5EF4-FFF2-40B4-BE49-F238E27FC236}">
                <a16:creationId xmlns:a16="http://schemas.microsoft.com/office/drawing/2014/main" id="{9A106537-10C3-4E1A-83FB-09843A6FB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124744"/>
            <a:ext cx="1656184" cy="141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4856C0C5-C778-B610-90C5-3CF85EF37C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408" y="4797152"/>
            <a:ext cx="1590897" cy="66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844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46ECF622-EE96-23BB-B9E9-FE2AEC323F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 je to „Performance“ budovy – „P“D&amp;B</a:t>
            </a:r>
          </a:p>
        </p:txBody>
      </p:sp>
      <p:sp>
        <p:nvSpPr>
          <p:cNvPr id="4" name="Zástupný text 2">
            <a:extLst>
              <a:ext uri="{FF2B5EF4-FFF2-40B4-BE49-F238E27FC236}">
                <a16:creationId xmlns:a16="http://schemas.microsoft.com/office/drawing/2014/main" id="{A5FB7A8B-BBC0-8D31-0AE1-6C8768F5E1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46966" y="1124744"/>
            <a:ext cx="8737600" cy="4464496"/>
          </a:xfrm>
        </p:spPr>
        <p:txBody>
          <a:bodyPr/>
          <a:lstStyle/>
          <a:p>
            <a:r>
              <a:rPr lang="cs-CZ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Obecný význam pojmu Performance: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Široce používané univerzální slovo, charakterizující výkonnost, náročnost, spolehlivost a podobně</a:t>
            </a:r>
          </a:p>
          <a:p>
            <a:endParaRPr lang="cs-CZ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cs-CZ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Konkrétní významy: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err="1">
                <a:solidFill>
                  <a:srgbClr val="EF8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Energy</a:t>
            </a:r>
            <a:r>
              <a:rPr lang="cs-CZ" sz="1600" dirty="0">
                <a:solidFill>
                  <a:srgbClr val="EF8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Performance </a:t>
            </a:r>
            <a:r>
              <a:rPr lang="cs-CZ" sz="1600" dirty="0" err="1">
                <a:solidFill>
                  <a:srgbClr val="EF8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of</a:t>
            </a:r>
            <a:r>
              <a:rPr lang="cs-CZ" sz="1600" dirty="0">
                <a:solidFill>
                  <a:srgbClr val="EF8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cs-CZ" sz="1600" dirty="0" err="1">
                <a:solidFill>
                  <a:srgbClr val="EF8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Buildings</a:t>
            </a:r>
            <a:r>
              <a:rPr lang="cs-CZ" sz="1600" dirty="0">
                <a:solidFill>
                  <a:srgbClr val="EF8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cs-CZ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energetická náročnost budov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kern="12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Carbon</a:t>
            </a:r>
            <a:r>
              <a:rPr lang="cs-CZ" sz="1600" kern="12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Performance – emisní uhlíková zátěž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Recycling Performance – účinnost recyklace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kern="12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Marketing Performance – výkonnostní reklama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cs-CZ" sz="1600" b="1" kern="12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Přidáme-li k těmto konkrétním významům slovo „</a:t>
            </a:r>
            <a:r>
              <a:rPr lang="cs-CZ" sz="1600" b="1" kern="12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Contracting</a:t>
            </a:r>
            <a:r>
              <a:rPr lang="cs-CZ" sz="1600" b="1" kern="12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“, vznikne z toho „obchodní model“, ve kterém je sjednáno garantované dosažení nějaké výkonnosti, spolehlivosti a podobně, např. </a:t>
            </a:r>
            <a:r>
              <a:rPr lang="cs-CZ" sz="1600" b="1" kern="1200" dirty="0" err="1">
                <a:solidFill>
                  <a:srgbClr val="EF8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Energy</a:t>
            </a:r>
            <a:r>
              <a:rPr lang="cs-CZ" sz="1600" b="1" kern="1200" dirty="0">
                <a:solidFill>
                  <a:srgbClr val="EF8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Performance </a:t>
            </a:r>
            <a:r>
              <a:rPr lang="cs-CZ" sz="1600" b="1" kern="1200" dirty="0" err="1">
                <a:solidFill>
                  <a:srgbClr val="EF8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Contracting</a:t>
            </a:r>
            <a:endParaRPr lang="cs-CZ" sz="1400" b="1" kern="1200" dirty="0">
              <a:solidFill>
                <a:srgbClr val="EF8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488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09044D-63A5-AD08-5446-5677746663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C02283FD-AAE5-952F-94D5-E519FA17CB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95600" y="260648"/>
            <a:ext cx="8975675" cy="864096"/>
          </a:xfrm>
        </p:spPr>
        <p:txBody>
          <a:bodyPr/>
          <a:lstStyle/>
          <a:p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Performance </a:t>
            </a:r>
            <a:r>
              <a:rPr lang="en-US" sz="2400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obchodní</a:t>
            </a: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400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modely</a:t>
            </a:r>
            <a:r>
              <a:rPr lang="cs-CZ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</a:t>
            </a:r>
            <a:r>
              <a:rPr lang="cs-CZ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výstavbu a/nebo</a:t>
            </a: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400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revitalizace</a:t>
            </a: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400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budov</a:t>
            </a:r>
            <a:endParaRPr lang="cs-CZ" sz="2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Zástupný obsah 1">
            <a:extLst>
              <a:ext uri="{FF2B5EF4-FFF2-40B4-BE49-F238E27FC236}">
                <a16:creationId xmlns:a16="http://schemas.microsoft.com/office/drawing/2014/main" id="{582653AE-E2B2-3FCB-5AF9-ECB1C9CEB987}"/>
              </a:ext>
            </a:extLst>
          </p:cNvPr>
          <p:cNvSpPr txBox="1">
            <a:spLocks/>
          </p:cNvSpPr>
          <p:nvPr/>
        </p:nvSpPr>
        <p:spPr bwMode="auto">
          <a:xfrm>
            <a:off x="1847528" y="1340768"/>
            <a:ext cx="9841754" cy="4608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defRPr sz="1600" kern="1200">
                <a:solidFill>
                  <a:srgbClr val="1D1D1B"/>
                </a:solidFill>
                <a:latin typeface="+mn-lt"/>
                <a:ea typeface="+mn-ea"/>
                <a:cs typeface="+mn-cs"/>
              </a:defRPr>
            </a:lvl1pPr>
            <a:lvl2pPr marL="144000" indent="-14400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 2" panose="05020102010507070707" pitchFamily="18" charset="2"/>
              <a:buChar char=""/>
              <a:defRPr sz="1600" kern="1200">
                <a:solidFill>
                  <a:srgbClr val="1D1D1B"/>
                </a:solidFill>
                <a:latin typeface="+mn-lt"/>
                <a:ea typeface="+mn-ea"/>
                <a:cs typeface="+mn-cs"/>
              </a:defRPr>
            </a:lvl2pPr>
            <a:lvl3pPr marL="288000" indent="-14400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"/>
              <a:defRPr sz="1600" kern="1200">
                <a:solidFill>
                  <a:srgbClr val="1D1D1B"/>
                </a:solidFill>
                <a:latin typeface="+mn-lt"/>
                <a:ea typeface="+mn-ea"/>
                <a:cs typeface="+mn-cs"/>
              </a:defRPr>
            </a:lvl3pPr>
            <a:lvl4pPr marL="288000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Tx/>
              <a:buNone/>
              <a:defRPr sz="1400" kern="1200">
                <a:solidFill>
                  <a:srgbClr val="1D1D1B"/>
                </a:solidFill>
                <a:latin typeface="+mn-lt"/>
                <a:ea typeface="+mn-ea"/>
                <a:cs typeface="+mn-cs"/>
              </a:defRPr>
            </a:lvl4pPr>
            <a:lvl5pPr marL="648000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Tx/>
              <a:buNone/>
              <a:defRPr sz="1200" kern="1200">
                <a:solidFill>
                  <a:srgbClr val="1D1D1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24F00"/>
              </a:buClr>
              <a:buSzPct val="80000"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EF8000"/>
                </a:solidFill>
                <a:effectLst/>
                <a:uLnTx/>
                <a:uFillTx/>
                <a:latin typeface="Arial CE"/>
                <a:ea typeface="+mn-ea"/>
                <a:cs typeface="+mn-cs"/>
              </a:rPr>
              <a:t>Energy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EF8000"/>
                </a:solidFill>
                <a:effectLst/>
                <a:uLnTx/>
                <a:uFillTx/>
                <a:latin typeface="Arial CE"/>
                <a:ea typeface="+mn-ea"/>
                <a:cs typeface="+mn-cs"/>
              </a:rPr>
              <a:t> Performance </a:t>
            </a:r>
            <a:r>
              <a:rPr kumimoji="0" lang="cs-CZ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EF8000"/>
                </a:solidFill>
                <a:effectLst/>
                <a:uLnTx/>
                <a:uFillTx/>
                <a:latin typeface="Arial CE"/>
                <a:ea typeface="+mn-ea"/>
                <a:cs typeface="+mn-cs"/>
              </a:rPr>
              <a:t>Contracting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EF8000"/>
                </a:solidFill>
                <a:effectLst/>
                <a:uLnTx/>
                <a:uFillTx/>
                <a:latin typeface="Arial CE"/>
                <a:ea typeface="+mn-ea"/>
                <a:cs typeface="+mn-cs"/>
              </a:rPr>
              <a:t> - EPC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24F00"/>
              </a:buClr>
              <a:buSzPct val="80000"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Arial CE"/>
                <a:ea typeface="+mn-ea"/>
                <a:cs typeface="+mn-cs"/>
              </a:rPr>
              <a:t>Garantované energetické úspory,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Arial CE"/>
                <a:ea typeface="+mn-ea"/>
                <a:cs typeface="+mn-cs"/>
              </a:rPr>
              <a:t>komplexní zajištění všech etap projektu jedním dodavatelem, dlouhodobý smluvní vztah s možností poskytnutí dodavatelského úvěru, který vlastník budovy splácí z dosažených úspor. Příklady projektů: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Arial CE"/>
                <a:ea typeface="+mn-ea"/>
                <a:cs typeface="+mn-cs"/>
                <a:hlinkClick r:id="rId3"/>
              </a:rPr>
              <a:t>http://www.apes.cz/mapa-projektu.php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Arial CE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24F00"/>
              </a:buClr>
              <a:buSzPct val="80000"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1D1D1B"/>
              </a:solidFill>
              <a:effectLst/>
              <a:uLnTx/>
              <a:uFillTx/>
              <a:latin typeface="Arial CE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24F00"/>
              </a:buClr>
              <a:buSzPct val="80000"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EF8000"/>
                </a:solidFill>
                <a:effectLst/>
                <a:uLnTx/>
                <a:uFillTx/>
                <a:latin typeface="Arial CE"/>
                <a:ea typeface="+mn-ea"/>
                <a:cs typeface="+mn-cs"/>
              </a:rPr>
              <a:t>Carbon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EF8000"/>
                </a:solidFill>
                <a:effectLst/>
                <a:uLnTx/>
                <a:uFillTx/>
                <a:latin typeface="Arial CE"/>
                <a:ea typeface="+mn-ea"/>
                <a:cs typeface="+mn-cs"/>
              </a:rPr>
              <a:t> Performance </a:t>
            </a:r>
            <a:r>
              <a:rPr kumimoji="0" lang="cs-CZ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EF8000"/>
                </a:solidFill>
                <a:effectLst/>
                <a:uLnTx/>
                <a:uFillTx/>
                <a:latin typeface="Arial CE"/>
                <a:ea typeface="+mn-ea"/>
                <a:cs typeface="+mn-cs"/>
              </a:rPr>
              <a:t>Contracting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EF8000"/>
                </a:solidFill>
                <a:effectLst/>
                <a:uLnTx/>
                <a:uFillTx/>
                <a:latin typeface="Arial CE"/>
                <a:ea typeface="+mn-ea"/>
                <a:cs typeface="+mn-cs"/>
              </a:rPr>
              <a:t> - CPC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24F00"/>
              </a:buClr>
              <a:buSzPct val="80000"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Arial CE"/>
                <a:ea typeface="+mn-ea"/>
                <a:cs typeface="+mn-cs"/>
              </a:rPr>
              <a:t>Garantované snížení emisí.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Arial CE"/>
                <a:ea typeface="+mn-ea"/>
                <a:cs typeface="+mn-cs"/>
              </a:rPr>
              <a:t>Průběh je totožný s EPC, smluvním závazkem je vedle měřitelného ekonomického efektu garantované snížení uhlíkové stopy, případně úplná uhlíková neutralita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24F00"/>
              </a:buClr>
              <a:buSzPct val="80000"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1D1D1B"/>
              </a:solidFill>
              <a:effectLst/>
              <a:uLnTx/>
              <a:uFillTx/>
              <a:latin typeface="Arial CE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24F00"/>
              </a:buClr>
              <a:buSzPct val="80000"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EF8000"/>
                </a:solidFill>
                <a:effectLst/>
                <a:uLnTx/>
                <a:uFillTx/>
                <a:latin typeface="Arial CE"/>
                <a:ea typeface="+mn-ea"/>
                <a:cs typeface="+mn-cs"/>
              </a:rPr>
              <a:t>Performance </a:t>
            </a:r>
            <a:r>
              <a:rPr kumimoji="0" lang="cs-CZ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EF8000"/>
                </a:solidFill>
                <a:effectLst/>
                <a:uLnTx/>
                <a:uFillTx/>
                <a:latin typeface="Arial CE"/>
                <a:ea typeface="+mn-ea"/>
                <a:cs typeface="+mn-cs"/>
              </a:rPr>
              <a:t>Design&amp;Build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EF8000"/>
                </a:solidFill>
                <a:effectLst/>
                <a:uLnTx/>
                <a:uFillTx/>
                <a:latin typeface="Arial CE"/>
                <a:ea typeface="+mn-ea"/>
                <a:cs typeface="+mn-cs"/>
              </a:rPr>
              <a:t> - PDB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24F00"/>
              </a:buClr>
              <a:buSzPct val="80000"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Arial CE"/>
                <a:ea typeface="+mn-ea"/>
                <a:cs typeface="+mn-cs"/>
              </a:rPr>
              <a:t>Garantované náklady životního cyklu.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Arial CE"/>
                <a:ea typeface="+mn-ea"/>
                <a:cs typeface="+mn-cs"/>
              </a:rPr>
              <a:t>Způsob zadávání projektů definováním požadavků na výkon a funkci, nikoliv přes hotový projekt s položkovým rozpočtem. Dodavatel se zaváže vyprojektovat a následně dodat novou budovu nebo rekonstrukci tak, aby splnila nebo překročila definované výkonové parametry. Ideální způsob optimalizace a hodnocení je na </a:t>
            </a:r>
            <a:r>
              <a:rPr kumimoji="0" lang="cs-CZ" sz="1400" b="1" i="0" u="sng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Arial CE"/>
                <a:ea typeface="+mn-ea"/>
                <a:cs typeface="+mn-cs"/>
              </a:rPr>
              <a:t>nejnižší náklady životního cyklu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Arial CE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24F00"/>
              </a:buClr>
              <a:buSzPct val="80000"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Arial CE"/>
                <a:ea typeface="+mn-ea"/>
                <a:cs typeface="+mn-cs"/>
              </a:rPr>
              <a:t>EPC i CPC jsou zadávány způsobem PDB,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Arial CE"/>
                <a:ea typeface="+mn-ea"/>
                <a:cs typeface="+mn-cs"/>
              </a:rPr>
              <a:t>je ale i řada projektů PDB, které nejsou EPC ani CPC: </a:t>
            </a: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24F00"/>
              </a:buClr>
              <a:buSzPct val="80000"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Arial CE"/>
                <a:ea typeface="+mn-ea"/>
                <a:cs typeface="+mn-cs"/>
                <a:hlinkClick r:id="rId4"/>
              </a:rPr>
              <a:t>www.p-db.eu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Arial CE"/>
                <a:ea typeface="+mn-ea"/>
                <a:cs typeface="+mn-cs"/>
              </a:rPr>
              <a:t> 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C136278F-7075-FDF7-C0F8-C50BCA484077}"/>
              </a:ext>
            </a:extLst>
          </p:cNvPr>
          <p:cNvSpPr/>
          <p:nvPr/>
        </p:nvSpPr>
        <p:spPr>
          <a:xfrm>
            <a:off x="1487488" y="3673575"/>
            <a:ext cx="10153128" cy="187220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67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AE3ABB6-3906-5570-D09E-78E907762E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47528" y="1196752"/>
            <a:ext cx="8737600" cy="2376264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algn="ctr"/>
            <a:r>
              <a:rPr lang="cs-CZ" sz="2400" b="1" dirty="0">
                <a:solidFill>
                  <a:srgbClr val="EF8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 navíc k D&amp;B nabízí PD&amp;B</a:t>
            </a:r>
          </a:p>
        </p:txBody>
      </p:sp>
    </p:spTree>
    <p:extLst>
      <p:ext uri="{BB962C8B-B14F-4D97-AF65-F5344CB8AC3E}">
        <p14:creationId xmlns:p14="http://schemas.microsoft.com/office/powerpoint/2010/main" val="1418181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1896B0FC-358B-55CA-364F-9A08129E0E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87588" y="102140"/>
            <a:ext cx="8735649" cy="533045"/>
          </a:xfrm>
        </p:spPr>
        <p:txBody>
          <a:bodyPr/>
          <a:lstStyle/>
          <a:p>
            <a:r>
              <a:rPr lang="cs-CZ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Optimalizaci stavěné budovy na nejnižší a garantované náklady životního cyklu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AA349EF-7223-224D-55D4-4ADDE6FBC4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937711"/>
            <a:ext cx="9485293" cy="4982578"/>
          </a:xfrm>
          <a:prstGeom prst="rect">
            <a:avLst/>
          </a:prstGeom>
        </p:spPr>
      </p:pic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C7842858-FDF6-7C3D-F05C-F6AFF6327B8D}"/>
              </a:ext>
            </a:extLst>
          </p:cNvPr>
          <p:cNvCxnSpPr/>
          <p:nvPr/>
        </p:nvCxnSpPr>
        <p:spPr>
          <a:xfrm>
            <a:off x="1991544" y="4653136"/>
            <a:ext cx="79208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7FC7C800-60EE-20B6-7B55-EC5587834C6D}"/>
              </a:ext>
            </a:extLst>
          </p:cNvPr>
          <p:cNvCxnSpPr/>
          <p:nvPr/>
        </p:nvCxnSpPr>
        <p:spPr>
          <a:xfrm flipV="1">
            <a:off x="2783632" y="4581128"/>
            <a:ext cx="1224136" cy="7200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59359C55-CFDC-7C5D-9C6E-B3F993EAD882}"/>
              </a:ext>
            </a:extLst>
          </p:cNvPr>
          <p:cNvCxnSpPr>
            <a:cxnSpLocks/>
          </p:cNvCxnSpPr>
          <p:nvPr/>
        </p:nvCxnSpPr>
        <p:spPr>
          <a:xfrm flipV="1">
            <a:off x="4007768" y="3284984"/>
            <a:ext cx="1008112" cy="129614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9FC7AE14-7AA9-153A-328D-B39356F1E10C}"/>
              </a:ext>
            </a:extLst>
          </p:cNvPr>
          <p:cNvCxnSpPr/>
          <p:nvPr/>
        </p:nvCxnSpPr>
        <p:spPr>
          <a:xfrm flipV="1">
            <a:off x="5015880" y="2348880"/>
            <a:ext cx="4680520" cy="93610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20ED1673-9303-35A2-3D46-C3B39BC11283}"/>
              </a:ext>
            </a:extLst>
          </p:cNvPr>
          <p:cNvSpPr txBox="1"/>
          <p:nvPr/>
        </p:nvSpPr>
        <p:spPr>
          <a:xfrm rot="20884298">
            <a:off x="5239147" y="3100317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22317F"/>
                </a:solidFill>
              </a:rPr>
              <a:t>Emise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18990D43-26C1-05BC-474C-65A597930965}"/>
              </a:ext>
            </a:extLst>
          </p:cNvPr>
          <p:cNvSpPr txBox="1"/>
          <p:nvPr/>
        </p:nvSpPr>
        <p:spPr>
          <a:xfrm>
            <a:off x="2639616" y="1027766"/>
            <a:ext cx="21242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22317F"/>
                </a:solidFill>
              </a:rPr>
              <a:t>EMISE Z REALIZACE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29491A3B-208C-2BA4-F01F-AAD7A1C7056B}"/>
              </a:ext>
            </a:extLst>
          </p:cNvPr>
          <p:cNvSpPr txBox="1"/>
          <p:nvPr/>
        </p:nvSpPr>
        <p:spPr>
          <a:xfrm>
            <a:off x="7356140" y="1027765"/>
            <a:ext cx="21242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22317F"/>
                </a:solidFill>
              </a:rPr>
              <a:t>PROVOZNÍ EMISE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664BF6F2-1DE1-C70E-30E3-631B61EA1D36}"/>
              </a:ext>
            </a:extLst>
          </p:cNvPr>
          <p:cNvSpPr txBox="1"/>
          <p:nvPr/>
        </p:nvSpPr>
        <p:spPr>
          <a:xfrm>
            <a:off x="2567608" y="1432789"/>
            <a:ext cx="212423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INVESTIČNÍ NÁKLADY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48E756C2-E4E5-8FD6-8A99-5296D3A09C23}"/>
              </a:ext>
            </a:extLst>
          </p:cNvPr>
          <p:cNvSpPr txBox="1"/>
          <p:nvPr/>
        </p:nvSpPr>
        <p:spPr>
          <a:xfrm>
            <a:off x="7248128" y="1432789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PROVOZNÍ NÁKLADY</a:t>
            </a:r>
          </a:p>
        </p:txBody>
      </p:sp>
    </p:spTree>
    <p:extLst>
      <p:ext uri="{BB962C8B-B14F-4D97-AF65-F5344CB8AC3E}">
        <p14:creationId xmlns:p14="http://schemas.microsoft.com/office/powerpoint/2010/main" val="551691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D32F6D1C-6936-1605-E577-5FA44F1E64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3592" y="260648"/>
            <a:ext cx="8735649" cy="431253"/>
          </a:xfrm>
        </p:spPr>
        <p:txBody>
          <a:bodyPr/>
          <a:lstStyle/>
          <a:p>
            <a:r>
              <a:rPr lang="cs-CZ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Projektování, stavba a provoz budovy s využitím informačního modelu (BIM)</a:t>
            </a:r>
          </a:p>
        </p:txBody>
      </p:sp>
      <p:pic>
        <p:nvPicPr>
          <p:cNvPr id="4" name="Zástupný obsah 7" descr="Obsah obrázku hodiny">
            <a:extLst>
              <a:ext uri="{FF2B5EF4-FFF2-40B4-BE49-F238E27FC236}">
                <a16:creationId xmlns:a16="http://schemas.microsoft.com/office/drawing/2014/main" id="{D913F847-0802-5BFA-B10C-3AC4B69258D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5760" y="908720"/>
            <a:ext cx="4619625" cy="485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20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1128CC-1D06-0D39-02B7-43CED929D2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4390D903-BD0A-C958-FC73-16D7CB6B52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3592" y="260648"/>
            <a:ext cx="8735649" cy="431253"/>
          </a:xfrm>
        </p:spPr>
        <p:txBody>
          <a:bodyPr/>
          <a:lstStyle/>
          <a:p>
            <a:r>
              <a:rPr lang="cs-CZ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Kvalitní architekturu a udržitelnost</a:t>
            </a:r>
          </a:p>
        </p:txBody>
      </p:sp>
      <p:pic>
        <p:nvPicPr>
          <p:cNvPr id="3" name="Obrázek 2" descr="Obsah obrázku exteriér, tráva, strom, dům&#10;&#10;Popis byl vytvořen automaticky">
            <a:extLst>
              <a:ext uri="{FF2B5EF4-FFF2-40B4-BE49-F238E27FC236}">
                <a16:creationId xmlns:a16="http://schemas.microsoft.com/office/drawing/2014/main" id="{122FE786-59A4-5479-6F27-5841A0751E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0" r="27368" b="-1"/>
          <a:stretch/>
        </p:blipFill>
        <p:spPr>
          <a:xfrm>
            <a:off x="3803084" y="908720"/>
            <a:ext cx="5976664" cy="47133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5542187"/>
      </p:ext>
    </p:extLst>
  </p:cSld>
  <p:clrMapOvr>
    <a:masterClrMapping/>
  </p:clrMapOvr>
</p:sld>
</file>

<file path=ppt/theme/theme1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935</Words>
  <Application>Microsoft Office PowerPoint</Application>
  <PresentationFormat>Širokoúhlá obrazovka</PresentationFormat>
  <Paragraphs>99</Paragraphs>
  <Slides>14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14</vt:i4>
      </vt:variant>
    </vt:vector>
  </HeadingPairs>
  <TitlesOfParts>
    <vt:vector size="26" baseType="lpstr">
      <vt:lpstr>Arial</vt:lpstr>
      <vt:lpstr>Arial CE</vt:lpstr>
      <vt:lpstr>Calibri</vt:lpstr>
      <vt:lpstr>Roboto</vt:lpstr>
      <vt:lpstr>Roboto Black</vt:lpstr>
      <vt:lpstr>Roboto Condensed Light</vt:lpstr>
      <vt:lpstr>Roboto Condensed Medium</vt:lpstr>
      <vt:lpstr>Roboto Condensed Regular</vt:lpstr>
      <vt:lpstr>Roboto Medium</vt:lpstr>
      <vt:lpstr>Wingdings</vt:lpstr>
      <vt:lpstr>1_Standarddesign</vt:lpstr>
      <vt:lpstr>Custom Design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2011-08-02T16:27:55Z</dcterms:created>
  <dcterms:modified xsi:type="dcterms:W3CDTF">2024-11-21T18:36:50Z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4570717-7b74-484b-adeb-8b2205ebbe76_Enabled">
    <vt:lpwstr>true</vt:lpwstr>
  </property>
  <property fmtid="{D5CDD505-2E9C-101B-9397-08002B2CF9AE}" pid="3" name="MSIP_Label_54570717-7b74-484b-adeb-8b2205ebbe76_SetDate">
    <vt:lpwstr>2023-05-23T10:04:17Z</vt:lpwstr>
  </property>
  <property fmtid="{D5CDD505-2E9C-101B-9397-08002B2CF9AE}" pid="4" name="MSIP_Label_54570717-7b74-484b-adeb-8b2205ebbe76_Method">
    <vt:lpwstr>Privileged</vt:lpwstr>
  </property>
  <property fmtid="{D5CDD505-2E9C-101B-9397-08002B2CF9AE}" pid="5" name="MSIP_Label_54570717-7b74-484b-adeb-8b2205ebbe76_Name">
    <vt:lpwstr>Veřejné</vt:lpwstr>
  </property>
  <property fmtid="{D5CDD505-2E9C-101B-9397-08002B2CF9AE}" pid="6" name="MSIP_Label_54570717-7b74-484b-adeb-8b2205ebbe76_SiteId">
    <vt:lpwstr>65afc824-f110-42ab-8a83-247c89d0eed8</vt:lpwstr>
  </property>
  <property fmtid="{D5CDD505-2E9C-101B-9397-08002B2CF9AE}" pid="7" name="MSIP_Label_54570717-7b74-484b-adeb-8b2205ebbe76_ActionId">
    <vt:lpwstr>c827bf6b-a1ec-460e-982f-c025deb1dcde</vt:lpwstr>
  </property>
  <property fmtid="{D5CDD505-2E9C-101B-9397-08002B2CF9AE}" pid="8" name="MSIP_Label_54570717-7b74-484b-adeb-8b2205ebbe76_ContentBits">
    <vt:lpwstr>1</vt:lpwstr>
  </property>
  <property fmtid="{D5CDD505-2E9C-101B-9397-08002B2CF9AE}" pid="9" name="ClassificationContentMarkingHeaderLocations">
    <vt:lpwstr>1_Standarddesign:3\Custom Design:3</vt:lpwstr>
  </property>
  <property fmtid="{D5CDD505-2E9C-101B-9397-08002B2CF9AE}" pid="10" name="ClassificationContentMarkingHeaderText">
    <vt:lpwstr>VEŘEJNÉ      </vt:lpwstr>
  </property>
</Properties>
</file>