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handoutMasterIdLst>
    <p:handoutMasterId r:id="rId12"/>
  </p:handoutMasterIdLst>
  <p:sldIdLst>
    <p:sldId id="256" r:id="rId2"/>
    <p:sldId id="337" r:id="rId3"/>
    <p:sldId id="338" r:id="rId4"/>
    <p:sldId id="339" r:id="rId5"/>
    <p:sldId id="340" r:id="rId6"/>
    <p:sldId id="341" r:id="rId7"/>
    <p:sldId id="342" r:id="rId8"/>
    <p:sldId id="344" r:id="rId9"/>
    <p:sldId id="329" r:id="rId10"/>
  </p:sldIdLst>
  <p:sldSz cx="9144000" cy="5143500" type="screen16x9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goč Zdeněk" initials="BZ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000000"/>
    <a:srgbClr val="FF2929"/>
    <a:srgbClr val="F41E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71BFC70-9C17-4862-B80A-BD8CB97915D1}">
  <a:tblStyle styleId="{E71BFC70-9C17-4862-B80A-BD8CB97915D1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ětlý styl 3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1157" y="-38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4E3C2-8B2C-4FF6-A98B-386F15E19AC2}" type="datetimeFigureOut">
              <a:rPr lang="cs-CZ" smtClean="0"/>
              <a:t>14.11.2024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03707-550F-44E5-8992-1814751E81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395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9895829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c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c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cs"/>
              <a:t>‹#›</a:t>
            </a:fld>
            <a:endParaRPr lang="c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cs" sz="1000">
                <a:solidFill>
                  <a:schemeClr val="dk2"/>
                </a:solidFill>
              </a:rPr>
              <a:t>‹#›</a:t>
            </a:fld>
            <a:endParaRPr lang="cs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95537" y="3363839"/>
            <a:ext cx="8225063" cy="864096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cs" sz="4800" b="1" dirty="0">
                <a:solidFill>
                  <a:srgbClr val="F41E1F"/>
                </a:solidFill>
              </a:rPr>
              <a:t>Statutární město </a:t>
            </a:r>
            <a:r>
              <a:rPr lang="cs" sz="4800" b="1" dirty="0" smtClean="0">
                <a:solidFill>
                  <a:srgbClr val="F41E1F"/>
                </a:solidFill>
              </a:rPr>
              <a:t>Olomouc</a:t>
            </a:r>
            <a:endParaRPr lang="cs-CZ" altLang="cs-CZ" sz="4800" b="1" dirty="0">
              <a:solidFill>
                <a:srgbClr val="F41E1F"/>
              </a:solidFill>
            </a:endParaRPr>
          </a:p>
        </p:txBody>
      </p:sp>
      <p:pic>
        <p:nvPicPr>
          <p:cNvPr id="56" name="Shape 56" descr="logo-olomouc-7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043" y="483518"/>
            <a:ext cx="4889229" cy="2834986"/>
          </a:xfrm>
          <a:prstGeom prst="rect">
            <a:avLst/>
          </a:prstGeom>
          <a:noFill/>
          <a:ln w="9525">
            <a:solidFill>
              <a:srgbClr val="80808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267494"/>
            <a:ext cx="8520599" cy="572699"/>
          </a:xfrm>
        </p:spPr>
        <p:txBody>
          <a:bodyPr/>
          <a:lstStyle/>
          <a:p>
            <a:r>
              <a:rPr lang="cs-CZ" b="1" dirty="0">
                <a:solidFill>
                  <a:srgbClr val="FF2929"/>
                </a:solidFill>
              </a:rPr>
              <a:t>Spolupráce v oblasti hospodářského </a:t>
            </a:r>
            <a:r>
              <a:rPr lang="cs-CZ" b="1" dirty="0" smtClean="0">
                <a:solidFill>
                  <a:srgbClr val="FF2929"/>
                </a:solidFill>
              </a:rPr>
              <a:t>rozvoje</a:t>
            </a:r>
            <a:endParaRPr lang="cs-CZ" b="1" dirty="0">
              <a:solidFill>
                <a:srgbClr val="FF2929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60001" y="1022239"/>
            <a:ext cx="8260600" cy="3709751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dirty="0">
                <a:latin typeface="+mn-lt"/>
              </a:rPr>
              <a:t>Statutární město Olomouc spolupracuje s odbornými institucemi/organizacemi s cílem </a:t>
            </a:r>
            <a:r>
              <a:rPr lang="cs-CZ" sz="1600" b="1" dirty="0">
                <a:latin typeface="+mn-lt"/>
              </a:rPr>
              <a:t>podporovat hospodářský rozvoj, podnikatelské aktivity a inovační potenciál</a:t>
            </a:r>
            <a:r>
              <a:rPr lang="cs-CZ" sz="1600" dirty="0">
                <a:latin typeface="+mn-lt"/>
              </a:rPr>
              <a:t> </a:t>
            </a:r>
            <a:r>
              <a:rPr lang="cs-CZ" sz="1600" dirty="0" smtClean="0">
                <a:latin typeface="+mn-lt"/>
              </a:rPr>
              <a:t>         na </a:t>
            </a:r>
            <a:r>
              <a:rPr lang="cs-CZ" sz="1600" dirty="0">
                <a:latin typeface="+mn-lt"/>
              </a:rPr>
              <a:t>území města Olomouce.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dirty="0">
                <a:latin typeface="+mn-lt"/>
              </a:rPr>
              <a:t> 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b="1" dirty="0">
                <a:latin typeface="+mn-lt"/>
              </a:rPr>
              <a:t>V roce 2024 </a:t>
            </a:r>
            <a:r>
              <a:rPr lang="cs-CZ" sz="1600" dirty="0">
                <a:latin typeface="+mn-lt"/>
              </a:rPr>
              <a:t>mj. finančně podpořilo činnost následujících partnerských subjektů: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+mn-lt"/>
              </a:rPr>
              <a:t>Okresní hospodářská komora Olomouc (300 tis. Kč),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+mn-lt"/>
              </a:rPr>
              <a:t>Inovační centrum Olomouckého kraje (300 tis. Kč),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+mn-lt"/>
              </a:rPr>
              <a:t>Vědeckotechnický park Univerzity Palackého v Olomouci (125 tis. Kč),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+mn-lt"/>
              </a:rPr>
              <a:t>Asociace soukromého zemědělství okresu Olomouc (125 tis. Kč).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dirty="0">
                <a:latin typeface="+mn-lt"/>
              </a:rPr>
              <a:t> 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dirty="0">
                <a:latin typeface="+mn-lt"/>
              </a:rPr>
              <a:t>Aktivity jednotlivých stakeholderů napomáhají naplňovat </a:t>
            </a:r>
            <a:r>
              <a:rPr lang="cs-CZ" sz="1600" b="1" dirty="0">
                <a:latin typeface="+mn-lt"/>
              </a:rPr>
              <a:t>cíle Strategického plánu rozvoje města Olomouce </a:t>
            </a:r>
            <a:r>
              <a:rPr lang="cs-CZ" sz="1600" dirty="0">
                <a:latin typeface="+mn-lt"/>
              </a:rPr>
              <a:t>(zejména cíl 1.4 Aktivně spolupracovat s profesními a odbornými partnery, investory a místními podnikateli při zajišťování rozvojových projektů a cíl 1.5 Podporovat inovace a kulturně kreativní průmysly). </a:t>
            </a:r>
            <a:endParaRPr lang="cs-CZ" sz="1600" b="1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cs-CZ" sz="11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cs-CZ" sz="2800" dirty="0">
              <a:solidFill>
                <a:srgbClr val="CC0000"/>
              </a:solidFill>
            </a:endParaRPr>
          </a:p>
        </p:txBody>
      </p:sp>
      <p:pic>
        <p:nvPicPr>
          <p:cNvPr id="4" name="Shape 63" descr="logo-olomouc-7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720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267494"/>
            <a:ext cx="8520599" cy="572699"/>
          </a:xfrm>
        </p:spPr>
        <p:txBody>
          <a:bodyPr/>
          <a:lstStyle/>
          <a:p>
            <a:r>
              <a:rPr lang="cs-CZ" b="1" dirty="0">
                <a:solidFill>
                  <a:srgbClr val="FF2929"/>
                </a:solidFill>
              </a:rPr>
              <a:t>Hlavní aktivity spolupráce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60001" y="1022239"/>
            <a:ext cx="8260600" cy="3709751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b="1" dirty="0"/>
              <a:t>Okresní hospodářská komora (OHK Olomouc):</a:t>
            </a:r>
            <a:endParaRPr lang="cs-CZ" sz="1600" dirty="0"/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realizace poradenských, informačních, vzdělávacích či právních činností včetně zajištění koordinační a </a:t>
            </a:r>
            <a:r>
              <a:rPr lang="cs-CZ" sz="1600" dirty="0" err="1"/>
              <a:t>networkingové</a:t>
            </a:r>
            <a:r>
              <a:rPr lang="cs-CZ" sz="1600" dirty="0"/>
              <a:t> role (např. akce Olomoucké dopravní fórum, Networking pro ženy, Networking pro muže, HR klub, Investiční či Byznys večery),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zjišťování problémů a potřeb podnikatelských subjektů v rámci setkávání vedení města se zástupci podnikatelské veřejnosti, formou návštěv olomouckých firem či realizací šetření Průzkumu podnikatelského prostředí mezi firmami,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propagace a zavádění CSR (společenské odpovědnosti firem) do praxe,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pořádání každoroční konference Smart region zaměřené na strategický rozvoj regionu s důrazem na "smart řešení" (smart </a:t>
            </a:r>
            <a:r>
              <a:rPr lang="cs-CZ" sz="1600" dirty="0" err="1"/>
              <a:t>cities</a:t>
            </a:r>
            <a:r>
              <a:rPr lang="cs-CZ" sz="1600" dirty="0"/>
              <a:t>, průmysl 4.0, start </a:t>
            </a:r>
            <a:r>
              <a:rPr lang="cs-CZ" sz="1600" dirty="0" err="1"/>
              <a:t>upy</a:t>
            </a:r>
            <a:r>
              <a:rPr lang="cs-CZ" sz="1600" dirty="0"/>
              <a:t> a digitalizace, kulturně kreativní odvětví a příklady dobré praxe), </a:t>
            </a:r>
          </a:p>
          <a:p>
            <a:pPr marL="28575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navázání a následná realizace spolupráce školských institucí (ZŠ/MŠ) s podnikatelskými subjekty</a:t>
            </a:r>
            <a:r>
              <a:rPr lang="cs-CZ" sz="1600" dirty="0" smtClean="0">
                <a:latin typeface="+mn-lt"/>
              </a:rPr>
              <a:t>. </a:t>
            </a:r>
            <a:endParaRPr lang="cs-CZ" sz="1600" b="1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endParaRPr lang="cs-CZ" sz="11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cs-CZ" sz="2800" dirty="0">
              <a:solidFill>
                <a:srgbClr val="CC0000"/>
              </a:solidFill>
            </a:endParaRPr>
          </a:p>
        </p:txBody>
      </p:sp>
      <p:pic>
        <p:nvPicPr>
          <p:cNvPr id="4" name="Shape 63" descr="logo-olomouc-7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743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267494"/>
            <a:ext cx="8520599" cy="572699"/>
          </a:xfrm>
        </p:spPr>
        <p:txBody>
          <a:bodyPr/>
          <a:lstStyle/>
          <a:p>
            <a:r>
              <a:rPr lang="cs-CZ" b="1" dirty="0">
                <a:solidFill>
                  <a:srgbClr val="FF2929"/>
                </a:solidFill>
              </a:rPr>
              <a:t>Hlavní aktivity spolupráce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60001" y="1022239"/>
            <a:ext cx="8260600" cy="3709751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b="1" dirty="0"/>
              <a:t>Inovační centrum Olomouckého </a:t>
            </a:r>
            <a:r>
              <a:rPr lang="cs-CZ" sz="1600" b="1" dirty="0" smtClean="0"/>
              <a:t>kraje:</a:t>
            </a:r>
            <a:endParaRPr lang="cs-CZ" sz="1600" dirty="0"/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rozvoj a spolupráce na projektech v oblasti kulturních a kreativních průmyslů (KKP):</a:t>
            </a:r>
          </a:p>
          <a:p>
            <a:pPr marL="536575" lvl="0" indent="-268288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(spolu)organizace nadregionálního festivalu Olomouc Design </a:t>
            </a:r>
            <a:r>
              <a:rPr lang="cs-CZ" sz="1600" dirty="0" err="1"/>
              <a:t>Days</a:t>
            </a:r>
            <a:r>
              <a:rPr lang="cs-CZ" sz="1600" dirty="0"/>
              <a:t> (https://www.olomoucdesigndays.cz/),</a:t>
            </a:r>
          </a:p>
          <a:p>
            <a:pPr marL="536575" lvl="0" indent="-268288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zapojení do Krajské inovační platformy pro KKP (např. snaha o vznik kreativního centra v Olomouci, spolupráce na konceptu Muzejní čtvrti…), 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realizace aktivit v oblasti udržitelného rozvoje, zdraví a společenské odpovědnosti. </a:t>
            </a:r>
          </a:p>
          <a:p>
            <a:pPr marL="536575" lvl="0" indent="-268288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(spolu)organizace akce Hackathon 2024 – Když data promluví (https://hackathon.upol.cz/) s cílem navrhnout, vytvořit a prezentovat originální kreativní řešení v různých tematických oblastech (např. mobilita, bezpečnost, životní prostředí, udržitelnost, kultura,…) vedoucí ke zlepšení kvality </a:t>
            </a:r>
            <a:r>
              <a:rPr lang="cs-CZ" sz="1600" dirty="0" smtClean="0"/>
              <a:t>života, </a:t>
            </a:r>
            <a:endParaRPr lang="cs-CZ" sz="1600" dirty="0"/>
          </a:p>
          <a:p>
            <a:pPr marL="536575" indent="-268288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spolupráce </a:t>
            </a:r>
            <a:r>
              <a:rPr lang="cs-CZ" sz="1600" dirty="0"/>
              <a:t>na přípravě a rozvoji iniciativy OLIVIE (neboli Olomouc </a:t>
            </a:r>
            <a:r>
              <a:rPr lang="cs-CZ" sz="1600" dirty="0" err="1"/>
              <a:t>Healthy</a:t>
            </a:r>
            <a:r>
              <a:rPr lang="cs-CZ" sz="1600" dirty="0"/>
              <a:t> </a:t>
            </a:r>
            <a:r>
              <a:rPr lang="cs-CZ" sz="1600" dirty="0" err="1"/>
              <a:t>Living</a:t>
            </a:r>
            <a:r>
              <a:rPr lang="cs-CZ" sz="1600" dirty="0"/>
              <a:t> Region) a jednotlivých konkrétních projektů v tématech zdravého životního </a:t>
            </a:r>
            <a:r>
              <a:rPr lang="cs-CZ" sz="1600" dirty="0" smtClean="0"/>
              <a:t>stylu</a:t>
            </a:r>
            <a:r>
              <a:rPr lang="cs-CZ" sz="1600" dirty="0" smtClean="0">
                <a:latin typeface="+mn-lt"/>
              </a:rPr>
              <a:t>. </a:t>
            </a:r>
            <a:endParaRPr lang="cs-CZ" sz="1600" b="1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endParaRPr lang="cs-CZ" sz="11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cs-CZ" sz="2800" dirty="0">
              <a:solidFill>
                <a:srgbClr val="CC0000"/>
              </a:solidFill>
            </a:endParaRPr>
          </a:p>
        </p:txBody>
      </p:sp>
      <p:pic>
        <p:nvPicPr>
          <p:cNvPr id="4" name="Shape 63" descr="logo-olomouc-7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2376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267494"/>
            <a:ext cx="8520599" cy="572699"/>
          </a:xfrm>
        </p:spPr>
        <p:txBody>
          <a:bodyPr/>
          <a:lstStyle/>
          <a:p>
            <a:r>
              <a:rPr lang="cs-CZ" b="1" dirty="0">
                <a:solidFill>
                  <a:srgbClr val="FF2929"/>
                </a:solidFill>
              </a:rPr>
              <a:t>Hlavní aktivity spolupráce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60001" y="1022239"/>
            <a:ext cx="8260600" cy="3709751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b="1" dirty="0"/>
              <a:t>Vědeckotechnický park Univerzity Palackého v Olomouci</a:t>
            </a:r>
            <a:r>
              <a:rPr lang="cs-CZ" sz="1600" b="1" dirty="0" smtClean="0"/>
              <a:t>:</a:t>
            </a:r>
            <a:endParaRPr lang="cs-CZ" sz="1600" dirty="0"/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pořádání odborných kurzů, přednášek, tematických workshopů, besed, konferencí, soutěží:</a:t>
            </a:r>
          </a:p>
          <a:p>
            <a:pPr marL="536575" lvl="0" indent="-268288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soutěž Podnikavá hlava o nejlepší podnikatelský nápad s následnou podporu vítězů na rozjezdu podnikání, </a:t>
            </a:r>
          </a:p>
          <a:p>
            <a:pPr marL="536575" lvl="0" indent="-268288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 err="1"/>
              <a:t>StartUP</a:t>
            </a:r>
            <a:r>
              <a:rPr lang="cs-CZ" sz="1600" dirty="0"/>
              <a:t> </a:t>
            </a:r>
            <a:r>
              <a:rPr lang="cs-CZ" sz="1600" dirty="0" err="1"/>
              <a:t>Day</a:t>
            </a:r>
            <a:r>
              <a:rPr lang="cs-CZ" sz="1600" dirty="0"/>
              <a:t> zaměřený na setkávání mezi firmami, začínajícími podnikateli, </a:t>
            </a:r>
            <a:r>
              <a:rPr lang="cs-CZ" sz="1600" dirty="0" err="1"/>
              <a:t>startupy</a:t>
            </a:r>
            <a:r>
              <a:rPr lang="cs-CZ" sz="1600" dirty="0"/>
              <a:t>, transferovými pracovišti a univerzitou,</a:t>
            </a:r>
          </a:p>
          <a:p>
            <a:pPr marL="536575" lvl="0" indent="-268288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 smtClean="0"/>
              <a:t>konference </a:t>
            </a:r>
            <a:r>
              <a:rPr lang="cs-CZ" sz="1600" dirty="0"/>
              <a:t>o úspěšném podnikání UP Business Camp s řadou přednášek a workshopů úspěšných podnikatelů, nechybí ani networking a </a:t>
            </a:r>
            <a:r>
              <a:rPr lang="cs-CZ" sz="1600" dirty="0" err="1"/>
              <a:t>startupová</a:t>
            </a:r>
            <a:r>
              <a:rPr lang="cs-CZ" sz="1600" dirty="0"/>
              <a:t> soutěž.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podpora vzniku start-up a spin-</a:t>
            </a:r>
            <a:r>
              <a:rPr lang="cs-CZ" sz="1600" dirty="0" err="1"/>
              <a:t>off</a:t>
            </a:r>
            <a:r>
              <a:rPr lang="cs-CZ" sz="1600" dirty="0"/>
              <a:t> firem,</a:t>
            </a:r>
          </a:p>
          <a:p>
            <a:pPr marL="28575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podpora mladých lidí a rozvoj nových talentů s cílem je seznámit se základy tvorby podnikatelského záměru, přípravou finančního plánu, analýzou trhu, atd.: výukový předmět Úvod do podnikání aneb Jak založit </a:t>
            </a:r>
            <a:r>
              <a:rPr lang="cs-CZ" sz="1600" dirty="0" err="1"/>
              <a:t>startup</a:t>
            </a:r>
            <a:r>
              <a:rPr lang="cs-CZ" sz="1600" dirty="0" err="1" smtClean="0"/>
              <a:t>ty</a:t>
            </a:r>
            <a:r>
              <a:rPr lang="cs-CZ" sz="1600" dirty="0" smtClean="0">
                <a:latin typeface="+mn-lt"/>
              </a:rPr>
              <a:t>. </a:t>
            </a:r>
            <a:endParaRPr lang="cs-CZ" sz="1600" b="1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endParaRPr lang="cs-CZ" sz="11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cs-CZ" sz="2800" dirty="0">
              <a:solidFill>
                <a:srgbClr val="CC0000"/>
              </a:solidFill>
            </a:endParaRPr>
          </a:p>
        </p:txBody>
      </p:sp>
      <p:pic>
        <p:nvPicPr>
          <p:cNvPr id="4" name="Shape 63" descr="logo-olomouc-7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66049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267494"/>
            <a:ext cx="8520599" cy="572699"/>
          </a:xfrm>
        </p:spPr>
        <p:txBody>
          <a:bodyPr/>
          <a:lstStyle/>
          <a:p>
            <a:r>
              <a:rPr lang="cs-CZ" b="1" dirty="0">
                <a:solidFill>
                  <a:srgbClr val="FF2929"/>
                </a:solidFill>
              </a:rPr>
              <a:t>Hlavní aktivity spolupráce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60001" y="1022239"/>
            <a:ext cx="8260600" cy="3709751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b="1" dirty="0"/>
              <a:t>Asociace soukromého zemědělství okresu Olomouc (ASZ Olomouc)</a:t>
            </a:r>
            <a:r>
              <a:rPr lang="cs-CZ" sz="1600" b="1" dirty="0" smtClean="0"/>
              <a:t>:</a:t>
            </a:r>
            <a:endParaRPr lang="cs-CZ" sz="1600" dirty="0"/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realizace školení/seminářů/přednášek/workshopů zaměřených na odborná témata v oblasti lokálních/regionálních potravin a jejich zpracování, rodinného hospodaření, podnikání v zemědělství, vlivu zemědělské činnosti na životní prostředí, péče o krajinu, apod.,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spolupráce školských institucí a zemědělských subjektů v oblasti udržitelných forem/ekologického zemědělství formou edukace dětí či realizace exkurzí na farmy,</a:t>
            </a:r>
          </a:p>
          <a:p>
            <a:pPr marL="28575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organizace či účast zástupců ASZ Olomouc na společenských akcích určených pro širokou veřejnost - Dožínky Olomouc, Flora Olomouc</a:t>
            </a:r>
            <a:r>
              <a:rPr lang="cs-CZ" sz="1600" dirty="0" smtClean="0"/>
              <a:t>,…</a:t>
            </a:r>
            <a:r>
              <a:rPr lang="cs-CZ" sz="1600" dirty="0" smtClean="0">
                <a:latin typeface="+mn-lt"/>
              </a:rPr>
              <a:t> </a:t>
            </a:r>
            <a:endParaRPr lang="cs-CZ" sz="1600" b="1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endParaRPr lang="cs-CZ" sz="11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cs-CZ" sz="2800" dirty="0">
              <a:solidFill>
                <a:srgbClr val="CC0000"/>
              </a:solidFill>
            </a:endParaRPr>
          </a:p>
        </p:txBody>
      </p:sp>
      <p:pic>
        <p:nvPicPr>
          <p:cNvPr id="4" name="Shape 63" descr="logo-olomouc-7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4710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267494"/>
            <a:ext cx="8520599" cy="572699"/>
          </a:xfrm>
        </p:spPr>
        <p:txBody>
          <a:bodyPr/>
          <a:lstStyle/>
          <a:p>
            <a:r>
              <a:rPr lang="cs-CZ" b="1" dirty="0">
                <a:solidFill>
                  <a:srgbClr val="FF2929"/>
                </a:solidFill>
              </a:rPr>
              <a:t>Nový dotační </a:t>
            </a:r>
            <a:r>
              <a:rPr lang="cs-CZ" b="1" dirty="0" smtClean="0">
                <a:solidFill>
                  <a:srgbClr val="FF2929"/>
                </a:solidFill>
              </a:rPr>
              <a:t>titul</a:t>
            </a:r>
            <a:endParaRPr lang="cs-CZ" b="1" dirty="0">
              <a:solidFill>
                <a:srgbClr val="FF2929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60000" y="987574"/>
            <a:ext cx="8460472" cy="3709751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dirty="0"/>
              <a:t>Poskytování finančních prostředků řešeno formou individuálních dotací. Od roku </a:t>
            </a:r>
            <a:r>
              <a:rPr lang="cs-CZ" sz="1600" dirty="0" smtClean="0"/>
              <a:t>           2025 </a:t>
            </a:r>
            <a:r>
              <a:rPr lang="cs-CZ" sz="1600" dirty="0"/>
              <a:t>snaha o systémový přístup – vytvoření </a:t>
            </a:r>
            <a:r>
              <a:rPr lang="cs-CZ" sz="1600" b="1" dirty="0"/>
              <a:t>nového dotačního titulu </a:t>
            </a:r>
            <a:r>
              <a:rPr lang="cs-CZ" sz="1600" b="1" dirty="0" smtClean="0"/>
              <a:t>Podpora </a:t>
            </a:r>
            <a:r>
              <a:rPr lang="cs-CZ" sz="1600" b="1" dirty="0"/>
              <a:t>hospodářského rozvoje a zvyšování konkurenceschopnosti města Olomouce,</a:t>
            </a:r>
            <a:endParaRPr lang="cs-CZ" sz="1600" dirty="0"/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dirty="0"/>
              <a:t> </a:t>
            </a:r>
          </a:p>
          <a:p>
            <a:pPr>
              <a:lnSpc>
                <a:spcPct val="110000"/>
              </a:lnSpc>
              <a:spcAft>
                <a:spcPts val="0"/>
              </a:spcAft>
            </a:pPr>
            <a:r>
              <a:rPr lang="cs-CZ" sz="1600" b="1" dirty="0"/>
              <a:t>Účelem (neinvestičního) programu</a:t>
            </a:r>
            <a:r>
              <a:rPr lang="cs-CZ" sz="1600" dirty="0"/>
              <a:t> je podpora zaměřená na: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poskytování kvalitních poradenských, </a:t>
            </a:r>
            <a:r>
              <a:rPr lang="cs-CZ" sz="1600" dirty="0" smtClean="0"/>
              <a:t>informačních </a:t>
            </a:r>
            <a:r>
              <a:rPr lang="cs-CZ" sz="1600" dirty="0"/>
              <a:t>a vzdělávacích služeb </a:t>
            </a:r>
            <a:r>
              <a:rPr lang="cs-CZ" sz="1600" dirty="0" smtClean="0"/>
              <a:t>podnikatelům,</a:t>
            </a:r>
            <a:endParaRPr lang="cs-CZ" sz="1600" dirty="0"/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organizaci setkávání a </a:t>
            </a:r>
            <a:r>
              <a:rPr lang="cs-CZ" sz="1600" dirty="0" err="1"/>
              <a:t>networkingových</a:t>
            </a:r>
            <a:r>
              <a:rPr lang="cs-CZ" sz="1600" dirty="0"/>
              <a:t> akcí za účelem navazování kontaktů, výměny zkušeností či získávání zpětné vazby s ohledem na potřeby </a:t>
            </a:r>
            <a:r>
              <a:rPr lang="cs-CZ" sz="1600" dirty="0" smtClean="0"/>
              <a:t>firem </a:t>
            </a:r>
            <a:r>
              <a:rPr lang="cs-CZ" sz="1600" dirty="0"/>
              <a:t>a podnikatelů,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rozvoj nových talentů, podnikavosti a kreativity mladých lidí,</a:t>
            </a:r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spolupráci podnikatelských subjektů se ZŠ a MŠ, a to zejména v rozvoji polytechnického vzdělávání, digitálních dovedností, finanční a ekonomické </a:t>
            </a:r>
            <a:r>
              <a:rPr lang="cs-CZ" sz="1600" dirty="0" smtClean="0"/>
              <a:t>gramotnosti, </a:t>
            </a:r>
            <a:endParaRPr lang="cs-CZ" sz="1600" dirty="0"/>
          </a:p>
          <a:p>
            <a:pPr marL="285750" lvl="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vznik a rozvoj start-up a spin-</a:t>
            </a:r>
            <a:r>
              <a:rPr lang="cs-CZ" sz="1600" dirty="0" err="1"/>
              <a:t>off</a:t>
            </a:r>
            <a:r>
              <a:rPr lang="cs-CZ" sz="1600" dirty="0"/>
              <a:t> firem, nebo</a:t>
            </a:r>
          </a:p>
          <a:p>
            <a:pPr marL="285750" indent="-285750">
              <a:lnSpc>
                <a:spcPct val="110000"/>
              </a:lnSpc>
              <a:spcAft>
                <a:spcPts val="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/>
              <a:t>zavádění či rozvoj projektů a aktivit v oblasti společenské odpovědnosti, efektivního a udržitelného hospodaření, "smart řešení" a zdraví</a:t>
            </a:r>
            <a:r>
              <a:rPr lang="cs-CZ" sz="1600" dirty="0" smtClean="0"/>
              <a:t>.</a:t>
            </a:r>
            <a:endParaRPr lang="cs-CZ" sz="1600" b="1" dirty="0">
              <a:solidFill>
                <a:schemeClr val="bg2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endParaRPr lang="cs-CZ" sz="1100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ctr">
              <a:lnSpc>
                <a:spcPct val="100000"/>
              </a:lnSpc>
              <a:spcAft>
                <a:spcPts val="600"/>
              </a:spcAft>
            </a:pPr>
            <a:endParaRPr lang="cs-CZ" sz="2800" dirty="0">
              <a:solidFill>
                <a:srgbClr val="CC0000"/>
              </a:solidFill>
            </a:endParaRPr>
          </a:p>
        </p:txBody>
      </p:sp>
      <p:pic>
        <p:nvPicPr>
          <p:cNvPr id="4" name="Shape 63" descr="logo-olomouc-7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0690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8520599" cy="572699"/>
          </a:xfrm>
          <a:noFill/>
          <a:ln>
            <a:noFill/>
          </a:ln>
        </p:spPr>
        <p:txBody>
          <a:bodyPr lIns="91425" tIns="91425" rIns="91425" bIns="91425" anchor="t" anchorCtr="0"/>
          <a:lstStyle/>
          <a:p>
            <a:pPr>
              <a:spcBef>
                <a:spcPts val="600"/>
              </a:spcBef>
            </a:pPr>
            <a:r>
              <a:rPr lang="cs-CZ" b="1" dirty="0" smtClean="0">
                <a:solidFill>
                  <a:srgbClr val="FF2929"/>
                </a:solidFill>
              </a:rPr>
              <a:t>Investiční výdaje města Olomouce</a:t>
            </a:r>
            <a:endParaRPr lang="cs-CZ" b="1" dirty="0">
              <a:solidFill>
                <a:srgbClr val="FF2929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60001" y="1044016"/>
            <a:ext cx="7739424" cy="4120022"/>
          </a:xfrm>
        </p:spPr>
        <p:txBody>
          <a:bodyPr/>
          <a:lstStyle/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chemeClr val="bg2"/>
                </a:solidFill>
              </a:rPr>
              <a:t>Za </a:t>
            </a:r>
            <a:r>
              <a:rPr lang="cs-CZ" dirty="0">
                <a:solidFill>
                  <a:schemeClr val="bg2"/>
                </a:solidFill>
              </a:rPr>
              <a:t>roky 2018 – 2023 </a:t>
            </a:r>
            <a:r>
              <a:rPr lang="cs-CZ" dirty="0" smtClean="0">
                <a:solidFill>
                  <a:schemeClr val="bg2"/>
                </a:solidFill>
              </a:rPr>
              <a:t>bylo </a:t>
            </a:r>
            <a:r>
              <a:rPr lang="cs-CZ" b="1" dirty="0" smtClean="0">
                <a:solidFill>
                  <a:schemeClr val="bg2"/>
                </a:solidFill>
              </a:rPr>
              <a:t>proinvestováno </a:t>
            </a:r>
            <a:r>
              <a:rPr lang="cs-CZ" b="1" dirty="0">
                <a:solidFill>
                  <a:schemeClr val="bg2"/>
                </a:solidFill>
              </a:rPr>
              <a:t>celkem </a:t>
            </a:r>
            <a:r>
              <a:rPr lang="cs-CZ" b="1" dirty="0" smtClean="0">
                <a:solidFill>
                  <a:schemeClr val="bg2"/>
                </a:solidFill>
              </a:rPr>
              <a:t>přes 3 </a:t>
            </a:r>
            <a:r>
              <a:rPr lang="cs-CZ" b="1" dirty="0">
                <a:solidFill>
                  <a:schemeClr val="bg2"/>
                </a:solidFill>
              </a:rPr>
              <a:t>mld. </a:t>
            </a:r>
            <a:r>
              <a:rPr lang="cs-CZ" b="1" dirty="0" smtClean="0">
                <a:solidFill>
                  <a:schemeClr val="bg2"/>
                </a:solidFill>
              </a:rPr>
              <a:t>Kč.</a:t>
            </a:r>
            <a:endParaRPr lang="cs-CZ" b="1" dirty="0">
              <a:solidFill>
                <a:schemeClr val="bg2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b="1" dirty="0" smtClean="0">
                <a:solidFill>
                  <a:schemeClr val="bg2"/>
                </a:solidFill>
              </a:rPr>
              <a:t>KAPITÁLOVÉ </a:t>
            </a:r>
            <a:r>
              <a:rPr lang="cs-CZ" sz="1600" b="1" dirty="0">
                <a:solidFill>
                  <a:schemeClr val="bg2"/>
                </a:solidFill>
              </a:rPr>
              <a:t>VÝDAJE V LETECH 2018 – </a:t>
            </a:r>
            <a:r>
              <a:rPr lang="cs-CZ" sz="1600" b="1" dirty="0" smtClean="0">
                <a:solidFill>
                  <a:schemeClr val="bg2"/>
                </a:solidFill>
              </a:rPr>
              <a:t>2023 </a:t>
            </a:r>
            <a:r>
              <a:rPr lang="cs-CZ" sz="1600" b="1" dirty="0">
                <a:solidFill>
                  <a:schemeClr val="bg2"/>
                </a:solidFill>
              </a:rPr>
              <a:t>v mil. </a:t>
            </a:r>
            <a:r>
              <a:rPr lang="cs-CZ" sz="1600" b="1" dirty="0">
                <a:solidFill>
                  <a:schemeClr val="bg2"/>
                </a:solidFill>
              </a:rPr>
              <a:t>Kč</a:t>
            </a:r>
            <a:r>
              <a:rPr lang="cs-CZ" sz="1600" b="1" dirty="0" smtClean="0">
                <a:solidFill>
                  <a:schemeClr val="bg2"/>
                </a:solidFill>
              </a:rPr>
              <a:t>:</a:t>
            </a:r>
          </a:p>
          <a:p>
            <a:pPr marL="285750" indent="-285750">
              <a:spcAft>
                <a:spcPts val="600"/>
              </a:spcAft>
              <a:buClr>
                <a:srgbClr val="808080"/>
              </a:buClr>
              <a:buFont typeface="Wingdings" panose="05000000000000000000" pitchFamily="2" charset="2"/>
              <a:buChar char="§"/>
            </a:pPr>
            <a:endParaRPr lang="cs-CZ" sz="1600" b="1" dirty="0">
              <a:solidFill>
                <a:srgbClr val="808080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808080"/>
              </a:buClr>
              <a:buFont typeface="Wingdings" panose="05000000000000000000" pitchFamily="2" charset="2"/>
              <a:buChar char="§"/>
            </a:pPr>
            <a:endParaRPr lang="cs-CZ" sz="1600" b="1" dirty="0" smtClean="0">
              <a:solidFill>
                <a:srgbClr val="808080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808080"/>
              </a:buClr>
              <a:buFont typeface="Wingdings" panose="05000000000000000000" pitchFamily="2" charset="2"/>
              <a:buChar char="§"/>
            </a:pPr>
            <a:endParaRPr lang="cs-CZ" sz="1600" b="1" dirty="0">
              <a:solidFill>
                <a:srgbClr val="808080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808080"/>
              </a:buClr>
              <a:buFont typeface="Wingdings" panose="05000000000000000000" pitchFamily="2" charset="2"/>
              <a:buChar char="§"/>
            </a:pPr>
            <a:endParaRPr lang="cs-CZ" sz="1600" b="1" dirty="0" smtClean="0">
              <a:solidFill>
                <a:srgbClr val="808080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808080"/>
              </a:buClr>
              <a:buFont typeface="Wingdings" panose="05000000000000000000" pitchFamily="2" charset="2"/>
              <a:buChar char="§"/>
            </a:pPr>
            <a:endParaRPr lang="cs-CZ" sz="1600" b="1" dirty="0">
              <a:solidFill>
                <a:srgbClr val="808080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808080"/>
              </a:buClr>
              <a:buFont typeface="Wingdings" panose="05000000000000000000" pitchFamily="2" charset="2"/>
              <a:buChar char="§"/>
            </a:pPr>
            <a:endParaRPr lang="cs-CZ" sz="1600" b="1" dirty="0" smtClean="0">
              <a:solidFill>
                <a:srgbClr val="808080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cs-CZ" sz="1600" dirty="0" smtClean="0">
                <a:solidFill>
                  <a:schemeClr val="bg2"/>
                </a:solidFill>
              </a:rPr>
              <a:t>V současné době je </a:t>
            </a:r>
            <a:r>
              <a:rPr lang="cs-CZ" sz="1600" b="1" dirty="0" smtClean="0">
                <a:solidFill>
                  <a:schemeClr val="bg2"/>
                </a:solidFill>
              </a:rPr>
              <a:t>dokončena projekční </a:t>
            </a:r>
            <a:r>
              <a:rPr lang="cs-CZ" sz="1600" b="1" dirty="0">
                <a:solidFill>
                  <a:schemeClr val="bg2"/>
                </a:solidFill>
              </a:rPr>
              <a:t>příprava </a:t>
            </a:r>
            <a:r>
              <a:rPr lang="cs-CZ" sz="1600" b="1" dirty="0" smtClean="0">
                <a:solidFill>
                  <a:schemeClr val="bg2"/>
                </a:solidFill>
              </a:rPr>
              <a:t>u </a:t>
            </a:r>
            <a:r>
              <a:rPr lang="cs-CZ" sz="1600" b="1" dirty="0">
                <a:solidFill>
                  <a:schemeClr val="bg2"/>
                </a:solidFill>
              </a:rPr>
              <a:t>94 projektů </a:t>
            </a:r>
            <a:r>
              <a:rPr lang="cs-CZ" sz="1600" dirty="0">
                <a:solidFill>
                  <a:schemeClr val="bg2"/>
                </a:solidFill>
              </a:rPr>
              <a:t>v celkové hodnotě </a:t>
            </a:r>
            <a:r>
              <a:rPr lang="cs-CZ" sz="1600" b="1" dirty="0">
                <a:solidFill>
                  <a:schemeClr val="bg2"/>
                </a:solidFill>
              </a:rPr>
              <a:t>3,061 mld. </a:t>
            </a:r>
            <a:r>
              <a:rPr lang="cs-CZ" sz="1600" b="1" dirty="0" smtClean="0">
                <a:solidFill>
                  <a:schemeClr val="bg2"/>
                </a:solidFill>
              </a:rPr>
              <a:t>Kč.</a:t>
            </a:r>
            <a:endParaRPr lang="cs-CZ" sz="1600" b="1" dirty="0">
              <a:solidFill>
                <a:schemeClr val="bg2"/>
              </a:solidFill>
            </a:endParaRPr>
          </a:p>
          <a:p>
            <a:pPr marL="285750" indent="-285750">
              <a:spcAft>
                <a:spcPts val="600"/>
              </a:spcAft>
              <a:buClr>
                <a:srgbClr val="808080"/>
              </a:buClr>
              <a:buFont typeface="Wingdings" panose="05000000000000000000" pitchFamily="2" charset="2"/>
              <a:buChar char="§"/>
            </a:pPr>
            <a:endParaRPr lang="cs-CZ" sz="1600" dirty="0">
              <a:solidFill>
                <a:srgbClr val="808080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endParaRPr lang="cs" sz="2800" dirty="0" smtClean="0">
              <a:solidFill>
                <a:srgbClr val="CC0000"/>
              </a:solidFill>
            </a:endParaRPr>
          </a:p>
          <a:p>
            <a:pPr lvl="0">
              <a:lnSpc>
                <a:spcPct val="100000"/>
              </a:lnSpc>
              <a:spcAft>
                <a:spcPts val="600"/>
              </a:spcAft>
            </a:pPr>
            <a:endParaRPr lang="cs" sz="2800" dirty="0">
              <a:solidFill>
                <a:srgbClr val="CC0000"/>
              </a:solidFill>
            </a:endParaRPr>
          </a:p>
        </p:txBody>
      </p:sp>
      <p:pic>
        <p:nvPicPr>
          <p:cNvPr id="4" name="Shape 63" descr="logo-olomouc-70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056763"/>
              </p:ext>
            </p:extLst>
          </p:nvPr>
        </p:nvGraphicFramePr>
        <p:xfrm>
          <a:off x="400117" y="1866374"/>
          <a:ext cx="7700275" cy="2001520"/>
        </p:xfrm>
        <a:graphic>
          <a:graphicData uri="http://schemas.openxmlformats.org/drawingml/2006/table">
            <a:tbl>
              <a:tblPr firstRow="1" bandRow="1">
                <a:tableStyleId>{E71BFC70-9C17-4862-B80A-BD8CB97915D1}</a:tableStyleId>
              </a:tblPr>
              <a:tblGrid>
                <a:gridCol w="1512168"/>
                <a:gridCol w="864096"/>
                <a:gridCol w="859515"/>
                <a:gridCol w="868677"/>
                <a:gridCol w="859515"/>
                <a:gridCol w="864096"/>
                <a:gridCol w="864096"/>
                <a:gridCol w="1008112"/>
              </a:tblGrid>
              <a:tr h="370840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2018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2019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2020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2021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2022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2023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CELKEM</a:t>
                      </a:r>
                      <a:endParaRPr lang="cs-CZ" sz="1400" b="1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Vlastní zdroje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452,465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316,26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339,258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550,735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555,486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343,261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2 557,465</a:t>
                      </a:r>
                      <a:endParaRPr lang="cs-CZ" sz="1400" b="1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Dotace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32,302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43,952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30,488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49,921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133,61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195,341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485,614</a:t>
                      </a:r>
                      <a:endParaRPr lang="cs-CZ" sz="1400" b="1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Kapitálové výdaje CELKEM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484,767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360,212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369,746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600,656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689,096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538,602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3043,079</a:t>
                      </a:r>
                      <a:endParaRPr lang="cs-CZ" sz="1400" b="1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Velké opravy</a:t>
                      </a:r>
                      <a:endParaRPr lang="cs-CZ" sz="1400" b="0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66,436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104,033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99,028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61,481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60,115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0" i="0" u="none" strike="noStrike" cap="none" dirty="0" smtClean="0">
                          <a:solidFill>
                            <a:srgbClr val="808080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124,841</a:t>
                      </a:r>
                      <a:endParaRPr lang="cs-CZ" sz="1400" b="0" i="0" u="none" strike="noStrike" cap="none" dirty="0">
                        <a:solidFill>
                          <a:srgbClr val="808080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cs-CZ" sz="1400" b="1" i="0" u="none" strike="noStrike" cap="none" dirty="0" smtClean="0">
                          <a:solidFill>
                            <a:schemeClr val="bg2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515,934</a:t>
                      </a:r>
                      <a:endParaRPr lang="cs-CZ" sz="1400" b="1" i="0" u="none" strike="noStrike" cap="none" dirty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  <a:sym typeface="Arial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838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23528" y="1347614"/>
            <a:ext cx="8352927" cy="936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cs" sz="4800" b="1" dirty="0">
                <a:solidFill>
                  <a:srgbClr val="F41E1F"/>
                </a:solidFill>
              </a:rPr>
              <a:t>Děkujeme za pozornost</a:t>
            </a:r>
          </a:p>
        </p:txBody>
      </p:sp>
      <p:pic>
        <p:nvPicPr>
          <p:cNvPr id="56" name="Shape 56" descr="logo-olomouc-7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99425" y="-2"/>
            <a:ext cx="521175" cy="121357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684213" y="2931790"/>
            <a:ext cx="8061325" cy="0"/>
          </a:xfrm>
          <a:prstGeom prst="line">
            <a:avLst/>
          </a:prstGeom>
          <a:noFill/>
          <a:ln w="12700">
            <a:solidFill>
              <a:srgbClr val="88888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806201" y="3075806"/>
            <a:ext cx="468153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cs-CZ" altLang="cs-CZ" sz="1800" b="1" dirty="0" smtClean="0">
                <a:solidFill>
                  <a:schemeClr val="bg2"/>
                </a:solidFill>
              </a:rPr>
              <a:t>Mgr. Miroslav Žbánek, MPA</a:t>
            </a:r>
          </a:p>
          <a:p>
            <a:pPr algn="l"/>
            <a:r>
              <a:rPr lang="cs-CZ" altLang="cs-CZ" sz="1800" b="1" dirty="0">
                <a:solidFill>
                  <a:schemeClr val="bg2"/>
                </a:solidFill>
              </a:rPr>
              <a:t>p</a:t>
            </a:r>
            <a:r>
              <a:rPr lang="cs-CZ" altLang="cs-CZ" sz="1800" b="1" dirty="0" smtClean="0">
                <a:solidFill>
                  <a:schemeClr val="bg2"/>
                </a:solidFill>
              </a:rPr>
              <a:t>rimátor statutárního města Olomouc</a:t>
            </a:r>
            <a:endParaRPr lang="en-GB" altLang="cs-CZ" sz="1800" b="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46835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3222</TotalTime>
  <Words>210</Words>
  <Application>Microsoft Office PowerPoint</Application>
  <PresentationFormat>Předvádění na obrazovce (16:9)</PresentationFormat>
  <Paragraphs>102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simple-light-2</vt:lpstr>
      <vt:lpstr>Statutární město Olomouc</vt:lpstr>
      <vt:lpstr>Spolupráce v oblasti hospodářského rozvoje</vt:lpstr>
      <vt:lpstr>Hlavní aktivity spolupráce</vt:lpstr>
      <vt:lpstr>Hlavní aktivity spolupráce</vt:lpstr>
      <vt:lpstr>Hlavní aktivity spolupráce</vt:lpstr>
      <vt:lpstr>Hlavní aktivity spolupráce</vt:lpstr>
      <vt:lpstr>Nový dotační titul</vt:lpstr>
      <vt:lpstr>Investiční výdaje města Olomouce</vt:lpstr>
      <vt:lpstr>Děkujeme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Olomouc v mobilu</dc:title>
  <dc:creator>Langr Jan (OISC)</dc:creator>
  <cp:lastModifiedBy>Struna Dušan</cp:lastModifiedBy>
  <cp:revision>302</cp:revision>
  <cp:lastPrinted>2024-03-13T06:49:07Z</cp:lastPrinted>
  <dcterms:modified xsi:type="dcterms:W3CDTF">2024-11-14T14:09:58Z</dcterms:modified>
</cp:coreProperties>
</file>