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6" r:id="rId2"/>
    <p:sldId id="257" r:id="rId3"/>
    <p:sldId id="269" r:id="rId4"/>
    <p:sldId id="270" r:id="rId5"/>
    <p:sldId id="271" r:id="rId6"/>
    <p:sldId id="272" r:id="rId7"/>
    <p:sldId id="282" r:id="rId8"/>
    <p:sldId id="283" r:id="rId9"/>
    <p:sldId id="284" r:id="rId10"/>
    <p:sldId id="281" r:id="rId11"/>
    <p:sldId id="273" r:id="rId12"/>
    <p:sldId id="285" r:id="rId13"/>
    <p:sldId id="286" r:id="rId14"/>
    <p:sldId id="287" r:id="rId15"/>
    <p:sldId id="288" r:id="rId16"/>
    <p:sldId id="274" r:id="rId17"/>
    <p:sldId id="289" r:id="rId18"/>
    <p:sldId id="293" r:id="rId19"/>
    <p:sldId id="290" r:id="rId20"/>
    <p:sldId id="291" r:id="rId21"/>
    <p:sldId id="292" r:id="rId22"/>
    <p:sldId id="276" r:id="rId23"/>
    <p:sldId id="258" r:id="rId24"/>
    <p:sldId id="277" r:id="rId25"/>
    <p:sldId id="278" r:id="rId26"/>
    <p:sldId id="279" r:id="rId27"/>
    <p:sldId id="280" r:id="rId28"/>
    <p:sldId id="262" r:id="rId29"/>
    <p:sldId id="261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75" autoAdjust="0"/>
    <p:restoredTop sz="95827" autoAdjust="0"/>
  </p:normalViewPr>
  <p:slideViewPr>
    <p:cSldViewPr>
      <p:cViewPr>
        <p:scale>
          <a:sx n="120" d="100"/>
          <a:sy n="120" d="100"/>
        </p:scale>
        <p:origin x="1304" y="-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291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98071C34-4C2A-44A4-960A-79A3845ABE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C647A98-918D-4975-A311-F8D24FFE9C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1C268-5E06-475A-9EF1-86B5F7406CED}" type="datetimeFigureOut">
              <a:rPr lang="cs-CZ" smtClean="0"/>
              <a:t>13.06.2022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A328E5A-E0BF-486F-95F7-59C77B22C6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B0CE46F-2EB1-465A-8471-4876672D48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AEE24-6761-4AC5-994E-96400F194C9D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1502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26FE7-48E9-42A2-8B33-937D6D0C3592}" type="datetimeFigureOut">
              <a:rPr lang="cs-CZ" smtClean="0"/>
              <a:t>13.06.2022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DFAE-01AC-43E9-9259-0D9D338C0182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5286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 UVOD ZLU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DBB667-9B6D-4A7D-909B-0A4E6DEFF21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95536" y="404664"/>
            <a:ext cx="7340352" cy="2952328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/>
            <a:r>
              <a:rPr lang="de-DE" sz="5000">
                <a:solidFill>
                  <a:schemeClr val="bg1"/>
                </a:solidFill>
              </a:rPr>
              <a:t>Mastertitelformat bearbeiten</a:t>
            </a:r>
            <a:endParaRPr lang="cs-CZ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16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1 UVOD ZLUTY BIL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DBB667-9B6D-4A7D-909B-0A4E6DEFF21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95536" y="404664"/>
            <a:ext cx="7340352" cy="2952328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/>
            <a:r>
              <a:rPr lang="de-DE" sz="5000">
                <a:solidFill>
                  <a:schemeClr val="bg1"/>
                </a:solidFill>
              </a:rPr>
              <a:t>Mastertitelformat bearbeiten</a:t>
            </a:r>
            <a:endParaRPr lang="cs-CZ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59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 UVOD SEDE LINK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B69C08-0E1D-48AC-84B5-C061159C86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de-DE" sz="1700">
                <a:solidFill>
                  <a:srgbClr val="FDC400"/>
                </a:solidFill>
                <a:latin typeface="Raleway" panose="020B0503030101060003" pitchFamily="34" charset="-18"/>
              </a:rPr>
              <a:t>Mastertitelformat bearbeiten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02AB3306-2851-4400-A352-59E9648F0864}"/>
              </a:ext>
            </a:extLst>
          </p:cNvPr>
          <p:cNvSpPr txBox="1">
            <a:spLocks/>
          </p:cNvSpPr>
          <p:nvPr userDrawn="1"/>
        </p:nvSpPr>
        <p:spPr>
          <a:xfrm>
            <a:off x="827584" y="1340060"/>
            <a:ext cx="7337054" cy="27363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1700" dirty="0">
              <a:latin typeface="Raleway" panose="020B05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028258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3 DVA SLOUP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F573BD-6698-4E2C-93FF-0FC491776E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584" y="691605"/>
            <a:ext cx="252028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de-DE" sz="1700">
                <a:solidFill>
                  <a:srgbClr val="FDC400"/>
                </a:solidFill>
                <a:latin typeface="Raleway" panose="020B0503030101060003" pitchFamily="34" charset="-18"/>
              </a:rPr>
              <a:t>Mastertitelformat bearbeiten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D93590AC-E5F5-473E-AE08-A0B53BC2C910}"/>
              </a:ext>
            </a:extLst>
          </p:cNvPr>
          <p:cNvSpPr txBox="1">
            <a:spLocks/>
          </p:cNvSpPr>
          <p:nvPr userDrawn="1"/>
        </p:nvSpPr>
        <p:spPr>
          <a:xfrm>
            <a:off x="835346" y="1114525"/>
            <a:ext cx="2584526" cy="13681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1700" dirty="0">
              <a:latin typeface="Raleway" panose="020B05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55267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4 BILE POZADI - SEDE LINK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6EDA81C6-74BE-4624-BF82-FD3885225203}"/>
              </a:ext>
            </a:extLst>
          </p:cNvPr>
          <p:cNvSpPr txBox="1">
            <a:spLocks/>
          </p:cNvSpPr>
          <p:nvPr userDrawn="1"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1700" dirty="0">
              <a:latin typeface="Raleway" panose="020B0503030101060003" pitchFamily="34" charset="-18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B6EC46D-0CB6-422C-ABC9-BE7C0CC147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de-DE" sz="1700">
                <a:solidFill>
                  <a:srgbClr val="FDC400"/>
                </a:solidFill>
                <a:latin typeface="Raleway" panose="020B0503030101060003" pitchFamily="34" charset="-18"/>
              </a:rPr>
              <a:t>Mastertitelformat bearbeiten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A4C124F1-860D-43EE-B0A1-791B7C6E5782}"/>
              </a:ext>
            </a:extLst>
          </p:cNvPr>
          <p:cNvSpPr txBox="1">
            <a:spLocks/>
          </p:cNvSpPr>
          <p:nvPr userDrawn="1"/>
        </p:nvSpPr>
        <p:spPr>
          <a:xfrm>
            <a:off x="827584" y="1340060"/>
            <a:ext cx="7337054" cy="27363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1700" dirty="0">
              <a:latin typeface="Raleway" panose="020B05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4338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5 BILE POZADI SEDE - LINKY VPRAV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6EDA81C6-74BE-4624-BF82-FD3885225203}"/>
              </a:ext>
            </a:extLst>
          </p:cNvPr>
          <p:cNvSpPr txBox="1">
            <a:spLocks/>
          </p:cNvSpPr>
          <p:nvPr userDrawn="1"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1700" dirty="0">
              <a:latin typeface="Raleway" panose="020B0503030101060003" pitchFamily="34" charset="-18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B6EC46D-0CB6-422C-ABC9-BE7C0CC147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de-DE" sz="1700">
                <a:solidFill>
                  <a:srgbClr val="FDC400"/>
                </a:solidFill>
                <a:latin typeface="Raleway" panose="020B0503030101060003" pitchFamily="34" charset="-18"/>
              </a:rPr>
              <a:t>Mastertitelformat bearbeiten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A4C124F1-860D-43EE-B0A1-791B7C6E5782}"/>
              </a:ext>
            </a:extLst>
          </p:cNvPr>
          <p:cNvSpPr txBox="1">
            <a:spLocks/>
          </p:cNvSpPr>
          <p:nvPr userDrawn="1"/>
        </p:nvSpPr>
        <p:spPr>
          <a:xfrm>
            <a:off x="827584" y="1340060"/>
            <a:ext cx="7337054" cy="27363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1700" dirty="0">
              <a:latin typeface="Raleway" panose="020B05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02203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6 BILE POZADI - BEZ LIN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6EDA81C6-74BE-4624-BF82-FD3885225203}"/>
              </a:ext>
            </a:extLst>
          </p:cNvPr>
          <p:cNvSpPr txBox="1">
            <a:spLocks/>
          </p:cNvSpPr>
          <p:nvPr userDrawn="1"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1700" dirty="0">
              <a:latin typeface="Raleway" panose="020B0503030101060003" pitchFamily="34" charset="-18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B6EC46D-0CB6-422C-ABC9-BE7C0CC147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de-DE" sz="1700">
                <a:solidFill>
                  <a:srgbClr val="FDC400"/>
                </a:solidFill>
                <a:latin typeface="Raleway" panose="020B0503030101060003" pitchFamily="34" charset="-18"/>
              </a:rPr>
              <a:t>Mastertitelformat bearbeiten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A4C124F1-860D-43EE-B0A1-791B7C6E5782}"/>
              </a:ext>
            </a:extLst>
          </p:cNvPr>
          <p:cNvSpPr txBox="1">
            <a:spLocks/>
          </p:cNvSpPr>
          <p:nvPr userDrawn="1"/>
        </p:nvSpPr>
        <p:spPr>
          <a:xfrm>
            <a:off x="827584" y="1340060"/>
            <a:ext cx="7337054" cy="27363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1700" dirty="0">
              <a:latin typeface="Raleway" panose="020B05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559334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7 SEDE POZADI - LINK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6EDA81C6-74BE-4624-BF82-FD3885225203}"/>
              </a:ext>
            </a:extLst>
          </p:cNvPr>
          <p:cNvSpPr txBox="1">
            <a:spLocks/>
          </p:cNvSpPr>
          <p:nvPr userDrawn="1"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1700" dirty="0">
              <a:latin typeface="Raleway" panose="020B0503030101060003" pitchFamily="34" charset="-18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B6EC46D-0CB6-422C-ABC9-BE7C0CC147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de-DE" sz="1700">
                <a:solidFill>
                  <a:srgbClr val="FDC400"/>
                </a:solidFill>
                <a:latin typeface="Raleway" panose="020B0503030101060003" pitchFamily="34" charset="-18"/>
              </a:rPr>
              <a:t>Mastertitelformat bearbeiten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A4C124F1-860D-43EE-B0A1-791B7C6E5782}"/>
              </a:ext>
            </a:extLst>
          </p:cNvPr>
          <p:cNvSpPr txBox="1">
            <a:spLocks/>
          </p:cNvSpPr>
          <p:nvPr userDrawn="1"/>
        </p:nvSpPr>
        <p:spPr>
          <a:xfrm>
            <a:off x="827584" y="1340060"/>
            <a:ext cx="7337054" cy="27363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1700" dirty="0">
              <a:latin typeface="Raleway" panose="020B05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27284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73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4" r:id="rId4"/>
    <p:sldLayoutId id="2147483656" r:id="rId5"/>
    <p:sldLayoutId id="2147483657" r:id="rId6"/>
    <p:sldLayoutId id="2147483658" r:id="rId7"/>
    <p:sldLayoutId id="2147483660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2CF4E4A7-3D71-65DC-0B48-672E9EBF71C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95536" y="404664"/>
            <a:ext cx="7340352" cy="2952328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/>
            <a:r>
              <a:rPr lang="cs-CZ" sz="5000" dirty="0">
                <a:solidFill>
                  <a:schemeClr val="bg1"/>
                </a:solidFill>
              </a:rPr>
              <a:t>SOLÁRNÍ ENERGIE:</a:t>
            </a:r>
            <a:br>
              <a:rPr lang="cs-CZ" sz="5000" dirty="0">
                <a:solidFill>
                  <a:schemeClr val="bg1"/>
                </a:solidFill>
              </a:rPr>
            </a:br>
            <a:r>
              <a:rPr lang="cs-CZ" sz="5000" dirty="0">
                <a:solidFill>
                  <a:schemeClr val="bg1"/>
                </a:solidFill>
              </a:rPr>
              <a:t>PŘÍLEŽITOST PRO MĚSTA A OBCE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CEC5D3D0-F61D-DF59-CBA0-F0471AE27844}"/>
              </a:ext>
            </a:extLst>
          </p:cNvPr>
          <p:cNvSpPr txBox="1">
            <a:spLocks/>
          </p:cNvSpPr>
          <p:nvPr/>
        </p:nvSpPr>
        <p:spPr>
          <a:xfrm>
            <a:off x="467544" y="3429000"/>
            <a:ext cx="6984776" cy="295232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500" b="1" dirty="0">
                <a:latin typeface="Raleway" panose="020B0503030101060003" pitchFamily="34" charset="-18"/>
              </a:rPr>
              <a:t>Jan Krčmář</a:t>
            </a:r>
            <a:br>
              <a:rPr lang="cs-CZ" sz="3500" b="1" dirty="0">
                <a:latin typeface="Raleway" panose="020B0503030101060003" pitchFamily="34" charset="-18"/>
              </a:rPr>
            </a:br>
            <a:r>
              <a:rPr lang="cs-CZ" sz="2800" dirty="0">
                <a:latin typeface="Raleway" panose="020B0503030101060003" pitchFamily="34" charset="-18"/>
              </a:rPr>
              <a:t>výkonný ředitel Solární asociace</a:t>
            </a:r>
            <a:br>
              <a:rPr lang="cs-CZ" sz="2800" dirty="0">
                <a:latin typeface="Raleway" panose="020B0503030101060003" pitchFamily="34" charset="-18"/>
              </a:rPr>
            </a:br>
            <a:br>
              <a:rPr lang="cs-CZ" sz="2800" dirty="0">
                <a:latin typeface="Raleway" panose="020B0503030101060003" pitchFamily="34" charset="-18"/>
              </a:rPr>
            </a:br>
            <a:endParaRPr lang="cs-CZ" sz="2800" b="1" dirty="0">
              <a:latin typeface="Raleway" panose="020B05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02864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FVE PRO OBCE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D14339E5-C7B7-4CED-83BD-12BE0DC256E5}" type="slidenum">
              <a:rPr lang="cs-CZ" sz="1000" b="1" smtClean="0">
                <a:solidFill>
                  <a:schemeClr val="bg1"/>
                </a:solidFill>
                <a:latin typeface="Raleway" panose="020B0503030101060003" pitchFamily="34" charset="-18"/>
              </a:rPr>
              <a:t>10</a:t>
            </a:fld>
            <a:endParaRPr lang="cs-CZ" sz="10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B536B26-1C3A-6297-1773-CB72F367002C}"/>
              </a:ext>
            </a:extLst>
          </p:cNvPr>
          <p:cNvSpPr txBox="1">
            <a:spLocks/>
          </p:cNvSpPr>
          <p:nvPr/>
        </p:nvSpPr>
        <p:spPr>
          <a:xfrm>
            <a:off x="846000" y="2160001"/>
            <a:ext cx="7686440" cy="40053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Budovy ve vlastnictví obcí jsou často obzvlášť vhodné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dirty="0">
                <a:latin typeface="Raleway" panose="020B0503030101060003" pitchFamily="34" charset="-18"/>
              </a:rPr>
              <a:t>Ploché střechy, velké objekty. První krok: studie potenciálu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Stát nabízí / připravuje dotační programy pro obecní FVE i komunitní energetiku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Mimo jiné z Modernizačního fondu na přípravu projektů komunitní energetiky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Některá města již představila ambiciózní projekty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Například Brno a Praha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Nabízí se i možnost bez dotace / vlastní investice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Energetické společnosti nabízí model pronájmu střechy / prodeje elektřiny</a:t>
            </a: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Příprava na komunitní energetiku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„Vyrábím na školce, spotřebuji na radnici“</a:t>
            </a: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latin typeface="Raleway" panose="020B0503030101060003" pitchFamily="34" charset="-18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87CF3D9-3F8D-D296-7E02-EB1F2F00DA88}"/>
              </a:ext>
            </a:extLst>
          </p:cNvPr>
          <p:cNvSpPr txBox="1">
            <a:spLocks/>
          </p:cNvSpPr>
          <p:nvPr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700" dirty="0">
                <a:latin typeface="Raleway" panose="020B0503030101060003" pitchFamily="34" charset="-18"/>
              </a:rPr>
              <a:t>Pokryje značnou část vlastní spotřeby a může sloužit i občanům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FF68774-5D14-FE7C-922A-66A6B360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5" y="2160001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7FC8538-EC48-7743-F5D6-62690E2D3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4" y="2937770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B0ACE57-13CF-CAFF-0C5F-B86FA4CC1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3" y="3671423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1FBCC81-7D6D-E301-2507-434D027F7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27" y="4449192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CDC9444-2F87-FDC8-E523-9417C4600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2" y="5266833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3191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PROČ BY TO MĚLO ZAJÍMAT MĚSTA A OBCE?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D14339E5-C7B7-4CED-83BD-12BE0DC256E5}" type="slidenum">
              <a:rPr lang="cs-CZ" sz="1000" b="1" smtClean="0">
                <a:solidFill>
                  <a:schemeClr val="bg1"/>
                </a:solidFill>
                <a:latin typeface="Raleway" panose="020B0503030101060003" pitchFamily="34" charset="-18"/>
              </a:rPr>
              <a:t>11</a:t>
            </a:fld>
            <a:endParaRPr lang="cs-CZ" sz="10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B536B26-1C3A-6297-1773-CB72F367002C}"/>
              </a:ext>
            </a:extLst>
          </p:cNvPr>
          <p:cNvSpPr txBox="1">
            <a:spLocks/>
          </p:cNvSpPr>
          <p:nvPr/>
        </p:nvSpPr>
        <p:spPr>
          <a:xfrm>
            <a:off x="846000" y="2808072"/>
            <a:ext cx="3509976" cy="40053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Fotovoltaické elektrárny pro obce</a:t>
            </a:r>
          </a:p>
          <a:p>
            <a:pPr marL="0" indent="0" algn="ctr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latin typeface="Raleway" panose="020B0503030101060003" pitchFamily="34" charset="-18"/>
            </a:endParaRPr>
          </a:p>
          <a:p>
            <a:pPr algn="ctr">
              <a:spcBef>
                <a:spcPts val="270"/>
              </a:spcBef>
            </a:pPr>
            <a:r>
              <a:rPr lang="cs-CZ" sz="1400" dirty="0">
                <a:latin typeface="Raleway" panose="020B0503030101060003" pitchFamily="34" charset="-18"/>
              </a:rPr>
              <a:t>Střešní / pozemní FVE</a:t>
            </a:r>
          </a:p>
          <a:p>
            <a:pPr algn="ctr">
              <a:spcBef>
                <a:spcPts val="270"/>
              </a:spcBef>
            </a:pPr>
            <a:r>
              <a:rPr lang="cs-CZ" sz="1400" dirty="0">
                <a:latin typeface="Raleway" panose="020B0503030101060003" pitchFamily="34" charset="-18"/>
              </a:rPr>
              <a:t>Komunitní energetika</a:t>
            </a:r>
          </a:p>
          <a:p>
            <a:pPr algn="ctr">
              <a:spcBef>
                <a:spcPts val="270"/>
              </a:spcBef>
            </a:pPr>
            <a:r>
              <a:rPr lang="cs-CZ" sz="1400" dirty="0">
                <a:latin typeface="Raleway" panose="020B0503030101060003" pitchFamily="34" charset="-18"/>
              </a:rPr>
              <a:t>Dotační programy</a:t>
            </a:r>
          </a:p>
          <a:p>
            <a:pPr algn="ctr">
              <a:spcBef>
                <a:spcPts val="270"/>
              </a:spcBef>
            </a:pPr>
            <a:r>
              <a:rPr lang="cs-CZ" sz="1400" dirty="0">
                <a:latin typeface="Raleway" panose="020B0503030101060003" pitchFamily="34" charset="-18"/>
              </a:rPr>
              <a:t>FVE bez dotací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87CF3D9-3F8D-D296-7E02-EB1F2F00DA88}"/>
              </a:ext>
            </a:extLst>
          </p:cNvPr>
          <p:cNvSpPr txBox="1">
            <a:spLocks/>
          </p:cNvSpPr>
          <p:nvPr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700" dirty="0">
                <a:latin typeface="Raleway" panose="020B0503030101060003" pitchFamily="34" charset="-18"/>
              </a:rPr>
              <a:t>Dva hlavní důvody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4C9BDA1B-2717-B2AA-E25D-BA9A8B84AC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600" y="2313144"/>
            <a:ext cx="3384376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sz="2500" dirty="0">
                <a:solidFill>
                  <a:srgbClr val="FDC400"/>
                </a:solidFill>
              </a:rPr>
              <a:t>1.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CFAAE49E-ADEB-0EDA-0388-7277D0B7BD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06041" y="2313144"/>
            <a:ext cx="3384376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sz="2500" dirty="0">
                <a:solidFill>
                  <a:srgbClr val="FDC400"/>
                </a:solidFill>
              </a:rPr>
              <a:t>2.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FA862B93-EFEF-7A08-0915-098F7427103A}"/>
              </a:ext>
            </a:extLst>
          </p:cNvPr>
          <p:cNvSpPr txBox="1">
            <a:spLocks/>
          </p:cNvSpPr>
          <p:nvPr/>
        </p:nvSpPr>
        <p:spPr>
          <a:xfrm>
            <a:off x="4761228" y="2813567"/>
            <a:ext cx="3509976" cy="40053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Střechy nestačí</a:t>
            </a:r>
          </a:p>
          <a:p>
            <a:pPr marL="0" indent="0" algn="ctr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latin typeface="Raleway" panose="020B0503030101060003" pitchFamily="34" charset="-18"/>
            </a:endParaRPr>
          </a:p>
          <a:p>
            <a:pPr algn="ctr">
              <a:spcBef>
                <a:spcPts val="270"/>
              </a:spcBef>
            </a:pPr>
            <a:r>
              <a:rPr lang="cs-CZ" sz="1400" dirty="0">
                <a:latin typeface="Raleway" panose="020B0503030101060003" pitchFamily="34" charset="-18"/>
              </a:rPr>
              <a:t>Energetická krize</a:t>
            </a:r>
          </a:p>
          <a:p>
            <a:pPr algn="ctr">
              <a:spcBef>
                <a:spcPts val="270"/>
              </a:spcBef>
            </a:pPr>
            <a:r>
              <a:rPr lang="cs-CZ" sz="1400" dirty="0">
                <a:latin typeface="Raleway" panose="020B0503030101060003" pitchFamily="34" charset="-18"/>
              </a:rPr>
              <a:t>Válka na Ukrajině</a:t>
            </a:r>
          </a:p>
          <a:p>
            <a:pPr algn="ctr">
              <a:spcBef>
                <a:spcPts val="270"/>
              </a:spcBef>
            </a:pPr>
            <a:r>
              <a:rPr lang="cs-CZ" sz="1400" dirty="0">
                <a:latin typeface="Raleway" panose="020B0503030101060003" pitchFamily="34" charset="-18"/>
              </a:rPr>
              <a:t>Národní </a:t>
            </a:r>
            <a:r>
              <a:rPr lang="cs-CZ" sz="1400" dirty="0" err="1">
                <a:latin typeface="Raleway" panose="020B0503030101060003" pitchFamily="34" charset="-18"/>
              </a:rPr>
              <a:t>klimaplán</a:t>
            </a:r>
            <a:endParaRPr lang="cs-CZ" sz="1400" dirty="0">
              <a:latin typeface="Raleway" panose="020B0503030101060003" pitchFamily="34" charset="-18"/>
            </a:endParaRPr>
          </a:p>
          <a:p>
            <a:pPr algn="ctr">
              <a:spcBef>
                <a:spcPts val="270"/>
              </a:spcBef>
            </a:pPr>
            <a:r>
              <a:rPr lang="cs-CZ" sz="1400" dirty="0">
                <a:latin typeface="Raleway" panose="020B0503030101060003" pitchFamily="34" charset="-18"/>
              </a:rPr>
              <a:t>Modernizační fond</a:t>
            </a:r>
          </a:p>
        </p:txBody>
      </p:sp>
    </p:spTree>
    <p:extLst>
      <p:ext uri="{BB962C8B-B14F-4D97-AF65-F5344CB8AC3E}">
        <p14:creationId xmlns:p14="http://schemas.microsoft.com/office/powerpoint/2010/main" val="1137635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PŘIPRAVUJÍ SE POZEMNÍ PROJEKTY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D14339E5-C7B7-4CED-83BD-12BE0DC256E5}" type="slidenum">
              <a:rPr lang="cs-CZ" sz="1000" b="1" smtClean="0">
                <a:solidFill>
                  <a:schemeClr val="bg1"/>
                </a:solidFill>
                <a:latin typeface="Raleway" panose="020B0503030101060003" pitchFamily="34" charset="-18"/>
              </a:rPr>
              <a:t>12</a:t>
            </a:fld>
            <a:endParaRPr lang="cs-CZ" sz="10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B536B26-1C3A-6297-1773-CB72F367002C}"/>
              </a:ext>
            </a:extLst>
          </p:cNvPr>
          <p:cNvSpPr txBox="1">
            <a:spLocks/>
          </p:cNvSpPr>
          <p:nvPr/>
        </p:nvSpPr>
        <p:spPr>
          <a:xfrm>
            <a:off x="846000" y="2160001"/>
            <a:ext cx="7686440" cy="40053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Ceny energie: solární elektrárny je umí snížit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dirty="0">
                <a:latin typeface="Raleway" panose="020B0503030101060003" pitchFamily="34" charset="-18"/>
              </a:rPr>
              <a:t>Nejsou závislé ani na palivu, ani na ceně emisních povolenek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latin typeface="Raleway" panose="020B0503030101060003" pitchFamily="34" charset="-18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87CF3D9-3F8D-D296-7E02-EB1F2F00DA88}"/>
              </a:ext>
            </a:extLst>
          </p:cNvPr>
          <p:cNvSpPr txBox="1">
            <a:spLocks/>
          </p:cNvSpPr>
          <p:nvPr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700" dirty="0">
                <a:latin typeface="Raleway" panose="020B0503030101060003" pitchFamily="34" charset="-18"/>
              </a:rPr>
              <a:t>Fotovoltaika nesmí být „luxusním“ zbožím pro majitele rodinných domů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FF68774-5D14-FE7C-922A-66A6B360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5" y="2160001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489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PŘIPRAVUJÍ SE POZEMNÍ PROJEKTY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D14339E5-C7B7-4CED-83BD-12BE0DC256E5}" type="slidenum">
              <a:rPr lang="cs-CZ" sz="1000" b="1" smtClean="0">
                <a:solidFill>
                  <a:schemeClr val="bg1"/>
                </a:solidFill>
                <a:latin typeface="Raleway" panose="020B0503030101060003" pitchFamily="34" charset="-18"/>
              </a:rPr>
              <a:t>13</a:t>
            </a:fld>
            <a:endParaRPr lang="cs-CZ" sz="10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B536B26-1C3A-6297-1773-CB72F367002C}"/>
              </a:ext>
            </a:extLst>
          </p:cNvPr>
          <p:cNvSpPr txBox="1">
            <a:spLocks/>
          </p:cNvSpPr>
          <p:nvPr/>
        </p:nvSpPr>
        <p:spPr>
          <a:xfrm>
            <a:off x="846000" y="2160001"/>
            <a:ext cx="7686440" cy="40053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Ceny energie: solární elektrárny je umí snížit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dirty="0">
                <a:latin typeface="Raleway" panose="020B0503030101060003" pitchFamily="34" charset="-18"/>
              </a:rPr>
              <a:t>Nejsou závislé ani na palivu, ani na ceně emisních povolenek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Ze solární energie by měli mít možnost těžit všichni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I velké průmyslové podniky, i obyvatelé bytových domů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latin typeface="Raleway" panose="020B0503030101060003" pitchFamily="34" charset="-18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87CF3D9-3F8D-D296-7E02-EB1F2F00DA88}"/>
              </a:ext>
            </a:extLst>
          </p:cNvPr>
          <p:cNvSpPr txBox="1">
            <a:spLocks/>
          </p:cNvSpPr>
          <p:nvPr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700" dirty="0">
                <a:latin typeface="Raleway" panose="020B0503030101060003" pitchFamily="34" charset="-18"/>
              </a:rPr>
              <a:t>Fotovoltaika nesmí být „luxusním“ zbožím pro majitele rodinných domů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FF68774-5D14-FE7C-922A-66A6B360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5" y="2160001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7FC8538-EC48-7743-F5D6-62690E2D3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4" y="2937770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942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PŘIPRAVUJÍ SE POZEMNÍ PROJEKTY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D14339E5-C7B7-4CED-83BD-12BE0DC256E5}" type="slidenum">
              <a:rPr lang="cs-CZ" sz="1000" b="1" smtClean="0">
                <a:solidFill>
                  <a:schemeClr val="bg1"/>
                </a:solidFill>
                <a:latin typeface="Raleway" panose="020B0503030101060003" pitchFamily="34" charset="-18"/>
              </a:rPr>
              <a:t>14</a:t>
            </a:fld>
            <a:endParaRPr lang="cs-CZ" sz="10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B536B26-1C3A-6297-1773-CB72F367002C}"/>
              </a:ext>
            </a:extLst>
          </p:cNvPr>
          <p:cNvSpPr txBox="1">
            <a:spLocks/>
          </p:cNvSpPr>
          <p:nvPr/>
        </p:nvSpPr>
        <p:spPr>
          <a:xfrm>
            <a:off x="846000" y="2160001"/>
            <a:ext cx="7686440" cy="40053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Ceny energie: solární elektrárny je umí snížit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dirty="0">
                <a:latin typeface="Raleway" panose="020B0503030101060003" pitchFamily="34" charset="-18"/>
              </a:rPr>
              <a:t>Nejsou závislé ani na palivu, ani na ceně emisních povolenek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Ze solární energie by měli mít možnost těžit všichni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I velké průmyslové podniky, i obyvatelé bytových domů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Nesplníme cíle, které jsme si sami stanovili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Střešní elektrárny se staví pomaleji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latin typeface="Raleway" panose="020B0503030101060003" pitchFamily="34" charset="-18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87CF3D9-3F8D-D296-7E02-EB1F2F00DA88}"/>
              </a:ext>
            </a:extLst>
          </p:cNvPr>
          <p:cNvSpPr txBox="1">
            <a:spLocks/>
          </p:cNvSpPr>
          <p:nvPr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700" dirty="0">
                <a:latin typeface="Raleway" panose="020B0503030101060003" pitchFamily="34" charset="-18"/>
              </a:rPr>
              <a:t>Fotovoltaika nesmí být „luxusním“ zbožím pro majitele rodinných domů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FF68774-5D14-FE7C-922A-66A6B360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5" y="2160001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7FC8538-EC48-7743-F5D6-62690E2D3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4" y="2937770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B0ACE57-13CF-CAFF-0C5F-B86FA4CC1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3" y="3671423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828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PŘIPRAVUJÍ SE POZEMNÍ PROJEKTY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D14339E5-C7B7-4CED-83BD-12BE0DC256E5}" type="slidenum">
              <a:rPr lang="cs-CZ" sz="1000" b="1" smtClean="0">
                <a:solidFill>
                  <a:schemeClr val="bg1"/>
                </a:solidFill>
                <a:latin typeface="Raleway" panose="020B0503030101060003" pitchFamily="34" charset="-18"/>
              </a:rPr>
              <a:t>15</a:t>
            </a:fld>
            <a:endParaRPr lang="cs-CZ" sz="10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B536B26-1C3A-6297-1773-CB72F367002C}"/>
              </a:ext>
            </a:extLst>
          </p:cNvPr>
          <p:cNvSpPr txBox="1">
            <a:spLocks/>
          </p:cNvSpPr>
          <p:nvPr/>
        </p:nvSpPr>
        <p:spPr>
          <a:xfrm>
            <a:off x="846000" y="2160001"/>
            <a:ext cx="7686440" cy="40053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Ceny energie: solární elektrárny je umí snížit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dirty="0">
                <a:latin typeface="Raleway" panose="020B0503030101060003" pitchFamily="34" charset="-18"/>
              </a:rPr>
              <a:t>Nejsou závislé ani na palivu, ani na ceně emisních povolenek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Ze solární energie by měli mít možnost těžit všichni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I velké průmyslové podniky, i obyvatelé bytových domů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Nesplníme cíle, které jsme si sami stanovili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Střešní elektrárny se staví pomaleji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Závislost na ruském plynu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FVE jsou rychlým (i když ne stoprocentním) řešení</a:t>
            </a: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latin typeface="Raleway" panose="020B0503030101060003" pitchFamily="34" charset="-18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87CF3D9-3F8D-D296-7E02-EB1F2F00DA88}"/>
              </a:ext>
            </a:extLst>
          </p:cNvPr>
          <p:cNvSpPr txBox="1">
            <a:spLocks/>
          </p:cNvSpPr>
          <p:nvPr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700" dirty="0">
                <a:latin typeface="Raleway" panose="020B0503030101060003" pitchFamily="34" charset="-18"/>
              </a:rPr>
              <a:t>Fotovoltaika nesmí být „luxusním“ zbožím pro majitele rodinných domů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FF68774-5D14-FE7C-922A-66A6B360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5" y="2160001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7FC8538-EC48-7743-F5D6-62690E2D3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4" y="2937770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B0ACE57-13CF-CAFF-0C5F-B86FA4CC1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3" y="3671423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1FBCC81-7D6D-E301-2507-434D027F7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27" y="4449192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706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PŘIPRAVUJÍ SE POZEMNÍ PROJEKTY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D14339E5-C7B7-4CED-83BD-12BE0DC256E5}" type="slidenum">
              <a:rPr lang="cs-CZ" sz="1000" b="1" smtClean="0">
                <a:solidFill>
                  <a:schemeClr val="bg1"/>
                </a:solidFill>
                <a:latin typeface="Raleway" panose="020B0503030101060003" pitchFamily="34" charset="-18"/>
              </a:rPr>
              <a:t>16</a:t>
            </a:fld>
            <a:endParaRPr lang="cs-CZ" sz="10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B536B26-1C3A-6297-1773-CB72F367002C}"/>
              </a:ext>
            </a:extLst>
          </p:cNvPr>
          <p:cNvSpPr txBox="1">
            <a:spLocks/>
          </p:cNvSpPr>
          <p:nvPr/>
        </p:nvSpPr>
        <p:spPr>
          <a:xfrm>
            <a:off x="846000" y="2160001"/>
            <a:ext cx="7686440" cy="40053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Ceny energie: solární elektrárny je umí snížit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dirty="0">
                <a:latin typeface="Raleway" panose="020B0503030101060003" pitchFamily="34" charset="-18"/>
              </a:rPr>
              <a:t>Nejsou závislé ani na palivu, ani na ceně emisních povolenek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Ze solární energie by měli mít možnost těžit všichni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I velké průmyslové podniky, i obyvatelé bytových domů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Nesplníme cíle, které jsme si sami stanovili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Střešní elektrárny se staví pomaleji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Závislost na ruském plynu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FVE jsou rychlým (i když ne stoprocentním) řešení</a:t>
            </a: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Stát jejich výstavbu podporuje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Modernizační fond: MŽP již schválilo dotace pro stovky megawatt projektů</a:t>
            </a: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latin typeface="Raleway" panose="020B0503030101060003" pitchFamily="34" charset="-18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87CF3D9-3F8D-D296-7E02-EB1F2F00DA88}"/>
              </a:ext>
            </a:extLst>
          </p:cNvPr>
          <p:cNvSpPr txBox="1">
            <a:spLocks/>
          </p:cNvSpPr>
          <p:nvPr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700" dirty="0">
                <a:latin typeface="Raleway" panose="020B0503030101060003" pitchFamily="34" charset="-18"/>
              </a:rPr>
              <a:t>Fotovoltaika nesmí být „luxusním“ zbožím pro majitele rodinných domů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FF68774-5D14-FE7C-922A-66A6B360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5" y="2160001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7FC8538-EC48-7743-F5D6-62690E2D3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4" y="2937770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B0ACE57-13CF-CAFF-0C5F-B86FA4CC1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3" y="3671423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1FBCC81-7D6D-E301-2507-434D027F7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27" y="4449192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CDC9444-2F87-FDC8-E523-9417C4600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2" y="5266833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6535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PROČ JSME DNES JINDE NEŽ V LETECH 2009-2010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D14339E5-C7B7-4CED-83BD-12BE0DC256E5}" type="slidenum">
              <a:rPr lang="cs-CZ" sz="1000" b="1" smtClean="0">
                <a:solidFill>
                  <a:schemeClr val="bg1"/>
                </a:solidFill>
                <a:latin typeface="Raleway" panose="020B0503030101060003" pitchFamily="34" charset="-18"/>
              </a:rPr>
              <a:t>17</a:t>
            </a:fld>
            <a:endParaRPr lang="cs-CZ" sz="10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B536B26-1C3A-6297-1773-CB72F367002C}"/>
              </a:ext>
            </a:extLst>
          </p:cNvPr>
          <p:cNvSpPr txBox="1">
            <a:spLocks/>
          </p:cNvSpPr>
          <p:nvPr/>
        </p:nvSpPr>
        <p:spPr>
          <a:xfrm>
            <a:off x="846000" y="2160001"/>
            <a:ext cx="7686440" cy="40053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Bez výkupního tarifu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dirty="0">
                <a:latin typeface="Raleway" panose="020B0503030101060003" pitchFamily="34" charset="-18"/>
              </a:rPr>
              <a:t>FVE se dnes staví bez provozní podpory či zcela bez dotací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latin typeface="Raleway" panose="020B0503030101060003" pitchFamily="34" charset="-18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87CF3D9-3F8D-D296-7E02-EB1F2F00DA88}"/>
              </a:ext>
            </a:extLst>
          </p:cNvPr>
          <p:cNvSpPr txBox="1">
            <a:spLocks/>
          </p:cNvSpPr>
          <p:nvPr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700" dirty="0">
                <a:latin typeface="Raleway" panose="020B0503030101060003" pitchFamily="34" charset="-18"/>
              </a:rPr>
              <a:t>Fotovoltaika se v mezičase hodně změnila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FF68774-5D14-FE7C-922A-66A6B360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5" y="2160001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462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PROČ JSME DNES JINDE NEŽ V LETECH 2009-2010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D14339E5-C7B7-4CED-83BD-12BE0DC256E5}" type="slidenum">
              <a:rPr lang="cs-CZ" sz="1000" b="1" smtClean="0">
                <a:solidFill>
                  <a:schemeClr val="bg1"/>
                </a:solidFill>
                <a:latin typeface="Raleway" panose="020B0503030101060003" pitchFamily="34" charset="-18"/>
              </a:rPr>
              <a:t>18</a:t>
            </a:fld>
            <a:endParaRPr lang="cs-CZ" sz="10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B536B26-1C3A-6297-1773-CB72F367002C}"/>
              </a:ext>
            </a:extLst>
          </p:cNvPr>
          <p:cNvSpPr txBox="1">
            <a:spLocks/>
          </p:cNvSpPr>
          <p:nvPr/>
        </p:nvSpPr>
        <p:spPr>
          <a:xfrm>
            <a:off x="846000" y="2160001"/>
            <a:ext cx="7686440" cy="40053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Bez výkupního tarifu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dirty="0">
                <a:latin typeface="Raleway" panose="020B0503030101060003" pitchFamily="34" charset="-18"/>
              </a:rPr>
              <a:t>FVE se dnes staví bez provozní podpory či zcela bez dotací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Nebudou se stavět na kvalitní zemědělské půdě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Modernizační fond: bonita III-V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latin typeface="Raleway" panose="020B0503030101060003" pitchFamily="34" charset="-18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87CF3D9-3F8D-D296-7E02-EB1F2F00DA88}"/>
              </a:ext>
            </a:extLst>
          </p:cNvPr>
          <p:cNvSpPr txBox="1">
            <a:spLocks/>
          </p:cNvSpPr>
          <p:nvPr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700" dirty="0">
                <a:latin typeface="Raleway" panose="020B0503030101060003" pitchFamily="34" charset="-18"/>
              </a:rPr>
              <a:t>Fotovoltaika se v mezičase hodně změnila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FF68774-5D14-FE7C-922A-66A6B360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5" y="2160001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7FC8538-EC48-7743-F5D6-62690E2D3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4" y="2937770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9960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PROČ JSME DNES JINDE NEŽ V LETECH 2009-2010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D14339E5-C7B7-4CED-83BD-12BE0DC256E5}" type="slidenum">
              <a:rPr lang="cs-CZ" sz="1000" b="1" smtClean="0">
                <a:solidFill>
                  <a:schemeClr val="bg1"/>
                </a:solidFill>
                <a:latin typeface="Raleway" panose="020B0503030101060003" pitchFamily="34" charset="-18"/>
              </a:rPr>
              <a:t>19</a:t>
            </a:fld>
            <a:endParaRPr lang="cs-CZ" sz="10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B536B26-1C3A-6297-1773-CB72F367002C}"/>
              </a:ext>
            </a:extLst>
          </p:cNvPr>
          <p:cNvSpPr txBox="1">
            <a:spLocks/>
          </p:cNvSpPr>
          <p:nvPr/>
        </p:nvSpPr>
        <p:spPr>
          <a:xfrm>
            <a:off x="846000" y="2160001"/>
            <a:ext cx="7686440" cy="40053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Bez výkupního tarifu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dirty="0">
                <a:latin typeface="Raleway" panose="020B0503030101060003" pitchFamily="34" charset="-18"/>
              </a:rPr>
              <a:t>FVE se dnes staví bez provozní podpory či zcela bez dotací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Nebudou se stavět na kvalitní zemědělské půdě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Modernizační fond: bonita III-V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Fotovoltaika půdě neškodí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Mezinárodní studie potvrzují pozitivní vliv na kvalitu půdy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latin typeface="Raleway" panose="020B0503030101060003" pitchFamily="34" charset="-18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87CF3D9-3F8D-D296-7E02-EB1F2F00DA88}"/>
              </a:ext>
            </a:extLst>
          </p:cNvPr>
          <p:cNvSpPr txBox="1">
            <a:spLocks/>
          </p:cNvSpPr>
          <p:nvPr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700" dirty="0">
                <a:latin typeface="Raleway" panose="020B0503030101060003" pitchFamily="34" charset="-18"/>
              </a:rPr>
              <a:t>Fotovoltaika se v mezičase hodně změnila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FF68774-5D14-FE7C-922A-66A6B360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5" y="2160001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7FC8538-EC48-7743-F5D6-62690E2D3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4" y="2937770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B0ACE57-13CF-CAFF-0C5F-B86FA4CC1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3" y="3671423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0289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ČESKO ZAŽÍVA SOLÁRNÍ BOOM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D14339E5-C7B7-4CED-83BD-12BE0DC256E5}" type="slidenum">
              <a:rPr lang="cs-CZ" sz="1000" b="1" smtClean="0">
                <a:solidFill>
                  <a:schemeClr val="bg1"/>
                </a:solidFill>
                <a:latin typeface="Raleway" panose="020B0503030101060003" pitchFamily="34" charset="-18"/>
              </a:rPr>
              <a:t>2</a:t>
            </a:fld>
            <a:endParaRPr lang="cs-CZ" sz="10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D9FBEA2-5FBC-EEFB-D9A8-B9833A078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57" y="1412776"/>
            <a:ext cx="5017787" cy="343711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D32CFEB-53D6-B72C-8A51-239859A2E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03" y="2780928"/>
            <a:ext cx="420914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13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PROČ JSME DNES JINDE NEŽ V LETECH 2009-2010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D14339E5-C7B7-4CED-83BD-12BE0DC256E5}" type="slidenum">
              <a:rPr lang="cs-CZ" sz="1000" b="1" smtClean="0">
                <a:solidFill>
                  <a:schemeClr val="bg1"/>
                </a:solidFill>
                <a:latin typeface="Raleway" panose="020B0503030101060003" pitchFamily="34" charset="-18"/>
              </a:rPr>
              <a:t>20</a:t>
            </a:fld>
            <a:endParaRPr lang="cs-CZ" sz="10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B536B26-1C3A-6297-1773-CB72F367002C}"/>
              </a:ext>
            </a:extLst>
          </p:cNvPr>
          <p:cNvSpPr txBox="1">
            <a:spLocks/>
          </p:cNvSpPr>
          <p:nvPr/>
        </p:nvSpPr>
        <p:spPr>
          <a:xfrm>
            <a:off x="846000" y="2160001"/>
            <a:ext cx="7686440" cy="40053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Bez výkupního tarifu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dirty="0">
                <a:latin typeface="Raleway" panose="020B0503030101060003" pitchFamily="34" charset="-18"/>
              </a:rPr>
              <a:t>FVE se dnes staví bez provozní podpory či zcela bez dotací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Nebudou se stavět na kvalitní zemědělské půdě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Modernizační fond: bonita III-V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Fotovoltaika půdě neškodí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Mezinárodní studie potvrzují pozitivní vliv na kvalitu půdy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 err="1">
                <a:solidFill>
                  <a:srgbClr val="FDC400"/>
                </a:solidFill>
                <a:latin typeface="Raleway" panose="020B0503030101060003" pitchFamily="34" charset="-18"/>
              </a:rPr>
              <a:t>Agri</a:t>
            </a: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-fotovoltaika nabízí kombinaci výroby energie a zemědělství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Velký zájem ze strany zemědělců, podpora MŽP a MZE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latin typeface="Raleway" panose="020B0503030101060003" pitchFamily="34" charset="-18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87CF3D9-3F8D-D296-7E02-EB1F2F00DA88}"/>
              </a:ext>
            </a:extLst>
          </p:cNvPr>
          <p:cNvSpPr txBox="1">
            <a:spLocks/>
          </p:cNvSpPr>
          <p:nvPr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700" dirty="0">
                <a:latin typeface="Raleway" panose="020B0503030101060003" pitchFamily="34" charset="-18"/>
              </a:rPr>
              <a:t>Fotovoltaika se v mezičase hodně změnila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FF68774-5D14-FE7C-922A-66A6B360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5" y="2160001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7FC8538-EC48-7743-F5D6-62690E2D3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4" y="2937770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B0ACE57-13CF-CAFF-0C5F-B86FA4CC1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3" y="3671423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1FBCC81-7D6D-E301-2507-434D027F7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27" y="4449192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8527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PROČ JSME DNES JINDE NEŽ V LETECH 2009-2010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D14339E5-C7B7-4CED-83BD-12BE0DC256E5}" type="slidenum">
              <a:rPr lang="cs-CZ" sz="1000" b="1" smtClean="0">
                <a:solidFill>
                  <a:schemeClr val="bg1"/>
                </a:solidFill>
                <a:latin typeface="Raleway" panose="020B0503030101060003" pitchFamily="34" charset="-18"/>
              </a:rPr>
              <a:t>21</a:t>
            </a:fld>
            <a:endParaRPr lang="cs-CZ" sz="10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B536B26-1C3A-6297-1773-CB72F367002C}"/>
              </a:ext>
            </a:extLst>
          </p:cNvPr>
          <p:cNvSpPr txBox="1">
            <a:spLocks/>
          </p:cNvSpPr>
          <p:nvPr/>
        </p:nvSpPr>
        <p:spPr>
          <a:xfrm>
            <a:off x="846000" y="2160001"/>
            <a:ext cx="7686440" cy="40053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Bez výkupního tarifu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dirty="0">
                <a:latin typeface="Raleway" panose="020B0503030101060003" pitchFamily="34" charset="-18"/>
              </a:rPr>
              <a:t>FVE se dnes staví bez provozní podpory či zcela bez dotací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Nebudou se stavět na kvalitní zemědělské půdě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Modernizační fond: bonita III-V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Fotovoltaika půdě neškodí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Mezinárodní studie potvrzují pozitivní vliv na kvalitu půdy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 err="1">
                <a:solidFill>
                  <a:srgbClr val="FDC400"/>
                </a:solidFill>
                <a:latin typeface="Raleway" panose="020B0503030101060003" pitchFamily="34" charset="-18"/>
              </a:rPr>
              <a:t>Agri</a:t>
            </a: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-fotovoltaika nabízí kombinaci výroby energie a zemědělství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Velký zájem ze strany zemědělců, podpora MŽP a MZE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Pozitivní vliv na biodiverzitu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Včely, ptactvo, apod.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latin typeface="Raleway" panose="020B0503030101060003" pitchFamily="34" charset="-18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87CF3D9-3F8D-D296-7E02-EB1F2F00DA88}"/>
              </a:ext>
            </a:extLst>
          </p:cNvPr>
          <p:cNvSpPr txBox="1">
            <a:spLocks/>
          </p:cNvSpPr>
          <p:nvPr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700" dirty="0">
                <a:latin typeface="Raleway" panose="020B0503030101060003" pitchFamily="34" charset="-18"/>
              </a:rPr>
              <a:t>Fotovoltaika se v mezičase hodně změnila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FF68774-5D14-FE7C-922A-66A6B360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5" y="2160001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7FC8538-EC48-7743-F5D6-62690E2D3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4" y="2937770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B0ACE57-13CF-CAFF-0C5F-B86FA4CC1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3" y="3671423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1FBCC81-7D6D-E301-2507-434D027F7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27" y="4449192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C2A6105-81B5-2781-1F29-10082809F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2" y="5266833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678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idx="4294967295"/>
          </p:nvPr>
        </p:nvSpPr>
        <p:spPr>
          <a:xfrm>
            <a:off x="827584" y="691604"/>
            <a:ext cx="2520280" cy="187075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JAKOU ROLI BUDOU HRÁT OBCE?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835346" y="2240191"/>
            <a:ext cx="2584526" cy="13681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700" dirty="0">
                <a:latin typeface="Raleway" panose="020B0503030101060003" pitchFamily="34" charset="-18"/>
              </a:rPr>
              <a:t>Bez zapojení obcí to nepůjde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3084564"/>
            <a:ext cx="841375" cy="84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4594186"/>
            <a:ext cx="841375" cy="84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580112" y="1398947"/>
            <a:ext cx="331236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dirty="0" err="1">
                <a:latin typeface="+mj-lt"/>
              </a:rPr>
              <a:t>Elektrárny</a:t>
            </a:r>
            <a:r>
              <a:rPr lang="it-IT" sz="1500" dirty="0">
                <a:latin typeface="+mj-lt"/>
              </a:rPr>
              <a:t> </a:t>
            </a:r>
            <a:r>
              <a:rPr lang="it-IT" sz="1500" dirty="0" err="1">
                <a:latin typeface="+mj-lt"/>
              </a:rPr>
              <a:t>potřebují</a:t>
            </a:r>
            <a:r>
              <a:rPr lang="it-IT" sz="1500" dirty="0">
                <a:latin typeface="+mj-lt"/>
              </a:rPr>
              <a:t> </a:t>
            </a:r>
            <a:br>
              <a:rPr lang="it-IT" sz="1500" dirty="0">
                <a:latin typeface="+mj-lt"/>
              </a:rPr>
            </a:br>
            <a:r>
              <a:rPr lang="it-IT" sz="1500" dirty="0" err="1">
                <a:latin typeface="+mj-lt"/>
              </a:rPr>
              <a:t>vhodné</a:t>
            </a:r>
            <a:r>
              <a:rPr lang="it-IT" sz="1500" dirty="0">
                <a:latin typeface="+mj-lt"/>
              </a:rPr>
              <a:t> </a:t>
            </a:r>
            <a:r>
              <a:rPr lang="it-IT" sz="1500" dirty="0" err="1">
                <a:latin typeface="+mj-lt"/>
              </a:rPr>
              <a:t>plochy</a:t>
            </a:r>
            <a:endParaRPr lang="it-IT" sz="1500" dirty="0">
              <a:latin typeface="+mj-lt"/>
            </a:endParaRPr>
          </a:p>
          <a:p>
            <a:r>
              <a:rPr lang="it-IT" sz="1500" dirty="0" err="1"/>
              <a:t>Obce</a:t>
            </a:r>
            <a:r>
              <a:rPr lang="it-IT" sz="1500" dirty="0"/>
              <a:t> </a:t>
            </a:r>
            <a:r>
              <a:rPr lang="it-IT" sz="1500" dirty="0" err="1"/>
              <a:t>mohou</a:t>
            </a:r>
            <a:r>
              <a:rPr lang="it-IT" sz="1500" dirty="0"/>
              <a:t> sami </a:t>
            </a:r>
            <a:r>
              <a:rPr lang="it-IT" sz="1500" dirty="0" err="1"/>
              <a:t>vytyčovat</a:t>
            </a:r>
            <a:r>
              <a:rPr lang="it-IT" sz="1500" dirty="0"/>
              <a:t> </a:t>
            </a:r>
            <a:r>
              <a:rPr lang="it-IT" sz="1500" dirty="0" err="1"/>
              <a:t>plochu</a:t>
            </a:r>
            <a:br>
              <a:rPr lang="it-IT" sz="1500" dirty="0"/>
            </a:br>
            <a:r>
              <a:rPr lang="it-IT" sz="1500" dirty="0" err="1"/>
              <a:t>Komunikovat</a:t>
            </a:r>
            <a:r>
              <a:rPr lang="it-IT" sz="1500" dirty="0"/>
              <a:t> </a:t>
            </a:r>
            <a:r>
              <a:rPr lang="it-IT" sz="1500" dirty="0" err="1"/>
              <a:t>s</a:t>
            </a:r>
            <a:r>
              <a:rPr lang="it-IT" sz="1500" dirty="0"/>
              <a:t> </a:t>
            </a:r>
            <a:r>
              <a:rPr lang="it-IT" sz="1500" dirty="0" err="1"/>
              <a:t>investory</a:t>
            </a:r>
            <a:endParaRPr lang="cs-CZ" sz="1500" dirty="0"/>
          </a:p>
        </p:txBody>
      </p:sp>
      <p:sp>
        <p:nvSpPr>
          <p:cNvPr id="13" name="Obdélník 12"/>
          <p:cNvSpPr/>
          <p:nvPr/>
        </p:nvSpPr>
        <p:spPr>
          <a:xfrm>
            <a:off x="5580112" y="3115122"/>
            <a:ext cx="309634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dirty="0" err="1">
                <a:latin typeface="+mj-lt"/>
              </a:rPr>
              <a:t>Zapojení</a:t>
            </a:r>
            <a:r>
              <a:rPr lang="it-IT" sz="1500" dirty="0">
                <a:latin typeface="+mj-lt"/>
              </a:rPr>
              <a:t> </a:t>
            </a:r>
            <a:r>
              <a:rPr lang="it-IT" sz="1500" dirty="0" err="1">
                <a:latin typeface="+mj-lt"/>
              </a:rPr>
              <a:t>obce</a:t>
            </a:r>
            <a:endParaRPr lang="it-IT" sz="1500" dirty="0">
              <a:latin typeface="+mj-lt"/>
            </a:endParaRPr>
          </a:p>
          <a:p>
            <a:r>
              <a:rPr lang="it-IT" sz="1500" dirty="0" err="1"/>
              <a:t>Možnost</a:t>
            </a:r>
            <a:r>
              <a:rPr lang="it-IT" sz="1500" dirty="0"/>
              <a:t> </a:t>
            </a:r>
            <a:r>
              <a:rPr lang="it-IT" sz="1500" dirty="0" err="1"/>
              <a:t>určit</a:t>
            </a:r>
            <a:r>
              <a:rPr lang="it-IT" sz="1500" dirty="0"/>
              <a:t> </a:t>
            </a:r>
            <a:r>
              <a:rPr lang="it-IT" sz="1500" dirty="0" err="1"/>
              <a:t>podmínky</a:t>
            </a:r>
            <a:r>
              <a:rPr lang="it-IT" sz="1500" dirty="0"/>
              <a:t> </a:t>
            </a:r>
          </a:p>
          <a:p>
            <a:r>
              <a:rPr lang="it-IT" sz="1500" dirty="0" err="1"/>
              <a:t>Investoři</a:t>
            </a:r>
            <a:r>
              <a:rPr lang="it-IT" sz="1500" dirty="0"/>
              <a:t> </a:t>
            </a:r>
            <a:r>
              <a:rPr lang="it-IT" sz="1500" dirty="0" err="1"/>
              <a:t>jsou</a:t>
            </a:r>
            <a:r>
              <a:rPr lang="it-IT" sz="1500" dirty="0"/>
              <a:t> </a:t>
            </a:r>
            <a:r>
              <a:rPr lang="it-IT" sz="1500" dirty="0" err="1"/>
              <a:t>připravení</a:t>
            </a:r>
            <a:endParaRPr lang="cs-CZ" sz="1500" dirty="0"/>
          </a:p>
        </p:txBody>
      </p:sp>
      <p:sp>
        <p:nvSpPr>
          <p:cNvPr id="14" name="Obdélník 13"/>
          <p:cNvSpPr/>
          <p:nvPr/>
        </p:nvSpPr>
        <p:spPr>
          <a:xfrm>
            <a:off x="5580112" y="4740160"/>
            <a:ext cx="30963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dirty="0" err="1">
                <a:latin typeface="+mj-lt"/>
              </a:rPr>
              <a:t>Podpořit</a:t>
            </a:r>
            <a:r>
              <a:rPr lang="it-IT" sz="1500" dirty="0">
                <a:latin typeface="+mj-lt"/>
              </a:rPr>
              <a:t> </a:t>
            </a:r>
            <a:r>
              <a:rPr lang="it-IT" sz="1500" dirty="0" err="1">
                <a:latin typeface="+mj-lt"/>
              </a:rPr>
              <a:t>odchod</a:t>
            </a:r>
            <a:r>
              <a:rPr lang="it-IT" sz="1500" dirty="0">
                <a:latin typeface="+mj-lt"/>
              </a:rPr>
              <a:t> od </a:t>
            </a:r>
            <a:r>
              <a:rPr lang="it-IT" sz="1500" dirty="0" err="1">
                <a:latin typeface="+mj-lt"/>
              </a:rPr>
              <a:t>ruského</a:t>
            </a:r>
            <a:r>
              <a:rPr lang="it-IT" sz="1500" dirty="0">
                <a:latin typeface="+mj-lt"/>
              </a:rPr>
              <a:t> </a:t>
            </a:r>
            <a:r>
              <a:rPr lang="it-IT" sz="1500" dirty="0" err="1">
                <a:latin typeface="+mj-lt"/>
              </a:rPr>
              <a:t>plynu</a:t>
            </a:r>
            <a:r>
              <a:rPr lang="it-IT" sz="1500" dirty="0">
                <a:latin typeface="+mj-lt"/>
              </a:rPr>
              <a:t> a </a:t>
            </a:r>
            <a:r>
              <a:rPr lang="it-IT" sz="1500" dirty="0" err="1">
                <a:latin typeface="+mj-lt"/>
              </a:rPr>
              <a:t>přechod</a:t>
            </a:r>
            <a:r>
              <a:rPr lang="it-IT" sz="1500" dirty="0">
                <a:latin typeface="+mj-lt"/>
              </a:rPr>
              <a:t> k </a:t>
            </a:r>
            <a:r>
              <a:rPr lang="it-IT" sz="1500" dirty="0" err="1">
                <a:latin typeface="+mj-lt"/>
              </a:rPr>
              <a:t>čisté</a:t>
            </a:r>
            <a:r>
              <a:rPr lang="it-IT" sz="1500" dirty="0">
                <a:latin typeface="+mj-lt"/>
              </a:rPr>
              <a:t> </a:t>
            </a:r>
            <a:r>
              <a:rPr lang="it-IT" sz="1500" dirty="0" err="1">
                <a:latin typeface="+mj-lt"/>
              </a:rPr>
              <a:t>energii</a:t>
            </a:r>
            <a:endParaRPr lang="cs-CZ" sz="1500" dirty="0">
              <a:latin typeface="+mj-lt"/>
            </a:endParaRPr>
          </a:p>
        </p:txBody>
      </p:sp>
      <p:sp>
        <p:nvSpPr>
          <p:cNvPr id="15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14339E5-C7B7-4CED-83BD-12BE0DC256E5}" type="slidenum">
              <a:rPr lang="cs-CZ" sz="1000" b="1" smtClean="0">
                <a:solidFill>
                  <a:schemeClr val="bg1">
                    <a:lumMod val="65000"/>
                  </a:schemeClr>
                </a:solidFill>
                <a:latin typeface="Raleway" panose="020B0503030101060003" pitchFamily="34" charset="-18"/>
              </a:rPr>
              <a:pPr/>
              <a:t>22</a:t>
            </a:fld>
            <a:endParaRPr lang="cs-CZ" sz="1000" b="1" dirty="0">
              <a:solidFill>
                <a:schemeClr val="bg1">
                  <a:lumMod val="65000"/>
                </a:schemeClr>
              </a:solidFill>
              <a:latin typeface="Raleway" panose="020B0503030101060003" pitchFamily="34" charset="-18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66930B0-F770-9E4E-5A60-24D9ACB80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1" y="1483806"/>
            <a:ext cx="841375" cy="84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9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OBCE MOHOU URČIT PLOCHY ČI PODMÍNKY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700" dirty="0">
                <a:latin typeface="Raleway" panose="020B0503030101060003" pitchFamily="34" charset="-18"/>
              </a:rPr>
              <a:t>Příklad: rakouská obec </a:t>
            </a:r>
            <a:r>
              <a:rPr lang="cs-CZ" sz="1700" dirty="0" err="1">
                <a:latin typeface="Raleway" panose="020B0503030101060003" pitchFamily="34" charset="-18"/>
              </a:rPr>
              <a:t>Großschönau</a:t>
            </a:r>
            <a:endParaRPr lang="cs-CZ" sz="1700" dirty="0">
              <a:latin typeface="Raleway" panose="020B0503030101060003" pitchFamily="34" charset="-18"/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14339E5-C7B7-4CED-83BD-12BE0DC256E5}" type="slidenum">
              <a:rPr lang="cs-CZ" sz="1000" b="1" smtClean="0">
                <a:solidFill>
                  <a:schemeClr val="bg1"/>
                </a:solidFill>
                <a:latin typeface="Raleway" panose="020B0503030101060003" pitchFamily="34" charset="-18"/>
              </a:rPr>
              <a:pPr/>
              <a:t>23</a:t>
            </a:fld>
            <a:endParaRPr lang="cs-CZ" sz="10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92A193B-885D-FF4B-820E-CF7568871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68059"/>
            <a:ext cx="6034960" cy="3173109"/>
          </a:xfrm>
          <a:prstGeom prst="rect">
            <a:avLst/>
          </a:prstGeom>
        </p:spPr>
      </p:pic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EC3A264C-9F86-AB59-1D55-6E645076AD49}"/>
              </a:ext>
            </a:extLst>
          </p:cNvPr>
          <p:cNvSpPr txBox="1">
            <a:spLocks/>
          </p:cNvSpPr>
          <p:nvPr/>
        </p:nvSpPr>
        <p:spPr>
          <a:xfrm>
            <a:off x="891873" y="5094313"/>
            <a:ext cx="7686440" cy="10709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Definuje plochy pro výstavbu FVE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dirty="0">
                <a:latin typeface="Raleway" panose="020B0503030101060003" pitchFamily="34" charset="-18"/>
              </a:rPr>
              <a:t>Nejhorší bonita</a:t>
            </a:r>
            <a:br>
              <a:rPr lang="cs-CZ" sz="1400" dirty="0">
                <a:latin typeface="Raleway" panose="020B0503030101060003" pitchFamily="34" charset="-18"/>
              </a:rPr>
            </a:br>
            <a:r>
              <a:rPr lang="cs-CZ" sz="1400" dirty="0">
                <a:latin typeface="Raleway" panose="020B0503030101060003" pitchFamily="34" charset="-18"/>
              </a:rPr>
              <a:t>5% z výroby energie pro obci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latin typeface="Raleway" panose="020B05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41619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0EA7BFF8-7238-77F7-7C8C-028758E30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86" y="1446498"/>
            <a:ext cx="4405753" cy="1350150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D72EAD51-BF7E-EE61-9337-AC47C8594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96648"/>
            <a:ext cx="6462817" cy="1645704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33473E42-DD38-5678-F484-1299C4C530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CO BRZDÍ ROZVOJ SOLÁRNI ENERGIE?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61887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Mann, Anzug, Person enthält.&#10;&#10;Automatisch generierte Beschreibung">
            <a:extLst>
              <a:ext uri="{FF2B5EF4-FFF2-40B4-BE49-F238E27FC236}">
                <a16:creationId xmlns:a16="http://schemas.microsoft.com/office/drawing/2014/main" id="{6884699B-4522-9989-B355-E25F488CF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82" y="1484784"/>
            <a:ext cx="5724636" cy="3554343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7F92F209-593B-B1AE-E163-1FA25DFAAF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CO BRZDÍ ROZVOJ SOLÁRNI ENERGIE?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58217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Bekleidung enthält.&#10;&#10;Automatisch generierte Beschreibung">
            <a:extLst>
              <a:ext uri="{FF2B5EF4-FFF2-40B4-BE49-F238E27FC236}">
                <a16:creationId xmlns:a16="http://schemas.microsoft.com/office/drawing/2014/main" id="{5C92FFB3-B277-F2BC-82EE-324984443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0" y="1575643"/>
            <a:ext cx="7191441" cy="3706715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CAB86B87-405B-2C3B-37E1-05228BA5F6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CO BRZDÍ ROZVOJ SOLÁRNI ENERGIE?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530479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idx="4294967295"/>
          </p:nvPr>
        </p:nvSpPr>
        <p:spPr>
          <a:xfrm>
            <a:off x="827584" y="691604"/>
            <a:ext cx="2520280" cy="187075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KTERÉ ZMĚNY URYCHLÍ VÝSTAVBU?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835346" y="2240191"/>
            <a:ext cx="2584526" cy="13681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700" dirty="0">
                <a:latin typeface="Raleway" panose="020B0503030101060003" pitchFamily="34" charset="-18"/>
              </a:rPr>
              <a:t>Návrhy MPO, MŽP i odborných asociací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2335502"/>
            <a:ext cx="841375" cy="84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3531417"/>
            <a:ext cx="841375" cy="84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580112" y="1340768"/>
            <a:ext cx="33123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dirty="0" err="1">
                <a:latin typeface="+mj-lt"/>
              </a:rPr>
              <a:t>Vyhrazené</a:t>
            </a:r>
            <a:r>
              <a:rPr lang="it-IT" sz="1500" dirty="0">
                <a:latin typeface="+mj-lt"/>
              </a:rPr>
              <a:t> </a:t>
            </a:r>
            <a:r>
              <a:rPr lang="it-IT" sz="1500" dirty="0" err="1">
                <a:latin typeface="+mj-lt"/>
              </a:rPr>
              <a:t>stavby</a:t>
            </a:r>
            <a:endParaRPr lang="it-IT" sz="1500" dirty="0">
              <a:latin typeface="+mj-lt"/>
            </a:endParaRPr>
          </a:p>
          <a:p>
            <a:r>
              <a:rPr lang="it-IT" sz="1500" dirty="0"/>
              <a:t>Od 1 MW</a:t>
            </a:r>
            <a:endParaRPr lang="cs-CZ" sz="1500" dirty="0"/>
          </a:p>
        </p:txBody>
      </p:sp>
      <p:sp>
        <p:nvSpPr>
          <p:cNvPr id="13" name="Obdélník 12"/>
          <p:cNvSpPr/>
          <p:nvPr/>
        </p:nvSpPr>
        <p:spPr>
          <a:xfrm>
            <a:off x="5580112" y="2273105"/>
            <a:ext cx="30963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dirty="0" err="1">
                <a:latin typeface="+mj-lt"/>
              </a:rPr>
              <a:t>Jednoduchá</a:t>
            </a:r>
            <a:r>
              <a:rPr lang="it-IT" sz="1500" dirty="0">
                <a:latin typeface="+mj-lt"/>
              </a:rPr>
              <a:t> </a:t>
            </a:r>
            <a:r>
              <a:rPr lang="it-IT" sz="1500" dirty="0" err="1">
                <a:latin typeface="+mj-lt"/>
              </a:rPr>
              <a:t>výstavba</a:t>
            </a:r>
            <a:r>
              <a:rPr lang="it-IT" sz="1500" dirty="0">
                <a:latin typeface="+mj-lt"/>
              </a:rPr>
              <a:t> mimo </a:t>
            </a:r>
            <a:r>
              <a:rPr lang="it-IT" sz="1500" dirty="0" err="1">
                <a:latin typeface="+mj-lt"/>
              </a:rPr>
              <a:t>zastavitelné</a:t>
            </a:r>
            <a:r>
              <a:rPr lang="it-IT" sz="1500" dirty="0">
                <a:latin typeface="+mj-lt"/>
              </a:rPr>
              <a:t> </a:t>
            </a:r>
            <a:r>
              <a:rPr lang="it-IT" sz="1500" dirty="0" err="1">
                <a:latin typeface="+mj-lt"/>
              </a:rPr>
              <a:t>území</a:t>
            </a:r>
            <a:endParaRPr lang="it-IT" sz="1500" dirty="0">
              <a:latin typeface="+mj-lt"/>
            </a:endParaRPr>
          </a:p>
          <a:p>
            <a:r>
              <a:rPr lang="it-IT" sz="1500" dirty="0" err="1"/>
              <a:t>Vhodné</a:t>
            </a:r>
            <a:r>
              <a:rPr lang="it-IT" sz="1500" dirty="0"/>
              <a:t> </a:t>
            </a:r>
            <a:r>
              <a:rPr lang="it-IT" sz="1500" dirty="0" err="1"/>
              <a:t>plochy</a:t>
            </a:r>
            <a:r>
              <a:rPr lang="it-IT" sz="1500" dirty="0"/>
              <a:t> se </a:t>
            </a:r>
            <a:r>
              <a:rPr lang="it-IT" sz="1500" dirty="0" err="1"/>
              <a:t>většinou</a:t>
            </a:r>
            <a:r>
              <a:rPr lang="it-IT" sz="1500" dirty="0"/>
              <a:t> </a:t>
            </a:r>
            <a:r>
              <a:rPr lang="it-IT" sz="1500" dirty="0" err="1"/>
              <a:t>nacházejí</a:t>
            </a:r>
            <a:r>
              <a:rPr lang="it-IT" sz="1500" dirty="0"/>
              <a:t> mimo toto </a:t>
            </a:r>
            <a:r>
              <a:rPr lang="it-IT" sz="1500" dirty="0" err="1"/>
              <a:t>území</a:t>
            </a:r>
            <a:endParaRPr lang="cs-CZ" sz="1500" dirty="0"/>
          </a:p>
        </p:txBody>
      </p:sp>
      <p:sp>
        <p:nvSpPr>
          <p:cNvPr id="14" name="Obdélník 13"/>
          <p:cNvSpPr/>
          <p:nvPr/>
        </p:nvSpPr>
        <p:spPr>
          <a:xfrm>
            <a:off x="5580112" y="3677391"/>
            <a:ext cx="30963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dirty="0" err="1">
                <a:latin typeface="+mj-lt"/>
              </a:rPr>
              <a:t>Přípojky</a:t>
            </a:r>
            <a:r>
              <a:rPr lang="it-IT" sz="1500" dirty="0">
                <a:latin typeface="+mj-lt"/>
              </a:rPr>
              <a:t> ve </a:t>
            </a:r>
            <a:r>
              <a:rPr lang="it-IT" sz="1500" dirty="0" err="1">
                <a:latin typeface="+mj-lt"/>
              </a:rPr>
              <a:t>veřejném</a:t>
            </a:r>
            <a:r>
              <a:rPr lang="it-IT" sz="1500" dirty="0">
                <a:latin typeface="+mj-lt"/>
              </a:rPr>
              <a:t> </a:t>
            </a:r>
            <a:r>
              <a:rPr lang="it-IT" sz="1500" dirty="0" err="1">
                <a:latin typeface="+mj-lt"/>
              </a:rPr>
              <a:t>zájmu</a:t>
            </a:r>
            <a:br>
              <a:rPr lang="it-IT" sz="1500" dirty="0">
                <a:latin typeface="+mj-lt"/>
              </a:rPr>
            </a:br>
            <a:r>
              <a:rPr lang="it-IT" sz="1500" dirty="0" err="1"/>
              <a:t>Často</a:t>
            </a:r>
            <a:r>
              <a:rPr lang="it-IT" sz="1500" dirty="0"/>
              <a:t> </a:t>
            </a:r>
            <a:r>
              <a:rPr lang="it-IT" sz="1500" dirty="0" err="1"/>
              <a:t>klíčový</a:t>
            </a:r>
            <a:r>
              <a:rPr lang="it-IT" sz="1500" dirty="0"/>
              <a:t> </a:t>
            </a:r>
            <a:r>
              <a:rPr lang="it-IT" sz="1500" dirty="0" err="1"/>
              <a:t>prvek</a:t>
            </a:r>
            <a:endParaRPr lang="cs-CZ" sz="1500" dirty="0">
              <a:latin typeface="+mj-lt"/>
            </a:endParaRPr>
          </a:p>
        </p:txBody>
      </p:sp>
      <p:sp>
        <p:nvSpPr>
          <p:cNvPr id="15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14339E5-C7B7-4CED-83BD-12BE0DC256E5}" type="slidenum">
              <a:rPr lang="cs-CZ" sz="1000" b="1" smtClean="0">
                <a:solidFill>
                  <a:schemeClr val="bg1">
                    <a:lumMod val="65000"/>
                  </a:schemeClr>
                </a:solidFill>
                <a:latin typeface="Raleway" panose="020B0503030101060003" pitchFamily="34" charset="-18"/>
              </a:rPr>
              <a:pPr/>
              <a:t>27</a:t>
            </a:fld>
            <a:endParaRPr lang="cs-CZ" sz="1000" b="1" dirty="0">
              <a:solidFill>
                <a:schemeClr val="bg1">
                  <a:lumMod val="65000"/>
                </a:schemeClr>
              </a:solidFill>
              <a:latin typeface="Raleway" panose="020B0503030101060003" pitchFamily="34" charset="-18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66930B0-F770-9E4E-5A60-24D9ACB80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1" y="1181661"/>
            <a:ext cx="841375" cy="84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77248AD-C87A-8D75-B7C3-20083C469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4750082"/>
            <a:ext cx="841375" cy="84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délník 13">
            <a:extLst>
              <a:ext uri="{FF2B5EF4-FFF2-40B4-BE49-F238E27FC236}">
                <a16:creationId xmlns:a16="http://schemas.microsoft.com/office/drawing/2014/main" id="{B1218578-5485-1247-2055-28FD5366F0AB}"/>
              </a:ext>
            </a:extLst>
          </p:cNvPr>
          <p:cNvSpPr/>
          <p:nvPr/>
        </p:nvSpPr>
        <p:spPr>
          <a:xfrm>
            <a:off x="5580112" y="4896056"/>
            <a:ext cx="30963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dirty="0">
                <a:latin typeface="+mj-lt"/>
              </a:rPr>
              <a:t>OZE ve </a:t>
            </a:r>
            <a:r>
              <a:rPr lang="it-IT" sz="1500" dirty="0" err="1">
                <a:latin typeface="+mj-lt"/>
              </a:rPr>
              <a:t>veřejném</a:t>
            </a:r>
            <a:r>
              <a:rPr lang="it-IT" sz="1500" dirty="0">
                <a:latin typeface="+mj-lt"/>
              </a:rPr>
              <a:t> </a:t>
            </a:r>
            <a:r>
              <a:rPr lang="it-IT" sz="1500" dirty="0" err="1">
                <a:latin typeface="+mj-lt"/>
              </a:rPr>
              <a:t>zájmu</a:t>
            </a:r>
            <a:br>
              <a:rPr lang="it-IT" sz="1500" dirty="0">
                <a:latin typeface="+mj-lt"/>
              </a:rPr>
            </a:br>
            <a:r>
              <a:rPr lang="it-IT" sz="1500" dirty="0" err="1"/>
              <a:t>Např</a:t>
            </a:r>
            <a:r>
              <a:rPr lang="it-IT" sz="1500" dirty="0"/>
              <a:t>. </a:t>
            </a:r>
            <a:r>
              <a:rPr lang="it-IT" sz="1500" dirty="0" err="1"/>
              <a:t>Rakousko</a:t>
            </a:r>
            <a:r>
              <a:rPr lang="it-IT" sz="1500" dirty="0"/>
              <a:t>, </a:t>
            </a:r>
            <a:r>
              <a:rPr lang="it-IT" sz="1500" dirty="0" err="1"/>
              <a:t>Německo</a:t>
            </a:r>
            <a:endParaRPr lang="cs-CZ" sz="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8020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700" dirty="0">
                <a:latin typeface="Raleway" panose="020B0503030101060003" pitchFamily="34" charset="-18"/>
              </a:rPr>
              <a:t>FVE často naráží na mentální bariéry</a:t>
            </a: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14339E5-C7B7-4CED-83BD-12BE0DC256E5}" type="slidenum">
              <a:rPr lang="cs-CZ" sz="1000" b="1" smtClean="0">
                <a:solidFill>
                  <a:schemeClr val="bg1"/>
                </a:solidFill>
                <a:latin typeface="Raleway" panose="020B0503030101060003" pitchFamily="34" charset="-18"/>
              </a:rPr>
              <a:pPr/>
              <a:t>28</a:t>
            </a:fld>
            <a:endParaRPr lang="cs-CZ" sz="10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9A7E766-15B3-300E-8ED5-D7309F614F07}"/>
              </a:ext>
            </a:extLst>
          </p:cNvPr>
          <p:cNvSpPr/>
          <p:nvPr/>
        </p:nvSpPr>
        <p:spPr>
          <a:xfrm>
            <a:off x="2286000" y="2060848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i="1" dirty="0">
                <a:solidFill>
                  <a:srgbClr val="121212"/>
                </a:solidFill>
              </a:rPr>
              <a:t>„Velká </a:t>
            </a:r>
            <a:r>
              <a:rPr lang="de-DE" b="1" i="1" dirty="0" err="1">
                <a:solidFill>
                  <a:srgbClr val="121212"/>
                </a:solidFill>
              </a:rPr>
              <a:t>část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našich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prodejen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jsou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obchody</a:t>
            </a:r>
            <a:r>
              <a:rPr lang="de-DE" b="1" i="1" dirty="0">
                <a:solidFill>
                  <a:srgbClr val="121212"/>
                </a:solidFill>
              </a:rPr>
              <a:t> s </a:t>
            </a:r>
            <a:r>
              <a:rPr lang="de-DE" b="1" i="1" dirty="0" err="1">
                <a:solidFill>
                  <a:srgbClr val="121212"/>
                </a:solidFill>
              </a:rPr>
              <a:t>plochými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střechami</a:t>
            </a:r>
            <a:r>
              <a:rPr lang="de-DE" b="1" i="1" dirty="0">
                <a:solidFill>
                  <a:srgbClr val="121212"/>
                </a:solidFill>
              </a:rPr>
              <a:t>, </a:t>
            </a:r>
            <a:r>
              <a:rPr lang="de-DE" b="1" i="1" dirty="0" err="1">
                <a:solidFill>
                  <a:srgbClr val="121212"/>
                </a:solidFill>
              </a:rPr>
              <a:t>které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byly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postaveny</a:t>
            </a:r>
            <a:r>
              <a:rPr lang="de-DE" b="1" i="1" dirty="0">
                <a:solidFill>
                  <a:srgbClr val="121212"/>
                </a:solidFill>
              </a:rPr>
              <a:t> v </a:t>
            </a:r>
            <a:r>
              <a:rPr lang="de-DE" b="1" i="1" dirty="0" err="1">
                <a:solidFill>
                  <a:srgbClr val="121212"/>
                </a:solidFill>
              </a:rPr>
              <a:t>sedmdesátých</a:t>
            </a:r>
            <a:r>
              <a:rPr lang="de-DE" b="1" i="1" dirty="0">
                <a:solidFill>
                  <a:srgbClr val="121212"/>
                </a:solidFill>
              </a:rPr>
              <a:t> a </a:t>
            </a:r>
            <a:r>
              <a:rPr lang="de-DE" b="1" i="1" dirty="0" err="1">
                <a:solidFill>
                  <a:srgbClr val="121212"/>
                </a:solidFill>
              </a:rPr>
              <a:t>osmdesátých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letech</a:t>
            </a:r>
            <a:r>
              <a:rPr lang="de-DE" b="1" i="1" dirty="0">
                <a:solidFill>
                  <a:srgbClr val="121212"/>
                </a:solidFill>
              </a:rPr>
              <a:t>. Z </a:t>
            </a:r>
            <a:r>
              <a:rPr lang="de-DE" b="1" i="1" dirty="0" err="1">
                <a:solidFill>
                  <a:srgbClr val="121212"/>
                </a:solidFill>
              </a:rPr>
              <a:t>našeho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pohledu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jde</a:t>
            </a:r>
            <a:r>
              <a:rPr lang="de-DE" b="1" i="1" dirty="0">
                <a:solidFill>
                  <a:srgbClr val="121212"/>
                </a:solidFill>
              </a:rPr>
              <a:t> o </a:t>
            </a:r>
            <a:r>
              <a:rPr lang="de-DE" b="1" i="1" dirty="0" err="1">
                <a:solidFill>
                  <a:srgbClr val="121212"/>
                </a:solidFill>
              </a:rPr>
              <a:t>ideální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objekty</a:t>
            </a:r>
            <a:r>
              <a:rPr lang="de-DE" b="1" i="1" dirty="0">
                <a:solidFill>
                  <a:srgbClr val="121212"/>
                </a:solidFill>
              </a:rPr>
              <a:t> pro </a:t>
            </a:r>
            <a:r>
              <a:rPr lang="de-DE" b="1" i="1" dirty="0" err="1">
                <a:solidFill>
                  <a:srgbClr val="121212"/>
                </a:solidFill>
              </a:rPr>
              <a:t>umístění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solárních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elektráren</a:t>
            </a:r>
            <a:r>
              <a:rPr lang="de-DE" b="1" i="1" dirty="0">
                <a:solidFill>
                  <a:srgbClr val="121212"/>
                </a:solidFill>
              </a:rPr>
              <a:t>, </a:t>
            </a:r>
            <a:r>
              <a:rPr lang="de-DE" b="1" i="1" dirty="0" err="1">
                <a:solidFill>
                  <a:srgbClr val="121212"/>
                </a:solidFill>
              </a:rPr>
              <a:t>bohužel</a:t>
            </a:r>
            <a:r>
              <a:rPr lang="de-DE" b="1" i="1" dirty="0">
                <a:solidFill>
                  <a:srgbClr val="121212"/>
                </a:solidFill>
              </a:rPr>
              <a:t> je </a:t>
            </a:r>
            <a:r>
              <a:rPr lang="de-DE" b="1" i="1" dirty="0" err="1">
                <a:solidFill>
                  <a:srgbClr val="121212"/>
                </a:solidFill>
              </a:rPr>
              <a:t>nám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často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instalace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znemožněna</a:t>
            </a:r>
            <a:r>
              <a:rPr lang="de-DE" b="1" i="1" dirty="0">
                <a:solidFill>
                  <a:srgbClr val="121212"/>
                </a:solidFill>
              </a:rPr>
              <a:t>, </a:t>
            </a:r>
            <a:r>
              <a:rPr lang="de-DE" b="1" i="1" dirty="0" err="1">
                <a:solidFill>
                  <a:srgbClr val="121212"/>
                </a:solidFill>
              </a:rPr>
              <a:t>protože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by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panely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byly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vidět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z</a:t>
            </a:r>
            <a:r>
              <a:rPr lang="de-DE" b="1" i="1" dirty="0">
                <a:solidFill>
                  <a:srgbClr val="121212"/>
                </a:solidFill>
              </a:rPr>
              <a:t> </a:t>
            </a:r>
            <a:r>
              <a:rPr lang="de-DE" b="1" i="1" dirty="0" err="1">
                <a:solidFill>
                  <a:srgbClr val="121212"/>
                </a:solidFill>
              </a:rPr>
              <a:t>nějakého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vyvýšeného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místa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jako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jsou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rozhledny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či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věže</a:t>
            </a:r>
            <a:r>
              <a:rPr lang="de-DE" b="1" i="1" dirty="0">
                <a:solidFill>
                  <a:srgbClr val="121212"/>
                </a:solidFill>
              </a:rPr>
              <a:t> </a:t>
            </a:r>
            <a:r>
              <a:rPr lang="de-DE" b="1" i="1" dirty="0" err="1">
                <a:solidFill>
                  <a:srgbClr val="121212"/>
                </a:solidFill>
              </a:rPr>
              <a:t>kostelů</a:t>
            </a:r>
            <a:r>
              <a:rPr lang="de-DE" b="1" i="1" dirty="0">
                <a:solidFill>
                  <a:srgbClr val="121212"/>
                </a:solidFill>
              </a:rPr>
              <a:t>.</a:t>
            </a:r>
            <a:r>
              <a:rPr lang="de-DE" b="1" dirty="0">
                <a:solidFill>
                  <a:srgbClr val="121212"/>
                </a:solidFill>
              </a:rPr>
              <a:t>“</a:t>
            </a:r>
          </a:p>
          <a:p>
            <a:endParaRPr lang="de-DE" dirty="0">
              <a:solidFill>
                <a:srgbClr val="121212"/>
              </a:solidFill>
            </a:endParaRPr>
          </a:p>
          <a:p>
            <a:r>
              <a:rPr lang="de-DE" dirty="0" err="1"/>
              <a:t>František</a:t>
            </a:r>
            <a:r>
              <a:rPr lang="de-DE" dirty="0"/>
              <a:t> </a:t>
            </a:r>
            <a:r>
              <a:rPr lang="de-DE" dirty="0" err="1"/>
              <a:t>Polák</a:t>
            </a:r>
            <a:r>
              <a:rPr lang="de-DE" dirty="0"/>
              <a:t>, </a:t>
            </a:r>
            <a:r>
              <a:rPr lang="de-DE" dirty="0" err="1"/>
              <a:t>předseda</a:t>
            </a:r>
            <a:r>
              <a:rPr lang="de-DE" dirty="0"/>
              <a:t> </a:t>
            </a:r>
            <a:r>
              <a:rPr lang="de-DE" dirty="0" err="1"/>
              <a:t>spotřebního</a:t>
            </a:r>
            <a:r>
              <a:rPr lang="de-DE" dirty="0"/>
              <a:t> </a:t>
            </a:r>
            <a:r>
              <a:rPr lang="de-DE" dirty="0" err="1"/>
              <a:t>družstva</a:t>
            </a:r>
            <a:r>
              <a:rPr lang="de-DE" dirty="0"/>
              <a:t> COOP</a:t>
            </a:r>
            <a:endParaRPr lang="de-CZ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3602B966-77B2-6872-4E00-17E309EEF1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DALŠÍ BARIÉRY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24062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467544" y="3933056"/>
            <a:ext cx="5616624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cs-CZ" sz="3500" dirty="0">
                <a:solidFill>
                  <a:srgbClr val="FDC400"/>
                </a:solidFill>
              </a:rPr>
              <a:t>DĚKUJEME </a:t>
            </a:r>
            <a:br>
              <a:rPr lang="cs-CZ" sz="3500" dirty="0">
                <a:solidFill>
                  <a:srgbClr val="FDC400"/>
                </a:solidFill>
              </a:rPr>
            </a:br>
            <a:r>
              <a:rPr lang="cs-CZ" sz="3500" dirty="0">
                <a:solidFill>
                  <a:srgbClr val="FDC400"/>
                </a:solidFill>
              </a:rPr>
              <a:t>ZA POZORNOST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E341016-93C3-43D3-B8D9-5A8B82372E7A}"/>
              </a:ext>
            </a:extLst>
          </p:cNvPr>
          <p:cNvSpPr txBox="1">
            <a:spLocks/>
          </p:cNvSpPr>
          <p:nvPr/>
        </p:nvSpPr>
        <p:spPr>
          <a:xfrm>
            <a:off x="467544" y="980728"/>
            <a:ext cx="6984776" cy="295232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500" b="1" dirty="0">
                <a:latin typeface="Raleway" panose="020B0503030101060003" pitchFamily="34" charset="-18"/>
              </a:rPr>
              <a:t>Jan Krčmář</a:t>
            </a:r>
            <a:br>
              <a:rPr lang="cs-CZ" sz="3500" b="1" dirty="0">
                <a:latin typeface="Raleway" panose="020B0503030101060003" pitchFamily="34" charset="-18"/>
              </a:rPr>
            </a:br>
            <a:r>
              <a:rPr lang="cs-CZ" sz="2800" dirty="0">
                <a:latin typeface="Raleway" panose="020B0503030101060003" pitchFamily="34" charset="-18"/>
              </a:rPr>
              <a:t>výkonný ředitel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800" dirty="0">
              <a:latin typeface="Raleway" panose="020B0503030101060003" pitchFamily="34" charset="-1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200" b="1" dirty="0">
                <a:solidFill>
                  <a:srgbClr val="FDC400"/>
                </a:solidFill>
                <a:latin typeface="Raleway" panose="020B0503030101060003" pitchFamily="34" charset="-18"/>
              </a:rPr>
              <a:t>E</a:t>
            </a:r>
            <a:r>
              <a:rPr lang="cs-CZ" sz="2200" b="1" dirty="0">
                <a:latin typeface="Raleway" panose="020B0503030101060003" pitchFamily="34" charset="-18"/>
              </a:rPr>
              <a:t> </a:t>
            </a:r>
            <a:r>
              <a:rPr lang="cs-CZ" sz="2200" dirty="0" err="1">
                <a:latin typeface="Raleway" panose="020B0503030101060003" pitchFamily="34" charset="-18"/>
              </a:rPr>
              <a:t>jan.krcmar@solarniasociace.cz</a:t>
            </a:r>
            <a:endParaRPr lang="cs-CZ" sz="2200" b="1" dirty="0">
              <a:latin typeface="Raleway" panose="020B0503030101060003" pitchFamily="34" charset="-1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200" b="1" dirty="0">
                <a:solidFill>
                  <a:srgbClr val="FDC400"/>
                </a:solidFill>
                <a:latin typeface="Raleway" panose="020B0503030101060003" pitchFamily="34" charset="-18"/>
              </a:rPr>
              <a:t>T</a:t>
            </a:r>
            <a:r>
              <a:rPr lang="cs-CZ" sz="2200" b="1" dirty="0">
                <a:latin typeface="Raleway" panose="020B0503030101060003" pitchFamily="34" charset="-18"/>
              </a:rPr>
              <a:t> </a:t>
            </a:r>
            <a:r>
              <a:rPr lang="cs-CZ" sz="2200" dirty="0">
                <a:latin typeface="Raleway" panose="020B0503030101060003" pitchFamily="34" charset="-18"/>
              </a:rPr>
              <a:t>773 032 182</a:t>
            </a:r>
            <a:br>
              <a:rPr lang="cs-CZ" sz="2800" b="1" dirty="0">
                <a:latin typeface="Raleway" panose="020B0503030101060003" pitchFamily="34" charset="-18"/>
              </a:rPr>
            </a:br>
            <a:br>
              <a:rPr lang="cs-CZ" sz="2800" dirty="0">
                <a:latin typeface="Raleway" panose="020B0503030101060003" pitchFamily="34" charset="-18"/>
              </a:rPr>
            </a:br>
            <a:endParaRPr lang="cs-CZ" sz="2800" b="1" dirty="0">
              <a:latin typeface="Raleway" panose="020B05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1739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NOVĚ PROJEKTY PODPORUJE STÁT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D14339E5-C7B7-4CED-83BD-12BE0DC256E5}" type="slidenum">
              <a:rPr lang="cs-CZ" sz="1000" b="1" smtClean="0">
                <a:solidFill>
                  <a:schemeClr val="bg1"/>
                </a:solidFill>
                <a:latin typeface="Raleway" panose="020B0503030101060003" pitchFamily="34" charset="-18"/>
              </a:rPr>
              <a:t>3</a:t>
            </a:fld>
            <a:endParaRPr lang="cs-CZ" sz="10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44EACCE-9A08-320A-C196-037AB12B0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71" y="1534480"/>
            <a:ext cx="3847649" cy="355070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A943E32-DAAD-C05D-BA29-0DDC6D2B8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30" y="2708920"/>
            <a:ext cx="4145737" cy="281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3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TECHNICKÝ POTENCIÁL JE OBROVSKÝ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D14339E5-C7B7-4CED-83BD-12BE0DC256E5}" type="slidenum">
              <a:rPr lang="cs-CZ" sz="1000" b="1" smtClean="0">
                <a:solidFill>
                  <a:schemeClr val="bg1"/>
                </a:solidFill>
                <a:latin typeface="Raleway" panose="020B0503030101060003" pitchFamily="34" charset="-18"/>
              </a:rPr>
              <a:t>4</a:t>
            </a:fld>
            <a:endParaRPr lang="cs-CZ" sz="10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1493396-EA04-ED18-3BFC-94390ABD9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30931"/>
            <a:ext cx="7524328" cy="460443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6060BBE-029C-0D35-94B6-1DDD2466E74C}"/>
              </a:ext>
            </a:extLst>
          </p:cNvPr>
          <p:cNvSpPr/>
          <p:nvPr/>
        </p:nvSpPr>
        <p:spPr>
          <a:xfrm>
            <a:off x="899592" y="5812105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Z" sz="1000" dirty="0"/>
              <a:t>Zdroj: “Oponentní posudek k vybraným tématům z návrhu Národního Klimaticko-Energetického Plánu (NKEP) pro oblast FVE“, EGÚ Brno, 2018</a:t>
            </a:r>
          </a:p>
        </p:txBody>
      </p:sp>
    </p:spTree>
    <p:extLst>
      <p:ext uri="{BB962C8B-B14F-4D97-AF65-F5344CB8AC3E}">
        <p14:creationId xmlns:p14="http://schemas.microsoft.com/office/powerpoint/2010/main" val="1745320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PROČ BY TO MĚLO ZAJÍMAT MĚSTA A OBCE?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D14339E5-C7B7-4CED-83BD-12BE0DC256E5}" type="slidenum">
              <a:rPr lang="cs-CZ" sz="1000" b="1" smtClean="0">
                <a:solidFill>
                  <a:schemeClr val="bg1"/>
                </a:solidFill>
                <a:latin typeface="Raleway" panose="020B0503030101060003" pitchFamily="34" charset="-18"/>
              </a:rPr>
              <a:t>5</a:t>
            </a:fld>
            <a:endParaRPr lang="cs-CZ" sz="10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B536B26-1C3A-6297-1773-CB72F367002C}"/>
              </a:ext>
            </a:extLst>
          </p:cNvPr>
          <p:cNvSpPr txBox="1">
            <a:spLocks/>
          </p:cNvSpPr>
          <p:nvPr/>
        </p:nvSpPr>
        <p:spPr>
          <a:xfrm>
            <a:off x="846000" y="2808072"/>
            <a:ext cx="3509976" cy="40053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Fotovoltaické elektrárny pro obce</a:t>
            </a:r>
          </a:p>
          <a:p>
            <a:pPr marL="0" indent="0" algn="ctr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latin typeface="Raleway" panose="020B0503030101060003" pitchFamily="34" charset="-18"/>
            </a:endParaRPr>
          </a:p>
          <a:p>
            <a:pPr algn="ctr">
              <a:spcBef>
                <a:spcPts val="270"/>
              </a:spcBef>
            </a:pPr>
            <a:r>
              <a:rPr lang="cs-CZ" sz="1400" dirty="0">
                <a:latin typeface="Raleway" panose="020B0503030101060003" pitchFamily="34" charset="-18"/>
              </a:rPr>
              <a:t>Střešní / pozemní FVE</a:t>
            </a:r>
          </a:p>
          <a:p>
            <a:pPr algn="ctr">
              <a:spcBef>
                <a:spcPts val="270"/>
              </a:spcBef>
            </a:pPr>
            <a:r>
              <a:rPr lang="cs-CZ" sz="1400" dirty="0">
                <a:latin typeface="Raleway" panose="020B0503030101060003" pitchFamily="34" charset="-18"/>
              </a:rPr>
              <a:t>Komunitní energetika</a:t>
            </a:r>
          </a:p>
          <a:p>
            <a:pPr algn="ctr">
              <a:spcBef>
                <a:spcPts val="270"/>
              </a:spcBef>
            </a:pPr>
            <a:r>
              <a:rPr lang="cs-CZ" sz="1400" dirty="0">
                <a:latin typeface="Raleway" panose="020B0503030101060003" pitchFamily="34" charset="-18"/>
              </a:rPr>
              <a:t>Dotační programy</a:t>
            </a:r>
          </a:p>
          <a:p>
            <a:pPr algn="ctr">
              <a:spcBef>
                <a:spcPts val="270"/>
              </a:spcBef>
            </a:pPr>
            <a:r>
              <a:rPr lang="cs-CZ" sz="1400" dirty="0">
                <a:latin typeface="Raleway" panose="020B0503030101060003" pitchFamily="34" charset="-18"/>
              </a:rPr>
              <a:t>FVE bez dotací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87CF3D9-3F8D-D296-7E02-EB1F2F00DA88}"/>
              </a:ext>
            </a:extLst>
          </p:cNvPr>
          <p:cNvSpPr txBox="1">
            <a:spLocks/>
          </p:cNvSpPr>
          <p:nvPr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700" dirty="0">
                <a:latin typeface="Raleway" panose="020B0503030101060003" pitchFamily="34" charset="-18"/>
              </a:rPr>
              <a:t>Dva hlavní důvody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4C9BDA1B-2717-B2AA-E25D-BA9A8B84AC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600" y="2313144"/>
            <a:ext cx="3384376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sz="2500" dirty="0">
                <a:solidFill>
                  <a:srgbClr val="FDC400"/>
                </a:solidFill>
              </a:rPr>
              <a:t>1.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CFAAE49E-ADEB-0EDA-0388-7277D0B7BD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06041" y="2313144"/>
            <a:ext cx="3384376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sz="2500" dirty="0">
                <a:solidFill>
                  <a:srgbClr val="FDC400"/>
                </a:solidFill>
              </a:rPr>
              <a:t>2.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58267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FVE PRO OBCE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D14339E5-C7B7-4CED-83BD-12BE0DC256E5}" type="slidenum">
              <a:rPr lang="cs-CZ" sz="1000" b="1" smtClean="0">
                <a:solidFill>
                  <a:schemeClr val="bg1"/>
                </a:solidFill>
                <a:latin typeface="Raleway" panose="020B0503030101060003" pitchFamily="34" charset="-18"/>
              </a:rPr>
              <a:t>6</a:t>
            </a:fld>
            <a:endParaRPr lang="cs-CZ" sz="10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B536B26-1C3A-6297-1773-CB72F367002C}"/>
              </a:ext>
            </a:extLst>
          </p:cNvPr>
          <p:cNvSpPr txBox="1">
            <a:spLocks/>
          </p:cNvSpPr>
          <p:nvPr/>
        </p:nvSpPr>
        <p:spPr>
          <a:xfrm>
            <a:off x="846000" y="2160001"/>
            <a:ext cx="7686440" cy="40053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Budovy ve vlastnictví obcí jsou často obzvlášť vhodné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dirty="0">
                <a:latin typeface="Raleway" panose="020B0503030101060003" pitchFamily="34" charset="-18"/>
              </a:rPr>
              <a:t>Ploché střechy, velké objekty. První krok: studie potenciálu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latin typeface="Raleway" panose="020B0503030101060003" pitchFamily="34" charset="-18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87CF3D9-3F8D-D296-7E02-EB1F2F00DA88}"/>
              </a:ext>
            </a:extLst>
          </p:cNvPr>
          <p:cNvSpPr txBox="1">
            <a:spLocks/>
          </p:cNvSpPr>
          <p:nvPr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700" dirty="0">
                <a:latin typeface="Raleway" panose="020B0503030101060003" pitchFamily="34" charset="-18"/>
              </a:rPr>
              <a:t>Pokryje značnou část vlastní spotřeby a může sloužit i občanům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FF68774-5D14-FE7C-922A-66A6B360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5" y="2160001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766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FVE PRO OBCE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D14339E5-C7B7-4CED-83BD-12BE0DC256E5}" type="slidenum">
              <a:rPr lang="cs-CZ" sz="1000" b="1" smtClean="0">
                <a:solidFill>
                  <a:schemeClr val="bg1"/>
                </a:solidFill>
                <a:latin typeface="Raleway" panose="020B0503030101060003" pitchFamily="34" charset="-18"/>
              </a:rPr>
              <a:t>7</a:t>
            </a:fld>
            <a:endParaRPr lang="cs-CZ" sz="10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B536B26-1C3A-6297-1773-CB72F367002C}"/>
              </a:ext>
            </a:extLst>
          </p:cNvPr>
          <p:cNvSpPr txBox="1">
            <a:spLocks/>
          </p:cNvSpPr>
          <p:nvPr/>
        </p:nvSpPr>
        <p:spPr>
          <a:xfrm>
            <a:off x="846000" y="2160001"/>
            <a:ext cx="7686440" cy="40053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Budovy ve vlastnictví obcí jsou často obzvlášť vhodné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dirty="0">
                <a:latin typeface="Raleway" panose="020B0503030101060003" pitchFamily="34" charset="-18"/>
              </a:rPr>
              <a:t>Ploché střechy, velké objekty. První krok: studie potenciálu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Stát nabízí / připravuje dotační programy pro obecní FVE i komunitní energetiku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Mimo jiné z Modernizačního fondu na přípravu projektů komunitní energetiky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latin typeface="Raleway" panose="020B0503030101060003" pitchFamily="34" charset="-18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87CF3D9-3F8D-D296-7E02-EB1F2F00DA88}"/>
              </a:ext>
            </a:extLst>
          </p:cNvPr>
          <p:cNvSpPr txBox="1">
            <a:spLocks/>
          </p:cNvSpPr>
          <p:nvPr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700" dirty="0">
                <a:latin typeface="Raleway" panose="020B0503030101060003" pitchFamily="34" charset="-18"/>
              </a:rPr>
              <a:t>Pokryje značnou část vlastní spotřeby a může sloužit i občanům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FF68774-5D14-FE7C-922A-66A6B360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5" y="2160001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7FC8538-EC48-7743-F5D6-62690E2D3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4" y="2937770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3498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FVE PRO OBCE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D14339E5-C7B7-4CED-83BD-12BE0DC256E5}" type="slidenum">
              <a:rPr lang="cs-CZ" sz="1000" b="1" smtClean="0">
                <a:solidFill>
                  <a:schemeClr val="bg1"/>
                </a:solidFill>
                <a:latin typeface="Raleway" panose="020B0503030101060003" pitchFamily="34" charset="-18"/>
              </a:rPr>
              <a:t>8</a:t>
            </a:fld>
            <a:endParaRPr lang="cs-CZ" sz="10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B536B26-1C3A-6297-1773-CB72F367002C}"/>
              </a:ext>
            </a:extLst>
          </p:cNvPr>
          <p:cNvSpPr txBox="1">
            <a:spLocks/>
          </p:cNvSpPr>
          <p:nvPr/>
        </p:nvSpPr>
        <p:spPr>
          <a:xfrm>
            <a:off x="846000" y="2160001"/>
            <a:ext cx="7686440" cy="40053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Budovy ve vlastnictví obcí jsou často obzvlášť vhodné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dirty="0">
                <a:latin typeface="Raleway" panose="020B0503030101060003" pitchFamily="34" charset="-18"/>
              </a:rPr>
              <a:t>Ploché střechy, velké objekty. První krok: studie potenciálu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Stát nabízí / připravuje dotační programy pro obecní FVE i komunitní energetiku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Mimo jiné z Modernizačního fondu na přípravu projektů komunitní energetiky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Některá města již představila ambiciózní projekty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Například Brno a Praha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latin typeface="Raleway" panose="020B0503030101060003" pitchFamily="34" charset="-18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87CF3D9-3F8D-D296-7E02-EB1F2F00DA88}"/>
              </a:ext>
            </a:extLst>
          </p:cNvPr>
          <p:cNvSpPr txBox="1">
            <a:spLocks/>
          </p:cNvSpPr>
          <p:nvPr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700" dirty="0">
                <a:latin typeface="Raleway" panose="020B0503030101060003" pitchFamily="34" charset="-18"/>
              </a:rPr>
              <a:t>Pokryje značnou část vlastní spotřeby a může sloužit i občanům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FF68774-5D14-FE7C-922A-66A6B360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5" y="2160001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7FC8538-EC48-7743-F5D6-62690E2D3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4" y="2937770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B0ACE57-13CF-CAFF-0C5F-B86FA4CC1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3" y="3671423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022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idx="4294967295"/>
          </p:nvPr>
        </p:nvSpPr>
        <p:spPr>
          <a:xfrm>
            <a:off x="827584" y="845840"/>
            <a:ext cx="8229600" cy="49492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2500" dirty="0">
                <a:solidFill>
                  <a:srgbClr val="FDC400"/>
                </a:solidFill>
              </a:rPr>
              <a:t>FVE PRO OBCE</a:t>
            </a:r>
            <a:endParaRPr lang="cs-CZ" sz="1700" dirty="0">
              <a:solidFill>
                <a:srgbClr val="FDC400"/>
              </a:solidFill>
              <a:latin typeface="Raleway" panose="020B0503030101060003" pitchFamily="34" charset="-18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8676456" y="6489368"/>
            <a:ext cx="379550" cy="2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D14339E5-C7B7-4CED-83BD-12BE0DC256E5}" type="slidenum">
              <a:rPr lang="cs-CZ" sz="1000" b="1" smtClean="0">
                <a:solidFill>
                  <a:schemeClr val="bg1"/>
                </a:solidFill>
                <a:latin typeface="Raleway" panose="020B0503030101060003" pitchFamily="34" charset="-18"/>
              </a:rPr>
              <a:t>9</a:t>
            </a:fld>
            <a:endParaRPr lang="cs-CZ" sz="10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B536B26-1C3A-6297-1773-CB72F367002C}"/>
              </a:ext>
            </a:extLst>
          </p:cNvPr>
          <p:cNvSpPr txBox="1">
            <a:spLocks/>
          </p:cNvSpPr>
          <p:nvPr/>
        </p:nvSpPr>
        <p:spPr>
          <a:xfrm>
            <a:off x="846000" y="2160001"/>
            <a:ext cx="7686440" cy="40053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Budovy ve vlastnictví obcí jsou často obzvlášť vhodné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dirty="0">
                <a:latin typeface="Raleway" panose="020B0503030101060003" pitchFamily="34" charset="-18"/>
              </a:rPr>
              <a:t>Ploché střechy, velké objekty. První krok: studie potenciálu</a:t>
            </a: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Stát nabízí / připravuje dotační programy pro obecní FVE i komunitní energetiku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Mimo jiné z Modernizačního fondu na přípravu projektů komunitní energetiky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Některá města již představila ambiciózní projekty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Například Brno a Praha</a:t>
            </a:r>
          </a:p>
          <a:p>
            <a:pPr marL="0" indent="0">
              <a:spcBef>
                <a:spcPts val="270"/>
              </a:spcBef>
              <a:buNone/>
            </a:pP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rgbClr val="FDC400"/>
                </a:solidFill>
                <a:latin typeface="Raleway" panose="020B0503030101060003" pitchFamily="34" charset="-18"/>
              </a:rPr>
              <a:t>Nabízí se i možnost bez dotace / vlastní investice</a:t>
            </a:r>
          </a:p>
          <a:p>
            <a:pPr marL="0" indent="0">
              <a:spcBef>
                <a:spcPts val="270"/>
              </a:spcBef>
              <a:buNone/>
            </a:pPr>
            <a:r>
              <a:rPr lang="cs-CZ" sz="1400" dirty="0">
                <a:latin typeface="Raleway" panose="020B0503030101060003" pitchFamily="34" charset="-18"/>
              </a:rPr>
              <a:t>Energetické společnosti nabízí model pronájmu střechy / prodeje elektřiny</a:t>
            </a:r>
            <a:endParaRPr lang="cs-CZ" sz="1400" b="1" dirty="0">
              <a:solidFill>
                <a:srgbClr val="FDC400"/>
              </a:solidFill>
              <a:latin typeface="Raleway" panose="020B0503030101060003" pitchFamily="34" charset="-18"/>
            </a:endParaRPr>
          </a:p>
          <a:p>
            <a:pPr marL="0" indent="0">
              <a:spcBef>
                <a:spcPts val="270"/>
              </a:spcBef>
              <a:buFont typeface="Arial" panose="020B0604020202020204" pitchFamily="34" charset="0"/>
              <a:buNone/>
            </a:pPr>
            <a:endParaRPr lang="cs-CZ" sz="1400" b="1" dirty="0">
              <a:latin typeface="Raleway" panose="020B0503030101060003" pitchFamily="34" charset="-18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87CF3D9-3F8D-D296-7E02-EB1F2F00DA88}"/>
              </a:ext>
            </a:extLst>
          </p:cNvPr>
          <p:cNvSpPr txBox="1">
            <a:spLocks/>
          </p:cNvSpPr>
          <p:nvPr/>
        </p:nvSpPr>
        <p:spPr>
          <a:xfrm>
            <a:off x="835346" y="1268760"/>
            <a:ext cx="8229600" cy="494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700" dirty="0">
                <a:latin typeface="Raleway" panose="020B0503030101060003" pitchFamily="34" charset="-18"/>
              </a:rPr>
              <a:t>Pokryje značnou část vlastní spotřeby a může sloužit i občanům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FF68774-5D14-FE7C-922A-66A6B360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5" y="2160001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7FC8538-EC48-7743-F5D6-62690E2D3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4" y="2937770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B0ACE57-13CF-CAFF-0C5F-B86FA4CC1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3" y="3671423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1FBCC81-7D6D-E301-2507-434D027F7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27" y="4449192"/>
            <a:ext cx="488465" cy="4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8811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ar">
      <a:majorFont>
        <a:latin typeface="Raleway Black"/>
        <a:ea typeface=""/>
        <a:cs typeface=""/>
      </a:majorFont>
      <a:minorFont>
        <a:latin typeface="Raleway Ligh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XX_2020_SA_Prezentace_NEW_FIN (1)" id="{5E7EE3D9-7620-C740-BF70-7951323E8F96}" vid="{EFD575CE-3148-9045-BE11-72A5BE30B260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 systému Office</Template>
  <TotalTime>0</TotalTime>
  <Words>1295</Words>
  <Application>Microsoft Macintosh PowerPoint</Application>
  <PresentationFormat>Bildschirmpräsentation (4:3)</PresentationFormat>
  <Paragraphs>258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5" baseType="lpstr">
      <vt:lpstr>Arial</vt:lpstr>
      <vt:lpstr>Calibri</vt:lpstr>
      <vt:lpstr>Raleway</vt:lpstr>
      <vt:lpstr>Raleway Black</vt:lpstr>
      <vt:lpstr>Raleway Light</vt:lpstr>
      <vt:lpstr>Motiv systému Office</vt:lpstr>
      <vt:lpstr>SOLÁRNÍ ENERGIE: PŘÍLEŽITOST PRO MĚSTA A OBCE</vt:lpstr>
      <vt:lpstr>ČESKO ZAŽÍVA SOLÁRNÍ BOOM</vt:lpstr>
      <vt:lpstr>NOVĚ PROJEKTY PODPORUJE STÁT</vt:lpstr>
      <vt:lpstr>TECHNICKÝ POTENCIÁL JE OBROVSKÝ</vt:lpstr>
      <vt:lpstr>PROČ BY TO MĚLO ZAJÍMAT MĚSTA A OBCE?</vt:lpstr>
      <vt:lpstr>FVE PRO OBCE</vt:lpstr>
      <vt:lpstr>FVE PRO OBCE</vt:lpstr>
      <vt:lpstr>FVE PRO OBCE</vt:lpstr>
      <vt:lpstr>FVE PRO OBCE</vt:lpstr>
      <vt:lpstr>FVE PRO OBCE</vt:lpstr>
      <vt:lpstr>PROČ BY TO MĚLO ZAJÍMAT MĚSTA A OBCE?</vt:lpstr>
      <vt:lpstr>PŘIPRAVUJÍ SE POZEMNÍ PROJEKTY</vt:lpstr>
      <vt:lpstr>PŘIPRAVUJÍ SE POZEMNÍ PROJEKTY</vt:lpstr>
      <vt:lpstr>PŘIPRAVUJÍ SE POZEMNÍ PROJEKTY</vt:lpstr>
      <vt:lpstr>PŘIPRAVUJÍ SE POZEMNÍ PROJEKTY</vt:lpstr>
      <vt:lpstr>PŘIPRAVUJÍ SE POZEMNÍ PROJEKTY</vt:lpstr>
      <vt:lpstr>PROČ JSME DNES JINDE NEŽ V LETECH 2009-2010</vt:lpstr>
      <vt:lpstr>PROČ JSME DNES JINDE NEŽ V LETECH 2009-2010</vt:lpstr>
      <vt:lpstr>PROČ JSME DNES JINDE NEŽ V LETECH 2009-2010</vt:lpstr>
      <vt:lpstr>PROČ JSME DNES JINDE NEŽ V LETECH 2009-2010</vt:lpstr>
      <vt:lpstr>PROČ JSME DNES JINDE NEŽ V LETECH 2009-2010</vt:lpstr>
      <vt:lpstr>JAKOU ROLI BUDOU HRÁT OBCE?</vt:lpstr>
      <vt:lpstr>OBCE MOHOU URČIT PLOCHY ČI PODMÍNKY</vt:lpstr>
      <vt:lpstr>CO BRZDÍ ROZVOJ SOLÁRNI ENERGIE?</vt:lpstr>
      <vt:lpstr>CO BRZDÍ ROZVOJ SOLÁRNI ENERGIE?</vt:lpstr>
      <vt:lpstr>CO BRZDÍ ROZVOJ SOLÁRNI ENERGIE?</vt:lpstr>
      <vt:lpstr>KTERÉ ZMĚNY URYCHLÍ VÝSTAVBU?</vt:lpstr>
      <vt:lpstr>DALŠÍ BARIÉRY</vt:lpstr>
      <vt:lpstr>DĚKUJEME 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KOLIK NÁS  REÁLNĚ STOJÍ  SOLÁRNÍ  ELEKTRÁRNY</dc:title>
  <dc:creator>Jan Krcmar</dc:creator>
  <cp:lastModifiedBy>Jan Krcmar</cp:lastModifiedBy>
  <cp:revision>31</cp:revision>
  <dcterms:created xsi:type="dcterms:W3CDTF">2022-06-13T11:59:10Z</dcterms:created>
  <dcterms:modified xsi:type="dcterms:W3CDTF">2022-06-13T13:57:13Z</dcterms:modified>
</cp:coreProperties>
</file>