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7" r:id="rId1"/>
  </p:sldMasterIdLst>
  <p:notesMasterIdLst>
    <p:notesMasterId r:id="rId12"/>
  </p:notesMasterIdLst>
  <p:handoutMasterIdLst>
    <p:handoutMasterId r:id="rId13"/>
  </p:handoutMasterIdLst>
  <p:sldIdLst>
    <p:sldId id="328" r:id="rId2"/>
    <p:sldId id="263" r:id="rId3"/>
    <p:sldId id="321" r:id="rId4"/>
    <p:sldId id="330" r:id="rId5"/>
    <p:sldId id="329" r:id="rId6"/>
    <p:sldId id="301" r:id="rId7"/>
    <p:sldId id="326" r:id="rId8"/>
    <p:sldId id="322" r:id="rId9"/>
    <p:sldId id="325" r:id="rId10"/>
    <p:sldId id="311" r:id="rId11"/>
  </p:sldIdLst>
  <p:sldSz cx="18286413" cy="10287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68F9C345-3993-4397-9338-EF3995E97585}">
          <p14:sldIdLst>
            <p14:sldId id="328"/>
            <p14:sldId id="263"/>
            <p14:sldId id="321"/>
            <p14:sldId id="330"/>
            <p14:sldId id="329"/>
            <p14:sldId id="301"/>
            <p14:sldId id="326"/>
            <p14:sldId id="322"/>
            <p14:sldId id="325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494"/>
    <a:srgbClr val="FFFFFF"/>
    <a:srgbClr val="33B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 autoAdjust="0"/>
    <p:restoredTop sz="95033" autoAdjust="0"/>
  </p:normalViewPr>
  <p:slideViewPr>
    <p:cSldViewPr>
      <p:cViewPr varScale="1">
        <p:scale>
          <a:sx n="52" d="100"/>
          <a:sy n="52" d="100"/>
        </p:scale>
        <p:origin x="629" y="7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12"/>
    </p:cViewPr>
  </p:sorterViewPr>
  <p:notesViewPr>
    <p:cSldViewPr>
      <p:cViewPr>
        <p:scale>
          <a:sx n="100" d="100"/>
          <a:sy n="100" d="100"/>
        </p:scale>
        <p:origin x="-3552" y="-7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ob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6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1321"/>
            <a:ext cx="6858000" cy="63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6403DD6-FD73-4B68-9DDA-A447512A50AD}" type="slidenum">
              <a:rPr lang="de-DE" sz="1000">
                <a:solidFill>
                  <a:srgbClr val="004494"/>
                </a:solidFill>
                <a:latin typeface="+mj-lt"/>
              </a:rPr>
              <a:pPr>
                <a:defRPr/>
              </a:pPr>
              <a:t>‹N›</a:t>
            </a:fld>
            <a:endParaRPr lang="de-DE" dirty="0">
              <a:solidFill>
                <a:srgbClr val="004494"/>
              </a:solidFill>
              <a:latin typeface="+mj-lt"/>
            </a:endParaRPr>
          </a:p>
        </p:txBody>
      </p:sp>
      <p:sp>
        <p:nvSpPr>
          <p:cNvPr id="8" name="Textfeld 24"/>
          <p:cNvSpPr txBox="1">
            <a:spLocks noChangeArrowheads="1"/>
          </p:cNvSpPr>
          <p:nvPr/>
        </p:nvSpPr>
        <p:spPr bwMode="auto">
          <a:xfrm>
            <a:off x="348020" y="379634"/>
            <a:ext cx="3354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en-US" altLang="de-DE" sz="1400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we </a:t>
            </a:r>
            <a:r>
              <a:rPr lang="en-US" altLang="de-DE" sz="14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sense</a:t>
            </a:r>
            <a:r>
              <a:rPr lang="en-US" altLang="de-DE" sz="1400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the hazard</a:t>
            </a:r>
          </a:p>
        </p:txBody>
      </p:sp>
    </p:spTree>
    <p:extLst>
      <p:ext uri="{BB962C8B-B14F-4D97-AF65-F5344CB8AC3E}">
        <p14:creationId xmlns:p14="http://schemas.microsoft.com/office/powerpoint/2010/main" val="1245952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04887-0C0F-4AEF-9F91-9C9621191143}" type="datetimeFigureOut">
              <a:rPr lang="de-DE" smtClean="0"/>
              <a:pPr/>
              <a:t>08.06.2022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B1142-88EA-4A70-8D1B-F1AF0D63DBF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1057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22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64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35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75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0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B1142-88EA-4A70-8D1B-F1AF0D63DBF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46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032733-2307-35DB-5502-BB80CF671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B9C98B-A408-7CFC-E21B-941898345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F79B-85FD-38E6-D88F-39BD5BC7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DB085-2D59-F166-C08D-2C16380F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D82B9A-EF85-E1C5-E13A-D6ACC925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24812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C0119-D153-DE11-3544-4AB4EDB4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3F580F-39B6-E366-C577-8A999B2DC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C83F84-4545-A623-030E-000C59FA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6D4E11-A8E3-8B94-5743-6E304383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224497-79A9-9B59-57C1-7CE10FE7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5491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3C6F66D-09FD-6A73-05D5-690BEB413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6214" y="547688"/>
            <a:ext cx="3943008" cy="871775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02E334-4817-C1C1-13C8-C280CA16F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191" y="547688"/>
            <a:ext cx="11600443" cy="87177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D8DA02-FFE4-344A-FB10-807EF33D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04244E-0D8F-A179-DD04-A6C3E5F3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BE03AA-D802-8990-B5E2-21C7E8E4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65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 noChangeAspect="1"/>
          </p:cNvSpPr>
          <p:nvPr>
            <p:ph type="title" hasCustomPrompt="1"/>
          </p:nvPr>
        </p:nvSpPr>
        <p:spPr>
          <a:xfrm>
            <a:off x="2483207" y="6444335"/>
            <a:ext cx="13320000" cy="156966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 b="1" cap="all" baseline="0">
                <a:solidFill>
                  <a:srgbClr val="33B2A7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endParaRPr lang="de-DE" dirty="0"/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448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s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>
            <a:grpSpLocks/>
          </p:cNvGrpSpPr>
          <p:nvPr userDrawn="1"/>
        </p:nvGrpSpPr>
        <p:grpSpPr bwMode="auto">
          <a:xfrm>
            <a:off x="2466975" y="2292768"/>
            <a:ext cx="6400799" cy="133350"/>
            <a:chOff x="496888" y="3383851"/>
            <a:chExt cx="4336562" cy="90000"/>
          </a:xfrm>
        </p:grpSpPr>
        <p:cxnSp>
          <p:nvCxnSpPr>
            <p:cNvPr id="4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Rechteck 4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167811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9458241" y="1633110"/>
            <a:ext cx="7650988" cy="7266044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36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52396" y="3568325"/>
            <a:ext cx="6453648" cy="6460594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83371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2"/>
          <p:cNvGrpSpPr>
            <a:grpSpLocks/>
          </p:cNvGrpSpPr>
          <p:nvPr userDrawn="1"/>
        </p:nvGrpSpPr>
        <p:grpSpPr bwMode="auto">
          <a:xfrm>
            <a:off x="2466975" y="3703638"/>
            <a:ext cx="6400799" cy="133350"/>
            <a:chOff x="496888" y="3383851"/>
            <a:chExt cx="4336562" cy="90000"/>
          </a:xfrm>
        </p:grpSpPr>
        <p:cxnSp>
          <p:nvCxnSpPr>
            <p:cNvPr id="6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308898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47452" y="3846712"/>
            <a:ext cx="7199999" cy="5040000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2" hasCustomPrompt="1"/>
          </p:nvPr>
        </p:nvSpPr>
        <p:spPr>
          <a:xfrm>
            <a:off x="10329912" y="3849180"/>
            <a:ext cx="7199999" cy="504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 baseline="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158875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546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2"/>
          <p:cNvGrpSpPr>
            <a:grpSpLocks/>
          </p:cNvGrpSpPr>
          <p:nvPr userDrawn="1"/>
        </p:nvGrpSpPr>
        <p:grpSpPr bwMode="auto">
          <a:xfrm>
            <a:off x="2466975" y="3703638"/>
            <a:ext cx="6400799" cy="133350"/>
            <a:chOff x="496888" y="3383851"/>
            <a:chExt cx="4336562" cy="90000"/>
          </a:xfrm>
        </p:grpSpPr>
        <p:cxnSp>
          <p:nvCxnSpPr>
            <p:cNvPr id="6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Tabellenplatzhalter 12"/>
          <p:cNvSpPr>
            <a:spLocks noGrp="1"/>
          </p:cNvSpPr>
          <p:nvPr>
            <p:ph type="tbl" sz="quarter" idx="12"/>
          </p:nvPr>
        </p:nvSpPr>
        <p:spPr>
          <a:xfrm>
            <a:off x="2360052" y="3973370"/>
            <a:ext cx="12195175" cy="4994275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3200"/>
            </a:lvl1pPr>
          </a:lstStyle>
          <a:p>
            <a:endParaRPr lang="de-DE" dirty="0"/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308898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5523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>
            <a:grpSpLocks/>
          </p:cNvGrpSpPr>
          <p:nvPr userDrawn="1"/>
        </p:nvGrpSpPr>
        <p:grpSpPr bwMode="auto">
          <a:xfrm>
            <a:off x="2466975" y="2292768"/>
            <a:ext cx="6400799" cy="133350"/>
            <a:chOff x="496888" y="3383851"/>
            <a:chExt cx="4336562" cy="90000"/>
          </a:xfrm>
        </p:grpSpPr>
        <p:cxnSp>
          <p:nvCxnSpPr>
            <p:cNvPr id="4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Rechteck 4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167811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2448941" y="2623220"/>
            <a:ext cx="11419790" cy="6796087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3600"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596279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66975" y="3703638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308898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347451" y="3844968"/>
            <a:ext cx="4679999" cy="5040836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2" hasCustomPrompt="1"/>
          </p:nvPr>
        </p:nvSpPr>
        <p:spPr>
          <a:xfrm>
            <a:off x="7658041" y="3846712"/>
            <a:ext cx="4679999" cy="504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79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3" hasCustomPrompt="1"/>
          </p:nvPr>
        </p:nvSpPr>
        <p:spPr>
          <a:xfrm>
            <a:off x="12837620" y="3842485"/>
            <a:ext cx="4679999" cy="504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79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187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2"/>
          <p:cNvGrpSpPr>
            <a:grpSpLocks/>
          </p:cNvGrpSpPr>
          <p:nvPr userDrawn="1"/>
        </p:nvGrpSpPr>
        <p:grpSpPr bwMode="auto">
          <a:xfrm>
            <a:off x="2466975" y="3703638"/>
            <a:ext cx="6400799" cy="133350"/>
            <a:chOff x="496888" y="3383851"/>
            <a:chExt cx="4336562" cy="90000"/>
          </a:xfrm>
        </p:grpSpPr>
        <p:cxnSp>
          <p:nvCxnSpPr>
            <p:cNvPr id="6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308898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50119" y="3850064"/>
            <a:ext cx="7199999" cy="5039117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10967790" y="1600297"/>
            <a:ext cx="6570000" cy="7288883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79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111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8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Rechteck 8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0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47451" y="5150098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83060"/>
            <a:ext cx="18286413" cy="20952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Header Bild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347451" y="5913112"/>
            <a:ext cx="4679999" cy="2970000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2" hasCustomPrompt="1"/>
          </p:nvPr>
        </p:nvSpPr>
        <p:spPr>
          <a:xfrm>
            <a:off x="7658041" y="5921158"/>
            <a:ext cx="4679999" cy="297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158875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3" hasCustomPrompt="1"/>
          </p:nvPr>
        </p:nvSpPr>
        <p:spPr>
          <a:xfrm>
            <a:off x="12833617" y="5913112"/>
            <a:ext cx="4679999" cy="297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79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29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AB99C7-A42B-1466-BCF9-97462400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31CB90-C12A-C462-E6CE-177863BC0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F37CB4-34AE-9560-8384-DD230748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BB0614-8747-E186-BB7F-6AC7E5FA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6786E6-3FD7-2BAE-1D1F-ED2EFE11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69621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Spalten mi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0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56978" y="5151120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83060"/>
            <a:ext cx="18286413" cy="20952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Header Bild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347452" y="5913112"/>
            <a:ext cx="7199999" cy="2970000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2" hasCustomPrompt="1"/>
          </p:nvPr>
        </p:nvSpPr>
        <p:spPr>
          <a:xfrm>
            <a:off x="10315399" y="5919696"/>
            <a:ext cx="7199999" cy="2970000"/>
          </a:xfrm>
          <a:prstGeom prst="rect">
            <a:avLst/>
          </a:prstGeom>
        </p:spPr>
        <p:txBody>
          <a:bodyPr/>
          <a:lstStyle>
            <a:lvl1pPr marL="2667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 baseline="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796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6924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4925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/>
            <a:endParaRPr lang="de-DE" dirty="0"/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160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Spalte mit header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0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56978" y="5151120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83060"/>
            <a:ext cx="18286413" cy="20952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Header Bild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9953624" y="3658336"/>
            <a:ext cx="7560000" cy="52200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Bild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347451" y="5913112"/>
            <a:ext cx="5400001" cy="2970000"/>
          </a:xfrm>
          <a:prstGeom prst="rect">
            <a:avLst/>
          </a:prstGeom>
        </p:spPr>
        <p:txBody>
          <a:bodyPr/>
          <a:lstStyle>
            <a:lvl1pPr marL="27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spcBef>
                <a:spcPts val="0"/>
              </a:spcBef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 eingeben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18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8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Rechteck 8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7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56978" y="5158740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Produktname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53624" y="3658336"/>
            <a:ext cx="7560000" cy="52200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Produkthauptbild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83060"/>
            <a:ext cx="18286413" cy="20952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Header Bild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360659" y="5913112"/>
            <a:ext cx="5400001" cy="297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Wingdings" panose="05000000000000000000" pitchFamily="2" charset="2"/>
              <a:buNone/>
              <a:defRPr sz="2400" baseline="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Kurzbeschreibung (2-3 Zeilen)</a:t>
            </a: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921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0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356978" y="5159215"/>
            <a:ext cx="5176212" cy="7417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Filmname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83060"/>
            <a:ext cx="18286413" cy="2095200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0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Header Bild</a:t>
            </a:r>
          </a:p>
        </p:txBody>
      </p:sp>
      <p:sp>
        <p:nvSpPr>
          <p:cNvPr id="3" name="Medienplatzhalt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0314137" y="3928965"/>
            <a:ext cx="7199999" cy="4957747"/>
          </a:xfrm>
          <a:prstGeom prst="rect">
            <a:avLst/>
          </a:prstGeom>
        </p:spPr>
        <p:txBody>
          <a:bodyPr/>
          <a:lstStyle>
            <a:lvl1pPr marL="612775" indent="-612775">
              <a:buFont typeface="Wingdings" panose="05000000000000000000" pitchFamily="2" charset="2"/>
              <a:buChar char="§"/>
              <a:defRPr sz="48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Film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356480" y="5913112"/>
            <a:ext cx="5400001" cy="297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Wingdings" panose="05000000000000000000" pitchFamily="2" charset="2"/>
              <a:buNone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1pPr>
            <a:lvl2pPr marL="108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2pPr>
            <a:lvl3pPr marL="189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3pPr>
            <a:lvl4pPr marL="270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4pPr>
            <a:lvl5pPr marL="3510000" indent="-270000">
              <a:buFont typeface="Wingdings" panose="05000000000000000000" pitchFamily="2" charset="2"/>
              <a:buChar char="§"/>
              <a:defRPr sz="2400">
                <a:solidFill>
                  <a:srgbClr val="004494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Kurzbeschreibung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9588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plic Events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2290764" y="5184775"/>
            <a:ext cx="5021262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5" tIns="81638" rIns="163275" bIns="81638" anchor="ctr"/>
          <a:lstStyle>
            <a:lvl1pPr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defTabSz="1633538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altLang="de-DE" sz="4000" b="1" kern="0" dirty="0">
                <a:solidFill>
                  <a:srgbClr val="003883"/>
                </a:solidFill>
                <a:latin typeface="Calibri" panose="020F0502020204030204" pitchFamily="34" charset="0"/>
              </a:rPr>
              <a:t>Public Event Security </a:t>
            </a:r>
          </a:p>
        </p:txBody>
      </p:sp>
      <p:sp>
        <p:nvSpPr>
          <p:cNvPr id="8" name="Textfeld 1"/>
          <p:cNvSpPr txBox="1">
            <a:spLocks noChangeArrowheads="1"/>
          </p:cNvSpPr>
          <p:nvPr userDrawn="1"/>
        </p:nvSpPr>
        <p:spPr bwMode="auto">
          <a:xfrm>
            <a:off x="2376489" y="5908585"/>
            <a:ext cx="46799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1700"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2006 	</a:t>
            </a:r>
            <a:r>
              <a:rPr lang="de-DE" altLang="de-DE" sz="2400" dirty="0" err="1">
                <a:solidFill>
                  <a:srgbClr val="003883"/>
                </a:solidFill>
                <a:latin typeface="Calibri" pitchFamily="34" charset="0"/>
              </a:rPr>
              <a:t>Olympic</a:t>
            </a: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 Games  - </a:t>
            </a:r>
            <a:r>
              <a:rPr lang="de-DE" altLang="de-DE" sz="2400" dirty="0" err="1">
                <a:solidFill>
                  <a:srgbClr val="003883"/>
                </a:solidFill>
                <a:latin typeface="Calibri" pitchFamily="34" charset="0"/>
              </a:rPr>
              <a:t>Turino</a:t>
            </a:r>
            <a:endParaRPr lang="de-DE" altLang="de-DE" sz="2400" dirty="0">
              <a:solidFill>
                <a:srgbClr val="003883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2006 	FIFA World Cup - Germany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2008 	G8-Summit  - Heiligendamm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2008  	UEFA Euro Cup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	Swiss / Austria</a:t>
            </a:r>
          </a:p>
        </p:txBody>
      </p:sp>
      <p:pic>
        <p:nvPicPr>
          <p:cNvPr id="9" name="Picture 3" descr="HAM%20Stadium%20support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526" y="3979863"/>
            <a:ext cx="4932363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3" descr="33rdG8Leader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5" y="3979863"/>
            <a:ext cx="31607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"/>
          <p:cNvSpPr>
            <a:spLocks noChangeArrowheads="1"/>
          </p:cNvSpPr>
          <p:nvPr userDrawn="1"/>
        </p:nvSpPr>
        <p:spPr bwMode="auto">
          <a:xfrm>
            <a:off x="7129464" y="5908585"/>
            <a:ext cx="4678362" cy="22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901700" algn="l"/>
              </a:tabLst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901700" algn="l"/>
              </a:tabLst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901700" algn="l"/>
              </a:tabLst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1700" algn="l"/>
              </a:tabLs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2009  	NATO Conference 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	France / Germany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2014 	</a:t>
            </a:r>
            <a:r>
              <a:rPr lang="de-DE" altLang="de-DE" sz="2400" dirty="0" err="1">
                <a:solidFill>
                  <a:srgbClr val="003883"/>
                </a:solidFill>
                <a:latin typeface="Calibri" pitchFamily="34" charset="0"/>
              </a:rPr>
              <a:t>Olympic</a:t>
            </a: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 Games - </a:t>
            </a:r>
            <a:r>
              <a:rPr lang="de-DE" altLang="de-DE" sz="2400" dirty="0" err="1">
                <a:solidFill>
                  <a:srgbClr val="003883"/>
                </a:solidFill>
                <a:latin typeface="Calibri" pitchFamily="34" charset="0"/>
              </a:rPr>
              <a:t>Socchi</a:t>
            </a:r>
            <a:endParaRPr lang="de-DE" altLang="de-DE" sz="2400" dirty="0">
              <a:solidFill>
                <a:srgbClr val="003883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de-DE" altLang="de-DE" sz="2400" dirty="0">
                <a:solidFill>
                  <a:srgbClr val="003883"/>
                </a:solidFill>
                <a:latin typeface="Calibri" pitchFamily="34" charset="0"/>
              </a:rPr>
              <a:t>	FIFA World Cup - </a:t>
            </a:r>
            <a:r>
              <a:rPr lang="de-DE" altLang="de-DE" sz="2400" dirty="0" err="1">
                <a:solidFill>
                  <a:srgbClr val="003883"/>
                </a:solidFill>
                <a:latin typeface="Calibri" pitchFamily="34" charset="0"/>
              </a:rPr>
              <a:t>Brazil</a:t>
            </a:r>
            <a:endParaRPr lang="de-DE" altLang="de-DE" sz="2400" dirty="0">
              <a:solidFill>
                <a:srgbClr val="003883"/>
              </a:solidFill>
              <a:latin typeface="Calibri" pitchFamily="34" charset="0"/>
            </a:endParaRPr>
          </a:p>
        </p:txBody>
      </p:sp>
      <p:pic>
        <p:nvPicPr>
          <p:cNvPr id="12" name="Picture 5" descr="C:\Users\Reimann\Google Drive\AIRSENSE Webseite\Design\header\kategorien\public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182864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18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hteck 18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596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n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"/>
          <p:cNvGrpSpPr>
            <a:grpSpLocks/>
          </p:cNvGrpSpPr>
          <p:nvPr userDrawn="1"/>
        </p:nvGrpSpPr>
        <p:grpSpPr bwMode="auto">
          <a:xfrm>
            <a:off x="2482851" y="5764213"/>
            <a:ext cx="6400799" cy="133350"/>
            <a:chOff x="496888" y="3383851"/>
            <a:chExt cx="4336562" cy="90000"/>
          </a:xfrm>
        </p:grpSpPr>
        <p:cxnSp>
          <p:nvCxnSpPr>
            <p:cNvPr id="3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Rechteck 3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2309815" y="5184775"/>
            <a:ext cx="5021262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5" tIns="81638" rIns="163275" bIns="81638" anchor="ctr"/>
          <a:lstStyle>
            <a:lvl1pPr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Selected Customers</a:t>
            </a:r>
          </a:p>
        </p:txBody>
      </p:sp>
      <p:pic>
        <p:nvPicPr>
          <p:cNvPr id="6" name="Picture 5" descr="C:\Users\Reimann\Google Drive\AIRSENSE Webseite\Fotos\Kunden\Farbig\lufthans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151" y="4016402"/>
            <a:ext cx="351154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Reimann\Google Drive\AIRSENSE Webseite\Fotos\Kunden\Farbig\infraserv-gendorf-logo-4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6" y="6653214"/>
            <a:ext cx="30241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Reimann\Google Drive\AIRSENSE Webseite\Fotos\Kunden\Farbig\clarian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5305425"/>
            <a:ext cx="2949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Reimann\Google Drive\AIRSENSE Webseite\Fotos\Kunden\Farbig\bosch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40" y="8131176"/>
            <a:ext cx="30638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Reimann\Google Drive\AIRSENSE Webseite\Fotos\Kunden\Farbig\basf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4" y="4078288"/>
            <a:ext cx="23368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:\Users\Reimann\Google Drive\AIRSENSE Webseite\Fotos\Kunden\Farbig\AkzoNobel_logo_strap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863" y="4792690"/>
            <a:ext cx="22399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Reimann\Google Drive\AIRSENSE Webseite\Fotos\Kunden\Farbig\Feuerwehrlogo_weiß-rot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38" y="7799415"/>
            <a:ext cx="10652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Reimann\Google Drive\AIRSENSE Webseite\Fotos\Kunden\Farbig\Woellner_5cm_RGB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926" y="6545290"/>
            <a:ext cx="30178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Reimann\Google Drive\AIRSENSE Webseite\Design\header\environmentalplants2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2688"/>
            <a:ext cx="18288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2412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n 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"/>
          <p:cNvGrpSpPr>
            <a:grpSpLocks/>
          </p:cNvGrpSpPr>
          <p:nvPr userDrawn="1"/>
        </p:nvGrpSpPr>
        <p:grpSpPr bwMode="auto">
          <a:xfrm>
            <a:off x="2482851" y="5764213"/>
            <a:ext cx="6400799" cy="133350"/>
            <a:chOff x="496888" y="3383851"/>
            <a:chExt cx="4336562" cy="90000"/>
          </a:xfrm>
        </p:grpSpPr>
        <p:cxnSp>
          <p:nvCxnSpPr>
            <p:cNvPr id="3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Rechteck 3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2309815" y="5184775"/>
            <a:ext cx="5021262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5" tIns="81638" rIns="163275" bIns="81638" anchor="ctr"/>
          <a:lstStyle>
            <a:lvl1pPr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4000" b="1" dirty="0" err="1">
                <a:solidFill>
                  <a:srgbClr val="003883"/>
                </a:solidFill>
                <a:latin typeface="Calibri" pitchFamily="34" charset="0"/>
              </a:rPr>
              <a:t>Referenzkunden</a:t>
            </a:r>
            <a:endParaRPr lang="en-US" altLang="de-DE" sz="4000" b="1" dirty="0">
              <a:solidFill>
                <a:srgbClr val="003883"/>
              </a:solidFill>
              <a:latin typeface="Calibri" pitchFamily="34" charset="0"/>
            </a:endParaRPr>
          </a:p>
        </p:txBody>
      </p:sp>
      <p:pic>
        <p:nvPicPr>
          <p:cNvPr id="6" name="Picture 5" descr="C:\Users\Reimann\Google Drive\AIRSENSE Webseite\Fotos\Kunden\Farbig\lufthans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151" y="4016402"/>
            <a:ext cx="351154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Reimann\Google Drive\AIRSENSE Webseite\Fotos\Kunden\Farbig\infraserv-gendorf-logo-4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6" y="6653214"/>
            <a:ext cx="30241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Reimann\Google Drive\AIRSENSE Webseite\Fotos\Kunden\Farbig\clarian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5305425"/>
            <a:ext cx="2949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Reimann\Google Drive\AIRSENSE Webseite\Fotos\Kunden\Farbig\bosch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40" y="8131176"/>
            <a:ext cx="30638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Reimann\Google Drive\AIRSENSE Webseite\Fotos\Kunden\Farbig\basf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4" y="4078288"/>
            <a:ext cx="23368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:\Users\Reimann\Google Drive\AIRSENSE Webseite\Fotos\Kunden\Farbig\AkzoNobel_logo_strap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863" y="4792690"/>
            <a:ext cx="22399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Reimann\Google Drive\AIRSENSE Webseite\Fotos\Kunden\Farbig\Feuerwehrlogo_weiß-rot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38" y="7799415"/>
            <a:ext cx="10652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Reimann\Google Drive\AIRSENSE Webseite\Fotos\Kunden\Farbig\Woellner_5cm_RGB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926" y="6545290"/>
            <a:ext cx="30178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Reimann\Google Drive\AIRSENSE Webseite\Design\header\environmentalplants2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2688"/>
            <a:ext cx="18288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056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Foli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463089" y="5184338"/>
            <a:ext cx="3744000" cy="50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9" name="Picture 4" descr="C:\Users\Reimann\Google Drive\AIRSENSE Webseite\Design\header\imprin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18286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14768625" y="5184338"/>
            <a:ext cx="274626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+49 385 3993      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@airsense.com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www.airsense.com</a:t>
            </a:r>
          </a:p>
        </p:txBody>
      </p:sp>
      <p:sp>
        <p:nvSpPr>
          <p:cNvPr id="11" name="Rechteck 1"/>
          <p:cNvSpPr>
            <a:spLocks noChangeArrowheads="1"/>
          </p:cNvSpPr>
          <p:nvPr userDrawn="1"/>
        </p:nvSpPr>
        <p:spPr bwMode="auto">
          <a:xfrm>
            <a:off x="9463088" y="5984558"/>
            <a:ext cx="37385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b="1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AIR</a:t>
            </a: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SENSE Analytics GmbH</a:t>
            </a: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2309813" y="4513263"/>
            <a:ext cx="3727451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5" tIns="81638" rIns="163275" bIns="81638" anchor="b"/>
          <a:lstStyle>
            <a:lvl1pPr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Thank you for your attention!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9458473" y="5589788"/>
            <a:ext cx="3744000" cy="50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Job/</a:t>
            </a:r>
            <a:r>
              <a:rPr lang="de-DE" dirty="0" err="1"/>
              <a:t>position</a:t>
            </a:r>
            <a:r>
              <a:rPr lang="de-DE" dirty="0"/>
              <a:t> 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3188950" y="5592963"/>
            <a:ext cx="2275200" cy="507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6614036" y="5192728"/>
            <a:ext cx="902914" cy="507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DW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433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zte Folie D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2"/>
          <p:cNvGrpSpPr>
            <a:grpSpLocks/>
          </p:cNvGrpSpPr>
          <p:nvPr userDrawn="1"/>
        </p:nvGrpSpPr>
        <p:grpSpPr bwMode="auto">
          <a:xfrm>
            <a:off x="2479675" y="5764213"/>
            <a:ext cx="6400799" cy="133350"/>
            <a:chOff x="496888" y="3383851"/>
            <a:chExt cx="4336562" cy="90000"/>
          </a:xfrm>
        </p:grpSpPr>
        <p:cxnSp>
          <p:nvCxnSpPr>
            <p:cNvPr id="7" name="Gerade Verbindung 16"/>
            <p:cNvCxnSpPr>
              <a:cxnSpLocks noChangeShapeType="1"/>
            </p:cNvCxnSpPr>
            <p:nvPr/>
          </p:nvCxnSpPr>
          <p:spPr bwMode="auto">
            <a:xfrm flipH="1">
              <a:off x="496888" y="3428202"/>
              <a:ext cx="4246084" cy="0"/>
            </a:xfrm>
            <a:prstGeom prst="line">
              <a:avLst/>
            </a:prstGeom>
            <a:noFill/>
            <a:ln w="190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hteck 7"/>
            <p:cNvSpPr>
              <a:spLocks noChangeArrowheads="1"/>
            </p:cNvSpPr>
            <p:nvPr/>
          </p:nvSpPr>
          <p:spPr bwMode="auto">
            <a:xfrm flipH="1">
              <a:off x="4743105" y="3383851"/>
              <a:ext cx="90345" cy="90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de-DE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9" name="Picture 4" descr="C:\Users\Reimann\Google Drive\AIRSENSE Webseite\Design\header\imprin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18286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2309814" y="4513263"/>
            <a:ext cx="49434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75" tIns="81638" rIns="163275" bIns="81638" anchor="b"/>
          <a:lstStyle>
            <a:lvl1pPr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633538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6335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4000" b="1" dirty="0" err="1">
                <a:solidFill>
                  <a:srgbClr val="003883"/>
                </a:solidFill>
                <a:latin typeface="Calibri" pitchFamily="34" charset="0"/>
              </a:rPr>
              <a:t>Vielen</a:t>
            </a: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 Dank </a:t>
            </a:r>
            <a:r>
              <a:rPr lang="en-US" altLang="de-DE" sz="4000" b="1" dirty="0" err="1">
                <a:solidFill>
                  <a:srgbClr val="003883"/>
                </a:solidFill>
                <a:latin typeface="Calibri" pitchFamily="34" charset="0"/>
              </a:rPr>
              <a:t>für</a:t>
            </a: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 </a:t>
            </a:r>
            <a:r>
              <a:rPr lang="en-US" altLang="de-DE" sz="4000" b="1" dirty="0" err="1">
                <a:solidFill>
                  <a:srgbClr val="003883"/>
                </a:solidFill>
                <a:latin typeface="Calibri" pitchFamily="34" charset="0"/>
              </a:rPr>
              <a:t>Ihre</a:t>
            </a: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 </a:t>
            </a:r>
            <a:r>
              <a:rPr lang="en-US" altLang="de-DE" sz="4000" b="1" dirty="0" err="1">
                <a:solidFill>
                  <a:srgbClr val="003883"/>
                </a:solidFill>
                <a:latin typeface="Calibri" pitchFamily="34" charset="0"/>
              </a:rPr>
              <a:t>Aufmerksamkeit</a:t>
            </a:r>
            <a:r>
              <a:rPr lang="en-US" altLang="de-DE" sz="4000" b="1" dirty="0">
                <a:solidFill>
                  <a:srgbClr val="003883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463089" y="5184338"/>
            <a:ext cx="3744000" cy="50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8" name="Rechteck 1"/>
          <p:cNvSpPr>
            <a:spLocks noChangeArrowheads="1"/>
          </p:cNvSpPr>
          <p:nvPr userDrawn="1"/>
        </p:nvSpPr>
        <p:spPr bwMode="auto">
          <a:xfrm>
            <a:off x="14768625" y="5184338"/>
            <a:ext cx="274626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+49 385 3993      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@airsense.com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www.airsense.com</a:t>
            </a:r>
          </a:p>
        </p:txBody>
      </p:sp>
      <p:sp>
        <p:nvSpPr>
          <p:cNvPr id="20" name="Rechteck 1"/>
          <p:cNvSpPr>
            <a:spLocks noChangeArrowheads="1"/>
          </p:cNvSpPr>
          <p:nvPr userDrawn="1"/>
        </p:nvSpPr>
        <p:spPr bwMode="auto">
          <a:xfrm>
            <a:off x="9463088" y="5984558"/>
            <a:ext cx="37385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2600" b="1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AIR</a:t>
            </a:r>
            <a:r>
              <a:rPr lang="en-US" altLang="de-DE" sz="2600" dirty="0">
                <a:solidFill>
                  <a:schemeClr val="accent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SENSE Analytics GmbH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9458473" y="5589788"/>
            <a:ext cx="3744000" cy="507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Job/Position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3188950" y="5592963"/>
            <a:ext cx="2275200" cy="507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6614036" y="5192728"/>
            <a:ext cx="902914" cy="5076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600">
                <a:solidFill>
                  <a:schemeClr val="accent4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DW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3381952" y="9644000"/>
            <a:ext cx="42671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494"/>
                </a:solidFill>
                <a:latin typeface="Calibri" panose="020F0502020204030204" pitchFamily="34" charset="0"/>
              </a:defRPr>
            </a:lvl1pPr>
          </a:lstStyle>
          <a:p>
            <a:fld id="{F219A867-C3B9-412E-AE46-07C0D63A821C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39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64257-199B-9350-8462-61E25A97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67" y="2564608"/>
            <a:ext cx="15772031" cy="4279106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249D68-AAED-3AB9-E00B-9DA85BE1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667" y="6884195"/>
            <a:ext cx="15772031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5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0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2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0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7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5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2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0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77533B-F94B-F182-BD25-B7AF7078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C13A92-BFED-074B-2DE3-446CAFB4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F6756E-A046-9278-32C1-E9F99AEA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4294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89EBE-F1C4-9F5C-0109-D1644E7F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6E577B-923A-EEBB-2238-340E79AC3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191" y="2738438"/>
            <a:ext cx="7771726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D3B319-0305-31B6-0886-F78529941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496" y="2738438"/>
            <a:ext cx="7771726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26B4BA-5835-2DDC-1031-E2C75EAA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A0271F-A395-1E12-4D38-80DAB003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672FFC-AE1A-B581-40AB-6B7599E8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50420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B9425-5FE6-7339-9DC9-449F02F2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547688"/>
            <a:ext cx="15772031" cy="19883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78C350-B686-F24B-1B12-BFE93D887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573" y="2521745"/>
            <a:ext cx="7736009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54" indent="0">
              <a:buNone/>
              <a:defRPr sz="3000" b="1"/>
            </a:lvl2pPr>
            <a:lvl3pPr marL="1371509" indent="0">
              <a:buNone/>
              <a:defRPr sz="2700" b="1"/>
            </a:lvl3pPr>
            <a:lvl4pPr marL="2057263" indent="0">
              <a:buNone/>
              <a:defRPr sz="2400" b="1"/>
            </a:lvl4pPr>
            <a:lvl5pPr marL="2743017" indent="0">
              <a:buNone/>
              <a:defRPr sz="2400" b="1"/>
            </a:lvl5pPr>
            <a:lvl6pPr marL="3428771" indent="0">
              <a:buNone/>
              <a:defRPr sz="2400" b="1"/>
            </a:lvl6pPr>
            <a:lvl7pPr marL="4114526" indent="0">
              <a:buNone/>
              <a:defRPr sz="2400" b="1"/>
            </a:lvl7pPr>
            <a:lvl8pPr marL="4800280" indent="0">
              <a:buNone/>
              <a:defRPr sz="2400" b="1"/>
            </a:lvl8pPr>
            <a:lvl9pPr marL="5486034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D2C64A-B590-CAEE-1821-7E409DED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573" y="3757613"/>
            <a:ext cx="7736009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A6296B1-037B-A8E3-ADC9-6B03C48B8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7497" y="2521745"/>
            <a:ext cx="7774107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54" indent="0">
              <a:buNone/>
              <a:defRPr sz="3000" b="1"/>
            </a:lvl2pPr>
            <a:lvl3pPr marL="1371509" indent="0">
              <a:buNone/>
              <a:defRPr sz="2700" b="1"/>
            </a:lvl3pPr>
            <a:lvl4pPr marL="2057263" indent="0">
              <a:buNone/>
              <a:defRPr sz="2400" b="1"/>
            </a:lvl4pPr>
            <a:lvl5pPr marL="2743017" indent="0">
              <a:buNone/>
              <a:defRPr sz="2400" b="1"/>
            </a:lvl5pPr>
            <a:lvl6pPr marL="3428771" indent="0">
              <a:buNone/>
              <a:defRPr sz="2400" b="1"/>
            </a:lvl6pPr>
            <a:lvl7pPr marL="4114526" indent="0">
              <a:buNone/>
              <a:defRPr sz="2400" b="1"/>
            </a:lvl7pPr>
            <a:lvl8pPr marL="4800280" indent="0">
              <a:buNone/>
              <a:defRPr sz="2400" b="1"/>
            </a:lvl8pPr>
            <a:lvl9pPr marL="5486034" indent="0">
              <a:buNone/>
              <a:defRPr sz="24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BB24E58-9F59-FCFD-3A9F-BAB9E45CC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7497" y="3757613"/>
            <a:ext cx="7774107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F08789B-84F9-EFDE-015F-F7A3B47C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9686BE0-08DD-FA94-DF8F-501A62C97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5C4E68-FE6D-C2AA-D5A4-3A131663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0584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AAA27-29A1-BF84-2B5B-D421BF3C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796EAF-C696-DE49-4E29-DEFBF9D3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E03FBE-A44F-AE22-9B5D-F28283DA2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5B51A8-7ED3-8451-4069-7D16BA1E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9908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F5C867A-A248-367C-D2EF-B443628A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89A225-2EE1-FD76-DD8D-7548EAED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FCF111-324E-91A6-7E82-9FDA4A96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56589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8FA5A2-3E30-DE14-9B88-4A51CBE6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1A60E2-E3FE-BDB4-41E5-C98FF41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107" y="1481138"/>
            <a:ext cx="9257497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24EACE-0AAD-DF7C-6836-11F21CC5F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6100"/>
            <a:ext cx="589784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54" indent="0">
              <a:buNone/>
              <a:defRPr sz="2100"/>
            </a:lvl2pPr>
            <a:lvl3pPr marL="1371509" indent="0">
              <a:buNone/>
              <a:defRPr sz="1800"/>
            </a:lvl3pPr>
            <a:lvl4pPr marL="2057263" indent="0">
              <a:buNone/>
              <a:defRPr sz="1500"/>
            </a:lvl4pPr>
            <a:lvl5pPr marL="2743017" indent="0">
              <a:buNone/>
              <a:defRPr sz="1500"/>
            </a:lvl5pPr>
            <a:lvl6pPr marL="3428771" indent="0">
              <a:buNone/>
              <a:defRPr sz="1500"/>
            </a:lvl6pPr>
            <a:lvl7pPr marL="4114526" indent="0">
              <a:buNone/>
              <a:defRPr sz="1500"/>
            </a:lvl7pPr>
            <a:lvl8pPr marL="4800280" indent="0">
              <a:buNone/>
              <a:defRPr sz="1500"/>
            </a:lvl8pPr>
            <a:lvl9pPr marL="5486034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AB0D6A-032C-9329-F613-CC1A4997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48D023-2D7A-ABB5-F627-8FDF30A0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079BDF-00E5-3000-93E6-AAD3989B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7021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3D8BE-61BB-3B88-0E51-BB1D6936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324277-FAB5-1DC9-984C-7E4201218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107" y="1481138"/>
            <a:ext cx="9257497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54" indent="0">
              <a:buNone/>
              <a:defRPr sz="4200"/>
            </a:lvl2pPr>
            <a:lvl3pPr marL="1371509" indent="0">
              <a:buNone/>
              <a:defRPr sz="3600"/>
            </a:lvl3pPr>
            <a:lvl4pPr marL="2057263" indent="0">
              <a:buNone/>
              <a:defRPr sz="3000"/>
            </a:lvl4pPr>
            <a:lvl5pPr marL="2743017" indent="0">
              <a:buNone/>
              <a:defRPr sz="3000"/>
            </a:lvl5pPr>
            <a:lvl6pPr marL="3428771" indent="0">
              <a:buNone/>
              <a:defRPr sz="3000"/>
            </a:lvl6pPr>
            <a:lvl7pPr marL="4114526" indent="0">
              <a:buNone/>
              <a:defRPr sz="3000"/>
            </a:lvl7pPr>
            <a:lvl8pPr marL="4800280" indent="0">
              <a:buNone/>
              <a:defRPr sz="3000"/>
            </a:lvl8pPr>
            <a:lvl9pPr marL="5486034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83DBBD-150E-83CE-3213-015893588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6100"/>
            <a:ext cx="589784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54" indent="0">
              <a:buNone/>
              <a:defRPr sz="2100"/>
            </a:lvl2pPr>
            <a:lvl3pPr marL="1371509" indent="0">
              <a:buNone/>
              <a:defRPr sz="1800"/>
            </a:lvl3pPr>
            <a:lvl4pPr marL="2057263" indent="0">
              <a:buNone/>
              <a:defRPr sz="1500"/>
            </a:lvl4pPr>
            <a:lvl5pPr marL="2743017" indent="0">
              <a:buNone/>
              <a:defRPr sz="1500"/>
            </a:lvl5pPr>
            <a:lvl6pPr marL="3428771" indent="0">
              <a:buNone/>
              <a:defRPr sz="1500"/>
            </a:lvl6pPr>
            <a:lvl7pPr marL="4114526" indent="0">
              <a:buNone/>
              <a:defRPr sz="1500"/>
            </a:lvl7pPr>
            <a:lvl8pPr marL="4800280" indent="0">
              <a:buNone/>
              <a:defRPr sz="1500"/>
            </a:lvl8pPr>
            <a:lvl9pPr marL="5486034" indent="0">
              <a:buNone/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7FD55D-956F-4C7E-9AA6-2F41E193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CF1AC2-B97C-84BE-F096-E79FB894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5D2104-F18B-94E3-3B3C-F2D3679D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78338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97C761-1A17-4B81-DCCD-F3CACABE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7F4952-A09D-1DE4-BAB7-84FE03333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191" y="2738438"/>
            <a:ext cx="15772031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3FA60C-3C64-0647-DC3C-91C63420B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D9D42-07F5-4FCC-B993-F6ED22C06541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8BE1AA-66DD-BE48-CFF4-71657553F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CA8DF2-E399-0E83-2853-07BBF65DB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A1833-E223-4566-87A2-53F89B97DAE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feld 24">
            <a:extLst>
              <a:ext uri="{FF2B5EF4-FFF2-40B4-BE49-F238E27FC236}">
                <a16:creationId xmlns:a16="http://schemas.microsoft.com/office/drawing/2014/main" id="{1F667A0C-64E7-DE06-A26F-BF5601A835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61966" y="768195"/>
            <a:ext cx="3354386" cy="5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en-US" altLang="de-DE" sz="3000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we </a:t>
            </a:r>
            <a:r>
              <a:rPr lang="en-US" altLang="de-DE" sz="3000" b="1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sense</a:t>
            </a:r>
            <a:r>
              <a:rPr lang="en-US" altLang="de-DE" sz="3000" dirty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the hazard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6B1AE57-C1F2-9D8E-3344-8574130B6E0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808124462"/>
              </p:ext>
            </p:extLst>
          </p:nvPr>
        </p:nvGraphicFramePr>
        <p:xfrm>
          <a:off x="-14535" y="0"/>
          <a:ext cx="18300948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0" imgW="18249840" imgH="1562040" progId="Paint.Picture">
                  <p:embed/>
                </p:oleObj>
              </mc:Choice>
              <mc:Fallback>
                <p:oleObj name="Immagine bitmap" r:id="rId30" imgW="18249840" imgH="1562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-14535" y="0"/>
                        <a:ext cx="18300948" cy="156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43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789" r:id="rId14"/>
    <p:sldLayoutId id="2147483805" r:id="rId15"/>
    <p:sldLayoutId id="2147483804" r:id="rId16"/>
    <p:sldLayoutId id="2147483790" r:id="rId17"/>
    <p:sldLayoutId id="2147483791" r:id="rId18"/>
    <p:sldLayoutId id="2147483792" r:id="rId19"/>
    <p:sldLayoutId id="2147483793" r:id="rId20"/>
    <p:sldLayoutId id="2147483801" r:id="rId21"/>
    <p:sldLayoutId id="2147483794" r:id="rId22"/>
    <p:sldLayoutId id="2147483796" r:id="rId23"/>
    <p:sldLayoutId id="2147483802" r:id="rId24"/>
    <p:sldLayoutId id="2147483797" r:id="rId25"/>
    <p:sldLayoutId id="2147483798" r:id="rId26"/>
    <p:sldLayoutId id="2147483799" r:id="rId27"/>
    <p:sldLayoutId id="2147483800" r:id="rId28"/>
  </p:sldLayoutIdLst>
  <p:hf hdr="0" ftr="0" dt="0"/>
  <p:txStyles>
    <p:titleStyle>
      <a:lvl1pPr algn="l" defTabSz="137150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7" indent="-342877" algn="l" defTabSz="137150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31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86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40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894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649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03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157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911" indent="-342877" algn="l" defTabSz="13715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4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09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63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17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771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26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280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034" algn="l" defTabSz="13715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wmf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717"/>
            <a:ext cx="10130597" cy="10287717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717"/>
            <a:ext cx="8929895" cy="10287717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5C47D4-3F9A-1997-5264-DC866C0A3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4" r="1" b="594"/>
          <a:stretch/>
        </p:blipFill>
        <p:spPr>
          <a:xfrm>
            <a:off x="6958557" y="5683560"/>
            <a:ext cx="11309009" cy="47000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F797851-8D0D-E541-1E24-E871D0DB8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269" y="761795"/>
            <a:ext cx="2979862" cy="1591395"/>
          </a:xfrm>
          <a:prstGeom prst="rect">
            <a:avLst/>
          </a:prstGeom>
        </p:spPr>
      </p:pic>
      <p:pic>
        <p:nvPicPr>
          <p:cNvPr id="10" name="Picture 4" descr="E:\präsi\icons.jpg">
            <a:extLst>
              <a:ext uri="{FF2B5EF4-FFF2-40B4-BE49-F238E27FC236}">
                <a16:creationId xmlns:a16="http://schemas.microsoft.com/office/drawing/2014/main" id="{5B18A746-1E48-960A-2D11-3844A8A62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6883" r="64828" b="21191"/>
          <a:stretch>
            <a:fillRect/>
          </a:stretch>
        </p:blipFill>
        <p:spPr bwMode="auto">
          <a:xfrm>
            <a:off x="8712096" y="3267702"/>
            <a:ext cx="1697024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9" descr="Ein Bild, das Kleidung, Person, haltend enthält.&#10;&#10;Mit hoher Zuverlässigkeit generierte Beschreibung">
            <a:extLst>
              <a:ext uri="{FF2B5EF4-FFF2-40B4-BE49-F238E27FC236}">
                <a16:creationId xmlns:a16="http://schemas.microsoft.com/office/drawing/2014/main" id="{17E3D403-1C7B-4722-CB89-37E38B5DD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2" y="7393750"/>
            <a:ext cx="2387827" cy="2473097"/>
          </a:xfrm>
          <a:prstGeom prst="rect">
            <a:avLst/>
          </a:prstGeom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0721B548-7464-714E-719E-17DB1B4EC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4" y="4648445"/>
            <a:ext cx="2387827" cy="24730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E38B43-111F-4F69-0EB6-0F686C4C7E31}"/>
              </a:ext>
            </a:extLst>
          </p:cNvPr>
          <p:cNvSpPr txBox="1"/>
          <p:nvPr/>
        </p:nvSpPr>
        <p:spPr>
          <a:xfrm>
            <a:off x="907291" y="1214996"/>
            <a:ext cx="6842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GUARDIAN2</a:t>
            </a:r>
            <a:br>
              <a:rPr lang="it-IT" sz="4000" dirty="0"/>
            </a:br>
            <a:br>
              <a:rPr lang="it-IT" sz="4000" dirty="0"/>
            </a:br>
            <a:r>
              <a:rPr lang="it-IT" sz="4000" dirty="0"/>
              <a:t>Air Quality Monitoring System</a:t>
            </a:r>
            <a:br>
              <a:rPr lang="it-IT" sz="4000" dirty="0"/>
            </a:b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13576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>
          <a:xfrm>
            <a:off x="5245451" y="2130563"/>
            <a:ext cx="7830870" cy="74175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Thank </a:t>
            </a:r>
            <a:r>
              <a:rPr lang="it-IT" dirty="0" err="1">
                <a:solidFill>
                  <a:srgbClr val="002060"/>
                </a:solidFill>
              </a:rPr>
              <a:t>you</a:t>
            </a:r>
            <a:r>
              <a:rPr lang="it-IT" dirty="0">
                <a:solidFill>
                  <a:srgbClr val="002060"/>
                </a:solidFill>
              </a:rPr>
              <a:t> for </a:t>
            </a:r>
            <a:r>
              <a:rPr lang="it-IT" dirty="0" err="1">
                <a:solidFill>
                  <a:srgbClr val="002060"/>
                </a:solidFill>
              </a:rPr>
              <a:t>your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attention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C4223B-FDF5-FF80-579E-BAA1C3A2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48" y="2872313"/>
            <a:ext cx="18286413" cy="677168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B7F948-DB83-E579-7615-19BAAADE8C19}"/>
              </a:ext>
            </a:extLst>
          </p:cNvPr>
          <p:cNvSpPr txBox="1"/>
          <p:nvPr/>
        </p:nvSpPr>
        <p:spPr>
          <a:xfrm>
            <a:off x="1987411" y="1678115"/>
            <a:ext cx="4095455" cy="11941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397126" y="1678115"/>
            <a:ext cx="8006220" cy="74175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C00000"/>
                </a:solidFill>
              </a:rPr>
              <a:t>Indoor/Outdoor </a:t>
            </a:r>
            <a:r>
              <a:rPr lang="de-DE" sz="3600" dirty="0" err="1">
                <a:solidFill>
                  <a:srgbClr val="C00000"/>
                </a:solidFill>
              </a:rPr>
              <a:t>applications</a:t>
            </a:r>
            <a:endParaRPr lang="de-DE" sz="3600" dirty="0">
              <a:solidFill>
                <a:srgbClr val="C00000"/>
              </a:solidFill>
            </a:endParaRPr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68A9D426-7DFF-B97D-142B-991757A9DC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460375"/>
              </p:ext>
            </p:extLst>
          </p:nvPr>
        </p:nvGraphicFramePr>
        <p:xfrm>
          <a:off x="5188840" y="3324431"/>
          <a:ext cx="6791640" cy="57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5972040" imgH="5029200" progId="Paint.Picture">
                  <p:embed/>
                </p:oleObj>
              </mc:Choice>
              <mc:Fallback>
                <p:oleObj name="Immagine bitmap" r:id="rId3" imgW="5972040" imgH="5029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8840" y="3324431"/>
                        <a:ext cx="6791640" cy="571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:\Users\Reimann.AIRSENSE\Google Drive\AIRSENSE Webseite\Design\Bereiche Icons\laboratory.png">
            <a:extLst>
              <a:ext uri="{FF2B5EF4-FFF2-40B4-BE49-F238E27FC236}">
                <a16:creationId xmlns:a16="http://schemas.microsoft.com/office/drawing/2014/main" id="{671523D7-F874-E1EB-30E1-122EA76CA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" b="41479"/>
          <a:stretch/>
        </p:blipFill>
        <p:spPr bwMode="auto">
          <a:xfrm>
            <a:off x="7883067" y="6664913"/>
            <a:ext cx="630070" cy="5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Immagine che contiene cielo, esterni, natura&#10;&#10;Descrizione generata automaticamente">
            <a:extLst>
              <a:ext uri="{FF2B5EF4-FFF2-40B4-BE49-F238E27FC236}">
                <a16:creationId xmlns:a16="http://schemas.microsoft.com/office/drawing/2014/main" id="{602D40AB-35DB-D6B4-6642-344E7EB3A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89" y="7422945"/>
            <a:ext cx="4276687" cy="28511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7" descr="Immagine che contiene via, strada, città, autostrada&#10;&#10;Descrizione generata automaticamente">
            <a:extLst>
              <a:ext uri="{FF2B5EF4-FFF2-40B4-BE49-F238E27FC236}">
                <a16:creationId xmlns:a16="http://schemas.microsoft.com/office/drawing/2014/main" id="{163AFEC1-1CC4-BEAF-9B93-7F47309D0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443" y="2983260"/>
            <a:ext cx="5050458" cy="284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Immagine 15" descr="Immagine che contiene esterni, albero, erba, cielo&#10;&#10;Descrizione generata automaticamente">
            <a:extLst>
              <a:ext uri="{FF2B5EF4-FFF2-40B4-BE49-F238E27FC236}">
                <a16:creationId xmlns:a16="http://schemas.microsoft.com/office/drawing/2014/main" id="{7A26369E-98EA-36D8-75D8-99BDA84543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492" y="2128165"/>
            <a:ext cx="6828599" cy="22264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E1D466-DE4C-4B1E-65E7-415094CBB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07" y="6403640"/>
            <a:ext cx="4437009" cy="33277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4FFE83-DB95-544C-B6DB-045EC37F1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1923" y="4463510"/>
            <a:ext cx="4437008" cy="29556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C99357-1F8E-EF7D-2584-7611334231ED}"/>
              </a:ext>
            </a:extLst>
          </p:cNvPr>
          <p:cNvSpPr txBox="1"/>
          <p:nvPr/>
        </p:nvSpPr>
        <p:spPr>
          <a:xfrm>
            <a:off x="5606297" y="8913013"/>
            <a:ext cx="4437009" cy="5509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20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D57D75C0-329E-3FCD-785A-16DBC9F63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850933"/>
              </p:ext>
            </p:extLst>
          </p:nvPr>
        </p:nvGraphicFramePr>
        <p:xfrm>
          <a:off x="12065349" y="5638555"/>
          <a:ext cx="4008627" cy="377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6943680" imgH="6543720" progId="Paint.Picture">
                  <p:embed/>
                </p:oleObj>
              </mc:Choice>
              <mc:Fallback>
                <p:oleObj name="Immagine bitmap" r:id="rId3" imgW="6943680" imgH="6543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5349" y="5638555"/>
                        <a:ext cx="4008627" cy="3777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347450" y="1678115"/>
            <a:ext cx="6345705" cy="74175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C00000"/>
                </a:solidFill>
              </a:rPr>
              <a:t>Multi-parameter</a:t>
            </a: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>
          <a:xfrm>
            <a:off x="2392456" y="3298295"/>
            <a:ext cx="7515835" cy="60756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612775" lvl="0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Nitrogen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Oxides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(NO, NO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lvl="0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Mono-</a:t>
            </a: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Dioxides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(CO, CO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Dioxide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(SO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(CH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Ozone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Chlorides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(Cl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Formaldehyde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(HCHO) </a:t>
            </a:r>
          </a:p>
          <a:p>
            <a:pPr marL="612775" lvl="0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Ammonia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(NH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lvl="0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sulfide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  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VOC  </a:t>
            </a:r>
          </a:p>
          <a:p>
            <a:pPr marL="612775" indent="-612775" defTabSz="1633538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Oxigen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</a:t>
            </a:r>
            <a:r>
              <a:rPr lang="it-IT" sz="24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12775" lvl="0" indent="-612775" defTabSz="1633538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it-IT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12775" lvl="0" indent="-612775" defTabSz="1633538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it-IT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PM10, PM2.5, PM1</a:t>
            </a:r>
          </a:p>
          <a:p>
            <a:pPr marL="612775" lvl="0" indent="-612775" defTabSz="1633538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it-IT" sz="2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</a:t>
            </a:r>
            <a:endParaRPr lang="it-IT" sz="24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2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</a:t>
            </a:r>
            <a:r>
              <a:rPr lang="it-IT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endParaRPr lang="it-IT" sz="24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it-IT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8FF94EEE-016D-9F3C-214F-91B0A64C8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02682"/>
              </p:ext>
            </p:extLst>
          </p:nvPr>
        </p:nvGraphicFramePr>
        <p:xfrm>
          <a:off x="9905109" y="3404185"/>
          <a:ext cx="1629289" cy="290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5" imgW="2533680" imgH="4524480" progId="Paint.Picture">
                  <p:embed/>
                </p:oleObj>
              </mc:Choice>
              <mc:Fallback>
                <p:oleObj name="Immagine bitmap" r:id="rId5" imgW="2533680" imgH="4524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109" y="3404185"/>
                        <a:ext cx="1629289" cy="290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C:\Users\Reimann.AIRSENSE\Google Drive\AIRSENSE Webseite\Design\Bereiche Icons\laboratory.png">
            <a:extLst>
              <a:ext uri="{FF2B5EF4-FFF2-40B4-BE49-F238E27FC236}">
                <a16:creationId xmlns:a16="http://schemas.microsoft.com/office/drawing/2014/main" id="{873814E0-A9EA-7C4A-6EB3-B7A3C904C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" b="41479"/>
          <a:stretch/>
        </p:blipFill>
        <p:spPr bwMode="auto">
          <a:xfrm>
            <a:off x="10589293" y="4998452"/>
            <a:ext cx="360040" cy="3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56D1F5A-94BB-D388-64EE-DDBFD7F5D5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r="11347" b="3236"/>
          <a:stretch/>
        </p:blipFill>
        <p:spPr>
          <a:xfrm>
            <a:off x="11439705" y="4404797"/>
            <a:ext cx="1804884" cy="15631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30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347450" y="1678115"/>
            <a:ext cx="6345705" cy="741750"/>
          </a:xfrm>
        </p:spPr>
        <p:txBody>
          <a:bodyPr>
            <a:normAutofit/>
          </a:bodyPr>
          <a:lstStyle/>
          <a:p>
            <a:r>
              <a:rPr lang="de-DE" sz="3600" b="0" dirty="0">
                <a:solidFill>
                  <a:srgbClr val="C00000"/>
                </a:solidFill>
              </a:rPr>
              <a:t>Gases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22CE3D1-2E62-500E-AA96-CC7F1576E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550" y="2590794"/>
            <a:ext cx="5228996" cy="383854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0C336E8-ED1A-24AC-E8CB-F1D34501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8251" y="6583251"/>
            <a:ext cx="5525376" cy="27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750B2FCA-893A-A75A-1787-A0CE47A87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79192"/>
              </p:ext>
            </p:extLst>
          </p:nvPr>
        </p:nvGraphicFramePr>
        <p:xfrm>
          <a:off x="2482466" y="4510065"/>
          <a:ext cx="420414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952">
                  <a:extLst>
                    <a:ext uri="{9D8B030D-6E8A-4147-A177-3AD203B41FA5}">
                      <a16:colId xmlns:a16="http://schemas.microsoft.com/office/drawing/2014/main" val="506791213"/>
                    </a:ext>
                  </a:extLst>
                </a:gridCol>
                <a:gridCol w="2664195">
                  <a:extLst>
                    <a:ext uri="{9D8B030D-6E8A-4147-A177-3AD203B41FA5}">
                      <a16:colId xmlns:a16="http://schemas.microsoft.com/office/drawing/2014/main" val="27457386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2400" dirty="0" err="1"/>
                        <a:t>Substance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err="1"/>
                        <a:t>Detection</a:t>
                      </a:r>
                      <a:r>
                        <a:rPr lang="it-IT" sz="2400" dirty="0"/>
                        <a:t>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0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NO</a:t>
                      </a:r>
                      <a:r>
                        <a:rPr lang="it-IT" sz="2400" b="0" baseline="-25000" dirty="0"/>
                        <a:t>2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0 - 30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39779"/>
                  </a:ext>
                </a:extLst>
              </a:tr>
              <a:tr h="292870">
                <a:tc>
                  <a:txBody>
                    <a:bodyPr/>
                    <a:lstStyle/>
                    <a:p>
                      <a:r>
                        <a:rPr lang="it-IT" sz="2400" b="0" dirty="0"/>
                        <a:t>SO</a:t>
                      </a:r>
                      <a:r>
                        <a:rPr lang="it-IT" sz="2400" b="0" baseline="-25000" dirty="0"/>
                        <a:t>2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776365"/>
                  </a:ext>
                </a:extLst>
              </a:tr>
              <a:tr h="292870">
                <a:tc>
                  <a:txBody>
                    <a:bodyPr/>
                    <a:lstStyle/>
                    <a:p>
                      <a:r>
                        <a:rPr lang="it-IT" sz="2400" b="0" dirty="0"/>
                        <a:t>CO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189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CO</a:t>
                      </a:r>
                      <a:r>
                        <a:rPr lang="it-IT" sz="2400" b="0" baseline="-25000" dirty="0"/>
                        <a:t>2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0 - 5000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293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CH</a:t>
                      </a:r>
                      <a:r>
                        <a:rPr lang="it-IT" sz="2400" b="0" baseline="-25000" dirty="0"/>
                        <a:t>4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0 - 50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350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NH</a:t>
                      </a:r>
                      <a:r>
                        <a:rPr lang="it-IT" sz="2400" b="0" baseline="-25000" dirty="0"/>
                        <a:t>3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030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H</a:t>
                      </a:r>
                      <a:r>
                        <a:rPr lang="it-IT" sz="2400" b="0" baseline="-25000" dirty="0"/>
                        <a:t>2</a:t>
                      </a:r>
                      <a:r>
                        <a:rPr lang="it-IT" sz="2400" b="0" dirty="0"/>
                        <a:t>S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49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VOC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665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2400" b="0" dirty="0"/>
                        <a:t>O</a:t>
                      </a:r>
                      <a:r>
                        <a:rPr lang="it-IT" sz="2400" b="0" baseline="-25000" dirty="0"/>
                        <a:t>3</a:t>
                      </a:r>
                      <a:endParaRPr lang="it-IT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5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0 - 10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134243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92E63B-6CF7-4334-6AE4-0A3A6CADE093}"/>
              </a:ext>
            </a:extLst>
          </p:cNvPr>
          <p:cNvSpPr txBox="1"/>
          <p:nvPr/>
        </p:nvSpPr>
        <p:spPr>
          <a:xfrm>
            <a:off x="2347450" y="3234132"/>
            <a:ext cx="634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Sensor </a:t>
            </a:r>
            <a:r>
              <a:rPr lang="it-IT" sz="2400" b="1" dirty="0" err="1"/>
              <a:t>type</a:t>
            </a:r>
            <a:r>
              <a:rPr lang="it-IT" sz="2400" b="1" dirty="0"/>
              <a:t>: </a:t>
            </a:r>
            <a:r>
              <a:rPr lang="it-IT" sz="2400" dirty="0" err="1"/>
              <a:t>Electrochemical</a:t>
            </a:r>
            <a:r>
              <a:rPr lang="it-IT" sz="2400" dirty="0"/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166764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347450" y="1678115"/>
            <a:ext cx="6345705" cy="741750"/>
          </a:xfrm>
        </p:spPr>
        <p:txBody>
          <a:bodyPr>
            <a:normAutofit/>
          </a:bodyPr>
          <a:lstStyle/>
          <a:p>
            <a:r>
              <a:rPr lang="de-DE" sz="3600" b="0" dirty="0" err="1">
                <a:solidFill>
                  <a:srgbClr val="002060"/>
                </a:solidFill>
              </a:rPr>
              <a:t>Weather</a:t>
            </a:r>
            <a:r>
              <a:rPr lang="de-DE" sz="3600" b="0" dirty="0">
                <a:solidFill>
                  <a:srgbClr val="002060"/>
                </a:solidFill>
              </a:rPr>
              <a:t> / </a:t>
            </a:r>
            <a:r>
              <a:rPr lang="de-DE" sz="3600" b="0" dirty="0" err="1">
                <a:solidFill>
                  <a:srgbClr val="002060"/>
                </a:solidFill>
              </a:rPr>
              <a:t>PMx</a:t>
            </a:r>
            <a:r>
              <a:rPr lang="de-DE" sz="3600" b="0" dirty="0">
                <a:solidFill>
                  <a:srgbClr val="002060"/>
                </a:solidFill>
              </a:rPr>
              <a:t> / Noise</a:t>
            </a: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>
          <a:xfrm>
            <a:off x="2392456" y="4468425"/>
            <a:ext cx="5831514" cy="44425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Wind speed/direction</a:t>
            </a: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Temperature </a:t>
            </a: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Humidity </a:t>
            </a: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Pressure </a:t>
            </a: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Solar </a:t>
            </a:r>
            <a:r>
              <a:rPr lang="it-IT" sz="2400" kern="0" dirty="0" err="1"/>
              <a:t>radiation</a:t>
            </a:r>
            <a:endParaRPr lang="it-IT" sz="2400" kern="0" dirty="0"/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UV </a:t>
            </a:r>
            <a:r>
              <a:rPr lang="it-IT" sz="2400" kern="0" dirty="0" err="1"/>
              <a:t>radiation</a:t>
            </a:r>
            <a:r>
              <a:rPr lang="it-IT" sz="2400" kern="0" dirty="0"/>
              <a:t> – UV index</a:t>
            </a:r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2400" kern="0" dirty="0" err="1"/>
              <a:t>Rainfall</a:t>
            </a:r>
            <a:r>
              <a:rPr lang="it-IT" sz="2400" kern="0" dirty="0"/>
              <a:t> – </a:t>
            </a:r>
            <a:r>
              <a:rPr lang="it-IT" sz="2400" kern="0" dirty="0" err="1"/>
              <a:t>snowfall</a:t>
            </a:r>
            <a:endParaRPr lang="it-IT" sz="2400" kern="0" dirty="0"/>
          </a:p>
          <a:p>
            <a:pPr marL="612775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it-IT" sz="2400" kern="0" dirty="0"/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400" kern="0" dirty="0"/>
              <a:t>PM10, PM2.5, PM1</a:t>
            </a:r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it-IT" sz="2400" kern="0" dirty="0"/>
          </a:p>
          <a:p>
            <a:pPr marL="612775" lvl="0" indent="-612775" defTabSz="16335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2400" kern="0" dirty="0" err="1"/>
              <a:t>Noise</a:t>
            </a:r>
            <a:endParaRPr lang="it-IT" sz="2400" kern="0" dirty="0"/>
          </a:p>
          <a:p>
            <a:pPr marL="612775" marR="0" lvl="0" indent="-612775" algn="l" defTabSz="1633538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it-IT" sz="2400" kern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9377DE-EA4E-1AD4-781C-1DB6AF742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364" y="4455495"/>
            <a:ext cx="6495041" cy="43334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B05C83-3943-4FF1-3B7E-D17AEB46C699}"/>
              </a:ext>
            </a:extLst>
          </p:cNvPr>
          <p:cNvSpPr txBox="1"/>
          <p:nvPr/>
        </p:nvSpPr>
        <p:spPr>
          <a:xfrm>
            <a:off x="2392456" y="3125943"/>
            <a:ext cx="1098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Sensor </a:t>
            </a:r>
            <a:r>
              <a:rPr lang="it-IT" sz="2400" b="1" dirty="0" err="1"/>
              <a:t>Type</a:t>
            </a:r>
            <a:r>
              <a:rPr lang="it-IT" sz="2400" b="1" dirty="0"/>
              <a:t>: </a:t>
            </a:r>
            <a:r>
              <a:rPr lang="it-IT" sz="2400" dirty="0" err="1"/>
              <a:t>Meteorological</a:t>
            </a:r>
            <a:r>
              <a:rPr lang="it-IT" sz="2400" dirty="0"/>
              <a:t> Sensors + Optical </a:t>
            </a:r>
            <a:r>
              <a:rPr lang="it-IT" sz="2400" dirty="0" err="1"/>
              <a:t>Particle</a:t>
            </a:r>
            <a:r>
              <a:rPr lang="it-IT" sz="2400" dirty="0"/>
              <a:t> Counter + </a:t>
            </a:r>
            <a:r>
              <a:rPr lang="it-IT" sz="2400" dirty="0" err="1"/>
              <a:t>Phonometer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06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F9AE250-D21A-731B-409E-B7D4791AD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0670" y="1678630"/>
            <a:ext cx="6345705" cy="74175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C00000"/>
                </a:solidFill>
              </a:rPr>
              <a:t>Guardian2 Network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25E65A6-9993-B24C-9CD1-5E2927670602}"/>
              </a:ext>
            </a:extLst>
          </p:cNvPr>
          <p:cNvGrpSpPr/>
          <p:nvPr/>
        </p:nvGrpSpPr>
        <p:grpSpPr>
          <a:xfrm>
            <a:off x="5947850" y="2534346"/>
            <a:ext cx="11881321" cy="7267185"/>
            <a:chOff x="3202545" y="2534346"/>
            <a:chExt cx="11881321" cy="726718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94BAED86-E031-5DBF-C9A7-DB0C5C1C570C}"/>
                </a:ext>
              </a:extLst>
            </p:cNvPr>
            <p:cNvGrpSpPr/>
            <p:nvPr/>
          </p:nvGrpSpPr>
          <p:grpSpPr>
            <a:xfrm>
              <a:off x="3202545" y="2767388"/>
              <a:ext cx="11881321" cy="7034143"/>
              <a:chOff x="5573766" y="3317813"/>
              <a:chExt cx="11071231" cy="6281815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542B8644-5EC5-5300-3F2C-01367EAF7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03"/>
              <a:stretch/>
            </p:blipFill>
            <p:spPr>
              <a:xfrm>
                <a:off x="5902184" y="3317813"/>
                <a:ext cx="10451635" cy="5861059"/>
              </a:xfrm>
              <a:prstGeom prst="rect">
                <a:avLst/>
              </a:prstGeom>
            </p:spPr>
          </p:pic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73349C1-00DF-99B9-8730-51EF04EEFE15}"/>
                  </a:ext>
                </a:extLst>
              </p:cNvPr>
              <p:cNvSpPr txBox="1"/>
              <p:nvPr/>
            </p:nvSpPr>
            <p:spPr>
              <a:xfrm>
                <a:off x="8681012" y="4687747"/>
                <a:ext cx="914400" cy="91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D8E9E84-2C33-19AA-6B3E-1E9BCD893614}"/>
                  </a:ext>
                </a:extLst>
              </p:cNvPr>
              <p:cNvSpPr txBox="1"/>
              <p:nvPr/>
            </p:nvSpPr>
            <p:spPr>
              <a:xfrm>
                <a:off x="13109449" y="5602147"/>
                <a:ext cx="1125125" cy="81009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87DA4EA-1703-8A51-0F02-E0CA1F2D861F}"/>
                  </a:ext>
                </a:extLst>
              </p:cNvPr>
              <p:cNvSpPr txBox="1"/>
              <p:nvPr/>
            </p:nvSpPr>
            <p:spPr>
              <a:xfrm>
                <a:off x="13109449" y="6788492"/>
                <a:ext cx="1125125" cy="81009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A7BE9A1-A9FD-26DF-0BBE-0CC02D6EE103}"/>
                  </a:ext>
                </a:extLst>
              </p:cNvPr>
              <p:cNvSpPr txBox="1"/>
              <p:nvPr/>
            </p:nvSpPr>
            <p:spPr>
              <a:xfrm>
                <a:off x="12468075" y="7667910"/>
                <a:ext cx="1125125" cy="81009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24D316F-AD1D-17BA-376D-0F47D8F4DD91}"/>
                  </a:ext>
                </a:extLst>
              </p:cNvPr>
              <p:cNvSpPr txBox="1"/>
              <p:nvPr/>
            </p:nvSpPr>
            <p:spPr>
              <a:xfrm>
                <a:off x="11128001" y="8142283"/>
                <a:ext cx="1125125" cy="81009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graphicFrame>
            <p:nvGraphicFramePr>
              <p:cNvPr id="6" name="Oggetto 5">
                <a:extLst>
                  <a:ext uri="{FF2B5EF4-FFF2-40B4-BE49-F238E27FC236}">
                    <a16:creationId xmlns:a16="http://schemas.microsoft.com/office/drawing/2014/main" id="{E48818FA-8191-6B24-F28F-140FDD6F94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7065980"/>
                  </p:ext>
                </p:extLst>
              </p:nvPr>
            </p:nvGraphicFramePr>
            <p:xfrm>
              <a:off x="13176921" y="5477545"/>
              <a:ext cx="765085" cy="1366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4" imgW="2533680" imgH="4524480" progId="Paint.Picture">
                      <p:embed/>
                    </p:oleObj>
                  </mc:Choice>
                  <mc:Fallback>
                    <p:oleObj name="Immagine bitmap" r:id="rId4" imgW="2533680" imgH="4524480" progId="Paint.Picture">
                      <p:embed/>
                      <p:pic>
                        <p:nvPicPr>
                          <p:cNvPr id="7" name="Oggetto 6">
                            <a:extLst>
                              <a:ext uri="{FF2B5EF4-FFF2-40B4-BE49-F238E27FC236}">
                                <a16:creationId xmlns:a16="http://schemas.microsoft.com/office/drawing/2014/main" id="{8FF94EEE-016D-9F3C-214F-91B0A64C810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3176921" y="5477545"/>
                            <a:ext cx="765085" cy="13662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ggetto 6">
                <a:extLst>
                  <a:ext uri="{FF2B5EF4-FFF2-40B4-BE49-F238E27FC236}">
                    <a16:creationId xmlns:a16="http://schemas.microsoft.com/office/drawing/2014/main" id="{381E54C6-D55B-0636-36D7-9087CA5BD9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7285551"/>
                  </p:ext>
                </p:extLst>
              </p:nvPr>
            </p:nvGraphicFramePr>
            <p:xfrm>
              <a:off x="13057470" y="6889621"/>
              <a:ext cx="765086" cy="1366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4" imgW="2533680" imgH="4524480" progId="Paint.Picture">
                      <p:embed/>
                    </p:oleObj>
                  </mc:Choice>
                  <mc:Fallback>
                    <p:oleObj name="Immagine bitmap" r:id="rId4" imgW="2533680" imgH="4524480" progId="Paint.Picture">
                      <p:embed/>
                      <p:pic>
                        <p:nvPicPr>
                          <p:cNvPr id="6" name="Oggetto 5">
                            <a:extLst>
                              <a:ext uri="{FF2B5EF4-FFF2-40B4-BE49-F238E27FC236}">
                                <a16:creationId xmlns:a16="http://schemas.microsoft.com/office/drawing/2014/main" id="{E48818FA-8191-6B24-F28F-140FDD6F94C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3057470" y="6889621"/>
                            <a:ext cx="765086" cy="1366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ggetto 8">
                <a:extLst>
                  <a:ext uri="{FF2B5EF4-FFF2-40B4-BE49-F238E27FC236}">
                    <a16:creationId xmlns:a16="http://schemas.microsoft.com/office/drawing/2014/main" id="{95CB0866-68DD-1329-BAC8-4CC5749D15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0691063"/>
                  </p:ext>
                </p:extLst>
              </p:nvPr>
            </p:nvGraphicFramePr>
            <p:xfrm>
              <a:off x="12380964" y="7969144"/>
              <a:ext cx="833807" cy="14889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4" imgW="2533680" imgH="4524480" progId="Paint.Picture">
                      <p:embed/>
                    </p:oleObj>
                  </mc:Choice>
                  <mc:Fallback>
                    <p:oleObj name="Immagine bitmap" r:id="rId4" imgW="2533680" imgH="4524480" progId="Paint.Picture">
                      <p:embed/>
                      <p:pic>
                        <p:nvPicPr>
                          <p:cNvPr id="8" name="Oggetto 7">
                            <a:extLst>
                              <a:ext uri="{FF2B5EF4-FFF2-40B4-BE49-F238E27FC236}">
                                <a16:creationId xmlns:a16="http://schemas.microsoft.com/office/drawing/2014/main" id="{FD18AAC8-C59F-E01D-503E-1BF81F0DFB4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2380964" y="7969144"/>
                            <a:ext cx="833807" cy="14889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ggetto 16">
                <a:extLst>
                  <a:ext uri="{FF2B5EF4-FFF2-40B4-BE49-F238E27FC236}">
                    <a16:creationId xmlns:a16="http://schemas.microsoft.com/office/drawing/2014/main" id="{EECA9F89-AEEA-FCB4-D7AC-F91C9A380A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4275525"/>
                  </p:ext>
                </p:extLst>
              </p:nvPr>
            </p:nvGraphicFramePr>
            <p:xfrm>
              <a:off x="11101398" y="8110689"/>
              <a:ext cx="833807" cy="14889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4" imgW="2533680" imgH="4524480" progId="Paint.Picture">
                      <p:embed/>
                    </p:oleObj>
                  </mc:Choice>
                  <mc:Fallback>
                    <p:oleObj name="Immagine bitmap" r:id="rId4" imgW="2533680" imgH="4524480" progId="Paint.Picture">
                      <p:embed/>
                      <p:pic>
                        <p:nvPicPr>
                          <p:cNvPr id="9" name="Oggetto 8">
                            <a:extLst>
                              <a:ext uri="{FF2B5EF4-FFF2-40B4-BE49-F238E27FC236}">
                                <a16:creationId xmlns:a16="http://schemas.microsoft.com/office/drawing/2014/main" id="{95CB0866-68DD-1329-BAC8-4CC5749D15B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1101398" y="8110689"/>
                            <a:ext cx="833807" cy="14889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EC81173-D9B3-8CC5-3F3F-8E80C6ECC4F9}"/>
                  </a:ext>
                </a:extLst>
              </p:cNvPr>
              <p:cNvSpPr txBox="1"/>
              <p:nvPr/>
            </p:nvSpPr>
            <p:spPr>
              <a:xfrm>
                <a:off x="13342144" y="8393493"/>
                <a:ext cx="2725885" cy="3573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Air Quality Stations</a:t>
                </a: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B88470D-D98D-30C4-FB22-4807511E5D23}"/>
                  </a:ext>
                </a:extLst>
              </p:cNvPr>
              <p:cNvSpPr txBox="1"/>
              <p:nvPr/>
            </p:nvSpPr>
            <p:spPr>
              <a:xfrm>
                <a:off x="5722826" y="7437077"/>
                <a:ext cx="1804664" cy="6321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Smartphone</a:t>
                </a:r>
                <a:br>
                  <a:rPr lang="it-IT" sz="2000" b="1" dirty="0">
                    <a:solidFill>
                      <a:srgbClr val="C00000"/>
                    </a:solidFill>
                    <a:latin typeface="+mn-lt"/>
                  </a:rPr>
                </a:br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APP</a:t>
                </a:r>
                <a:endParaRPr lang="it-IT" sz="24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D032A71-846D-A08E-0C9D-B54FB180E7D0}"/>
                  </a:ext>
                </a:extLst>
              </p:cNvPr>
              <p:cNvSpPr txBox="1"/>
              <p:nvPr/>
            </p:nvSpPr>
            <p:spPr>
              <a:xfrm>
                <a:off x="5573766" y="3929526"/>
                <a:ext cx="1125126" cy="6321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WEB</a:t>
                </a:r>
                <a:br>
                  <a:rPr lang="it-IT" sz="2000" b="1" dirty="0">
                    <a:solidFill>
                      <a:srgbClr val="C00000"/>
                    </a:solidFill>
                    <a:latin typeface="+mn-lt"/>
                  </a:rPr>
                </a:br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Platform</a:t>
                </a: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A2F71BA-F4B4-03A5-138B-C3A15D07C97F}"/>
                  </a:ext>
                </a:extLst>
              </p:cNvPr>
              <p:cNvSpPr txBox="1"/>
              <p:nvPr/>
            </p:nvSpPr>
            <p:spPr>
              <a:xfrm>
                <a:off x="9998299" y="3965573"/>
                <a:ext cx="1620182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/>
                  <a:t>GRPS</a:t>
                </a:r>
                <a:endParaRPr lang="it-IT" sz="2000" b="1" dirty="0">
                  <a:latin typeface="+mn-lt"/>
                </a:endParaRP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161AB89-B670-0122-6201-25A837A5BA19}"/>
                  </a:ext>
                </a:extLst>
              </p:cNvPr>
              <p:cNvSpPr txBox="1"/>
              <p:nvPr/>
            </p:nvSpPr>
            <p:spPr>
              <a:xfrm>
                <a:off x="14216804" y="3916750"/>
                <a:ext cx="2428193" cy="3573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rgbClr val="C00000"/>
                    </a:solidFill>
                    <a:latin typeface="+mn-lt"/>
                  </a:rPr>
                  <a:t>W</a:t>
                </a:r>
                <a:r>
                  <a:rPr lang="it-IT" sz="2000" b="1" dirty="0">
                    <a:solidFill>
                      <a:srgbClr val="C00000"/>
                    </a:solidFill>
                  </a:rPr>
                  <a:t>eather stations</a:t>
                </a:r>
                <a:endParaRPr lang="it-IT" sz="20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p:grp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75C334C-2C96-D365-E687-A4191E40DD13}"/>
                </a:ext>
              </a:extLst>
            </p:cNvPr>
            <p:cNvSpPr txBox="1"/>
            <p:nvPr/>
          </p:nvSpPr>
          <p:spPr>
            <a:xfrm>
              <a:off x="3382566" y="5474370"/>
              <a:ext cx="1125125" cy="81009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35505BA-3FF3-F3A3-036B-63F73FCB8EE7}"/>
                </a:ext>
              </a:extLst>
            </p:cNvPr>
            <p:cNvSpPr txBox="1"/>
            <p:nvPr/>
          </p:nvSpPr>
          <p:spPr>
            <a:xfrm>
              <a:off x="3342872" y="2534346"/>
              <a:ext cx="4855229" cy="25467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76F937D-BE09-8207-71F9-6335705CB7DE}"/>
                </a:ext>
              </a:extLst>
            </p:cNvPr>
            <p:cNvSpPr txBox="1"/>
            <p:nvPr/>
          </p:nvSpPr>
          <p:spPr>
            <a:xfrm>
              <a:off x="6945645" y="4954575"/>
              <a:ext cx="1207451" cy="8640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A5E483D-FB2E-ED23-43BC-570FA5374D0F}"/>
                </a:ext>
              </a:extLst>
            </p:cNvPr>
            <p:cNvSpPr txBox="1"/>
            <p:nvPr/>
          </p:nvSpPr>
          <p:spPr>
            <a:xfrm>
              <a:off x="4514223" y="4608375"/>
              <a:ext cx="193671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latin typeface="+mn-lt"/>
                </a:rPr>
                <a:t>WEB Platform</a:t>
              </a:r>
              <a:endParaRPr lang="it-IT" sz="24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B808C33-CDBC-7C0A-9FB4-257B8AD20929}"/>
                </a:ext>
              </a:extLst>
            </p:cNvPr>
            <p:cNvSpPr txBox="1"/>
            <p:nvPr/>
          </p:nvSpPr>
          <p:spPr>
            <a:xfrm>
              <a:off x="7196277" y="7333615"/>
              <a:ext cx="866809" cy="3751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24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21734F0-42A2-D2E9-68FF-C95DF898DE98}"/>
                </a:ext>
              </a:extLst>
            </p:cNvPr>
            <p:cNvSpPr txBox="1"/>
            <p:nvPr/>
          </p:nvSpPr>
          <p:spPr>
            <a:xfrm>
              <a:off x="6757941" y="6073475"/>
              <a:ext cx="495055" cy="3751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24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85A370CC-1AC0-7BF2-9853-9291D04729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349"/>
          <a:stretch/>
        </p:blipFill>
        <p:spPr>
          <a:xfrm>
            <a:off x="1582365" y="4271456"/>
            <a:ext cx="6206710" cy="31222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n-lt"/>
              </a:rPr>
              <a:t>Data Management</a:t>
            </a:r>
          </a:p>
        </p:txBody>
      </p:sp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7C6FFA3A-3F43-0F77-F314-095260AC6353}"/>
              </a:ext>
            </a:extLst>
          </p:cNvPr>
          <p:cNvSpPr txBox="1">
            <a:spLocks/>
          </p:cNvSpPr>
          <p:nvPr/>
        </p:nvSpPr>
        <p:spPr>
          <a:xfrm>
            <a:off x="2392456" y="3298295"/>
            <a:ext cx="4275475" cy="6480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371509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>
                <a:solidFill>
                  <a:srgbClr val="004494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02863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386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140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894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649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403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157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91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500" dirty="0">
                <a:solidFill>
                  <a:schemeClr val="tx1"/>
                </a:solidFill>
                <a:latin typeface="+mn-lt"/>
              </a:rPr>
              <a:t>WEB Platform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500" b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500" b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500" dirty="0">
                <a:solidFill>
                  <a:schemeClr val="tx1"/>
                </a:solidFill>
                <a:latin typeface="+mn-lt"/>
              </a:rPr>
              <a:t>Smartphone APP</a:t>
            </a:r>
            <a:br>
              <a:rPr lang="it-IT" sz="2500" dirty="0">
                <a:solidFill>
                  <a:schemeClr val="tx1"/>
                </a:solidFill>
                <a:latin typeface="+mn-lt"/>
              </a:rPr>
            </a:br>
            <a:br>
              <a:rPr lang="it-IT" sz="2500" dirty="0">
                <a:solidFill>
                  <a:schemeClr val="tx1"/>
                </a:solidFill>
                <a:latin typeface="+mn-lt"/>
              </a:rPr>
            </a:br>
            <a:endParaRPr lang="en-US" sz="2500" b="1" dirty="0">
              <a:latin typeface="+mn-lt"/>
            </a:endParaRPr>
          </a:p>
          <a:p>
            <a:pPr marL="1485831" lvl="1" indent="-457200">
              <a:buFont typeface="Wingdings" panose="05000000000000000000" pitchFamily="2" charset="2"/>
              <a:buChar char="q"/>
            </a:pPr>
            <a:r>
              <a:rPr lang="en-US" sz="2500" dirty="0"/>
              <a:t>Android 9.0 (PIE) </a:t>
            </a:r>
            <a:br>
              <a:rPr lang="en-US" sz="2500" dirty="0"/>
            </a:br>
            <a:r>
              <a:rPr lang="en-US" sz="2500" dirty="0"/>
              <a:t>and superior</a:t>
            </a:r>
          </a:p>
          <a:p>
            <a:pPr marL="1485831" lvl="1" indent="-457200">
              <a:buFont typeface="Wingdings" panose="05000000000000000000" pitchFamily="2" charset="2"/>
              <a:buChar char="q"/>
            </a:pPr>
            <a:endParaRPr lang="en-US" sz="2500" dirty="0"/>
          </a:p>
          <a:p>
            <a:pPr marL="1485831" lvl="1" indent="-457200">
              <a:buFont typeface="Wingdings" panose="05000000000000000000" pitchFamily="2" charset="2"/>
              <a:buChar char="q"/>
            </a:pPr>
            <a:r>
              <a:rPr lang="en-US" sz="2500" dirty="0"/>
              <a:t>Set concentration thresholds</a:t>
            </a:r>
            <a:endParaRPr lang="it-IT" sz="2500" dirty="0"/>
          </a:p>
          <a:p>
            <a:pPr marL="1485831" lvl="1" indent="-457200">
              <a:buFont typeface="Wingdings" panose="05000000000000000000" pitchFamily="2" charset="2"/>
              <a:buChar char="q"/>
            </a:pPr>
            <a:endParaRPr lang="en-US" sz="2500" dirty="0"/>
          </a:p>
          <a:p>
            <a:pPr marL="1485831" lvl="1" indent="-457200">
              <a:buFont typeface="Wingdings" panose="05000000000000000000" pitchFamily="2" charset="2"/>
              <a:buChar char="q"/>
            </a:pPr>
            <a:r>
              <a:rPr lang="en-US" sz="2500" dirty="0"/>
              <a:t>Alarms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500" b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500" b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5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Immagine 4" descr="Immagine che contiene testo, persona, uomo&#10;&#10;Descrizione generata automaticamente">
            <a:extLst>
              <a:ext uri="{FF2B5EF4-FFF2-40B4-BE49-F238E27FC236}">
                <a16:creationId xmlns:a16="http://schemas.microsoft.com/office/drawing/2014/main" id="{CC8C813C-7E8D-4E81-950A-D6127179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66" y="3478315"/>
            <a:ext cx="9676830" cy="564481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6593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587BE3D-FB95-DE15-6592-10823708EE58}"/>
              </a:ext>
            </a:extLst>
          </p:cNvPr>
          <p:cNvGrpSpPr/>
          <p:nvPr/>
        </p:nvGrpSpPr>
        <p:grpSpPr>
          <a:xfrm>
            <a:off x="-14748" y="627726"/>
            <a:ext cx="15503659" cy="9659273"/>
            <a:chOff x="-7557" y="0"/>
            <a:chExt cx="14993856" cy="771393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D327110-47B5-F12F-5A09-88AE54BE2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9" b="24714"/>
            <a:stretch/>
          </p:blipFill>
          <p:spPr>
            <a:xfrm>
              <a:off x="-7557" y="0"/>
              <a:ext cx="14993856" cy="7713938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289704C-8167-15B6-FE53-C6D4CF6231F2}"/>
                </a:ext>
              </a:extLst>
            </p:cNvPr>
            <p:cNvSpPr/>
            <p:nvPr/>
          </p:nvSpPr>
          <p:spPr>
            <a:xfrm>
              <a:off x="9998301" y="95313"/>
              <a:ext cx="4860540" cy="5048188"/>
            </a:xfrm>
            <a:prstGeom prst="rect">
              <a:avLst/>
            </a:prstGeom>
            <a:noFill/>
            <a:ln w="889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0064327-837E-0CE4-5219-E9D7E5C2D3D5}"/>
                </a:ext>
              </a:extLst>
            </p:cNvPr>
            <p:cNvSpPr/>
            <p:nvPr/>
          </p:nvSpPr>
          <p:spPr>
            <a:xfrm>
              <a:off x="10049487" y="4423420"/>
              <a:ext cx="713899" cy="72008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776F6A-86FE-12C9-83CC-1DC669418434}"/>
              </a:ext>
            </a:extLst>
          </p:cNvPr>
          <p:cNvSpPr txBox="1"/>
          <p:nvPr/>
        </p:nvSpPr>
        <p:spPr>
          <a:xfrm>
            <a:off x="100423" y="717958"/>
            <a:ext cx="134692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004494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Building S4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E69FB4-342A-3E02-70BC-C4AF618EBF21}"/>
              </a:ext>
            </a:extLst>
          </p:cNvPr>
          <p:cNvSpPr txBox="1"/>
          <p:nvPr/>
        </p:nvSpPr>
        <p:spPr>
          <a:xfrm>
            <a:off x="100424" y="7249443"/>
            <a:ext cx="716858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Rh%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1B9CF7-AE0E-EAC4-BBCC-0724FAFD502A}"/>
              </a:ext>
            </a:extLst>
          </p:cNvPr>
          <p:cNvSpPr txBox="1"/>
          <p:nvPr/>
        </p:nvSpPr>
        <p:spPr>
          <a:xfrm>
            <a:off x="5228531" y="7258734"/>
            <a:ext cx="1481985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D538CC-A1DD-F16B-0FFC-49FF3F9DEB94}"/>
              </a:ext>
            </a:extLst>
          </p:cNvPr>
          <p:cNvSpPr txBox="1"/>
          <p:nvPr/>
        </p:nvSpPr>
        <p:spPr>
          <a:xfrm>
            <a:off x="10331317" y="757733"/>
            <a:ext cx="612089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it-IT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DC63D93-6055-929F-6C7F-9385E502FDCB}"/>
              </a:ext>
            </a:extLst>
          </p:cNvPr>
          <p:cNvSpPr txBox="1"/>
          <p:nvPr/>
        </p:nvSpPr>
        <p:spPr>
          <a:xfrm>
            <a:off x="15983966" y="3851707"/>
            <a:ext cx="1890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</a:rPr>
              <a:t>Elementary</a:t>
            </a:r>
            <a:r>
              <a:rPr lang="it-IT" sz="2400" b="1" dirty="0">
                <a:solidFill>
                  <a:srgbClr val="C00000"/>
                </a:solidFill>
              </a:rPr>
              <a:t> school: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b="1" dirty="0"/>
              <a:t>CO</a:t>
            </a:r>
            <a:r>
              <a:rPr lang="it-IT" sz="2400" b="1" baseline="-25000" dirty="0"/>
              <a:t>2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VOC </a:t>
            </a:r>
          </a:p>
          <a:p>
            <a:pPr marL="285750" indent="-285750">
              <a:buFontTx/>
              <a:buChar char="-"/>
            </a:pPr>
            <a:r>
              <a:rPr lang="it-IT" sz="2400" b="1" dirty="0" err="1"/>
              <a:t>PMx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b="1" dirty="0"/>
              <a:t>Temp. 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RH%</a:t>
            </a:r>
          </a:p>
        </p:txBody>
      </p:sp>
    </p:spTree>
    <p:extLst>
      <p:ext uri="{BB962C8B-B14F-4D97-AF65-F5344CB8AC3E}">
        <p14:creationId xmlns:p14="http://schemas.microsoft.com/office/powerpoint/2010/main" val="118180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 descr="Ein Bild, das Kleidung, Person, haltend enthält.&#10;&#10;Mit hoher Zuverlässigkeit generierte Beschreibung">
            <a:extLst>
              <a:ext uri="{FF2B5EF4-FFF2-40B4-BE49-F238E27FC236}">
                <a16:creationId xmlns:a16="http://schemas.microsoft.com/office/drawing/2014/main" id="{7DD029D3-8EA4-D0C2-A6C1-AEAC18689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11" y="3120453"/>
            <a:ext cx="2387827" cy="2473097"/>
          </a:xfrm>
          <a:prstGeom prst="rect">
            <a:avLst/>
          </a:prstGeom>
        </p:spPr>
      </p:pic>
      <p:pic>
        <p:nvPicPr>
          <p:cNvPr id="7" name="Grafik 13">
            <a:extLst>
              <a:ext uri="{FF2B5EF4-FFF2-40B4-BE49-F238E27FC236}">
                <a16:creationId xmlns:a16="http://schemas.microsoft.com/office/drawing/2014/main" id="{5BA93EBE-AF56-84F1-9BD7-9241A15AC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11" y="5820753"/>
            <a:ext cx="2387827" cy="247309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274FF4D-BA67-681A-A176-7376B541103F}"/>
              </a:ext>
            </a:extLst>
          </p:cNvPr>
          <p:cNvGrpSpPr/>
          <p:nvPr/>
        </p:nvGrpSpPr>
        <p:grpSpPr>
          <a:xfrm>
            <a:off x="2122426" y="1569137"/>
            <a:ext cx="4405655" cy="8717863"/>
            <a:chOff x="2122426" y="1569137"/>
            <a:chExt cx="4405655" cy="8717863"/>
          </a:xfrm>
        </p:grpSpPr>
        <p:graphicFrame>
          <p:nvGraphicFramePr>
            <p:cNvPr id="27" name="Oggetto 26">
              <a:extLst>
                <a:ext uri="{FF2B5EF4-FFF2-40B4-BE49-F238E27FC236}">
                  <a16:creationId xmlns:a16="http://schemas.microsoft.com/office/drawing/2014/main" id="{C58EAEAE-0DA5-E3C2-4D5B-242B708010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0724862"/>
                </p:ext>
              </p:extLst>
            </p:nvPr>
          </p:nvGraphicFramePr>
          <p:xfrm>
            <a:off x="2122426" y="1569137"/>
            <a:ext cx="4405655" cy="8717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4" imgW="4648320" imgH="9172440" progId="Paint.Picture">
                    <p:embed/>
                  </p:oleObj>
                </mc:Choice>
                <mc:Fallback>
                  <p:oleObj name="Immagine bitmap" r:id="rId4" imgW="4648320" imgH="9172440" progId="Paint.Picture">
                    <p:embed/>
                    <p:pic>
                      <p:nvPicPr>
                        <p:cNvPr id="27" name="Oggetto 26">
                          <a:extLst>
                            <a:ext uri="{FF2B5EF4-FFF2-40B4-BE49-F238E27FC236}">
                              <a16:creationId xmlns:a16="http://schemas.microsoft.com/office/drawing/2014/main" id="{C58EAEAE-0DA5-E3C2-4D5B-242B708010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22426" y="1569137"/>
                          <a:ext cx="4405655" cy="8717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F55C6883-F8D3-17DA-8466-71E0450CFFB8}"/>
                </a:ext>
              </a:extLst>
            </p:cNvPr>
            <p:cNvSpPr txBox="1"/>
            <p:nvPr/>
          </p:nvSpPr>
          <p:spPr>
            <a:xfrm>
              <a:off x="3643945" y="8833910"/>
              <a:ext cx="2303906" cy="40504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CD31F7C-2FAA-BCEE-BFCD-52CF9DA426F4}"/>
              </a:ext>
            </a:extLst>
          </p:cNvPr>
          <p:cNvGrpSpPr/>
          <p:nvPr/>
        </p:nvGrpSpPr>
        <p:grpSpPr>
          <a:xfrm>
            <a:off x="10853396" y="1543100"/>
            <a:ext cx="4039870" cy="8743900"/>
            <a:chOff x="10853396" y="1543100"/>
            <a:chExt cx="4039870" cy="8743900"/>
          </a:xfrm>
        </p:grpSpPr>
        <p:graphicFrame>
          <p:nvGraphicFramePr>
            <p:cNvPr id="6" name="Oggetto 5">
              <a:extLst>
                <a:ext uri="{FF2B5EF4-FFF2-40B4-BE49-F238E27FC236}">
                  <a16:creationId xmlns:a16="http://schemas.microsoft.com/office/drawing/2014/main" id="{335D132D-F7B2-7090-49BC-61EFC43FA9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3900126"/>
                </p:ext>
              </p:extLst>
            </p:nvPr>
          </p:nvGraphicFramePr>
          <p:xfrm>
            <a:off x="10853396" y="1543100"/>
            <a:ext cx="4039870" cy="874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6" imgW="5734080" imgH="12192120" progId="Paint.Picture">
                    <p:embed/>
                  </p:oleObj>
                </mc:Choice>
                <mc:Fallback>
                  <p:oleObj name="Immagine bitmap" r:id="rId6" imgW="5734080" imgH="12192120" progId="Paint.Picture">
                    <p:embed/>
                    <p:pic>
                      <p:nvPicPr>
                        <p:cNvPr id="6" name="Oggetto 5">
                          <a:extLst>
                            <a:ext uri="{FF2B5EF4-FFF2-40B4-BE49-F238E27FC236}">
                              <a16:creationId xmlns:a16="http://schemas.microsoft.com/office/drawing/2014/main" id="{335D132D-F7B2-7090-49BC-61EFC43FA92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853396" y="1543100"/>
                          <a:ext cx="4039870" cy="8743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691B50D-C0C3-A251-D3AC-B158E39D4069}"/>
                </a:ext>
              </a:extLst>
            </p:cNvPr>
            <p:cNvSpPr txBox="1"/>
            <p:nvPr/>
          </p:nvSpPr>
          <p:spPr>
            <a:xfrm>
              <a:off x="12374915" y="9013950"/>
              <a:ext cx="2303906" cy="1800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939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5127</TotalTime>
  <Words>227</Words>
  <Application>Microsoft Office PowerPoint</Application>
  <PresentationFormat>Personalizzato</PresentationFormat>
  <Paragraphs>89</Paragraphs>
  <Slides>10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Times New Roman</vt:lpstr>
      <vt:lpstr>Wingdings</vt:lpstr>
      <vt:lpstr>Tema di Office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AIRSENSE Analytics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Falk Reimann;Felix Lange</dc:creator>
  <cp:lastModifiedBy>MATTIA CRIVELLI</cp:lastModifiedBy>
  <cp:revision>495</cp:revision>
  <dcterms:created xsi:type="dcterms:W3CDTF">2014-09-02T10:51:01Z</dcterms:created>
  <dcterms:modified xsi:type="dcterms:W3CDTF">2022-06-08T10:21:01Z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