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3" r:id="rId3"/>
    <p:sldId id="261" r:id="rId4"/>
  </p:sldIdLst>
  <p:sldSz cx="12192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E4A2BDBB-883D-4777-BBE6-E970F6D61AB5}" type="datetimeFigureOut">
              <a:rPr lang="en-US" smtClean="0"/>
              <a:t>3/7/2022</a:t>
            </a:fld>
            <a:endParaRPr lang="en-US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Upravit hlavní textové styly</a:t>
            </a:r>
          </a:p>
          <a:p>
            <a:pPr lvl="1"/>
            <a:r>
              <a:t>Druhá úroveň</a:t>
            </a:r>
          </a:p>
          <a:p>
            <a:pPr lvl="2"/>
            <a:r>
              <a:t>Třetí úroveň</a:t>
            </a:r>
          </a:p>
          <a:p>
            <a:pPr lvl="3"/>
            <a:r>
              <a:t>Čtvrtá úroveň</a:t>
            </a:r>
          </a:p>
          <a:p>
            <a:pPr lvl="4"/>
            <a:r>
              <a:t>Pátá úroveň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D795FE50-D4B2-46F7-A8F5-33495948FD53}" type="slidenum">
              <a:rPr lang="en-US" smtClean="0"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43577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t>Podporujeme zdravé a udržitelné projekty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effectLst/>
              </a:defRPr>
            </a:pPr>
            <a:r>
              <a:t>„Investiční výbor (pro operace potenciálně využívající záruku EU v rámci EFSI)“ </a:t>
            </a:r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074A71-701C-48DF-A759-165E43BB9253}" type="slidenum">
              <a:rPr lang="en-GB" smtClean="0"/>
              <a:t>3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15609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4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2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0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1D5B70-15D6-472C-8BF6-2A6D8AB770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0401" y="378975"/>
            <a:ext cx="10858500" cy="262380"/>
          </a:xfrm>
        </p:spPr>
        <p:txBody>
          <a:bodyPr anchor="b"/>
          <a:lstStyle>
            <a:lvl1pPr marL="0" indent="0">
              <a:buNone/>
              <a:defRPr sz="1650" b="1">
                <a:solidFill>
                  <a:srgbClr val="005BAA"/>
                </a:solidFill>
                <a:latin typeface="Roboto" panose="02000000000000000000" pitchFamily="2" charset="0"/>
              </a:defRPr>
            </a:lvl1pPr>
          </a:lstStyle>
          <a:p>
            <a:pPr lvl="0"/>
            <a:r>
              <a:t>Název snímku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A4F44B-C4EC-489E-AAA1-49C8A0970A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0400" y="1064076"/>
            <a:ext cx="10871200" cy="214674"/>
          </a:xfrm>
        </p:spPr>
        <p:txBody>
          <a:bodyPr/>
          <a:lstStyle>
            <a:lvl1pPr marL="0" indent="0">
              <a:buNone/>
              <a:defRPr sz="1350" b="1" i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t>Vložit Slide Sub-title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1EDAB9-1EF1-48A6-A5D5-BD2480FBEBB8}"/>
              </a:ext>
            </a:extLst>
          </p:cNvPr>
          <p:cNvCxnSpPr/>
          <p:nvPr userDrawn="1"/>
        </p:nvCxnSpPr>
        <p:spPr>
          <a:xfrm>
            <a:off x="667657" y="957942"/>
            <a:ext cx="2032000" cy="0"/>
          </a:xfrm>
          <a:prstGeom prst="line">
            <a:avLst/>
          </a:prstGeom>
          <a:ln w="38100">
            <a:solidFill>
              <a:srgbClr val="FFD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Slide Number Placeholder 5">
            <a:extLst>
              <a:ext uri="{FF2B5EF4-FFF2-40B4-BE49-F238E27FC236}">
                <a16:creationId xmlns:a16="http://schemas.microsoft.com/office/drawing/2014/main" id="{2FA9BA92-9676-4917-81AE-AEFF18613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0253" y="6342337"/>
            <a:ext cx="494348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600" b="1">
                <a:solidFill>
                  <a:schemeClr val="accent3"/>
                </a:solidFill>
              </a:defRPr>
            </a:lvl1pPr>
          </a:lstStyle>
          <a:p>
            <a:fld id="{7AFA83AF-AB7A-4B99-B737-1EBED37E7AB5}" type="slidenum">
              <a:rPr lang="en-US" smtClean="0"/>
              <a:t>‹#›</a:t>
            </a:fld>
            <a:endParaRPr lang="en-US" smtClean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4B70E9-B890-4300-8CA0-EFDC433C90A4}"/>
              </a:ext>
            </a:extLst>
          </p:cNvPr>
          <p:cNvCxnSpPr/>
          <p:nvPr userDrawn="1"/>
        </p:nvCxnSpPr>
        <p:spPr>
          <a:xfrm>
            <a:off x="11530252" y="6339595"/>
            <a:ext cx="0" cy="370609"/>
          </a:xfrm>
          <a:prstGeom prst="line">
            <a:avLst/>
          </a:prstGeom>
          <a:ln>
            <a:solidFill>
              <a:srgbClr val="FFD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A0A68AC-254F-4BD6-AC06-E59546EFB86F}"/>
              </a:ext>
            </a:extLst>
          </p:cNvPr>
          <p:cNvGrpSpPr/>
          <p:nvPr userDrawn="1"/>
        </p:nvGrpSpPr>
        <p:grpSpPr>
          <a:xfrm>
            <a:off x="8252963" y="6210300"/>
            <a:ext cx="3057752" cy="615950"/>
            <a:chOff x="8329117" y="6172200"/>
            <a:chExt cx="2670448" cy="537932"/>
          </a:xfrm>
        </p:grpSpPr>
        <p:grpSp>
          <p:nvGrpSpPr>
            <p:cNvPr id="241" name="Group 240">
              <a:extLst>
                <a:ext uri="{FF2B5EF4-FFF2-40B4-BE49-F238E27FC236}">
                  <a16:creationId xmlns:a16="http://schemas.microsoft.com/office/drawing/2014/main" id="{9B4FD923-93DF-477A-93BC-418051FC8565}"/>
                </a:ext>
              </a:extLst>
            </p:cNvPr>
            <p:cNvGrpSpPr/>
            <p:nvPr userDrawn="1"/>
          </p:nvGrpSpPr>
          <p:grpSpPr>
            <a:xfrm>
              <a:off x="8329117" y="6172200"/>
              <a:ext cx="1523238" cy="537932"/>
              <a:chOff x="9367423" y="2046273"/>
              <a:chExt cx="2674426" cy="944476"/>
            </a:xfrm>
          </p:grpSpPr>
          <p:sp>
            <p:nvSpPr>
              <p:cNvPr id="275" name="Freeform 8">
                <a:extLst>
                  <a:ext uri="{FF2B5EF4-FFF2-40B4-BE49-F238E27FC236}">
                    <a16:creationId xmlns:a16="http://schemas.microsoft.com/office/drawing/2014/main" id="{FA6C2F3E-DB9A-4D71-828E-7FC9B39D77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68409" y="2717264"/>
                <a:ext cx="146282" cy="168543"/>
              </a:xfrm>
              <a:custGeom>
                <a:avLst/>
                <a:gdLst>
                  <a:gd name="T0" fmla="*/ 25 w 30"/>
                  <a:gd name="T1" fmla="*/ 3 h 34"/>
                  <a:gd name="T2" fmla="*/ 21 w 30"/>
                  <a:gd name="T3" fmla="*/ 3 h 34"/>
                  <a:gd name="T4" fmla="*/ 17 w 30"/>
                  <a:gd name="T5" fmla="*/ 4 h 34"/>
                  <a:gd name="T6" fmla="*/ 16 w 30"/>
                  <a:gd name="T7" fmla="*/ 6 h 34"/>
                  <a:gd name="T8" fmla="*/ 12 w 30"/>
                  <a:gd name="T9" fmla="*/ 15 h 34"/>
                  <a:gd name="T10" fmla="*/ 10 w 30"/>
                  <a:gd name="T11" fmla="*/ 25 h 34"/>
                  <a:gd name="T12" fmla="*/ 10 w 30"/>
                  <a:gd name="T13" fmla="*/ 30 h 34"/>
                  <a:gd name="T14" fmla="*/ 8 w 30"/>
                  <a:gd name="T15" fmla="*/ 34 h 34"/>
                  <a:gd name="T16" fmla="*/ 7 w 30"/>
                  <a:gd name="T17" fmla="*/ 33 h 34"/>
                  <a:gd name="T18" fmla="*/ 6 w 30"/>
                  <a:gd name="T19" fmla="*/ 32 h 34"/>
                  <a:gd name="T20" fmla="*/ 7 w 30"/>
                  <a:gd name="T21" fmla="*/ 28 h 34"/>
                  <a:gd name="T22" fmla="*/ 8 w 30"/>
                  <a:gd name="T23" fmla="*/ 22 h 34"/>
                  <a:gd name="T24" fmla="*/ 13 w 30"/>
                  <a:gd name="T25" fmla="*/ 5 h 34"/>
                  <a:gd name="T26" fmla="*/ 12 w 30"/>
                  <a:gd name="T27" fmla="*/ 5 h 34"/>
                  <a:gd name="T28" fmla="*/ 12 w 30"/>
                  <a:gd name="T29" fmla="*/ 5 h 34"/>
                  <a:gd name="T30" fmla="*/ 9 w 30"/>
                  <a:gd name="T31" fmla="*/ 5 h 34"/>
                  <a:gd name="T32" fmla="*/ 6 w 30"/>
                  <a:gd name="T33" fmla="*/ 6 h 34"/>
                  <a:gd name="T34" fmla="*/ 6 w 30"/>
                  <a:gd name="T35" fmla="*/ 6 h 34"/>
                  <a:gd name="T36" fmla="*/ 7 w 30"/>
                  <a:gd name="T37" fmla="*/ 10 h 34"/>
                  <a:gd name="T38" fmla="*/ 7 w 30"/>
                  <a:gd name="T39" fmla="*/ 11 h 34"/>
                  <a:gd name="T40" fmla="*/ 6 w 30"/>
                  <a:gd name="T41" fmla="*/ 11 h 34"/>
                  <a:gd name="T42" fmla="*/ 3 w 30"/>
                  <a:gd name="T43" fmla="*/ 8 h 34"/>
                  <a:gd name="T44" fmla="*/ 2 w 30"/>
                  <a:gd name="T45" fmla="*/ 7 h 34"/>
                  <a:gd name="T46" fmla="*/ 0 w 30"/>
                  <a:gd name="T47" fmla="*/ 5 h 34"/>
                  <a:gd name="T48" fmla="*/ 1 w 30"/>
                  <a:gd name="T49" fmla="*/ 4 h 34"/>
                  <a:gd name="T50" fmla="*/ 5 w 30"/>
                  <a:gd name="T51" fmla="*/ 3 h 34"/>
                  <a:gd name="T52" fmla="*/ 10 w 30"/>
                  <a:gd name="T53" fmla="*/ 2 h 34"/>
                  <a:gd name="T54" fmla="*/ 14 w 30"/>
                  <a:gd name="T55" fmla="*/ 1 h 34"/>
                  <a:gd name="T56" fmla="*/ 15 w 30"/>
                  <a:gd name="T57" fmla="*/ 1 h 34"/>
                  <a:gd name="T58" fmla="*/ 16 w 30"/>
                  <a:gd name="T59" fmla="*/ 0 h 34"/>
                  <a:gd name="T60" fmla="*/ 17 w 30"/>
                  <a:gd name="T61" fmla="*/ 1 h 34"/>
                  <a:gd name="T62" fmla="*/ 18 w 30"/>
                  <a:gd name="T63" fmla="*/ 1 h 34"/>
                  <a:gd name="T64" fmla="*/ 21 w 30"/>
                  <a:gd name="T65" fmla="*/ 1 h 34"/>
                  <a:gd name="T66" fmla="*/ 24 w 30"/>
                  <a:gd name="T67" fmla="*/ 0 h 34"/>
                  <a:gd name="T68" fmla="*/ 27 w 30"/>
                  <a:gd name="T69" fmla="*/ 0 h 34"/>
                  <a:gd name="T70" fmla="*/ 30 w 30"/>
                  <a:gd name="T71" fmla="*/ 0 h 34"/>
                  <a:gd name="T72" fmla="*/ 25 w 30"/>
                  <a:gd name="T73" fmla="*/ 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0" h="34">
                    <a:moveTo>
                      <a:pt x="25" y="3"/>
                    </a:moveTo>
                    <a:cubicBezTo>
                      <a:pt x="24" y="3"/>
                      <a:pt x="22" y="3"/>
                      <a:pt x="21" y="3"/>
                    </a:cubicBezTo>
                    <a:cubicBezTo>
                      <a:pt x="20" y="3"/>
                      <a:pt x="18" y="4"/>
                      <a:pt x="17" y="4"/>
                    </a:cubicBezTo>
                    <a:cubicBezTo>
                      <a:pt x="17" y="4"/>
                      <a:pt x="16" y="5"/>
                      <a:pt x="16" y="6"/>
                    </a:cubicBezTo>
                    <a:cubicBezTo>
                      <a:pt x="14" y="8"/>
                      <a:pt x="13" y="11"/>
                      <a:pt x="12" y="15"/>
                    </a:cubicBezTo>
                    <a:cubicBezTo>
                      <a:pt x="11" y="19"/>
                      <a:pt x="11" y="22"/>
                      <a:pt x="10" y="25"/>
                    </a:cubicBezTo>
                    <a:cubicBezTo>
                      <a:pt x="10" y="27"/>
                      <a:pt x="10" y="28"/>
                      <a:pt x="10" y="30"/>
                    </a:cubicBezTo>
                    <a:cubicBezTo>
                      <a:pt x="10" y="32"/>
                      <a:pt x="9" y="34"/>
                      <a:pt x="8" y="34"/>
                    </a:cubicBezTo>
                    <a:cubicBezTo>
                      <a:pt x="8" y="34"/>
                      <a:pt x="7" y="34"/>
                      <a:pt x="7" y="33"/>
                    </a:cubicBezTo>
                    <a:cubicBezTo>
                      <a:pt x="6" y="33"/>
                      <a:pt x="6" y="32"/>
                      <a:pt x="6" y="32"/>
                    </a:cubicBezTo>
                    <a:cubicBezTo>
                      <a:pt x="6" y="31"/>
                      <a:pt x="6" y="30"/>
                      <a:pt x="7" y="28"/>
                    </a:cubicBezTo>
                    <a:cubicBezTo>
                      <a:pt x="7" y="26"/>
                      <a:pt x="7" y="24"/>
                      <a:pt x="8" y="22"/>
                    </a:cubicBezTo>
                    <a:cubicBezTo>
                      <a:pt x="10" y="17"/>
                      <a:pt x="11" y="11"/>
                      <a:pt x="13" y="5"/>
                    </a:cubicBezTo>
                    <a:cubicBezTo>
                      <a:pt x="13" y="5"/>
                      <a:pt x="13" y="5"/>
                      <a:pt x="12" y="5"/>
                    </a:cubicBezTo>
                    <a:cubicBezTo>
                      <a:pt x="12" y="5"/>
                      <a:pt x="12" y="5"/>
                      <a:pt x="12" y="5"/>
                    </a:cubicBezTo>
                    <a:cubicBezTo>
                      <a:pt x="10" y="5"/>
                      <a:pt x="9" y="5"/>
                      <a:pt x="9" y="5"/>
                    </a:cubicBezTo>
                    <a:cubicBezTo>
                      <a:pt x="8" y="5"/>
                      <a:pt x="7" y="6"/>
                      <a:pt x="6" y="6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7" y="8"/>
                      <a:pt x="7" y="10"/>
                      <a:pt x="7" y="10"/>
                    </a:cubicBezTo>
                    <a:cubicBezTo>
                      <a:pt x="7" y="10"/>
                      <a:pt x="7" y="11"/>
                      <a:pt x="7" y="11"/>
                    </a:cubicBezTo>
                    <a:cubicBezTo>
                      <a:pt x="6" y="11"/>
                      <a:pt x="6" y="11"/>
                      <a:pt x="6" y="11"/>
                    </a:cubicBezTo>
                    <a:cubicBezTo>
                      <a:pt x="6" y="10"/>
                      <a:pt x="5" y="9"/>
                      <a:pt x="3" y="8"/>
                    </a:cubicBezTo>
                    <a:cubicBezTo>
                      <a:pt x="3" y="8"/>
                      <a:pt x="2" y="7"/>
                      <a:pt x="2" y="7"/>
                    </a:cubicBezTo>
                    <a:cubicBezTo>
                      <a:pt x="1" y="7"/>
                      <a:pt x="0" y="6"/>
                      <a:pt x="0" y="5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2" y="3"/>
                      <a:pt x="3" y="3"/>
                      <a:pt x="5" y="3"/>
                    </a:cubicBezTo>
                    <a:cubicBezTo>
                      <a:pt x="7" y="2"/>
                      <a:pt x="8" y="2"/>
                      <a:pt x="10" y="2"/>
                    </a:cubicBezTo>
                    <a:cubicBezTo>
                      <a:pt x="11" y="2"/>
                      <a:pt x="12" y="2"/>
                      <a:pt x="14" y="1"/>
                    </a:cubicBezTo>
                    <a:cubicBezTo>
                      <a:pt x="14" y="1"/>
                      <a:pt x="14" y="1"/>
                      <a:pt x="15" y="1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6" y="0"/>
                      <a:pt x="16" y="0"/>
                      <a:pt x="17" y="1"/>
                    </a:cubicBezTo>
                    <a:cubicBezTo>
                      <a:pt x="17" y="1"/>
                      <a:pt x="18" y="1"/>
                      <a:pt x="18" y="1"/>
                    </a:cubicBezTo>
                    <a:cubicBezTo>
                      <a:pt x="18" y="1"/>
                      <a:pt x="19" y="1"/>
                      <a:pt x="21" y="1"/>
                    </a:cubicBezTo>
                    <a:cubicBezTo>
                      <a:pt x="23" y="0"/>
                      <a:pt x="24" y="0"/>
                      <a:pt x="24" y="0"/>
                    </a:cubicBezTo>
                    <a:cubicBezTo>
                      <a:pt x="25" y="0"/>
                      <a:pt x="26" y="0"/>
                      <a:pt x="27" y="0"/>
                    </a:cubicBezTo>
                    <a:cubicBezTo>
                      <a:pt x="29" y="0"/>
                      <a:pt x="30" y="0"/>
                      <a:pt x="30" y="0"/>
                    </a:cubicBezTo>
                    <a:cubicBezTo>
                      <a:pt x="30" y="2"/>
                      <a:pt x="28" y="3"/>
                      <a:pt x="25" y="3"/>
                    </a:cubicBezTo>
                  </a:path>
                </a:pathLst>
              </a:custGeom>
              <a:solidFill>
                <a:srgbClr val="1A17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76" name="Freeform 9">
                <a:extLst>
                  <a:ext uri="{FF2B5EF4-FFF2-40B4-BE49-F238E27FC236}">
                    <a16:creationId xmlns:a16="http://schemas.microsoft.com/office/drawing/2014/main" id="{A2374607-630B-49CE-8982-9EF0900B21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79710" y="2729985"/>
                <a:ext cx="89042" cy="149463"/>
              </a:xfrm>
              <a:custGeom>
                <a:avLst/>
                <a:gdLst>
                  <a:gd name="T0" fmla="*/ 16 w 18"/>
                  <a:gd name="T1" fmla="*/ 28 h 30"/>
                  <a:gd name="T2" fmla="*/ 13 w 18"/>
                  <a:gd name="T3" fmla="*/ 30 h 30"/>
                  <a:gd name="T4" fmla="*/ 9 w 18"/>
                  <a:gd name="T5" fmla="*/ 25 h 30"/>
                  <a:gd name="T6" fmla="*/ 9 w 18"/>
                  <a:gd name="T7" fmla="*/ 21 h 30"/>
                  <a:gd name="T8" fmla="*/ 10 w 18"/>
                  <a:gd name="T9" fmla="*/ 17 h 30"/>
                  <a:gd name="T10" fmla="*/ 6 w 18"/>
                  <a:gd name="T11" fmla="*/ 22 h 30"/>
                  <a:gd name="T12" fmla="*/ 3 w 18"/>
                  <a:gd name="T13" fmla="*/ 26 h 30"/>
                  <a:gd name="T14" fmla="*/ 2 w 18"/>
                  <a:gd name="T15" fmla="*/ 26 h 30"/>
                  <a:gd name="T16" fmla="*/ 0 w 18"/>
                  <a:gd name="T17" fmla="*/ 25 h 30"/>
                  <a:gd name="T18" fmla="*/ 2 w 18"/>
                  <a:gd name="T19" fmla="*/ 20 h 30"/>
                  <a:gd name="T20" fmla="*/ 4 w 18"/>
                  <a:gd name="T21" fmla="*/ 13 h 30"/>
                  <a:gd name="T22" fmla="*/ 6 w 18"/>
                  <a:gd name="T23" fmla="*/ 5 h 30"/>
                  <a:gd name="T24" fmla="*/ 7 w 18"/>
                  <a:gd name="T25" fmla="*/ 2 h 30"/>
                  <a:gd name="T26" fmla="*/ 8 w 18"/>
                  <a:gd name="T27" fmla="*/ 0 h 30"/>
                  <a:gd name="T28" fmla="*/ 9 w 18"/>
                  <a:gd name="T29" fmla="*/ 2 h 30"/>
                  <a:gd name="T30" fmla="*/ 7 w 18"/>
                  <a:gd name="T31" fmla="*/ 10 h 30"/>
                  <a:gd name="T32" fmla="*/ 5 w 18"/>
                  <a:gd name="T33" fmla="*/ 20 h 30"/>
                  <a:gd name="T34" fmla="*/ 8 w 18"/>
                  <a:gd name="T35" fmla="*/ 16 h 30"/>
                  <a:gd name="T36" fmla="*/ 12 w 18"/>
                  <a:gd name="T37" fmla="*/ 12 h 30"/>
                  <a:gd name="T38" fmla="*/ 13 w 18"/>
                  <a:gd name="T39" fmla="*/ 13 h 30"/>
                  <a:gd name="T40" fmla="*/ 12 w 18"/>
                  <a:gd name="T41" fmla="*/ 19 h 30"/>
                  <a:gd name="T42" fmla="*/ 11 w 18"/>
                  <a:gd name="T43" fmla="*/ 25 h 30"/>
                  <a:gd name="T44" fmla="*/ 13 w 18"/>
                  <a:gd name="T45" fmla="*/ 27 h 30"/>
                  <a:gd name="T46" fmla="*/ 15 w 18"/>
                  <a:gd name="T47" fmla="*/ 26 h 30"/>
                  <a:gd name="T48" fmla="*/ 17 w 18"/>
                  <a:gd name="T49" fmla="*/ 24 h 30"/>
                  <a:gd name="T50" fmla="*/ 18 w 18"/>
                  <a:gd name="T51" fmla="*/ 25 h 30"/>
                  <a:gd name="T52" fmla="*/ 16 w 18"/>
                  <a:gd name="T53" fmla="*/ 28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8" h="30">
                    <a:moveTo>
                      <a:pt x="16" y="28"/>
                    </a:moveTo>
                    <a:cubicBezTo>
                      <a:pt x="14" y="29"/>
                      <a:pt x="14" y="30"/>
                      <a:pt x="13" y="30"/>
                    </a:cubicBezTo>
                    <a:cubicBezTo>
                      <a:pt x="10" y="30"/>
                      <a:pt x="9" y="28"/>
                      <a:pt x="9" y="25"/>
                    </a:cubicBezTo>
                    <a:cubicBezTo>
                      <a:pt x="8" y="24"/>
                      <a:pt x="9" y="23"/>
                      <a:pt x="9" y="21"/>
                    </a:cubicBezTo>
                    <a:cubicBezTo>
                      <a:pt x="10" y="19"/>
                      <a:pt x="10" y="18"/>
                      <a:pt x="10" y="17"/>
                    </a:cubicBezTo>
                    <a:cubicBezTo>
                      <a:pt x="9" y="18"/>
                      <a:pt x="8" y="19"/>
                      <a:pt x="6" y="22"/>
                    </a:cubicBezTo>
                    <a:cubicBezTo>
                      <a:pt x="4" y="25"/>
                      <a:pt x="3" y="26"/>
                      <a:pt x="3" y="26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1" y="26"/>
                      <a:pt x="1" y="26"/>
                      <a:pt x="0" y="25"/>
                    </a:cubicBezTo>
                    <a:cubicBezTo>
                      <a:pt x="0" y="25"/>
                      <a:pt x="1" y="23"/>
                      <a:pt x="2" y="20"/>
                    </a:cubicBezTo>
                    <a:cubicBezTo>
                      <a:pt x="3" y="17"/>
                      <a:pt x="4" y="14"/>
                      <a:pt x="4" y="13"/>
                    </a:cubicBezTo>
                    <a:cubicBezTo>
                      <a:pt x="5" y="11"/>
                      <a:pt x="5" y="8"/>
                      <a:pt x="6" y="5"/>
                    </a:cubicBezTo>
                    <a:cubicBezTo>
                      <a:pt x="6" y="4"/>
                      <a:pt x="6" y="3"/>
                      <a:pt x="7" y="2"/>
                    </a:cubicBezTo>
                    <a:cubicBezTo>
                      <a:pt x="7" y="1"/>
                      <a:pt x="7" y="0"/>
                      <a:pt x="8" y="0"/>
                    </a:cubicBezTo>
                    <a:cubicBezTo>
                      <a:pt x="9" y="0"/>
                      <a:pt x="9" y="1"/>
                      <a:pt x="9" y="2"/>
                    </a:cubicBezTo>
                    <a:cubicBezTo>
                      <a:pt x="9" y="2"/>
                      <a:pt x="9" y="5"/>
                      <a:pt x="7" y="10"/>
                    </a:cubicBezTo>
                    <a:cubicBezTo>
                      <a:pt x="6" y="15"/>
                      <a:pt x="5" y="19"/>
                      <a:pt x="5" y="20"/>
                    </a:cubicBezTo>
                    <a:cubicBezTo>
                      <a:pt x="6" y="18"/>
                      <a:pt x="7" y="17"/>
                      <a:pt x="8" y="16"/>
                    </a:cubicBezTo>
                    <a:cubicBezTo>
                      <a:pt x="10" y="13"/>
                      <a:pt x="11" y="12"/>
                      <a:pt x="12" y="12"/>
                    </a:cubicBezTo>
                    <a:cubicBezTo>
                      <a:pt x="13" y="12"/>
                      <a:pt x="13" y="12"/>
                      <a:pt x="13" y="13"/>
                    </a:cubicBezTo>
                    <a:cubicBezTo>
                      <a:pt x="13" y="14"/>
                      <a:pt x="13" y="15"/>
                      <a:pt x="12" y="19"/>
                    </a:cubicBezTo>
                    <a:cubicBezTo>
                      <a:pt x="11" y="22"/>
                      <a:pt x="11" y="24"/>
                      <a:pt x="11" y="25"/>
                    </a:cubicBezTo>
                    <a:cubicBezTo>
                      <a:pt x="11" y="26"/>
                      <a:pt x="12" y="27"/>
                      <a:pt x="13" y="27"/>
                    </a:cubicBezTo>
                    <a:cubicBezTo>
                      <a:pt x="13" y="27"/>
                      <a:pt x="14" y="27"/>
                      <a:pt x="15" y="26"/>
                    </a:cubicBezTo>
                    <a:cubicBezTo>
                      <a:pt x="16" y="25"/>
                      <a:pt x="17" y="24"/>
                      <a:pt x="17" y="24"/>
                    </a:cubicBezTo>
                    <a:cubicBezTo>
                      <a:pt x="18" y="24"/>
                      <a:pt x="18" y="25"/>
                      <a:pt x="18" y="25"/>
                    </a:cubicBezTo>
                    <a:cubicBezTo>
                      <a:pt x="18" y="26"/>
                      <a:pt x="17" y="27"/>
                      <a:pt x="16" y="28"/>
                    </a:cubicBezTo>
                  </a:path>
                </a:pathLst>
              </a:custGeom>
              <a:solidFill>
                <a:srgbClr val="1A17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77" name="Freeform 10">
                <a:extLst>
                  <a:ext uri="{FF2B5EF4-FFF2-40B4-BE49-F238E27FC236}">
                    <a16:creationId xmlns:a16="http://schemas.microsoft.com/office/drawing/2014/main" id="{798B63F9-238C-4696-BD43-2B6509205D0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068752" y="2787226"/>
                <a:ext cx="69961" cy="89042"/>
              </a:xfrm>
              <a:custGeom>
                <a:avLst/>
                <a:gdLst>
                  <a:gd name="T0" fmla="*/ 10 w 14"/>
                  <a:gd name="T1" fmla="*/ 9 h 18"/>
                  <a:gd name="T2" fmla="*/ 3 w 14"/>
                  <a:gd name="T3" fmla="*/ 13 h 18"/>
                  <a:gd name="T4" fmla="*/ 4 w 14"/>
                  <a:gd name="T5" fmla="*/ 15 h 18"/>
                  <a:gd name="T6" fmla="*/ 6 w 14"/>
                  <a:gd name="T7" fmla="*/ 15 h 18"/>
                  <a:gd name="T8" fmla="*/ 10 w 14"/>
                  <a:gd name="T9" fmla="*/ 14 h 18"/>
                  <a:gd name="T10" fmla="*/ 13 w 14"/>
                  <a:gd name="T11" fmla="*/ 13 h 18"/>
                  <a:gd name="T12" fmla="*/ 14 w 14"/>
                  <a:gd name="T13" fmla="*/ 13 h 18"/>
                  <a:gd name="T14" fmla="*/ 10 w 14"/>
                  <a:gd name="T15" fmla="*/ 16 h 18"/>
                  <a:gd name="T16" fmla="*/ 6 w 14"/>
                  <a:gd name="T17" fmla="*/ 18 h 18"/>
                  <a:gd name="T18" fmla="*/ 2 w 14"/>
                  <a:gd name="T19" fmla="*/ 16 h 18"/>
                  <a:gd name="T20" fmla="*/ 1 w 14"/>
                  <a:gd name="T21" fmla="*/ 12 h 18"/>
                  <a:gd name="T22" fmla="*/ 4 w 14"/>
                  <a:gd name="T23" fmla="*/ 5 h 18"/>
                  <a:gd name="T24" fmla="*/ 10 w 14"/>
                  <a:gd name="T25" fmla="*/ 0 h 18"/>
                  <a:gd name="T26" fmla="*/ 12 w 14"/>
                  <a:gd name="T27" fmla="*/ 1 h 18"/>
                  <a:gd name="T28" fmla="*/ 13 w 14"/>
                  <a:gd name="T29" fmla="*/ 3 h 18"/>
                  <a:gd name="T30" fmla="*/ 10 w 14"/>
                  <a:gd name="T31" fmla="*/ 9 h 18"/>
                  <a:gd name="T32" fmla="*/ 10 w 14"/>
                  <a:gd name="T33" fmla="*/ 3 h 18"/>
                  <a:gd name="T34" fmla="*/ 6 w 14"/>
                  <a:gd name="T35" fmla="*/ 6 h 18"/>
                  <a:gd name="T36" fmla="*/ 4 w 14"/>
                  <a:gd name="T37" fmla="*/ 9 h 18"/>
                  <a:gd name="T38" fmla="*/ 6 w 14"/>
                  <a:gd name="T39" fmla="*/ 9 h 18"/>
                  <a:gd name="T40" fmla="*/ 8 w 14"/>
                  <a:gd name="T41" fmla="*/ 7 h 18"/>
                  <a:gd name="T42" fmla="*/ 10 w 14"/>
                  <a:gd name="T43" fmla="*/ 4 h 18"/>
                  <a:gd name="T44" fmla="*/ 10 w 14"/>
                  <a:gd name="T45" fmla="*/ 3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4" h="18">
                    <a:moveTo>
                      <a:pt x="10" y="9"/>
                    </a:moveTo>
                    <a:cubicBezTo>
                      <a:pt x="7" y="11"/>
                      <a:pt x="5" y="12"/>
                      <a:pt x="3" y="13"/>
                    </a:cubicBezTo>
                    <a:cubicBezTo>
                      <a:pt x="3" y="13"/>
                      <a:pt x="4" y="14"/>
                      <a:pt x="4" y="15"/>
                    </a:cubicBezTo>
                    <a:cubicBezTo>
                      <a:pt x="5" y="15"/>
                      <a:pt x="6" y="15"/>
                      <a:pt x="6" y="15"/>
                    </a:cubicBezTo>
                    <a:cubicBezTo>
                      <a:pt x="7" y="15"/>
                      <a:pt x="8" y="15"/>
                      <a:pt x="10" y="14"/>
                    </a:cubicBezTo>
                    <a:cubicBezTo>
                      <a:pt x="12" y="13"/>
                      <a:pt x="13" y="13"/>
                      <a:pt x="13" y="13"/>
                    </a:cubicBezTo>
                    <a:cubicBezTo>
                      <a:pt x="13" y="13"/>
                      <a:pt x="13" y="13"/>
                      <a:pt x="14" y="13"/>
                    </a:cubicBezTo>
                    <a:cubicBezTo>
                      <a:pt x="13" y="14"/>
                      <a:pt x="12" y="15"/>
                      <a:pt x="10" y="16"/>
                    </a:cubicBezTo>
                    <a:cubicBezTo>
                      <a:pt x="8" y="17"/>
                      <a:pt x="7" y="18"/>
                      <a:pt x="6" y="18"/>
                    </a:cubicBezTo>
                    <a:cubicBezTo>
                      <a:pt x="5" y="18"/>
                      <a:pt x="3" y="17"/>
                      <a:pt x="2" y="16"/>
                    </a:cubicBezTo>
                    <a:cubicBezTo>
                      <a:pt x="1" y="15"/>
                      <a:pt x="1" y="14"/>
                      <a:pt x="1" y="12"/>
                    </a:cubicBezTo>
                    <a:cubicBezTo>
                      <a:pt x="0" y="10"/>
                      <a:pt x="1" y="8"/>
                      <a:pt x="4" y="5"/>
                    </a:cubicBezTo>
                    <a:cubicBezTo>
                      <a:pt x="6" y="2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1"/>
                    </a:cubicBezTo>
                    <a:cubicBezTo>
                      <a:pt x="13" y="2"/>
                      <a:pt x="13" y="2"/>
                      <a:pt x="13" y="3"/>
                    </a:cubicBezTo>
                    <a:cubicBezTo>
                      <a:pt x="13" y="4"/>
                      <a:pt x="12" y="6"/>
                      <a:pt x="10" y="9"/>
                    </a:cubicBezTo>
                    <a:moveTo>
                      <a:pt x="10" y="3"/>
                    </a:moveTo>
                    <a:cubicBezTo>
                      <a:pt x="9" y="3"/>
                      <a:pt x="7" y="4"/>
                      <a:pt x="6" y="6"/>
                    </a:cubicBezTo>
                    <a:cubicBezTo>
                      <a:pt x="5" y="7"/>
                      <a:pt x="4" y="8"/>
                      <a:pt x="4" y="9"/>
                    </a:cubicBezTo>
                    <a:cubicBezTo>
                      <a:pt x="4" y="9"/>
                      <a:pt x="5" y="9"/>
                      <a:pt x="6" y="9"/>
                    </a:cubicBezTo>
                    <a:cubicBezTo>
                      <a:pt x="6" y="8"/>
                      <a:pt x="7" y="8"/>
                      <a:pt x="8" y="7"/>
                    </a:cubicBezTo>
                    <a:cubicBezTo>
                      <a:pt x="9" y="6"/>
                      <a:pt x="10" y="5"/>
                      <a:pt x="10" y="4"/>
                    </a:cubicBezTo>
                    <a:cubicBezTo>
                      <a:pt x="10" y="3"/>
                      <a:pt x="10" y="3"/>
                      <a:pt x="10" y="3"/>
                    </a:cubicBezTo>
                  </a:path>
                </a:pathLst>
              </a:custGeom>
              <a:solidFill>
                <a:srgbClr val="1A17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78" name="Freeform 11">
                <a:extLst>
                  <a:ext uri="{FF2B5EF4-FFF2-40B4-BE49-F238E27FC236}">
                    <a16:creationId xmlns:a16="http://schemas.microsoft.com/office/drawing/2014/main" id="{FA0478FA-2CED-415A-A885-C17C695C27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2314" y="2707724"/>
                <a:ext cx="120842" cy="152643"/>
              </a:xfrm>
              <a:custGeom>
                <a:avLst/>
                <a:gdLst>
                  <a:gd name="T0" fmla="*/ 23 w 25"/>
                  <a:gd name="T1" fmla="*/ 2 h 31"/>
                  <a:gd name="T2" fmla="*/ 17 w 25"/>
                  <a:gd name="T3" fmla="*/ 3 h 31"/>
                  <a:gd name="T4" fmla="*/ 11 w 25"/>
                  <a:gd name="T5" fmla="*/ 6 h 31"/>
                  <a:gd name="T6" fmla="*/ 9 w 25"/>
                  <a:gd name="T7" fmla="*/ 9 h 31"/>
                  <a:gd name="T8" fmla="*/ 8 w 25"/>
                  <a:gd name="T9" fmla="*/ 12 h 31"/>
                  <a:gd name="T10" fmla="*/ 8 w 25"/>
                  <a:gd name="T11" fmla="*/ 12 h 31"/>
                  <a:gd name="T12" fmla="*/ 8 w 25"/>
                  <a:gd name="T13" fmla="*/ 12 h 31"/>
                  <a:gd name="T14" fmla="*/ 8 w 25"/>
                  <a:gd name="T15" fmla="*/ 12 h 31"/>
                  <a:gd name="T16" fmla="*/ 10 w 25"/>
                  <a:gd name="T17" fmla="*/ 12 h 31"/>
                  <a:gd name="T18" fmla="*/ 12 w 25"/>
                  <a:gd name="T19" fmla="*/ 11 h 31"/>
                  <a:gd name="T20" fmla="*/ 19 w 25"/>
                  <a:gd name="T21" fmla="*/ 9 h 31"/>
                  <a:gd name="T22" fmla="*/ 19 w 25"/>
                  <a:gd name="T23" fmla="*/ 10 h 31"/>
                  <a:gd name="T24" fmla="*/ 17 w 25"/>
                  <a:gd name="T25" fmla="*/ 11 h 31"/>
                  <a:gd name="T26" fmla="*/ 16 w 25"/>
                  <a:gd name="T27" fmla="*/ 12 h 31"/>
                  <a:gd name="T28" fmla="*/ 15 w 25"/>
                  <a:gd name="T29" fmla="*/ 12 h 31"/>
                  <a:gd name="T30" fmla="*/ 11 w 25"/>
                  <a:gd name="T31" fmla="*/ 14 h 31"/>
                  <a:gd name="T32" fmla="*/ 7 w 25"/>
                  <a:gd name="T33" fmla="*/ 16 h 31"/>
                  <a:gd name="T34" fmla="*/ 5 w 25"/>
                  <a:gd name="T35" fmla="*/ 19 h 31"/>
                  <a:gd name="T36" fmla="*/ 4 w 25"/>
                  <a:gd name="T37" fmla="*/ 24 h 31"/>
                  <a:gd name="T38" fmla="*/ 6 w 25"/>
                  <a:gd name="T39" fmla="*/ 26 h 31"/>
                  <a:gd name="T40" fmla="*/ 8 w 25"/>
                  <a:gd name="T41" fmla="*/ 28 h 31"/>
                  <a:gd name="T42" fmla="*/ 10 w 25"/>
                  <a:gd name="T43" fmla="*/ 28 h 31"/>
                  <a:gd name="T44" fmla="*/ 11 w 25"/>
                  <a:gd name="T45" fmla="*/ 27 h 31"/>
                  <a:gd name="T46" fmla="*/ 13 w 25"/>
                  <a:gd name="T47" fmla="*/ 27 h 31"/>
                  <a:gd name="T48" fmla="*/ 16 w 25"/>
                  <a:gd name="T49" fmla="*/ 25 h 31"/>
                  <a:gd name="T50" fmla="*/ 20 w 25"/>
                  <a:gd name="T51" fmla="*/ 22 h 31"/>
                  <a:gd name="T52" fmla="*/ 22 w 25"/>
                  <a:gd name="T53" fmla="*/ 21 h 31"/>
                  <a:gd name="T54" fmla="*/ 24 w 25"/>
                  <a:gd name="T55" fmla="*/ 20 h 31"/>
                  <a:gd name="T56" fmla="*/ 25 w 25"/>
                  <a:gd name="T57" fmla="*/ 20 h 31"/>
                  <a:gd name="T58" fmla="*/ 18 w 25"/>
                  <a:gd name="T59" fmla="*/ 26 h 31"/>
                  <a:gd name="T60" fmla="*/ 9 w 25"/>
                  <a:gd name="T61" fmla="*/ 31 h 31"/>
                  <a:gd name="T62" fmla="*/ 4 w 25"/>
                  <a:gd name="T63" fmla="*/ 28 h 31"/>
                  <a:gd name="T64" fmla="*/ 1 w 25"/>
                  <a:gd name="T65" fmla="*/ 22 h 31"/>
                  <a:gd name="T66" fmla="*/ 2 w 25"/>
                  <a:gd name="T67" fmla="*/ 21 h 31"/>
                  <a:gd name="T68" fmla="*/ 2 w 25"/>
                  <a:gd name="T69" fmla="*/ 19 h 31"/>
                  <a:gd name="T70" fmla="*/ 1 w 25"/>
                  <a:gd name="T71" fmla="*/ 19 h 31"/>
                  <a:gd name="T72" fmla="*/ 0 w 25"/>
                  <a:gd name="T73" fmla="*/ 19 h 31"/>
                  <a:gd name="T74" fmla="*/ 2 w 25"/>
                  <a:gd name="T75" fmla="*/ 16 h 31"/>
                  <a:gd name="T76" fmla="*/ 4 w 25"/>
                  <a:gd name="T77" fmla="*/ 14 h 31"/>
                  <a:gd name="T78" fmla="*/ 7 w 25"/>
                  <a:gd name="T79" fmla="*/ 6 h 31"/>
                  <a:gd name="T80" fmla="*/ 13 w 25"/>
                  <a:gd name="T81" fmla="*/ 2 h 31"/>
                  <a:gd name="T82" fmla="*/ 20 w 25"/>
                  <a:gd name="T83" fmla="*/ 0 h 31"/>
                  <a:gd name="T84" fmla="*/ 23 w 25"/>
                  <a:gd name="T85" fmla="*/ 0 h 31"/>
                  <a:gd name="T86" fmla="*/ 25 w 25"/>
                  <a:gd name="T87" fmla="*/ 0 h 31"/>
                  <a:gd name="T88" fmla="*/ 25 w 25"/>
                  <a:gd name="T89" fmla="*/ 1 h 31"/>
                  <a:gd name="T90" fmla="*/ 23 w 25"/>
                  <a:gd name="T91" fmla="*/ 2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5" h="31">
                    <a:moveTo>
                      <a:pt x="23" y="2"/>
                    </a:moveTo>
                    <a:cubicBezTo>
                      <a:pt x="22" y="2"/>
                      <a:pt x="20" y="2"/>
                      <a:pt x="17" y="3"/>
                    </a:cubicBezTo>
                    <a:cubicBezTo>
                      <a:pt x="13" y="4"/>
                      <a:pt x="11" y="5"/>
                      <a:pt x="11" y="6"/>
                    </a:cubicBezTo>
                    <a:cubicBezTo>
                      <a:pt x="10" y="7"/>
                      <a:pt x="10" y="7"/>
                      <a:pt x="9" y="9"/>
                    </a:cubicBezTo>
                    <a:cubicBezTo>
                      <a:pt x="9" y="10"/>
                      <a:pt x="8" y="11"/>
                      <a:pt x="8" y="12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8" y="12"/>
                      <a:pt x="9" y="12"/>
                      <a:pt x="10" y="12"/>
                    </a:cubicBezTo>
                    <a:cubicBezTo>
                      <a:pt x="10" y="11"/>
                      <a:pt x="11" y="11"/>
                      <a:pt x="12" y="11"/>
                    </a:cubicBezTo>
                    <a:cubicBezTo>
                      <a:pt x="13" y="10"/>
                      <a:pt x="16" y="10"/>
                      <a:pt x="19" y="9"/>
                    </a:cubicBezTo>
                    <a:cubicBezTo>
                      <a:pt x="19" y="10"/>
                      <a:pt x="19" y="10"/>
                      <a:pt x="19" y="10"/>
                    </a:cubicBezTo>
                    <a:cubicBezTo>
                      <a:pt x="19" y="10"/>
                      <a:pt x="18" y="11"/>
                      <a:pt x="17" y="11"/>
                    </a:cubicBezTo>
                    <a:cubicBezTo>
                      <a:pt x="17" y="12"/>
                      <a:pt x="16" y="12"/>
                      <a:pt x="16" y="12"/>
                    </a:cubicBezTo>
                    <a:cubicBezTo>
                      <a:pt x="15" y="12"/>
                      <a:pt x="16" y="12"/>
                      <a:pt x="15" y="12"/>
                    </a:cubicBezTo>
                    <a:cubicBezTo>
                      <a:pt x="15" y="12"/>
                      <a:pt x="14" y="12"/>
                      <a:pt x="11" y="14"/>
                    </a:cubicBezTo>
                    <a:cubicBezTo>
                      <a:pt x="9" y="14"/>
                      <a:pt x="8" y="15"/>
                      <a:pt x="7" y="16"/>
                    </a:cubicBezTo>
                    <a:cubicBezTo>
                      <a:pt x="6" y="16"/>
                      <a:pt x="6" y="17"/>
                      <a:pt x="5" y="19"/>
                    </a:cubicBezTo>
                    <a:cubicBezTo>
                      <a:pt x="5" y="21"/>
                      <a:pt x="4" y="22"/>
                      <a:pt x="4" y="24"/>
                    </a:cubicBezTo>
                    <a:cubicBezTo>
                      <a:pt x="5" y="24"/>
                      <a:pt x="5" y="25"/>
                      <a:pt x="6" y="26"/>
                    </a:cubicBezTo>
                    <a:cubicBezTo>
                      <a:pt x="7" y="28"/>
                      <a:pt x="7" y="28"/>
                      <a:pt x="8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10" y="28"/>
                      <a:pt x="11" y="28"/>
                      <a:pt x="11" y="27"/>
                    </a:cubicBezTo>
                    <a:cubicBezTo>
                      <a:pt x="12" y="27"/>
                      <a:pt x="12" y="27"/>
                      <a:pt x="13" y="27"/>
                    </a:cubicBezTo>
                    <a:cubicBezTo>
                      <a:pt x="13" y="27"/>
                      <a:pt x="14" y="26"/>
                      <a:pt x="16" y="25"/>
                    </a:cubicBezTo>
                    <a:cubicBezTo>
                      <a:pt x="17" y="24"/>
                      <a:pt x="19" y="23"/>
                      <a:pt x="20" y="22"/>
                    </a:cubicBezTo>
                    <a:cubicBezTo>
                      <a:pt x="20" y="22"/>
                      <a:pt x="21" y="22"/>
                      <a:pt x="22" y="21"/>
                    </a:cubicBezTo>
                    <a:cubicBezTo>
                      <a:pt x="23" y="20"/>
                      <a:pt x="24" y="20"/>
                      <a:pt x="24" y="20"/>
                    </a:cubicBezTo>
                    <a:cubicBezTo>
                      <a:pt x="25" y="20"/>
                      <a:pt x="25" y="20"/>
                      <a:pt x="25" y="20"/>
                    </a:cubicBezTo>
                    <a:cubicBezTo>
                      <a:pt x="24" y="21"/>
                      <a:pt x="22" y="23"/>
                      <a:pt x="18" y="26"/>
                    </a:cubicBezTo>
                    <a:cubicBezTo>
                      <a:pt x="14" y="29"/>
                      <a:pt x="11" y="31"/>
                      <a:pt x="9" y="31"/>
                    </a:cubicBezTo>
                    <a:cubicBezTo>
                      <a:pt x="7" y="31"/>
                      <a:pt x="5" y="30"/>
                      <a:pt x="4" y="28"/>
                    </a:cubicBezTo>
                    <a:cubicBezTo>
                      <a:pt x="2" y="27"/>
                      <a:pt x="2" y="25"/>
                      <a:pt x="1" y="22"/>
                    </a:cubicBezTo>
                    <a:cubicBezTo>
                      <a:pt x="1" y="22"/>
                      <a:pt x="2" y="22"/>
                      <a:pt x="2" y="21"/>
                    </a:cubicBezTo>
                    <a:cubicBezTo>
                      <a:pt x="2" y="20"/>
                      <a:pt x="2" y="20"/>
                      <a:pt x="2" y="19"/>
                    </a:cubicBezTo>
                    <a:cubicBezTo>
                      <a:pt x="2" y="19"/>
                      <a:pt x="1" y="19"/>
                      <a:pt x="1" y="19"/>
                    </a:cubicBezTo>
                    <a:cubicBezTo>
                      <a:pt x="1" y="19"/>
                      <a:pt x="0" y="19"/>
                      <a:pt x="0" y="19"/>
                    </a:cubicBezTo>
                    <a:cubicBezTo>
                      <a:pt x="0" y="18"/>
                      <a:pt x="1" y="17"/>
                      <a:pt x="2" y="16"/>
                    </a:cubicBezTo>
                    <a:cubicBezTo>
                      <a:pt x="3" y="15"/>
                      <a:pt x="3" y="15"/>
                      <a:pt x="4" y="14"/>
                    </a:cubicBezTo>
                    <a:cubicBezTo>
                      <a:pt x="6" y="10"/>
                      <a:pt x="7" y="8"/>
                      <a:pt x="7" y="6"/>
                    </a:cubicBezTo>
                    <a:cubicBezTo>
                      <a:pt x="8" y="4"/>
                      <a:pt x="10" y="3"/>
                      <a:pt x="13" y="2"/>
                    </a:cubicBezTo>
                    <a:cubicBezTo>
                      <a:pt x="16" y="1"/>
                      <a:pt x="18" y="1"/>
                      <a:pt x="20" y="0"/>
                    </a:cubicBezTo>
                    <a:cubicBezTo>
                      <a:pt x="21" y="0"/>
                      <a:pt x="22" y="0"/>
                      <a:pt x="23" y="0"/>
                    </a:cubicBezTo>
                    <a:cubicBezTo>
                      <a:pt x="24" y="0"/>
                      <a:pt x="25" y="0"/>
                      <a:pt x="25" y="0"/>
                    </a:cubicBezTo>
                    <a:cubicBezTo>
                      <a:pt x="25" y="0"/>
                      <a:pt x="25" y="1"/>
                      <a:pt x="25" y="1"/>
                    </a:cubicBezTo>
                    <a:cubicBezTo>
                      <a:pt x="24" y="1"/>
                      <a:pt x="24" y="2"/>
                      <a:pt x="23" y="2"/>
                    </a:cubicBezTo>
                  </a:path>
                </a:pathLst>
              </a:custGeom>
              <a:solidFill>
                <a:srgbClr val="1A17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79" name="Freeform 12">
                <a:extLst>
                  <a:ext uri="{FF2B5EF4-FFF2-40B4-BE49-F238E27FC236}">
                    <a16:creationId xmlns:a16="http://schemas.microsoft.com/office/drawing/2014/main" id="{927609C3-D30C-44FC-88D5-3EC6B008DE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323156" y="2675924"/>
                <a:ext cx="143102" cy="174903"/>
              </a:xfrm>
              <a:custGeom>
                <a:avLst/>
                <a:gdLst>
                  <a:gd name="T0" fmla="*/ 29 w 29"/>
                  <a:gd name="T1" fmla="*/ 30 h 35"/>
                  <a:gd name="T2" fmla="*/ 27 w 29"/>
                  <a:gd name="T3" fmla="*/ 33 h 35"/>
                  <a:gd name="T4" fmla="*/ 23 w 29"/>
                  <a:gd name="T5" fmla="*/ 35 h 35"/>
                  <a:gd name="T6" fmla="*/ 18 w 29"/>
                  <a:gd name="T7" fmla="*/ 33 h 35"/>
                  <a:gd name="T8" fmla="*/ 16 w 29"/>
                  <a:gd name="T9" fmla="*/ 27 h 35"/>
                  <a:gd name="T10" fmla="*/ 16 w 29"/>
                  <a:gd name="T11" fmla="*/ 25 h 35"/>
                  <a:gd name="T12" fmla="*/ 16 w 29"/>
                  <a:gd name="T13" fmla="*/ 23 h 35"/>
                  <a:gd name="T14" fmla="*/ 11 w 29"/>
                  <a:gd name="T15" fmla="*/ 29 h 35"/>
                  <a:gd name="T16" fmla="*/ 4 w 29"/>
                  <a:gd name="T17" fmla="*/ 35 h 35"/>
                  <a:gd name="T18" fmla="*/ 1 w 29"/>
                  <a:gd name="T19" fmla="*/ 33 h 35"/>
                  <a:gd name="T20" fmla="*/ 0 w 29"/>
                  <a:gd name="T21" fmla="*/ 31 h 35"/>
                  <a:gd name="T22" fmla="*/ 3 w 29"/>
                  <a:gd name="T23" fmla="*/ 19 h 35"/>
                  <a:gd name="T24" fmla="*/ 8 w 29"/>
                  <a:gd name="T25" fmla="*/ 10 h 35"/>
                  <a:gd name="T26" fmla="*/ 9 w 29"/>
                  <a:gd name="T27" fmla="*/ 11 h 35"/>
                  <a:gd name="T28" fmla="*/ 10 w 29"/>
                  <a:gd name="T29" fmla="*/ 13 h 35"/>
                  <a:gd name="T30" fmla="*/ 9 w 29"/>
                  <a:gd name="T31" fmla="*/ 15 h 35"/>
                  <a:gd name="T32" fmla="*/ 7 w 29"/>
                  <a:gd name="T33" fmla="*/ 17 h 35"/>
                  <a:gd name="T34" fmla="*/ 4 w 29"/>
                  <a:gd name="T35" fmla="*/ 23 h 35"/>
                  <a:gd name="T36" fmla="*/ 3 w 29"/>
                  <a:gd name="T37" fmla="*/ 30 h 35"/>
                  <a:gd name="T38" fmla="*/ 4 w 29"/>
                  <a:gd name="T39" fmla="*/ 32 h 35"/>
                  <a:gd name="T40" fmla="*/ 11 w 29"/>
                  <a:gd name="T41" fmla="*/ 25 h 35"/>
                  <a:gd name="T42" fmla="*/ 17 w 29"/>
                  <a:gd name="T43" fmla="*/ 17 h 35"/>
                  <a:gd name="T44" fmla="*/ 19 w 29"/>
                  <a:gd name="T45" fmla="*/ 8 h 35"/>
                  <a:gd name="T46" fmla="*/ 24 w 29"/>
                  <a:gd name="T47" fmla="*/ 0 h 35"/>
                  <a:gd name="T48" fmla="*/ 26 w 29"/>
                  <a:gd name="T49" fmla="*/ 1 h 35"/>
                  <a:gd name="T50" fmla="*/ 26 w 29"/>
                  <a:gd name="T51" fmla="*/ 2 h 35"/>
                  <a:gd name="T52" fmla="*/ 24 w 29"/>
                  <a:gd name="T53" fmla="*/ 8 h 35"/>
                  <a:gd name="T54" fmla="*/ 20 w 29"/>
                  <a:gd name="T55" fmla="*/ 14 h 35"/>
                  <a:gd name="T56" fmla="*/ 19 w 29"/>
                  <a:gd name="T57" fmla="*/ 22 h 35"/>
                  <a:gd name="T58" fmla="*/ 19 w 29"/>
                  <a:gd name="T59" fmla="*/ 27 h 35"/>
                  <a:gd name="T60" fmla="*/ 23 w 29"/>
                  <a:gd name="T61" fmla="*/ 32 h 35"/>
                  <a:gd name="T62" fmla="*/ 27 w 29"/>
                  <a:gd name="T63" fmla="*/ 31 h 35"/>
                  <a:gd name="T64" fmla="*/ 29 w 29"/>
                  <a:gd name="T65" fmla="*/ 29 h 35"/>
                  <a:gd name="T66" fmla="*/ 29 w 29"/>
                  <a:gd name="T67" fmla="*/ 3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9" h="35">
                    <a:moveTo>
                      <a:pt x="29" y="30"/>
                    </a:moveTo>
                    <a:cubicBezTo>
                      <a:pt x="29" y="31"/>
                      <a:pt x="28" y="32"/>
                      <a:pt x="27" y="33"/>
                    </a:cubicBezTo>
                    <a:cubicBezTo>
                      <a:pt x="25" y="34"/>
                      <a:pt x="24" y="35"/>
                      <a:pt x="23" y="35"/>
                    </a:cubicBezTo>
                    <a:cubicBezTo>
                      <a:pt x="21" y="35"/>
                      <a:pt x="20" y="35"/>
                      <a:pt x="18" y="33"/>
                    </a:cubicBezTo>
                    <a:cubicBezTo>
                      <a:pt x="17" y="32"/>
                      <a:pt x="17" y="30"/>
                      <a:pt x="16" y="27"/>
                    </a:cubicBezTo>
                    <a:cubicBezTo>
                      <a:pt x="16" y="27"/>
                      <a:pt x="16" y="26"/>
                      <a:pt x="16" y="25"/>
                    </a:cubicBezTo>
                    <a:cubicBezTo>
                      <a:pt x="16" y="24"/>
                      <a:pt x="16" y="23"/>
                      <a:pt x="16" y="23"/>
                    </a:cubicBezTo>
                    <a:cubicBezTo>
                      <a:pt x="16" y="24"/>
                      <a:pt x="14" y="26"/>
                      <a:pt x="11" y="29"/>
                    </a:cubicBezTo>
                    <a:cubicBezTo>
                      <a:pt x="8" y="33"/>
                      <a:pt x="5" y="35"/>
                      <a:pt x="4" y="35"/>
                    </a:cubicBezTo>
                    <a:cubicBezTo>
                      <a:pt x="3" y="35"/>
                      <a:pt x="2" y="35"/>
                      <a:pt x="1" y="33"/>
                    </a:cubicBezTo>
                    <a:cubicBezTo>
                      <a:pt x="1" y="33"/>
                      <a:pt x="0" y="32"/>
                      <a:pt x="0" y="31"/>
                    </a:cubicBezTo>
                    <a:cubicBezTo>
                      <a:pt x="0" y="29"/>
                      <a:pt x="1" y="25"/>
                      <a:pt x="3" y="19"/>
                    </a:cubicBezTo>
                    <a:cubicBezTo>
                      <a:pt x="5" y="13"/>
                      <a:pt x="7" y="10"/>
                      <a:pt x="8" y="10"/>
                    </a:cubicBezTo>
                    <a:cubicBezTo>
                      <a:pt x="9" y="10"/>
                      <a:pt x="9" y="10"/>
                      <a:pt x="9" y="11"/>
                    </a:cubicBezTo>
                    <a:cubicBezTo>
                      <a:pt x="10" y="12"/>
                      <a:pt x="10" y="12"/>
                      <a:pt x="10" y="13"/>
                    </a:cubicBezTo>
                    <a:cubicBezTo>
                      <a:pt x="10" y="13"/>
                      <a:pt x="9" y="14"/>
                      <a:pt x="9" y="15"/>
                    </a:cubicBezTo>
                    <a:cubicBezTo>
                      <a:pt x="8" y="16"/>
                      <a:pt x="7" y="17"/>
                      <a:pt x="7" y="17"/>
                    </a:cubicBezTo>
                    <a:cubicBezTo>
                      <a:pt x="6" y="19"/>
                      <a:pt x="5" y="21"/>
                      <a:pt x="4" y="23"/>
                    </a:cubicBezTo>
                    <a:cubicBezTo>
                      <a:pt x="3" y="26"/>
                      <a:pt x="3" y="29"/>
                      <a:pt x="3" y="30"/>
                    </a:cubicBezTo>
                    <a:cubicBezTo>
                      <a:pt x="3" y="31"/>
                      <a:pt x="3" y="31"/>
                      <a:pt x="4" y="32"/>
                    </a:cubicBezTo>
                    <a:cubicBezTo>
                      <a:pt x="6" y="30"/>
                      <a:pt x="9" y="28"/>
                      <a:pt x="11" y="25"/>
                    </a:cubicBezTo>
                    <a:cubicBezTo>
                      <a:pt x="12" y="23"/>
                      <a:pt x="14" y="21"/>
                      <a:pt x="17" y="17"/>
                    </a:cubicBezTo>
                    <a:cubicBezTo>
                      <a:pt x="18" y="14"/>
                      <a:pt x="19" y="11"/>
                      <a:pt x="19" y="8"/>
                    </a:cubicBezTo>
                    <a:cubicBezTo>
                      <a:pt x="21" y="3"/>
                      <a:pt x="23" y="0"/>
                      <a:pt x="24" y="0"/>
                    </a:cubicBezTo>
                    <a:cubicBezTo>
                      <a:pt x="25" y="0"/>
                      <a:pt x="25" y="0"/>
                      <a:pt x="26" y="1"/>
                    </a:cubicBezTo>
                    <a:cubicBezTo>
                      <a:pt x="26" y="1"/>
                      <a:pt x="26" y="2"/>
                      <a:pt x="26" y="2"/>
                    </a:cubicBezTo>
                    <a:cubicBezTo>
                      <a:pt x="26" y="2"/>
                      <a:pt x="25" y="4"/>
                      <a:pt x="24" y="8"/>
                    </a:cubicBezTo>
                    <a:cubicBezTo>
                      <a:pt x="22" y="12"/>
                      <a:pt x="21" y="14"/>
                      <a:pt x="20" y="14"/>
                    </a:cubicBezTo>
                    <a:cubicBezTo>
                      <a:pt x="20" y="17"/>
                      <a:pt x="19" y="19"/>
                      <a:pt x="19" y="22"/>
                    </a:cubicBezTo>
                    <a:cubicBezTo>
                      <a:pt x="19" y="24"/>
                      <a:pt x="19" y="25"/>
                      <a:pt x="19" y="27"/>
                    </a:cubicBezTo>
                    <a:cubicBezTo>
                      <a:pt x="19" y="31"/>
                      <a:pt x="21" y="32"/>
                      <a:pt x="23" y="32"/>
                    </a:cubicBezTo>
                    <a:cubicBezTo>
                      <a:pt x="24" y="32"/>
                      <a:pt x="25" y="32"/>
                      <a:pt x="27" y="31"/>
                    </a:cubicBezTo>
                    <a:cubicBezTo>
                      <a:pt x="27" y="30"/>
                      <a:pt x="28" y="30"/>
                      <a:pt x="29" y="29"/>
                    </a:cubicBez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1A17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0" name="Freeform 13">
                <a:extLst>
                  <a:ext uri="{FF2B5EF4-FFF2-40B4-BE49-F238E27FC236}">
                    <a16:creationId xmlns:a16="http://schemas.microsoft.com/office/drawing/2014/main" id="{66F006E8-7DD7-4C3B-B4C5-7A78D020F8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33040" y="2685464"/>
                <a:ext cx="73141" cy="155823"/>
              </a:xfrm>
              <a:custGeom>
                <a:avLst/>
                <a:gdLst>
                  <a:gd name="T0" fmla="*/ 12 w 15"/>
                  <a:gd name="T1" fmla="*/ 26 h 31"/>
                  <a:gd name="T2" fmla="*/ 5 w 15"/>
                  <a:gd name="T3" fmla="*/ 31 h 31"/>
                  <a:gd name="T4" fmla="*/ 3 w 15"/>
                  <a:gd name="T5" fmla="*/ 31 h 31"/>
                  <a:gd name="T6" fmla="*/ 1 w 15"/>
                  <a:gd name="T7" fmla="*/ 31 h 31"/>
                  <a:gd name="T8" fmla="*/ 0 w 15"/>
                  <a:gd name="T9" fmla="*/ 29 h 31"/>
                  <a:gd name="T10" fmla="*/ 2 w 15"/>
                  <a:gd name="T11" fmla="*/ 25 h 31"/>
                  <a:gd name="T12" fmla="*/ 5 w 15"/>
                  <a:gd name="T13" fmla="*/ 21 h 31"/>
                  <a:gd name="T14" fmla="*/ 5 w 15"/>
                  <a:gd name="T15" fmla="*/ 21 h 31"/>
                  <a:gd name="T16" fmla="*/ 5 w 15"/>
                  <a:gd name="T17" fmla="*/ 22 h 31"/>
                  <a:gd name="T18" fmla="*/ 3 w 15"/>
                  <a:gd name="T19" fmla="*/ 28 h 31"/>
                  <a:gd name="T20" fmla="*/ 4 w 15"/>
                  <a:gd name="T21" fmla="*/ 29 h 31"/>
                  <a:gd name="T22" fmla="*/ 4 w 15"/>
                  <a:gd name="T23" fmla="*/ 29 h 31"/>
                  <a:gd name="T24" fmla="*/ 7 w 15"/>
                  <a:gd name="T25" fmla="*/ 28 h 31"/>
                  <a:gd name="T26" fmla="*/ 11 w 15"/>
                  <a:gd name="T27" fmla="*/ 24 h 31"/>
                  <a:gd name="T28" fmla="*/ 12 w 15"/>
                  <a:gd name="T29" fmla="*/ 19 h 31"/>
                  <a:gd name="T30" fmla="*/ 9 w 15"/>
                  <a:gd name="T31" fmla="*/ 16 h 31"/>
                  <a:gd name="T32" fmla="*/ 5 w 15"/>
                  <a:gd name="T33" fmla="*/ 19 h 31"/>
                  <a:gd name="T34" fmla="*/ 3 w 15"/>
                  <a:gd name="T35" fmla="*/ 21 h 31"/>
                  <a:gd name="T36" fmla="*/ 1 w 15"/>
                  <a:gd name="T37" fmla="*/ 20 h 31"/>
                  <a:gd name="T38" fmla="*/ 5 w 15"/>
                  <a:gd name="T39" fmla="*/ 9 h 31"/>
                  <a:gd name="T40" fmla="*/ 7 w 15"/>
                  <a:gd name="T41" fmla="*/ 3 h 31"/>
                  <a:gd name="T42" fmla="*/ 8 w 15"/>
                  <a:gd name="T43" fmla="*/ 1 h 31"/>
                  <a:gd name="T44" fmla="*/ 9 w 15"/>
                  <a:gd name="T45" fmla="*/ 0 h 31"/>
                  <a:gd name="T46" fmla="*/ 11 w 15"/>
                  <a:gd name="T47" fmla="*/ 2 h 31"/>
                  <a:gd name="T48" fmla="*/ 10 w 15"/>
                  <a:gd name="T49" fmla="*/ 3 h 31"/>
                  <a:gd name="T50" fmla="*/ 6 w 15"/>
                  <a:gd name="T51" fmla="*/ 14 h 31"/>
                  <a:gd name="T52" fmla="*/ 9 w 15"/>
                  <a:gd name="T53" fmla="*/ 13 h 31"/>
                  <a:gd name="T54" fmla="*/ 13 w 15"/>
                  <a:gd name="T55" fmla="*/ 15 h 31"/>
                  <a:gd name="T56" fmla="*/ 14 w 15"/>
                  <a:gd name="T57" fmla="*/ 19 h 31"/>
                  <a:gd name="T58" fmla="*/ 12 w 15"/>
                  <a:gd name="T59" fmla="*/ 26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" h="31">
                    <a:moveTo>
                      <a:pt x="12" y="26"/>
                    </a:moveTo>
                    <a:cubicBezTo>
                      <a:pt x="9" y="29"/>
                      <a:pt x="7" y="31"/>
                      <a:pt x="5" y="31"/>
                    </a:cubicBezTo>
                    <a:cubicBezTo>
                      <a:pt x="3" y="31"/>
                      <a:pt x="3" y="31"/>
                      <a:pt x="3" y="31"/>
                    </a:cubicBezTo>
                    <a:cubicBezTo>
                      <a:pt x="3" y="31"/>
                      <a:pt x="2" y="31"/>
                      <a:pt x="1" y="31"/>
                    </a:cubicBezTo>
                    <a:cubicBezTo>
                      <a:pt x="1" y="30"/>
                      <a:pt x="0" y="29"/>
                      <a:pt x="0" y="29"/>
                    </a:cubicBezTo>
                    <a:cubicBezTo>
                      <a:pt x="0" y="28"/>
                      <a:pt x="1" y="26"/>
                      <a:pt x="2" y="25"/>
                    </a:cubicBezTo>
                    <a:cubicBezTo>
                      <a:pt x="2" y="23"/>
                      <a:pt x="4" y="22"/>
                      <a:pt x="5" y="21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6" y="22"/>
                      <a:pt x="5" y="22"/>
                      <a:pt x="5" y="22"/>
                    </a:cubicBezTo>
                    <a:cubicBezTo>
                      <a:pt x="3" y="25"/>
                      <a:pt x="3" y="27"/>
                      <a:pt x="3" y="28"/>
                    </a:cubicBezTo>
                    <a:cubicBezTo>
                      <a:pt x="3" y="29"/>
                      <a:pt x="3" y="29"/>
                      <a:pt x="4" y="29"/>
                    </a:cubicBezTo>
                    <a:cubicBezTo>
                      <a:pt x="4" y="29"/>
                      <a:pt x="4" y="29"/>
                      <a:pt x="4" y="29"/>
                    </a:cubicBezTo>
                    <a:cubicBezTo>
                      <a:pt x="5" y="28"/>
                      <a:pt x="6" y="28"/>
                      <a:pt x="7" y="28"/>
                    </a:cubicBezTo>
                    <a:cubicBezTo>
                      <a:pt x="8" y="27"/>
                      <a:pt x="9" y="26"/>
                      <a:pt x="11" y="24"/>
                    </a:cubicBezTo>
                    <a:cubicBezTo>
                      <a:pt x="12" y="22"/>
                      <a:pt x="12" y="20"/>
                      <a:pt x="12" y="19"/>
                    </a:cubicBezTo>
                    <a:cubicBezTo>
                      <a:pt x="12" y="17"/>
                      <a:pt x="10" y="15"/>
                      <a:pt x="9" y="16"/>
                    </a:cubicBezTo>
                    <a:cubicBezTo>
                      <a:pt x="8" y="16"/>
                      <a:pt x="7" y="17"/>
                      <a:pt x="5" y="19"/>
                    </a:cubicBezTo>
                    <a:cubicBezTo>
                      <a:pt x="4" y="20"/>
                      <a:pt x="3" y="21"/>
                      <a:pt x="3" y="21"/>
                    </a:cubicBezTo>
                    <a:cubicBezTo>
                      <a:pt x="2" y="21"/>
                      <a:pt x="2" y="20"/>
                      <a:pt x="1" y="20"/>
                    </a:cubicBezTo>
                    <a:cubicBezTo>
                      <a:pt x="1" y="19"/>
                      <a:pt x="3" y="16"/>
                      <a:pt x="5" y="9"/>
                    </a:cubicBezTo>
                    <a:cubicBezTo>
                      <a:pt x="6" y="8"/>
                      <a:pt x="6" y="6"/>
                      <a:pt x="7" y="3"/>
                    </a:cubicBezTo>
                    <a:cubicBezTo>
                      <a:pt x="7" y="3"/>
                      <a:pt x="8" y="2"/>
                      <a:pt x="8" y="1"/>
                    </a:cubicBezTo>
                    <a:cubicBezTo>
                      <a:pt x="8" y="1"/>
                      <a:pt x="9" y="0"/>
                      <a:pt x="9" y="0"/>
                    </a:cubicBezTo>
                    <a:cubicBezTo>
                      <a:pt x="10" y="0"/>
                      <a:pt x="11" y="1"/>
                      <a:pt x="11" y="2"/>
                    </a:cubicBezTo>
                    <a:cubicBezTo>
                      <a:pt x="11" y="2"/>
                      <a:pt x="11" y="3"/>
                      <a:pt x="10" y="3"/>
                    </a:cubicBezTo>
                    <a:cubicBezTo>
                      <a:pt x="9" y="6"/>
                      <a:pt x="8" y="9"/>
                      <a:pt x="6" y="14"/>
                    </a:cubicBezTo>
                    <a:cubicBezTo>
                      <a:pt x="7" y="13"/>
                      <a:pt x="8" y="13"/>
                      <a:pt x="9" y="13"/>
                    </a:cubicBezTo>
                    <a:cubicBezTo>
                      <a:pt x="11" y="13"/>
                      <a:pt x="12" y="13"/>
                      <a:pt x="13" y="15"/>
                    </a:cubicBezTo>
                    <a:cubicBezTo>
                      <a:pt x="14" y="16"/>
                      <a:pt x="14" y="17"/>
                      <a:pt x="14" y="19"/>
                    </a:cubicBezTo>
                    <a:cubicBezTo>
                      <a:pt x="15" y="21"/>
                      <a:pt x="14" y="24"/>
                      <a:pt x="12" y="26"/>
                    </a:cubicBezTo>
                  </a:path>
                </a:pathLst>
              </a:custGeom>
              <a:solidFill>
                <a:srgbClr val="1A17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1" name="Freeform 14">
                <a:extLst>
                  <a:ext uri="{FF2B5EF4-FFF2-40B4-BE49-F238E27FC236}">
                    <a16:creationId xmlns:a16="http://schemas.microsoft.com/office/drawing/2014/main" id="{E140E28B-64C0-485A-8584-22C8CC83B25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1622081" y="2745885"/>
                <a:ext cx="108122" cy="85861"/>
              </a:xfrm>
              <a:custGeom>
                <a:avLst/>
                <a:gdLst>
                  <a:gd name="T0" fmla="*/ 22 w 22"/>
                  <a:gd name="T1" fmla="*/ 11 h 17"/>
                  <a:gd name="T2" fmla="*/ 19 w 22"/>
                  <a:gd name="T3" fmla="*/ 15 h 17"/>
                  <a:gd name="T4" fmla="*/ 15 w 22"/>
                  <a:gd name="T5" fmla="*/ 17 h 17"/>
                  <a:gd name="T6" fmla="*/ 14 w 22"/>
                  <a:gd name="T7" fmla="*/ 17 h 17"/>
                  <a:gd name="T8" fmla="*/ 12 w 22"/>
                  <a:gd name="T9" fmla="*/ 16 h 17"/>
                  <a:gd name="T10" fmla="*/ 11 w 22"/>
                  <a:gd name="T11" fmla="*/ 15 h 17"/>
                  <a:gd name="T12" fmla="*/ 10 w 22"/>
                  <a:gd name="T13" fmla="*/ 12 h 17"/>
                  <a:gd name="T14" fmla="*/ 10 w 22"/>
                  <a:gd name="T15" fmla="*/ 11 h 17"/>
                  <a:gd name="T16" fmla="*/ 6 w 22"/>
                  <a:gd name="T17" fmla="*/ 14 h 17"/>
                  <a:gd name="T18" fmla="*/ 2 w 22"/>
                  <a:gd name="T19" fmla="*/ 16 h 17"/>
                  <a:gd name="T20" fmla="*/ 1 w 22"/>
                  <a:gd name="T21" fmla="*/ 15 h 17"/>
                  <a:gd name="T22" fmla="*/ 0 w 22"/>
                  <a:gd name="T23" fmla="*/ 13 h 17"/>
                  <a:gd name="T24" fmla="*/ 4 w 22"/>
                  <a:gd name="T25" fmla="*/ 6 h 17"/>
                  <a:gd name="T26" fmla="*/ 10 w 22"/>
                  <a:gd name="T27" fmla="*/ 1 h 17"/>
                  <a:gd name="T28" fmla="*/ 11 w 22"/>
                  <a:gd name="T29" fmla="*/ 3 h 17"/>
                  <a:gd name="T30" fmla="*/ 12 w 22"/>
                  <a:gd name="T31" fmla="*/ 1 h 17"/>
                  <a:gd name="T32" fmla="*/ 13 w 22"/>
                  <a:gd name="T33" fmla="*/ 0 h 17"/>
                  <a:gd name="T34" fmla="*/ 14 w 22"/>
                  <a:gd name="T35" fmla="*/ 1 h 17"/>
                  <a:gd name="T36" fmla="*/ 14 w 22"/>
                  <a:gd name="T37" fmla="*/ 3 h 17"/>
                  <a:gd name="T38" fmla="*/ 13 w 22"/>
                  <a:gd name="T39" fmla="*/ 5 h 17"/>
                  <a:gd name="T40" fmla="*/ 12 w 22"/>
                  <a:gd name="T41" fmla="*/ 8 h 17"/>
                  <a:gd name="T42" fmla="*/ 12 w 22"/>
                  <a:gd name="T43" fmla="*/ 11 h 17"/>
                  <a:gd name="T44" fmla="*/ 13 w 22"/>
                  <a:gd name="T45" fmla="*/ 13 h 17"/>
                  <a:gd name="T46" fmla="*/ 15 w 22"/>
                  <a:gd name="T47" fmla="*/ 14 h 17"/>
                  <a:gd name="T48" fmla="*/ 18 w 22"/>
                  <a:gd name="T49" fmla="*/ 13 h 17"/>
                  <a:gd name="T50" fmla="*/ 21 w 22"/>
                  <a:gd name="T51" fmla="*/ 11 h 17"/>
                  <a:gd name="T52" fmla="*/ 22 w 22"/>
                  <a:gd name="T53" fmla="*/ 11 h 17"/>
                  <a:gd name="T54" fmla="*/ 9 w 22"/>
                  <a:gd name="T55" fmla="*/ 5 h 17"/>
                  <a:gd name="T56" fmla="*/ 7 w 22"/>
                  <a:gd name="T57" fmla="*/ 6 h 17"/>
                  <a:gd name="T58" fmla="*/ 6 w 22"/>
                  <a:gd name="T59" fmla="*/ 8 h 17"/>
                  <a:gd name="T60" fmla="*/ 4 w 22"/>
                  <a:gd name="T61" fmla="*/ 10 h 17"/>
                  <a:gd name="T62" fmla="*/ 3 w 22"/>
                  <a:gd name="T63" fmla="*/ 13 h 17"/>
                  <a:gd name="T64" fmla="*/ 3 w 22"/>
                  <a:gd name="T65" fmla="*/ 13 h 17"/>
                  <a:gd name="T66" fmla="*/ 7 w 22"/>
                  <a:gd name="T67" fmla="*/ 11 h 17"/>
                  <a:gd name="T68" fmla="*/ 9 w 22"/>
                  <a:gd name="T69" fmla="*/ 7 h 17"/>
                  <a:gd name="T70" fmla="*/ 10 w 22"/>
                  <a:gd name="T71" fmla="*/ 5 h 17"/>
                  <a:gd name="T72" fmla="*/ 9 w 22"/>
                  <a:gd name="T73" fmla="*/ 5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2" h="17">
                    <a:moveTo>
                      <a:pt x="22" y="11"/>
                    </a:moveTo>
                    <a:cubicBezTo>
                      <a:pt x="22" y="12"/>
                      <a:pt x="21" y="13"/>
                      <a:pt x="19" y="15"/>
                    </a:cubicBezTo>
                    <a:cubicBezTo>
                      <a:pt x="17" y="16"/>
                      <a:pt x="16" y="17"/>
                      <a:pt x="15" y="17"/>
                    </a:cubicBezTo>
                    <a:cubicBezTo>
                      <a:pt x="14" y="17"/>
                      <a:pt x="14" y="17"/>
                      <a:pt x="14" y="17"/>
                    </a:cubicBezTo>
                    <a:cubicBezTo>
                      <a:pt x="13" y="17"/>
                      <a:pt x="13" y="17"/>
                      <a:pt x="12" y="16"/>
                    </a:cubicBezTo>
                    <a:cubicBezTo>
                      <a:pt x="11" y="16"/>
                      <a:pt x="11" y="15"/>
                      <a:pt x="11" y="15"/>
                    </a:cubicBezTo>
                    <a:cubicBezTo>
                      <a:pt x="10" y="14"/>
                      <a:pt x="10" y="13"/>
                      <a:pt x="10" y="12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5" y="15"/>
                      <a:pt x="4" y="16"/>
                      <a:pt x="2" y="16"/>
                    </a:cubicBezTo>
                    <a:cubicBezTo>
                      <a:pt x="2" y="16"/>
                      <a:pt x="1" y="16"/>
                      <a:pt x="1" y="15"/>
                    </a:cubicBezTo>
                    <a:cubicBezTo>
                      <a:pt x="0" y="14"/>
                      <a:pt x="0" y="14"/>
                      <a:pt x="0" y="13"/>
                    </a:cubicBezTo>
                    <a:cubicBezTo>
                      <a:pt x="0" y="12"/>
                      <a:pt x="1" y="9"/>
                      <a:pt x="4" y="6"/>
                    </a:cubicBezTo>
                    <a:cubicBezTo>
                      <a:pt x="6" y="3"/>
                      <a:pt x="8" y="1"/>
                      <a:pt x="10" y="1"/>
                    </a:cubicBezTo>
                    <a:cubicBezTo>
                      <a:pt x="11" y="1"/>
                      <a:pt x="11" y="2"/>
                      <a:pt x="11" y="3"/>
                    </a:cubicBezTo>
                    <a:cubicBezTo>
                      <a:pt x="12" y="2"/>
                      <a:pt x="12" y="2"/>
                      <a:pt x="12" y="1"/>
                    </a:cubicBezTo>
                    <a:cubicBezTo>
                      <a:pt x="12" y="1"/>
                      <a:pt x="13" y="0"/>
                      <a:pt x="13" y="0"/>
                    </a:cubicBezTo>
                    <a:cubicBezTo>
                      <a:pt x="13" y="0"/>
                      <a:pt x="14" y="0"/>
                      <a:pt x="14" y="1"/>
                    </a:cubicBezTo>
                    <a:cubicBezTo>
                      <a:pt x="15" y="1"/>
                      <a:pt x="14" y="2"/>
                      <a:pt x="14" y="3"/>
                    </a:cubicBezTo>
                    <a:cubicBezTo>
                      <a:pt x="14" y="4"/>
                      <a:pt x="13" y="4"/>
                      <a:pt x="13" y="5"/>
                    </a:cubicBezTo>
                    <a:cubicBezTo>
                      <a:pt x="13" y="6"/>
                      <a:pt x="13" y="7"/>
                      <a:pt x="12" y="8"/>
                    </a:cubicBezTo>
                    <a:cubicBezTo>
                      <a:pt x="12" y="10"/>
                      <a:pt x="12" y="10"/>
                      <a:pt x="12" y="11"/>
                    </a:cubicBezTo>
                    <a:cubicBezTo>
                      <a:pt x="12" y="11"/>
                      <a:pt x="12" y="12"/>
                      <a:pt x="13" y="13"/>
                    </a:cubicBezTo>
                    <a:cubicBezTo>
                      <a:pt x="14" y="14"/>
                      <a:pt x="14" y="14"/>
                      <a:pt x="15" y="14"/>
                    </a:cubicBezTo>
                    <a:cubicBezTo>
                      <a:pt x="16" y="14"/>
                      <a:pt x="17" y="14"/>
                      <a:pt x="18" y="13"/>
                    </a:cubicBezTo>
                    <a:cubicBezTo>
                      <a:pt x="19" y="12"/>
                      <a:pt x="20" y="11"/>
                      <a:pt x="21" y="11"/>
                    </a:cubicBezTo>
                    <a:lnTo>
                      <a:pt x="22" y="11"/>
                    </a:lnTo>
                    <a:close/>
                    <a:moveTo>
                      <a:pt x="9" y="5"/>
                    </a:moveTo>
                    <a:cubicBezTo>
                      <a:pt x="9" y="5"/>
                      <a:pt x="8" y="5"/>
                      <a:pt x="7" y="6"/>
                    </a:cubicBezTo>
                    <a:cubicBezTo>
                      <a:pt x="7" y="7"/>
                      <a:pt x="6" y="7"/>
                      <a:pt x="6" y="8"/>
                    </a:cubicBezTo>
                    <a:cubicBezTo>
                      <a:pt x="5" y="8"/>
                      <a:pt x="4" y="9"/>
                      <a:pt x="4" y="10"/>
                    </a:cubicBezTo>
                    <a:cubicBezTo>
                      <a:pt x="3" y="11"/>
                      <a:pt x="3" y="12"/>
                      <a:pt x="3" y="13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4" y="13"/>
                      <a:pt x="5" y="12"/>
                      <a:pt x="7" y="11"/>
                    </a:cubicBezTo>
                    <a:cubicBezTo>
                      <a:pt x="8" y="9"/>
                      <a:pt x="9" y="8"/>
                      <a:pt x="9" y="7"/>
                    </a:cubicBezTo>
                    <a:cubicBezTo>
                      <a:pt x="10" y="7"/>
                      <a:pt x="10" y="6"/>
                      <a:pt x="10" y="5"/>
                    </a:cubicBezTo>
                    <a:cubicBezTo>
                      <a:pt x="10" y="5"/>
                      <a:pt x="9" y="5"/>
                      <a:pt x="9" y="5"/>
                    </a:cubicBezTo>
                  </a:path>
                </a:pathLst>
              </a:custGeom>
              <a:solidFill>
                <a:srgbClr val="1A17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2" name="Freeform 15">
                <a:extLst>
                  <a:ext uri="{FF2B5EF4-FFF2-40B4-BE49-F238E27FC236}">
                    <a16:creationId xmlns:a16="http://schemas.microsoft.com/office/drawing/2014/main" id="{AB50BF07-4E7F-432B-A0A5-C2430E9844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23843" y="2745885"/>
                <a:ext cx="79501" cy="76321"/>
              </a:xfrm>
              <a:custGeom>
                <a:avLst/>
                <a:gdLst>
                  <a:gd name="T0" fmla="*/ 8 w 16"/>
                  <a:gd name="T1" fmla="*/ 8 h 15"/>
                  <a:gd name="T2" fmla="*/ 8 w 16"/>
                  <a:gd name="T3" fmla="*/ 6 h 15"/>
                  <a:gd name="T4" fmla="*/ 5 w 16"/>
                  <a:gd name="T5" fmla="*/ 9 h 15"/>
                  <a:gd name="T6" fmla="*/ 3 w 16"/>
                  <a:gd name="T7" fmla="*/ 13 h 15"/>
                  <a:gd name="T8" fmla="*/ 1 w 16"/>
                  <a:gd name="T9" fmla="*/ 14 h 15"/>
                  <a:gd name="T10" fmla="*/ 0 w 16"/>
                  <a:gd name="T11" fmla="*/ 13 h 15"/>
                  <a:gd name="T12" fmla="*/ 0 w 16"/>
                  <a:gd name="T13" fmla="*/ 13 h 15"/>
                  <a:gd name="T14" fmla="*/ 0 w 16"/>
                  <a:gd name="T15" fmla="*/ 8 h 15"/>
                  <a:gd name="T16" fmla="*/ 2 w 16"/>
                  <a:gd name="T17" fmla="*/ 2 h 15"/>
                  <a:gd name="T18" fmla="*/ 3 w 16"/>
                  <a:gd name="T19" fmla="*/ 1 h 15"/>
                  <a:gd name="T20" fmla="*/ 4 w 16"/>
                  <a:gd name="T21" fmla="*/ 1 h 15"/>
                  <a:gd name="T22" fmla="*/ 5 w 16"/>
                  <a:gd name="T23" fmla="*/ 2 h 15"/>
                  <a:gd name="T24" fmla="*/ 4 w 16"/>
                  <a:gd name="T25" fmla="*/ 4 h 15"/>
                  <a:gd name="T26" fmla="*/ 4 w 16"/>
                  <a:gd name="T27" fmla="*/ 7 h 15"/>
                  <a:gd name="T28" fmla="*/ 4 w 16"/>
                  <a:gd name="T29" fmla="*/ 7 h 15"/>
                  <a:gd name="T30" fmla="*/ 6 w 16"/>
                  <a:gd name="T31" fmla="*/ 4 h 15"/>
                  <a:gd name="T32" fmla="*/ 8 w 16"/>
                  <a:gd name="T33" fmla="*/ 1 h 15"/>
                  <a:gd name="T34" fmla="*/ 11 w 16"/>
                  <a:gd name="T35" fmla="*/ 0 h 15"/>
                  <a:gd name="T36" fmla="*/ 12 w 16"/>
                  <a:gd name="T37" fmla="*/ 1 h 15"/>
                  <a:gd name="T38" fmla="*/ 11 w 16"/>
                  <a:gd name="T39" fmla="*/ 6 h 15"/>
                  <a:gd name="T40" fmla="*/ 10 w 16"/>
                  <a:gd name="T41" fmla="*/ 11 h 15"/>
                  <a:gd name="T42" fmla="*/ 12 w 16"/>
                  <a:gd name="T43" fmla="*/ 13 h 15"/>
                  <a:gd name="T44" fmla="*/ 15 w 16"/>
                  <a:gd name="T45" fmla="*/ 11 h 15"/>
                  <a:gd name="T46" fmla="*/ 16 w 16"/>
                  <a:gd name="T47" fmla="*/ 11 h 15"/>
                  <a:gd name="T48" fmla="*/ 14 w 16"/>
                  <a:gd name="T49" fmla="*/ 14 h 15"/>
                  <a:gd name="T50" fmla="*/ 11 w 16"/>
                  <a:gd name="T51" fmla="*/ 15 h 15"/>
                  <a:gd name="T52" fmla="*/ 7 w 16"/>
                  <a:gd name="T53" fmla="*/ 11 h 15"/>
                  <a:gd name="T54" fmla="*/ 8 w 16"/>
                  <a:gd name="T55" fmla="*/ 8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" h="15">
                    <a:moveTo>
                      <a:pt x="8" y="8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7" y="7"/>
                      <a:pt x="6" y="8"/>
                      <a:pt x="5" y="9"/>
                    </a:cubicBezTo>
                    <a:cubicBezTo>
                      <a:pt x="4" y="11"/>
                      <a:pt x="3" y="12"/>
                      <a:pt x="3" y="13"/>
                    </a:cubicBezTo>
                    <a:cubicBezTo>
                      <a:pt x="2" y="13"/>
                      <a:pt x="2" y="14"/>
                      <a:pt x="1" y="14"/>
                    </a:cubicBezTo>
                    <a:cubicBezTo>
                      <a:pt x="1" y="14"/>
                      <a:pt x="1" y="14"/>
                      <a:pt x="0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3"/>
                      <a:pt x="0" y="11"/>
                      <a:pt x="0" y="8"/>
                    </a:cubicBezTo>
                    <a:cubicBezTo>
                      <a:pt x="1" y="6"/>
                      <a:pt x="1" y="4"/>
                      <a:pt x="2" y="2"/>
                    </a:cubicBezTo>
                    <a:cubicBezTo>
                      <a:pt x="2" y="2"/>
                      <a:pt x="3" y="1"/>
                      <a:pt x="3" y="1"/>
                    </a:cubicBezTo>
                    <a:cubicBezTo>
                      <a:pt x="3" y="1"/>
                      <a:pt x="4" y="1"/>
                      <a:pt x="4" y="1"/>
                    </a:cubicBezTo>
                    <a:cubicBezTo>
                      <a:pt x="4" y="1"/>
                      <a:pt x="5" y="2"/>
                      <a:pt x="5" y="2"/>
                    </a:cubicBezTo>
                    <a:cubicBezTo>
                      <a:pt x="5" y="2"/>
                      <a:pt x="5" y="3"/>
                      <a:pt x="4" y="4"/>
                    </a:cubicBezTo>
                    <a:cubicBezTo>
                      <a:pt x="4" y="6"/>
                      <a:pt x="4" y="7"/>
                      <a:pt x="4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7"/>
                      <a:pt x="5" y="6"/>
                      <a:pt x="6" y="4"/>
                    </a:cubicBezTo>
                    <a:cubicBezTo>
                      <a:pt x="7" y="3"/>
                      <a:pt x="8" y="2"/>
                      <a:pt x="8" y="1"/>
                    </a:cubicBezTo>
                    <a:cubicBezTo>
                      <a:pt x="9" y="0"/>
                      <a:pt x="10" y="0"/>
                      <a:pt x="11" y="0"/>
                    </a:cubicBezTo>
                    <a:cubicBezTo>
                      <a:pt x="11" y="0"/>
                      <a:pt x="12" y="0"/>
                      <a:pt x="12" y="1"/>
                    </a:cubicBezTo>
                    <a:cubicBezTo>
                      <a:pt x="12" y="2"/>
                      <a:pt x="12" y="4"/>
                      <a:pt x="11" y="6"/>
                    </a:cubicBezTo>
                    <a:cubicBezTo>
                      <a:pt x="10" y="8"/>
                      <a:pt x="10" y="10"/>
                      <a:pt x="10" y="11"/>
                    </a:cubicBezTo>
                    <a:cubicBezTo>
                      <a:pt x="10" y="12"/>
                      <a:pt x="11" y="13"/>
                      <a:pt x="12" y="13"/>
                    </a:cubicBezTo>
                    <a:cubicBezTo>
                      <a:pt x="12" y="13"/>
                      <a:pt x="13" y="12"/>
                      <a:pt x="15" y="11"/>
                    </a:cubicBezTo>
                    <a:cubicBezTo>
                      <a:pt x="16" y="11"/>
                      <a:pt x="16" y="11"/>
                      <a:pt x="16" y="11"/>
                    </a:cubicBezTo>
                    <a:cubicBezTo>
                      <a:pt x="16" y="12"/>
                      <a:pt x="15" y="13"/>
                      <a:pt x="14" y="14"/>
                    </a:cubicBezTo>
                    <a:cubicBezTo>
                      <a:pt x="13" y="15"/>
                      <a:pt x="12" y="15"/>
                      <a:pt x="11" y="15"/>
                    </a:cubicBezTo>
                    <a:cubicBezTo>
                      <a:pt x="9" y="15"/>
                      <a:pt x="8" y="14"/>
                      <a:pt x="7" y="11"/>
                    </a:cubicBezTo>
                    <a:cubicBezTo>
                      <a:pt x="7" y="11"/>
                      <a:pt x="7" y="10"/>
                      <a:pt x="8" y="8"/>
                    </a:cubicBezTo>
                  </a:path>
                </a:pathLst>
              </a:custGeom>
              <a:solidFill>
                <a:srgbClr val="1A17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3" name="Freeform 16">
                <a:extLst>
                  <a:ext uri="{FF2B5EF4-FFF2-40B4-BE49-F238E27FC236}">
                    <a16:creationId xmlns:a16="http://schemas.microsoft.com/office/drawing/2014/main" id="{245BB267-7BB2-4A4D-A00F-E4D93EB91E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06525" y="2672744"/>
                <a:ext cx="85861" cy="152643"/>
              </a:xfrm>
              <a:custGeom>
                <a:avLst/>
                <a:gdLst>
                  <a:gd name="T0" fmla="*/ 9 w 17"/>
                  <a:gd name="T1" fmla="*/ 31 h 31"/>
                  <a:gd name="T2" fmla="*/ 4 w 17"/>
                  <a:gd name="T3" fmla="*/ 28 h 31"/>
                  <a:gd name="T4" fmla="*/ 4 w 17"/>
                  <a:gd name="T5" fmla="*/ 26 h 31"/>
                  <a:gd name="T6" fmla="*/ 3 w 17"/>
                  <a:gd name="T7" fmla="*/ 25 h 31"/>
                  <a:gd name="T8" fmla="*/ 3 w 17"/>
                  <a:gd name="T9" fmla="*/ 25 h 31"/>
                  <a:gd name="T10" fmla="*/ 2 w 17"/>
                  <a:gd name="T11" fmla="*/ 26 h 31"/>
                  <a:gd name="T12" fmla="*/ 1 w 17"/>
                  <a:gd name="T13" fmla="*/ 25 h 31"/>
                  <a:gd name="T14" fmla="*/ 1 w 17"/>
                  <a:gd name="T15" fmla="*/ 24 h 31"/>
                  <a:gd name="T16" fmla="*/ 3 w 17"/>
                  <a:gd name="T17" fmla="*/ 14 h 31"/>
                  <a:gd name="T18" fmla="*/ 6 w 17"/>
                  <a:gd name="T19" fmla="*/ 5 h 31"/>
                  <a:gd name="T20" fmla="*/ 7 w 17"/>
                  <a:gd name="T21" fmla="*/ 2 h 31"/>
                  <a:gd name="T22" fmla="*/ 9 w 17"/>
                  <a:gd name="T23" fmla="*/ 0 h 31"/>
                  <a:gd name="T24" fmla="*/ 10 w 17"/>
                  <a:gd name="T25" fmla="*/ 1 h 31"/>
                  <a:gd name="T26" fmla="*/ 7 w 17"/>
                  <a:gd name="T27" fmla="*/ 9 h 31"/>
                  <a:gd name="T28" fmla="*/ 4 w 17"/>
                  <a:gd name="T29" fmla="*/ 19 h 31"/>
                  <a:gd name="T30" fmla="*/ 4 w 17"/>
                  <a:gd name="T31" fmla="*/ 19 h 31"/>
                  <a:gd name="T32" fmla="*/ 8 w 17"/>
                  <a:gd name="T33" fmla="*/ 14 h 31"/>
                  <a:gd name="T34" fmla="*/ 13 w 17"/>
                  <a:gd name="T35" fmla="*/ 9 h 31"/>
                  <a:gd name="T36" fmla="*/ 14 w 17"/>
                  <a:gd name="T37" fmla="*/ 10 h 31"/>
                  <a:gd name="T38" fmla="*/ 14 w 17"/>
                  <a:gd name="T39" fmla="*/ 10 h 31"/>
                  <a:gd name="T40" fmla="*/ 14 w 17"/>
                  <a:gd name="T41" fmla="*/ 12 h 31"/>
                  <a:gd name="T42" fmla="*/ 13 w 17"/>
                  <a:gd name="T43" fmla="*/ 13 h 31"/>
                  <a:gd name="T44" fmla="*/ 11 w 17"/>
                  <a:gd name="T45" fmla="*/ 14 h 31"/>
                  <a:gd name="T46" fmla="*/ 8 w 17"/>
                  <a:gd name="T47" fmla="*/ 18 h 31"/>
                  <a:gd name="T48" fmla="*/ 6 w 17"/>
                  <a:gd name="T49" fmla="*/ 24 h 31"/>
                  <a:gd name="T50" fmla="*/ 7 w 17"/>
                  <a:gd name="T51" fmla="*/ 27 h 31"/>
                  <a:gd name="T52" fmla="*/ 10 w 17"/>
                  <a:gd name="T53" fmla="*/ 28 h 31"/>
                  <a:gd name="T54" fmla="*/ 16 w 17"/>
                  <a:gd name="T55" fmla="*/ 25 h 31"/>
                  <a:gd name="T56" fmla="*/ 17 w 17"/>
                  <a:gd name="T57" fmla="*/ 25 h 31"/>
                  <a:gd name="T58" fmla="*/ 17 w 17"/>
                  <a:gd name="T59" fmla="*/ 25 h 31"/>
                  <a:gd name="T60" fmla="*/ 9 w 17"/>
                  <a:gd name="T61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7" h="31">
                    <a:moveTo>
                      <a:pt x="9" y="31"/>
                    </a:moveTo>
                    <a:cubicBezTo>
                      <a:pt x="7" y="31"/>
                      <a:pt x="5" y="30"/>
                      <a:pt x="4" y="28"/>
                    </a:cubicBezTo>
                    <a:cubicBezTo>
                      <a:pt x="4" y="27"/>
                      <a:pt x="4" y="27"/>
                      <a:pt x="4" y="26"/>
                    </a:cubicBezTo>
                    <a:cubicBezTo>
                      <a:pt x="4" y="25"/>
                      <a:pt x="4" y="25"/>
                      <a:pt x="3" y="25"/>
                    </a:cubicBezTo>
                    <a:cubicBezTo>
                      <a:pt x="3" y="25"/>
                      <a:pt x="3" y="25"/>
                      <a:pt x="3" y="25"/>
                    </a:cubicBezTo>
                    <a:cubicBezTo>
                      <a:pt x="2" y="25"/>
                      <a:pt x="2" y="26"/>
                      <a:pt x="2" y="26"/>
                    </a:cubicBezTo>
                    <a:cubicBezTo>
                      <a:pt x="1" y="26"/>
                      <a:pt x="1" y="25"/>
                      <a:pt x="1" y="25"/>
                    </a:cubicBezTo>
                    <a:cubicBezTo>
                      <a:pt x="1" y="24"/>
                      <a:pt x="0" y="24"/>
                      <a:pt x="1" y="24"/>
                    </a:cubicBezTo>
                    <a:cubicBezTo>
                      <a:pt x="1" y="22"/>
                      <a:pt x="1" y="19"/>
                      <a:pt x="3" y="14"/>
                    </a:cubicBezTo>
                    <a:cubicBezTo>
                      <a:pt x="4" y="9"/>
                      <a:pt x="5" y="6"/>
                      <a:pt x="6" y="5"/>
                    </a:cubicBezTo>
                    <a:cubicBezTo>
                      <a:pt x="6" y="4"/>
                      <a:pt x="6" y="3"/>
                      <a:pt x="7" y="2"/>
                    </a:cubicBezTo>
                    <a:cubicBezTo>
                      <a:pt x="7" y="0"/>
                      <a:pt x="8" y="0"/>
                      <a:pt x="9" y="0"/>
                    </a:cubicBezTo>
                    <a:cubicBezTo>
                      <a:pt x="9" y="0"/>
                      <a:pt x="10" y="0"/>
                      <a:pt x="10" y="1"/>
                    </a:cubicBezTo>
                    <a:cubicBezTo>
                      <a:pt x="9" y="4"/>
                      <a:pt x="8" y="7"/>
                      <a:pt x="7" y="9"/>
                    </a:cubicBezTo>
                    <a:cubicBezTo>
                      <a:pt x="5" y="14"/>
                      <a:pt x="4" y="18"/>
                      <a:pt x="4" y="19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5" y="17"/>
                      <a:pt x="7" y="16"/>
                      <a:pt x="8" y="14"/>
                    </a:cubicBezTo>
                    <a:cubicBezTo>
                      <a:pt x="11" y="11"/>
                      <a:pt x="12" y="9"/>
                      <a:pt x="13" y="9"/>
                    </a:cubicBezTo>
                    <a:cubicBezTo>
                      <a:pt x="13" y="9"/>
                      <a:pt x="14" y="9"/>
                      <a:pt x="14" y="10"/>
                    </a:cubicBezTo>
                    <a:cubicBezTo>
                      <a:pt x="14" y="10"/>
                      <a:pt x="14" y="10"/>
                      <a:pt x="14" y="10"/>
                    </a:cubicBezTo>
                    <a:cubicBezTo>
                      <a:pt x="14" y="11"/>
                      <a:pt x="14" y="11"/>
                      <a:pt x="14" y="12"/>
                    </a:cubicBezTo>
                    <a:cubicBezTo>
                      <a:pt x="14" y="12"/>
                      <a:pt x="13" y="12"/>
                      <a:pt x="13" y="13"/>
                    </a:cubicBezTo>
                    <a:cubicBezTo>
                      <a:pt x="12" y="14"/>
                      <a:pt x="11" y="14"/>
                      <a:pt x="11" y="14"/>
                    </a:cubicBezTo>
                    <a:cubicBezTo>
                      <a:pt x="10" y="15"/>
                      <a:pt x="9" y="17"/>
                      <a:pt x="8" y="18"/>
                    </a:cubicBezTo>
                    <a:cubicBezTo>
                      <a:pt x="7" y="21"/>
                      <a:pt x="6" y="22"/>
                      <a:pt x="6" y="24"/>
                    </a:cubicBezTo>
                    <a:cubicBezTo>
                      <a:pt x="6" y="26"/>
                      <a:pt x="6" y="27"/>
                      <a:pt x="7" y="27"/>
                    </a:cubicBezTo>
                    <a:cubicBezTo>
                      <a:pt x="8" y="28"/>
                      <a:pt x="9" y="28"/>
                      <a:pt x="10" y="28"/>
                    </a:cubicBezTo>
                    <a:cubicBezTo>
                      <a:pt x="11" y="28"/>
                      <a:pt x="13" y="27"/>
                      <a:pt x="16" y="25"/>
                    </a:cubicBezTo>
                    <a:cubicBezTo>
                      <a:pt x="16" y="25"/>
                      <a:pt x="17" y="25"/>
                      <a:pt x="17" y="25"/>
                    </a:cubicBezTo>
                    <a:cubicBezTo>
                      <a:pt x="17" y="25"/>
                      <a:pt x="17" y="25"/>
                      <a:pt x="17" y="25"/>
                    </a:cubicBezTo>
                    <a:cubicBezTo>
                      <a:pt x="14" y="29"/>
                      <a:pt x="12" y="31"/>
                      <a:pt x="9" y="31"/>
                    </a:cubicBezTo>
                  </a:path>
                </a:pathLst>
              </a:custGeom>
              <a:solidFill>
                <a:srgbClr val="1A17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4" name="Freeform 17">
                <a:extLst>
                  <a:ext uri="{FF2B5EF4-FFF2-40B4-BE49-F238E27FC236}">
                    <a16:creationId xmlns:a16="http://schemas.microsoft.com/office/drawing/2014/main" id="{4048B184-E46A-4F48-BD49-6DA7E481D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32398" y="2065353"/>
                <a:ext cx="92222" cy="149463"/>
              </a:xfrm>
              <a:custGeom>
                <a:avLst/>
                <a:gdLst>
                  <a:gd name="T0" fmla="*/ 0 w 29"/>
                  <a:gd name="T1" fmla="*/ 0 h 47"/>
                  <a:gd name="T2" fmla="*/ 29 w 29"/>
                  <a:gd name="T3" fmla="*/ 0 h 47"/>
                  <a:gd name="T4" fmla="*/ 29 w 29"/>
                  <a:gd name="T5" fmla="*/ 8 h 47"/>
                  <a:gd name="T6" fmla="*/ 11 w 29"/>
                  <a:gd name="T7" fmla="*/ 8 h 47"/>
                  <a:gd name="T8" fmla="*/ 11 w 29"/>
                  <a:gd name="T9" fmla="*/ 19 h 47"/>
                  <a:gd name="T10" fmla="*/ 28 w 29"/>
                  <a:gd name="T11" fmla="*/ 19 h 47"/>
                  <a:gd name="T12" fmla="*/ 28 w 29"/>
                  <a:gd name="T13" fmla="*/ 27 h 47"/>
                  <a:gd name="T14" fmla="*/ 11 w 29"/>
                  <a:gd name="T15" fmla="*/ 27 h 47"/>
                  <a:gd name="T16" fmla="*/ 11 w 29"/>
                  <a:gd name="T17" fmla="*/ 38 h 47"/>
                  <a:gd name="T18" fmla="*/ 29 w 29"/>
                  <a:gd name="T19" fmla="*/ 38 h 47"/>
                  <a:gd name="T20" fmla="*/ 29 w 29"/>
                  <a:gd name="T21" fmla="*/ 47 h 47"/>
                  <a:gd name="T22" fmla="*/ 0 w 29"/>
                  <a:gd name="T23" fmla="*/ 47 h 47"/>
                  <a:gd name="T24" fmla="*/ 0 w 29"/>
                  <a:gd name="T25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47">
                    <a:moveTo>
                      <a:pt x="0" y="0"/>
                    </a:moveTo>
                    <a:lnTo>
                      <a:pt x="29" y="0"/>
                    </a:lnTo>
                    <a:lnTo>
                      <a:pt x="29" y="8"/>
                    </a:lnTo>
                    <a:lnTo>
                      <a:pt x="11" y="8"/>
                    </a:lnTo>
                    <a:lnTo>
                      <a:pt x="11" y="19"/>
                    </a:lnTo>
                    <a:lnTo>
                      <a:pt x="28" y="19"/>
                    </a:lnTo>
                    <a:lnTo>
                      <a:pt x="28" y="27"/>
                    </a:lnTo>
                    <a:lnTo>
                      <a:pt x="11" y="27"/>
                    </a:lnTo>
                    <a:lnTo>
                      <a:pt x="11" y="38"/>
                    </a:lnTo>
                    <a:lnTo>
                      <a:pt x="29" y="38"/>
                    </a:lnTo>
                    <a:lnTo>
                      <a:pt x="29" y="47"/>
                    </a:lnTo>
                    <a:lnTo>
                      <a:pt x="0" y="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5" name="Freeform 18">
                <a:extLst>
                  <a:ext uri="{FF2B5EF4-FFF2-40B4-BE49-F238E27FC236}">
                    <a16:creationId xmlns:a16="http://schemas.microsoft.com/office/drawing/2014/main" id="{CAD4C9E1-2166-494C-A1DA-06D28F161B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43700" y="2100334"/>
                <a:ext cx="104942" cy="114482"/>
              </a:xfrm>
              <a:custGeom>
                <a:avLst/>
                <a:gdLst>
                  <a:gd name="T0" fmla="*/ 21 w 21"/>
                  <a:gd name="T1" fmla="*/ 23 h 23"/>
                  <a:gd name="T2" fmla="*/ 15 w 21"/>
                  <a:gd name="T3" fmla="*/ 23 h 23"/>
                  <a:gd name="T4" fmla="*/ 15 w 21"/>
                  <a:gd name="T5" fmla="*/ 18 h 23"/>
                  <a:gd name="T6" fmla="*/ 15 w 21"/>
                  <a:gd name="T7" fmla="*/ 18 h 23"/>
                  <a:gd name="T8" fmla="*/ 8 w 21"/>
                  <a:gd name="T9" fmla="*/ 23 h 23"/>
                  <a:gd name="T10" fmla="*/ 0 w 21"/>
                  <a:gd name="T11" fmla="*/ 14 h 23"/>
                  <a:gd name="T12" fmla="*/ 0 w 21"/>
                  <a:gd name="T13" fmla="*/ 0 h 23"/>
                  <a:gd name="T14" fmla="*/ 7 w 21"/>
                  <a:gd name="T15" fmla="*/ 0 h 23"/>
                  <a:gd name="T16" fmla="*/ 7 w 21"/>
                  <a:gd name="T17" fmla="*/ 11 h 23"/>
                  <a:gd name="T18" fmla="*/ 10 w 21"/>
                  <a:gd name="T19" fmla="*/ 17 h 23"/>
                  <a:gd name="T20" fmla="*/ 15 w 21"/>
                  <a:gd name="T21" fmla="*/ 10 h 23"/>
                  <a:gd name="T22" fmla="*/ 15 w 21"/>
                  <a:gd name="T23" fmla="*/ 0 h 23"/>
                  <a:gd name="T24" fmla="*/ 21 w 21"/>
                  <a:gd name="T25" fmla="*/ 0 h 23"/>
                  <a:gd name="T26" fmla="*/ 21 w 21"/>
                  <a:gd name="T27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1" h="23">
                    <a:moveTo>
                      <a:pt x="21" y="23"/>
                    </a:moveTo>
                    <a:cubicBezTo>
                      <a:pt x="15" y="23"/>
                      <a:pt x="15" y="23"/>
                      <a:pt x="15" y="23"/>
                    </a:cubicBezTo>
                    <a:cubicBezTo>
                      <a:pt x="15" y="18"/>
                      <a:pt x="15" y="18"/>
                      <a:pt x="15" y="18"/>
                    </a:cubicBezTo>
                    <a:cubicBezTo>
                      <a:pt x="15" y="18"/>
                      <a:pt x="15" y="18"/>
                      <a:pt x="15" y="18"/>
                    </a:cubicBezTo>
                    <a:cubicBezTo>
                      <a:pt x="14" y="22"/>
                      <a:pt x="11" y="23"/>
                      <a:pt x="8" y="23"/>
                    </a:cubicBezTo>
                    <a:cubicBezTo>
                      <a:pt x="2" y="23"/>
                      <a:pt x="0" y="19"/>
                      <a:pt x="0" y="14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11"/>
                      <a:pt x="7" y="11"/>
                      <a:pt x="7" y="11"/>
                    </a:cubicBezTo>
                    <a:cubicBezTo>
                      <a:pt x="7" y="15"/>
                      <a:pt x="8" y="17"/>
                      <a:pt x="10" y="17"/>
                    </a:cubicBezTo>
                    <a:cubicBezTo>
                      <a:pt x="13" y="17"/>
                      <a:pt x="15" y="14"/>
                      <a:pt x="15" y="1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21" y="0"/>
                      <a:pt x="21" y="0"/>
                      <a:pt x="21" y="0"/>
                    </a:cubicBezTo>
                    <a:lnTo>
                      <a:pt x="21" y="23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6" name="Freeform 19">
                <a:extLst>
                  <a:ext uri="{FF2B5EF4-FFF2-40B4-BE49-F238E27FC236}">
                    <a16:creationId xmlns:a16="http://schemas.microsoft.com/office/drawing/2014/main" id="{E82ACB78-5DAD-4F08-A370-1F782292D6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67722" y="2100334"/>
                <a:ext cx="73141" cy="114482"/>
              </a:xfrm>
              <a:custGeom>
                <a:avLst/>
                <a:gdLst>
                  <a:gd name="T0" fmla="*/ 15 w 15"/>
                  <a:gd name="T1" fmla="*/ 6 h 23"/>
                  <a:gd name="T2" fmla="*/ 12 w 15"/>
                  <a:gd name="T3" fmla="*/ 6 h 23"/>
                  <a:gd name="T4" fmla="*/ 7 w 15"/>
                  <a:gd name="T5" fmla="*/ 13 h 23"/>
                  <a:gd name="T6" fmla="*/ 7 w 15"/>
                  <a:gd name="T7" fmla="*/ 23 h 23"/>
                  <a:gd name="T8" fmla="*/ 0 w 15"/>
                  <a:gd name="T9" fmla="*/ 23 h 23"/>
                  <a:gd name="T10" fmla="*/ 0 w 15"/>
                  <a:gd name="T11" fmla="*/ 0 h 23"/>
                  <a:gd name="T12" fmla="*/ 7 w 15"/>
                  <a:gd name="T13" fmla="*/ 0 h 23"/>
                  <a:gd name="T14" fmla="*/ 7 w 15"/>
                  <a:gd name="T15" fmla="*/ 4 h 23"/>
                  <a:gd name="T16" fmla="*/ 7 w 15"/>
                  <a:gd name="T17" fmla="*/ 4 h 23"/>
                  <a:gd name="T18" fmla="*/ 13 w 15"/>
                  <a:gd name="T19" fmla="*/ 0 h 23"/>
                  <a:gd name="T20" fmla="*/ 15 w 15"/>
                  <a:gd name="T21" fmla="*/ 0 h 23"/>
                  <a:gd name="T22" fmla="*/ 15 w 15"/>
                  <a:gd name="T23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5" h="23">
                    <a:moveTo>
                      <a:pt x="15" y="6"/>
                    </a:moveTo>
                    <a:cubicBezTo>
                      <a:pt x="14" y="6"/>
                      <a:pt x="13" y="6"/>
                      <a:pt x="12" y="6"/>
                    </a:cubicBezTo>
                    <a:cubicBezTo>
                      <a:pt x="9" y="6"/>
                      <a:pt x="7" y="9"/>
                      <a:pt x="7" y="13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8" y="2"/>
                      <a:pt x="10" y="0"/>
                      <a:pt x="13" y="0"/>
                    </a:cubicBezTo>
                    <a:cubicBezTo>
                      <a:pt x="14" y="0"/>
                      <a:pt x="14" y="0"/>
                      <a:pt x="15" y="0"/>
                    </a:cubicBezTo>
                    <a:lnTo>
                      <a:pt x="15" y="6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7" name="Freeform 20">
                <a:extLst>
                  <a:ext uri="{FF2B5EF4-FFF2-40B4-BE49-F238E27FC236}">
                    <a16:creationId xmlns:a16="http://schemas.microsoft.com/office/drawing/2014/main" id="{198DB336-2DE9-4CD9-8495-DFC18D78873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544043" y="2100334"/>
                <a:ext cx="114482" cy="114482"/>
              </a:xfrm>
              <a:custGeom>
                <a:avLst/>
                <a:gdLst>
                  <a:gd name="T0" fmla="*/ 0 w 23"/>
                  <a:gd name="T1" fmla="*/ 11 h 23"/>
                  <a:gd name="T2" fmla="*/ 11 w 23"/>
                  <a:gd name="T3" fmla="*/ 0 h 23"/>
                  <a:gd name="T4" fmla="*/ 23 w 23"/>
                  <a:gd name="T5" fmla="*/ 11 h 23"/>
                  <a:gd name="T6" fmla="*/ 11 w 23"/>
                  <a:gd name="T7" fmla="*/ 23 h 23"/>
                  <a:gd name="T8" fmla="*/ 0 w 23"/>
                  <a:gd name="T9" fmla="*/ 11 h 23"/>
                  <a:gd name="T10" fmla="*/ 16 w 23"/>
                  <a:gd name="T11" fmla="*/ 11 h 23"/>
                  <a:gd name="T12" fmla="*/ 11 w 23"/>
                  <a:gd name="T13" fmla="*/ 5 h 23"/>
                  <a:gd name="T14" fmla="*/ 7 w 23"/>
                  <a:gd name="T15" fmla="*/ 11 h 23"/>
                  <a:gd name="T16" fmla="*/ 11 w 23"/>
                  <a:gd name="T17" fmla="*/ 18 h 23"/>
                  <a:gd name="T18" fmla="*/ 16 w 23"/>
                  <a:gd name="T19" fmla="*/ 1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23">
                    <a:moveTo>
                      <a:pt x="0" y="11"/>
                    </a:moveTo>
                    <a:cubicBezTo>
                      <a:pt x="0" y="4"/>
                      <a:pt x="5" y="0"/>
                      <a:pt x="11" y="0"/>
                    </a:cubicBezTo>
                    <a:cubicBezTo>
                      <a:pt x="18" y="0"/>
                      <a:pt x="23" y="4"/>
                      <a:pt x="23" y="11"/>
                    </a:cubicBezTo>
                    <a:cubicBezTo>
                      <a:pt x="23" y="19"/>
                      <a:pt x="18" y="23"/>
                      <a:pt x="11" y="23"/>
                    </a:cubicBezTo>
                    <a:cubicBezTo>
                      <a:pt x="5" y="23"/>
                      <a:pt x="0" y="19"/>
                      <a:pt x="0" y="11"/>
                    </a:cubicBezTo>
                    <a:moveTo>
                      <a:pt x="16" y="11"/>
                    </a:moveTo>
                    <a:cubicBezTo>
                      <a:pt x="16" y="8"/>
                      <a:pt x="14" y="5"/>
                      <a:pt x="11" y="5"/>
                    </a:cubicBezTo>
                    <a:cubicBezTo>
                      <a:pt x="8" y="5"/>
                      <a:pt x="7" y="8"/>
                      <a:pt x="7" y="11"/>
                    </a:cubicBezTo>
                    <a:cubicBezTo>
                      <a:pt x="7" y="15"/>
                      <a:pt x="8" y="18"/>
                      <a:pt x="11" y="18"/>
                    </a:cubicBezTo>
                    <a:cubicBezTo>
                      <a:pt x="14" y="18"/>
                      <a:pt x="16" y="15"/>
                      <a:pt x="16" y="11"/>
                    </a:cubicBezTo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8" name="Freeform 21">
                <a:extLst>
                  <a:ext uri="{FF2B5EF4-FFF2-40B4-BE49-F238E27FC236}">
                    <a16:creationId xmlns:a16="http://schemas.microsoft.com/office/drawing/2014/main" id="{B42B4F14-1A34-4AC5-9D3E-B448BA4A09A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671245" y="2100334"/>
                <a:ext cx="108122" cy="159003"/>
              </a:xfrm>
              <a:custGeom>
                <a:avLst/>
                <a:gdLst>
                  <a:gd name="T0" fmla="*/ 0 w 22"/>
                  <a:gd name="T1" fmla="*/ 0 h 32"/>
                  <a:gd name="T2" fmla="*/ 6 w 22"/>
                  <a:gd name="T3" fmla="*/ 0 h 32"/>
                  <a:gd name="T4" fmla="*/ 6 w 22"/>
                  <a:gd name="T5" fmla="*/ 4 h 32"/>
                  <a:gd name="T6" fmla="*/ 6 w 22"/>
                  <a:gd name="T7" fmla="*/ 4 h 32"/>
                  <a:gd name="T8" fmla="*/ 14 w 22"/>
                  <a:gd name="T9" fmla="*/ 0 h 32"/>
                  <a:gd name="T10" fmla="*/ 22 w 22"/>
                  <a:gd name="T11" fmla="*/ 11 h 32"/>
                  <a:gd name="T12" fmla="*/ 13 w 22"/>
                  <a:gd name="T13" fmla="*/ 23 h 32"/>
                  <a:gd name="T14" fmla="*/ 7 w 22"/>
                  <a:gd name="T15" fmla="*/ 19 h 32"/>
                  <a:gd name="T16" fmla="*/ 7 w 22"/>
                  <a:gd name="T17" fmla="*/ 19 h 32"/>
                  <a:gd name="T18" fmla="*/ 7 w 22"/>
                  <a:gd name="T19" fmla="*/ 32 h 32"/>
                  <a:gd name="T20" fmla="*/ 0 w 22"/>
                  <a:gd name="T21" fmla="*/ 32 h 32"/>
                  <a:gd name="T22" fmla="*/ 0 w 22"/>
                  <a:gd name="T23" fmla="*/ 0 h 32"/>
                  <a:gd name="T24" fmla="*/ 11 w 22"/>
                  <a:gd name="T25" fmla="*/ 6 h 32"/>
                  <a:gd name="T26" fmla="*/ 7 w 22"/>
                  <a:gd name="T27" fmla="*/ 11 h 32"/>
                  <a:gd name="T28" fmla="*/ 11 w 22"/>
                  <a:gd name="T29" fmla="*/ 17 h 32"/>
                  <a:gd name="T30" fmla="*/ 15 w 22"/>
                  <a:gd name="T31" fmla="*/ 11 h 32"/>
                  <a:gd name="T32" fmla="*/ 11 w 22"/>
                  <a:gd name="T33" fmla="*/ 6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2" h="32">
                    <a:moveTo>
                      <a:pt x="0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8" y="1"/>
                      <a:pt x="11" y="0"/>
                      <a:pt x="14" y="0"/>
                    </a:cubicBezTo>
                    <a:cubicBezTo>
                      <a:pt x="19" y="0"/>
                      <a:pt x="22" y="6"/>
                      <a:pt x="22" y="11"/>
                    </a:cubicBezTo>
                    <a:cubicBezTo>
                      <a:pt x="22" y="18"/>
                      <a:pt x="19" y="23"/>
                      <a:pt x="13" y="23"/>
                    </a:cubicBezTo>
                    <a:cubicBezTo>
                      <a:pt x="11" y="23"/>
                      <a:pt x="8" y="22"/>
                      <a:pt x="7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7" y="32"/>
                      <a:pt x="7" y="32"/>
                      <a:pt x="7" y="32"/>
                    </a:cubicBezTo>
                    <a:cubicBezTo>
                      <a:pt x="0" y="32"/>
                      <a:pt x="0" y="32"/>
                      <a:pt x="0" y="32"/>
                    </a:cubicBezTo>
                    <a:lnTo>
                      <a:pt x="0" y="0"/>
                    </a:lnTo>
                    <a:close/>
                    <a:moveTo>
                      <a:pt x="11" y="6"/>
                    </a:moveTo>
                    <a:cubicBezTo>
                      <a:pt x="8" y="6"/>
                      <a:pt x="7" y="8"/>
                      <a:pt x="7" y="11"/>
                    </a:cubicBezTo>
                    <a:cubicBezTo>
                      <a:pt x="7" y="15"/>
                      <a:pt x="9" y="17"/>
                      <a:pt x="11" y="17"/>
                    </a:cubicBezTo>
                    <a:cubicBezTo>
                      <a:pt x="14" y="17"/>
                      <a:pt x="15" y="15"/>
                      <a:pt x="15" y="11"/>
                    </a:cubicBezTo>
                    <a:cubicBezTo>
                      <a:pt x="15" y="8"/>
                      <a:pt x="14" y="6"/>
                      <a:pt x="11" y="6"/>
                    </a:cubicBezTo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89" name="Freeform 22">
                <a:extLst>
                  <a:ext uri="{FF2B5EF4-FFF2-40B4-BE49-F238E27FC236}">
                    <a16:creationId xmlns:a16="http://schemas.microsoft.com/office/drawing/2014/main" id="{7873ACE8-AEE7-490F-89AA-F7262D682E7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788907" y="2100334"/>
                <a:ext cx="104942" cy="114482"/>
              </a:xfrm>
              <a:custGeom>
                <a:avLst/>
                <a:gdLst>
                  <a:gd name="T0" fmla="*/ 7 w 21"/>
                  <a:gd name="T1" fmla="*/ 14 h 23"/>
                  <a:gd name="T2" fmla="*/ 13 w 21"/>
                  <a:gd name="T3" fmla="*/ 18 h 23"/>
                  <a:gd name="T4" fmla="*/ 19 w 21"/>
                  <a:gd name="T5" fmla="*/ 16 h 23"/>
                  <a:gd name="T6" fmla="*/ 19 w 21"/>
                  <a:gd name="T7" fmla="*/ 22 h 23"/>
                  <a:gd name="T8" fmla="*/ 12 w 21"/>
                  <a:gd name="T9" fmla="*/ 23 h 23"/>
                  <a:gd name="T10" fmla="*/ 0 w 21"/>
                  <a:gd name="T11" fmla="*/ 11 h 23"/>
                  <a:gd name="T12" fmla="*/ 11 w 21"/>
                  <a:gd name="T13" fmla="*/ 0 h 23"/>
                  <a:gd name="T14" fmla="*/ 21 w 21"/>
                  <a:gd name="T15" fmla="*/ 12 h 23"/>
                  <a:gd name="T16" fmla="*/ 21 w 21"/>
                  <a:gd name="T17" fmla="*/ 14 h 23"/>
                  <a:gd name="T18" fmla="*/ 7 w 21"/>
                  <a:gd name="T19" fmla="*/ 14 h 23"/>
                  <a:gd name="T20" fmla="*/ 15 w 21"/>
                  <a:gd name="T21" fmla="*/ 9 h 23"/>
                  <a:gd name="T22" fmla="*/ 11 w 21"/>
                  <a:gd name="T23" fmla="*/ 5 h 23"/>
                  <a:gd name="T24" fmla="*/ 7 w 21"/>
                  <a:gd name="T25" fmla="*/ 9 h 23"/>
                  <a:gd name="T26" fmla="*/ 15 w 21"/>
                  <a:gd name="T27" fmla="*/ 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1" h="23">
                    <a:moveTo>
                      <a:pt x="7" y="14"/>
                    </a:moveTo>
                    <a:cubicBezTo>
                      <a:pt x="8" y="17"/>
                      <a:pt x="10" y="18"/>
                      <a:pt x="13" y="18"/>
                    </a:cubicBezTo>
                    <a:cubicBezTo>
                      <a:pt x="15" y="18"/>
                      <a:pt x="17" y="17"/>
                      <a:pt x="19" y="16"/>
                    </a:cubicBezTo>
                    <a:cubicBezTo>
                      <a:pt x="19" y="22"/>
                      <a:pt x="19" y="22"/>
                      <a:pt x="19" y="22"/>
                    </a:cubicBezTo>
                    <a:cubicBezTo>
                      <a:pt x="17" y="23"/>
                      <a:pt x="15" y="23"/>
                      <a:pt x="12" y="23"/>
                    </a:cubicBezTo>
                    <a:cubicBezTo>
                      <a:pt x="5" y="23"/>
                      <a:pt x="0" y="19"/>
                      <a:pt x="0" y="11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9" y="0"/>
                      <a:pt x="21" y="6"/>
                      <a:pt x="21" y="12"/>
                    </a:cubicBezTo>
                    <a:cubicBezTo>
                      <a:pt x="21" y="14"/>
                      <a:pt x="21" y="14"/>
                      <a:pt x="21" y="14"/>
                    </a:cubicBezTo>
                    <a:lnTo>
                      <a:pt x="7" y="14"/>
                    </a:lnTo>
                    <a:close/>
                    <a:moveTo>
                      <a:pt x="15" y="9"/>
                    </a:moveTo>
                    <a:cubicBezTo>
                      <a:pt x="15" y="7"/>
                      <a:pt x="14" y="5"/>
                      <a:pt x="11" y="5"/>
                    </a:cubicBezTo>
                    <a:cubicBezTo>
                      <a:pt x="9" y="5"/>
                      <a:pt x="8" y="7"/>
                      <a:pt x="7" y="9"/>
                    </a:cubicBezTo>
                    <a:lnTo>
                      <a:pt x="15" y="9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0" name="Freeform 23">
                <a:extLst>
                  <a:ext uri="{FF2B5EF4-FFF2-40B4-BE49-F238E27FC236}">
                    <a16:creationId xmlns:a16="http://schemas.microsoft.com/office/drawing/2014/main" id="{5DD6460B-C8D7-43A7-BF98-3D0E53FD29A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906569" y="2100334"/>
                <a:ext cx="98582" cy="114482"/>
              </a:xfrm>
              <a:custGeom>
                <a:avLst/>
                <a:gdLst>
                  <a:gd name="T0" fmla="*/ 14 w 20"/>
                  <a:gd name="T1" fmla="*/ 23 h 23"/>
                  <a:gd name="T2" fmla="*/ 14 w 20"/>
                  <a:gd name="T3" fmla="*/ 19 h 23"/>
                  <a:gd name="T4" fmla="*/ 13 w 20"/>
                  <a:gd name="T5" fmla="*/ 19 h 23"/>
                  <a:gd name="T6" fmla="*/ 7 w 20"/>
                  <a:gd name="T7" fmla="*/ 23 h 23"/>
                  <a:gd name="T8" fmla="*/ 0 w 20"/>
                  <a:gd name="T9" fmla="*/ 16 h 23"/>
                  <a:gd name="T10" fmla="*/ 10 w 20"/>
                  <a:gd name="T11" fmla="*/ 8 h 23"/>
                  <a:gd name="T12" fmla="*/ 13 w 20"/>
                  <a:gd name="T13" fmla="*/ 9 h 23"/>
                  <a:gd name="T14" fmla="*/ 9 w 20"/>
                  <a:gd name="T15" fmla="*/ 5 h 23"/>
                  <a:gd name="T16" fmla="*/ 2 w 20"/>
                  <a:gd name="T17" fmla="*/ 7 h 23"/>
                  <a:gd name="T18" fmla="*/ 2 w 20"/>
                  <a:gd name="T19" fmla="*/ 1 h 23"/>
                  <a:gd name="T20" fmla="*/ 10 w 20"/>
                  <a:gd name="T21" fmla="*/ 0 h 23"/>
                  <a:gd name="T22" fmla="*/ 20 w 20"/>
                  <a:gd name="T23" fmla="*/ 9 h 23"/>
                  <a:gd name="T24" fmla="*/ 20 w 20"/>
                  <a:gd name="T25" fmla="*/ 17 h 23"/>
                  <a:gd name="T26" fmla="*/ 20 w 20"/>
                  <a:gd name="T27" fmla="*/ 23 h 23"/>
                  <a:gd name="T28" fmla="*/ 14 w 20"/>
                  <a:gd name="T29" fmla="*/ 23 h 23"/>
                  <a:gd name="T30" fmla="*/ 9 w 20"/>
                  <a:gd name="T31" fmla="*/ 18 h 23"/>
                  <a:gd name="T32" fmla="*/ 13 w 20"/>
                  <a:gd name="T33" fmla="*/ 13 h 23"/>
                  <a:gd name="T34" fmla="*/ 10 w 20"/>
                  <a:gd name="T35" fmla="*/ 13 h 23"/>
                  <a:gd name="T36" fmla="*/ 6 w 20"/>
                  <a:gd name="T37" fmla="*/ 15 h 23"/>
                  <a:gd name="T38" fmla="*/ 9 w 20"/>
                  <a:gd name="T39" fmla="*/ 18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0" h="23">
                    <a:moveTo>
                      <a:pt x="14" y="23"/>
                    </a:moveTo>
                    <a:cubicBezTo>
                      <a:pt x="14" y="21"/>
                      <a:pt x="14" y="20"/>
                      <a:pt x="14" y="19"/>
                    </a:cubicBez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2"/>
                      <a:pt x="10" y="23"/>
                      <a:pt x="7" y="23"/>
                    </a:cubicBezTo>
                    <a:cubicBezTo>
                      <a:pt x="3" y="23"/>
                      <a:pt x="0" y="21"/>
                      <a:pt x="0" y="16"/>
                    </a:cubicBezTo>
                    <a:cubicBezTo>
                      <a:pt x="0" y="9"/>
                      <a:pt x="6" y="8"/>
                      <a:pt x="10" y="8"/>
                    </a:cubicBezTo>
                    <a:cubicBezTo>
                      <a:pt x="11" y="8"/>
                      <a:pt x="12" y="9"/>
                      <a:pt x="13" y="9"/>
                    </a:cubicBezTo>
                    <a:cubicBezTo>
                      <a:pt x="13" y="6"/>
                      <a:pt x="11" y="5"/>
                      <a:pt x="9" y="5"/>
                    </a:cubicBezTo>
                    <a:cubicBezTo>
                      <a:pt x="6" y="5"/>
                      <a:pt x="4" y="5"/>
                      <a:pt x="2" y="7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5" y="0"/>
                      <a:pt x="7" y="0"/>
                      <a:pt x="10" y="0"/>
                    </a:cubicBezTo>
                    <a:cubicBezTo>
                      <a:pt x="15" y="0"/>
                      <a:pt x="20" y="2"/>
                      <a:pt x="20" y="9"/>
                    </a:cubicBezTo>
                    <a:cubicBezTo>
                      <a:pt x="20" y="17"/>
                      <a:pt x="20" y="17"/>
                      <a:pt x="20" y="17"/>
                    </a:cubicBezTo>
                    <a:cubicBezTo>
                      <a:pt x="20" y="19"/>
                      <a:pt x="20" y="21"/>
                      <a:pt x="20" y="23"/>
                    </a:cubicBezTo>
                    <a:lnTo>
                      <a:pt x="14" y="23"/>
                    </a:lnTo>
                    <a:close/>
                    <a:moveTo>
                      <a:pt x="9" y="18"/>
                    </a:moveTo>
                    <a:cubicBezTo>
                      <a:pt x="12" y="18"/>
                      <a:pt x="13" y="15"/>
                      <a:pt x="13" y="13"/>
                    </a:cubicBezTo>
                    <a:cubicBezTo>
                      <a:pt x="12" y="13"/>
                      <a:pt x="11" y="13"/>
                      <a:pt x="10" y="13"/>
                    </a:cubicBezTo>
                    <a:cubicBezTo>
                      <a:pt x="8" y="13"/>
                      <a:pt x="6" y="13"/>
                      <a:pt x="6" y="15"/>
                    </a:cubicBezTo>
                    <a:cubicBezTo>
                      <a:pt x="6" y="17"/>
                      <a:pt x="7" y="18"/>
                      <a:pt x="9" y="18"/>
                    </a:cubicBezTo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1" name="Freeform 24">
                <a:extLst>
                  <a:ext uri="{FF2B5EF4-FFF2-40B4-BE49-F238E27FC236}">
                    <a16:creationId xmlns:a16="http://schemas.microsoft.com/office/drawing/2014/main" id="{21BCC91F-FB18-41EC-8450-D45CC3CCF0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24231" y="2100334"/>
                <a:ext cx="101762" cy="114482"/>
              </a:xfrm>
              <a:custGeom>
                <a:avLst/>
                <a:gdLst>
                  <a:gd name="T0" fmla="*/ 0 w 21"/>
                  <a:gd name="T1" fmla="*/ 0 h 23"/>
                  <a:gd name="T2" fmla="*/ 6 w 21"/>
                  <a:gd name="T3" fmla="*/ 0 h 23"/>
                  <a:gd name="T4" fmla="*/ 6 w 21"/>
                  <a:gd name="T5" fmla="*/ 4 h 23"/>
                  <a:gd name="T6" fmla="*/ 6 w 21"/>
                  <a:gd name="T7" fmla="*/ 4 h 23"/>
                  <a:gd name="T8" fmla="*/ 14 w 21"/>
                  <a:gd name="T9" fmla="*/ 0 h 23"/>
                  <a:gd name="T10" fmla="*/ 21 w 21"/>
                  <a:gd name="T11" fmla="*/ 9 h 23"/>
                  <a:gd name="T12" fmla="*/ 21 w 21"/>
                  <a:gd name="T13" fmla="*/ 23 h 23"/>
                  <a:gd name="T14" fmla="*/ 14 w 21"/>
                  <a:gd name="T15" fmla="*/ 23 h 23"/>
                  <a:gd name="T16" fmla="*/ 14 w 21"/>
                  <a:gd name="T17" fmla="*/ 12 h 23"/>
                  <a:gd name="T18" fmla="*/ 11 w 21"/>
                  <a:gd name="T19" fmla="*/ 6 h 23"/>
                  <a:gd name="T20" fmla="*/ 7 w 21"/>
                  <a:gd name="T21" fmla="*/ 13 h 23"/>
                  <a:gd name="T22" fmla="*/ 7 w 21"/>
                  <a:gd name="T23" fmla="*/ 23 h 23"/>
                  <a:gd name="T24" fmla="*/ 0 w 21"/>
                  <a:gd name="T25" fmla="*/ 23 h 23"/>
                  <a:gd name="T26" fmla="*/ 0 w 21"/>
                  <a:gd name="T27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1" h="23">
                    <a:moveTo>
                      <a:pt x="0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8" y="1"/>
                      <a:pt x="10" y="0"/>
                      <a:pt x="14" y="0"/>
                    </a:cubicBezTo>
                    <a:cubicBezTo>
                      <a:pt x="19" y="0"/>
                      <a:pt x="21" y="4"/>
                      <a:pt x="21" y="9"/>
                    </a:cubicBezTo>
                    <a:cubicBezTo>
                      <a:pt x="21" y="23"/>
                      <a:pt x="21" y="23"/>
                      <a:pt x="21" y="23"/>
                    </a:cubicBezTo>
                    <a:cubicBezTo>
                      <a:pt x="14" y="23"/>
                      <a:pt x="14" y="23"/>
                      <a:pt x="14" y="23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4" y="8"/>
                      <a:pt x="13" y="6"/>
                      <a:pt x="11" y="6"/>
                    </a:cubicBezTo>
                    <a:cubicBezTo>
                      <a:pt x="8" y="6"/>
                      <a:pt x="7" y="8"/>
                      <a:pt x="7" y="13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0" y="23"/>
                      <a:pt x="0" y="23"/>
                      <a:pt x="0" y="23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2" name="Rectangle 25">
                <a:extLst>
                  <a:ext uri="{FF2B5EF4-FFF2-40B4-BE49-F238E27FC236}">
                    <a16:creationId xmlns:a16="http://schemas.microsoft.com/office/drawing/2014/main" id="{A3B9C99A-5435-4FD9-BAF2-3F853640E8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32398" y="2310217"/>
                <a:ext cx="34981" cy="146282"/>
              </a:xfrm>
              <a:prstGeom prst="rect">
                <a:avLst/>
              </a:pr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3" name="Freeform 26">
                <a:extLst>
                  <a:ext uri="{FF2B5EF4-FFF2-40B4-BE49-F238E27FC236}">
                    <a16:creationId xmlns:a16="http://schemas.microsoft.com/office/drawing/2014/main" id="{C608766D-B766-49B8-AC49-DBF89860B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89639" y="2348378"/>
                <a:ext cx="104942" cy="108122"/>
              </a:xfrm>
              <a:custGeom>
                <a:avLst/>
                <a:gdLst>
                  <a:gd name="T0" fmla="*/ 0 w 21"/>
                  <a:gd name="T1" fmla="*/ 0 h 22"/>
                  <a:gd name="T2" fmla="*/ 6 w 21"/>
                  <a:gd name="T3" fmla="*/ 0 h 22"/>
                  <a:gd name="T4" fmla="*/ 6 w 21"/>
                  <a:gd name="T5" fmla="*/ 4 h 22"/>
                  <a:gd name="T6" fmla="*/ 6 w 21"/>
                  <a:gd name="T7" fmla="*/ 4 h 22"/>
                  <a:gd name="T8" fmla="*/ 13 w 21"/>
                  <a:gd name="T9" fmla="*/ 0 h 22"/>
                  <a:gd name="T10" fmla="*/ 21 w 21"/>
                  <a:gd name="T11" fmla="*/ 8 h 22"/>
                  <a:gd name="T12" fmla="*/ 21 w 21"/>
                  <a:gd name="T13" fmla="*/ 22 h 22"/>
                  <a:gd name="T14" fmla="*/ 14 w 21"/>
                  <a:gd name="T15" fmla="*/ 22 h 22"/>
                  <a:gd name="T16" fmla="*/ 14 w 21"/>
                  <a:gd name="T17" fmla="*/ 12 h 22"/>
                  <a:gd name="T18" fmla="*/ 11 w 21"/>
                  <a:gd name="T19" fmla="*/ 6 h 22"/>
                  <a:gd name="T20" fmla="*/ 7 w 21"/>
                  <a:gd name="T21" fmla="*/ 13 h 22"/>
                  <a:gd name="T22" fmla="*/ 7 w 21"/>
                  <a:gd name="T23" fmla="*/ 22 h 22"/>
                  <a:gd name="T24" fmla="*/ 0 w 21"/>
                  <a:gd name="T25" fmla="*/ 22 h 22"/>
                  <a:gd name="T26" fmla="*/ 0 w 21"/>
                  <a:gd name="T27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1" h="22">
                    <a:moveTo>
                      <a:pt x="0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8" y="1"/>
                      <a:pt x="10" y="0"/>
                      <a:pt x="13" y="0"/>
                    </a:cubicBezTo>
                    <a:cubicBezTo>
                      <a:pt x="19" y="0"/>
                      <a:pt x="21" y="4"/>
                      <a:pt x="21" y="8"/>
                    </a:cubicBezTo>
                    <a:cubicBezTo>
                      <a:pt x="21" y="22"/>
                      <a:pt x="21" y="22"/>
                      <a:pt x="21" y="22"/>
                    </a:cubicBezTo>
                    <a:cubicBezTo>
                      <a:pt x="14" y="22"/>
                      <a:pt x="14" y="22"/>
                      <a:pt x="14" y="22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4" y="7"/>
                      <a:pt x="13" y="6"/>
                      <a:pt x="11" y="6"/>
                    </a:cubicBezTo>
                    <a:cubicBezTo>
                      <a:pt x="8" y="6"/>
                      <a:pt x="7" y="8"/>
                      <a:pt x="7" y="13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0" y="22"/>
                      <a:pt x="0" y="22"/>
                      <a:pt x="0" y="2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4" name="Freeform 27">
                <a:extLst>
                  <a:ext uri="{FF2B5EF4-FFF2-40B4-BE49-F238E27FC236}">
                    <a16:creationId xmlns:a16="http://schemas.microsoft.com/office/drawing/2014/main" id="{4F243637-8C64-4F98-A2D1-D4F84C8273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97761" y="2348378"/>
                <a:ext cx="114482" cy="108122"/>
              </a:xfrm>
              <a:custGeom>
                <a:avLst/>
                <a:gdLst>
                  <a:gd name="T0" fmla="*/ 0 w 36"/>
                  <a:gd name="T1" fmla="*/ 0 h 34"/>
                  <a:gd name="T2" fmla="*/ 13 w 36"/>
                  <a:gd name="T3" fmla="*/ 0 h 34"/>
                  <a:gd name="T4" fmla="*/ 19 w 36"/>
                  <a:gd name="T5" fmla="*/ 25 h 34"/>
                  <a:gd name="T6" fmla="*/ 19 w 36"/>
                  <a:gd name="T7" fmla="*/ 25 h 34"/>
                  <a:gd name="T8" fmla="*/ 25 w 36"/>
                  <a:gd name="T9" fmla="*/ 0 h 34"/>
                  <a:gd name="T10" fmla="*/ 36 w 36"/>
                  <a:gd name="T11" fmla="*/ 0 h 34"/>
                  <a:gd name="T12" fmla="*/ 25 w 36"/>
                  <a:gd name="T13" fmla="*/ 34 h 34"/>
                  <a:gd name="T14" fmla="*/ 13 w 36"/>
                  <a:gd name="T15" fmla="*/ 34 h 34"/>
                  <a:gd name="T16" fmla="*/ 0 w 36"/>
                  <a:gd name="T17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6" h="34">
                    <a:moveTo>
                      <a:pt x="0" y="0"/>
                    </a:moveTo>
                    <a:lnTo>
                      <a:pt x="13" y="0"/>
                    </a:lnTo>
                    <a:lnTo>
                      <a:pt x="19" y="25"/>
                    </a:lnTo>
                    <a:lnTo>
                      <a:pt x="19" y="25"/>
                    </a:lnTo>
                    <a:lnTo>
                      <a:pt x="25" y="0"/>
                    </a:lnTo>
                    <a:lnTo>
                      <a:pt x="36" y="0"/>
                    </a:lnTo>
                    <a:lnTo>
                      <a:pt x="25" y="34"/>
                    </a:lnTo>
                    <a:lnTo>
                      <a:pt x="13" y="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5" name="Freeform 28">
                <a:extLst>
                  <a:ext uri="{FF2B5EF4-FFF2-40B4-BE49-F238E27FC236}">
                    <a16:creationId xmlns:a16="http://schemas.microsoft.com/office/drawing/2014/main" id="{B59865D2-E030-44BA-BE16-D9528ADEA22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515423" y="2348378"/>
                <a:ext cx="98582" cy="114482"/>
              </a:xfrm>
              <a:custGeom>
                <a:avLst/>
                <a:gdLst>
                  <a:gd name="T0" fmla="*/ 7 w 20"/>
                  <a:gd name="T1" fmla="*/ 13 h 23"/>
                  <a:gd name="T2" fmla="*/ 12 w 20"/>
                  <a:gd name="T3" fmla="*/ 18 h 23"/>
                  <a:gd name="T4" fmla="*/ 18 w 20"/>
                  <a:gd name="T5" fmla="*/ 16 h 23"/>
                  <a:gd name="T6" fmla="*/ 18 w 20"/>
                  <a:gd name="T7" fmla="*/ 21 h 23"/>
                  <a:gd name="T8" fmla="*/ 11 w 20"/>
                  <a:gd name="T9" fmla="*/ 23 h 23"/>
                  <a:gd name="T10" fmla="*/ 0 w 20"/>
                  <a:gd name="T11" fmla="*/ 11 h 23"/>
                  <a:gd name="T12" fmla="*/ 10 w 20"/>
                  <a:gd name="T13" fmla="*/ 0 h 23"/>
                  <a:gd name="T14" fmla="*/ 20 w 20"/>
                  <a:gd name="T15" fmla="*/ 12 h 23"/>
                  <a:gd name="T16" fmla="*/ 20 w 20"/>
                  <a:gd name="T17" fmla="*/ 13 h 23"/>
                  <a:gd name="T18" fmla="*/ 7 w 20"/>
                  <a:gd name="T19" fmla="*/ 13 h 23"/>
                  <a:gd name="T20" fmla="*/ 14 w 20"/>
                  <a:gd name="T21" fmla="*/ 9 h 23"/>
                  <a:gd name="T22" fmla="*/ 10 w 20"/>
                  <a:gd name="T23" fmla="*/ 4 h 23"/>
                  <a:gd name="T24" fmla="*/ 6 w 20"/>
                  <a:gd name="T25" fmla="*/ 9 h 23"/>
                  <a:gd name="T26" fmla="*/ 14 w 20"/>
                  <a:gd name="T27" fmla="*/ 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0" h="23">
                    <a:moveTo>
                      <a:pt x="7" y="13"/>
                    </a:moveTo>
                    <a:cubicBezTo>
                      <a:pt x="7" y="16"/>
                      <a:pt x="9" y="18"/>
                      <a:pt x="12" y="18"/>
                    </a:cubicBezTo>
                    <a:cubicBezTo>
                      <a:pt x="14" y="18"/>
                      <a:pt x="16" y="17"/>
                      <a:pt x="18" y="16"/>
                    </a:cubicBezTo>
                    <a:cubicBezTo>
                      <a:pt x="18" y="21"/>
                      <a:pt x="18" y="21"/>
                      <a:pt x="18" y="21"/>
                    </a:cubicBezTo>
                    <a:cubicBezTo>
                      <a:pt x="16" y="22"/>
                      <a:pt x="14" y="23"/>
                      <a:pt x="11" y="23"/>
                    </a:cubicBezTo>
                    <a:cubicBezTo>
                      <a:pt x="5" y="23"/>
                      <a:pt x="0" y="18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8" y="0"/>
                      <a:pt x="20" y="5"/>
                      <a:pt x="20" y="12"/>
                    </a:cubicBezTo>
                    <a:cubicBezTo>
                      <a:pt x="20" y="13"/>
                      <a:pt x="20" y="13"/>
                      <a:pt x="20" y="13"/>
                    </a:cubicBezTo>
                    <a:lnTo>
                      <a:pt x="7" y="13"/>
                    </a:lnTo>
                    <a:close/>
                    <a:moveTo>
                      <a:pt x="14" y="9"/>
                    </a:moveTo>
                    <a:cubicBezTo>
                      <a:pt x="14" y="6"/>
                      <a:pt x="13" y="4"/>
                      <a:pt x="10" y="4"/>
                    </a:cubicBezTo>
                    <a:cubicBezTo>
                      <a:pt x="8" y="4"/>
                      <a:pt x="7" y="6"/>
                      <a:pt x="6" y="9"/>
                    </a:cubicBezTo>
                    <a:lnTo>
                      <a:pt x="14" y="9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6" name="Freeform 29">
                <a:extLst>
                  <a:ext uri="{FF2B5EF4-FFF2-40B4-BE49-F238E27FC236}">
                    <a16:creationId xmlns:a16="http://schemas.microsoft.com/office/drawing/2014/main" id="{711902EC-E2F4-4603-A320-88F57BFA99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29904" y="2348378"/>
                <a:ext cx="76321" cy="114482"/>
              </a:xfrm>
              <a:custGeom>
                <a:avLst/>
                <a:gdLst>
                  <a:gd name="T0" fmla="*/ 0 w 16"/>
                  <a:gd name="T1" fmla="*/ 16 h 23"/>
                  <a:gd name="T2" fmla="*/ 7 w 16"/>
                  <a:gd name="T3" fmla="*/ 18 h 23"/>
                  <a:gd name="T4" fmla="*/ 9 w 16"/>
                  <a:gd name="T5" fmla="*/ 16 h 23"/>
                  <a:gd name="T6" fmla="*/ 0 w 16"/>
                  <a:gd name="T7" fmla="*/ 7 h 23"/>
                  <a:gd name="T8" fmla="*/ 8 w 16"/>
                  <a:gd name="T9" fmla="*/ 0 h 23"/>
                  <a:gd name="T10" fmla="*/ 15 w 16"/>
                  <a:gd name="T11" fmla="*/ 1 h 23"/>
                  <a:gd name="T12" fmla="*/ 15 w 16"/>
                  <a:gd name="T13" fmla="*/ 6 h 23"/>
                  <a:gd name="T14" fmla="*/ 9 w 16"/>
                  <a:gd name="T15" fmla="*/ 5 h 23"/>
                  <a:gd name="T16" fmla="*/ 6 w 16"/>
                  <a:gd name="T17" fmla="*/ 6 h 23"/>
                  <a:gd name="T18" fmla="*/ 16 w 16"/>
                  <a:gd name="T19" fmla="*/ 15 h 23"/>
                  <a:gd name="T20" fmla="*/ 7 w 16"/>
                  <a:gd name="T21" fmla="*/ 23 h 23"/>
                  <a:gd name="T22" fmla="*/ 0 w 16"/>
                  <a:gd name="T23" fmla="*/ 22 h 23"/>
                  <a:gd name="T24" fmla="*/ 0 w 16"/>
                  <a:gd name="T25" fmla="*/ 1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" h="23">
                    <a:moveTo>
                      <a:pt x="0" y="16"/>
                    </a:moveTo>
                    <a:cubicBezTo>
                      <a:pt x="2" y="17"/>
                      <a:pt x="4" y="18"/>
                      <a:pt x="7" y="18"/>
                    </a:cubicBezTo>
                    <a:cubicBezTo>
                      <a:pt x="8" y="18"/>
                      <a:pt x="9" y="17"/>
                      <a:pt x="9" y="16"/>
                    </a:cubicBezTo>
                    <a:cubicBezTo>
                      <a:pt x="9" y="12"/>
                      <a:pt x="0" y="15"/>
                      <a:pt x="0" y="7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0" y="0"/>
                      <a:pt x="13" y="0"/>
                      <a:pt x="15" y="1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13" y="5"/>
                      <a:pt x="11" y="5"/>
                      <a:pt x="9" y="5"/>
                    </a:cubicBezTo>
                    <a:cubicBezTo>
                      <a:pt x="8" y="5"/>
                      <a:pt x="6" y="5"/>
                      <a:pt x="6" y="6"/>
                    </a:cubicBezTo>
                    <a:cubicBezTo>
                      <a:pt x="6" y="10"/>
                      <a:pt x="16" y="7"/>
                      <a:pt x="16" y="15"/>
                    </a:cubicBezTo>
                    <a:cubicBezTo>
                      <a:pt x="16" y="21"/>
                      <a:pt x="12" y="23"/>
                      <a:pt x="7" y="23"/>
                    </a:cubicBezTo>
                    <a:cubicBezTo>
                      <a:pt x="4" y="23"/>
                      <a:pt x="2" y="22"/>
                      <a:pt x="0" y="22"/>
                    </a:cubicBez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7" name="Freeform 30">
                <a:extLst>
                  <a:ext uri="{FF2B5EF4-FFF2-40B4-BE49-F238E27FC236}">
                    <a16:creationId xmlns:a16="http://schemas.microsoft.com/office/drawing/2014/main" id="{F988ADB3-70B9-4799-909E-E4B1EA7E7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12586" y="2313397"/>
                <a:ext cx="76321" cy="149463"/>
              </a:xfrm>
              <a:custGeom>
                <a:avLst/>
                <a:gdLst>
                  <a:gd name="T0" fmla="*/ 0 w 16"/>
                  <a:gd name="T1" fmla="*/ 7 h 30"/>
                  <a:gd name="T2" fmla="*/ 5 w 16"/>
                  <a:gd name="T3" fmla="*/ 7 h 30"/>
                  <a:gd name="T4" fmla="*/ 5 w 16"/>
                  <a:gd name="T5" fmla="*/ 2 h 30"/>
                  <a:gd name="T6" fmla="*/ 11 w 16"/>
                  <a:gd name="T7" fmla="*/ 0 h 30"/>
                  <a:gd name="T8" fmla="*/ 11 w 16"/>
                  <a:gd name="T9" fmla="*/ 7 h 30"/>
                  <a:gd name="T10" fmla="*/ 16 w 16"/>
                  <a:gd name="T11" fmla="*/ 7 h 30"/>
                  <a:gd name="T12" fmla="*/ 16 w 16"/>
                  <a:gd name="T13" fmla="*/ 12 h 30"/>
                  <a:gd name="T14" fmla="*/ 11 w 16"/>
                  <a:gd name="T15" fmla="*/ 12 h 30"/>
                  <a:gd name="T16" fmla="*/ 11 w 16"/>
                  <a:gd name="T17" fmla="*/ 21 h 30"/>
                  <a:gd name="T18" fmla="*/ 14 w 16"/>
                  <a:gd name="T19" fmla="*/ 25 h 30"/>
                  <a:gd name="T20" fmla="*/ 16 w 16"/>
                  <a:gd name="T21" fmla="*/ 24 h 30"/>
                  <a:gd name="T22" fmla="*/ 16 w 16"/>
                  <a:gd name="T23" fmla="*/ 29 h 30"/>
                  <a:gd name="T24" fmla="*/ 12 w 16"/>
                  <a:gd name="T25" fmla="*/ 30 h 30"/>
                  <a:gd name="T26" fmla="*/ 4 w 16"/>
                  <a:gd name="T27" fmla="*/ 21 h 30"/>
                  <a:gd name="T28" fmla="*/ 4 w 16"/>
                  <a:gd name="T29" fmla="*/ 12 h 30"/>
                  <a:gd name="T30" fmla="*/ 0 w 16"/>
                  <a:gd name="T31" fmla="*/ 12 h 30"/>
                  <a:gd name="T32" fmla="*/ 0 w 16"/>
                  <a:gd name="T33" fmla="*/ 7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30">
                    <a:moveTo>
                      <a:pt x="0" y="7"/>
                    </a:moveTo>
                    <a:cubicBezTo>
                      <a:pt x="5" y="7"/>
                      <a:pt x="5" y="7"/>
                      <a:pt x="5" y="7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1" y="7"/>
                      <a:pt x="11" y="7"/>
                      <a:pt x="11" y="7"/>
                    </a:cubicBezTo>
                    <a:cubicBezTo>
                      <a:pt x="16" y="7"/>
                      <a:pt x="16" y="7"/>
                      <a:pt x="16" y="7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1" y="12"/>
                      <a:pt x="11" y="12"/>
                      <a:pt x="11" y="12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1" y="23"/>
                      <a:pt x="12" y="25"/>
                      <a:pt x="14" y="25"/>
                    </a:cubicBezTo>
                    <a:cubicBezTo>
                      <a:pt x="15" y="25"/>
                      <a:pt x="16" y="24"/>
                      <a:pt x="16" y="24"/>
                    </a:cubicBezTo>
                    <a:cubicBezTo>
                      <a:pt x="16" y="29"/>
                      <a:pt x="16" y="29"/>
                      <a:pt x="16" y="29"/>
                    </a:cubicBezTo>
                    <a:cubicBezTo>
                      <a:pt x="15" y="30"/>
                      <a:pt x="14" y="30"/>
                      <a:pt x="12" y="30"/>
                    </a:cubicBezTo>
                    <a:cubicBezTo>
                      <a:pt x="6" y="30"/>
                      <a:pt x="4" y="27"/>
                      <a:pt x="4" y="21"/>
                    </a:cubicBezTo>
                    <a:cubicBezTo>
                      <a:pt x="4" y="12"/>
                      <a:pt x="4" y="12"/>
                      <a:pt x="4" y="12"/>
                    </a:cubicBezTo>
                    <a:cubicBezTo>
                      <a:pt x="0" y="12"/>
                      <a:pt x="0" y="12"/>
                      <a:pt x="0" y="12"/>
                    </a:cubicBez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8" name="Freeform 31">
                <a:extLst>
                  <a:ext uri="{FF2B5EF4-FFF2-40B4-BE49-F238E27FC236}">
                    <a16:creationId xmlns:a16="http://schemas.microsoft.com/office/drawing/2014/main" id="{39592BF0-6B77-4980-B2B8-835A5D92C3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04807" y="2348378"/>
                <a:ext cx="165363" cy="108122"/>
              </a:xfrm>
              <a:custGeom>
                <a:avLst/>
                <a:gdLst>
                  <a:gd name="T0" fmla="*/ 0 w 34"/>
                  <a:gd name="T1" fmla="*/ 0 h 22"/>
                  <a:gd name="T2" fmla="*/ 6 w 34"/>
                  <a:gd name="T3" fmla="*/ 0 h 22"/>
                  <a:gd name="T4" fmla="*/ 6 w 34"/>
                  <a:gd name="T5" fmla="*/ 4 h 22"/>
                  <a:gd name="T6" fmla="*/ 6 w 34"/>
                  <a:gd name="T7" fmla="*/ 4 h 22"/>
                  <a:gd name="T8" fmla="*/ 14 w 34"/>
                  <a:gd name="T9" fmla="*/ 0 h 22"/>
                  <a:gd name="T10" fmla="*/ 20 w 34"/>
                  <a:gd name="T11" fmla="*/ 4 h 22"/>
                  <a:gd name="T12" fmla="*/ 27 w 34"/>
                  <a:gd name="T13" fmla="*/ 0 h 22"/>
                  <a:gd name="T14" fmla="*/ 34 w 34"/>
                  <a:gd name="T15" fmla="*/ 9 h 22"/>
                  <a:gd name="T16" fmla="*/ 34 w 34"/>
                  <a:gd name="T17" fmla="*/ 22 h 22"/>
                  <a:gd name="T18" fmla="*/ 27 w 34"/>
                  <a:gd name="T19" fmla="*/ 22 h 22"/>
                  <a:gd name="T20" fmla="*/ 27 w 34"/>
                  <a:gd name="T21" fmla="*/ 10 h 22"/>
                  <a:gd name="T22" fmla="*/ 24 w 34"/>
                  <a:gd name="T23" fmla="*/ 6 h 22"/>
                  <a:gd name="T24" fmla="*/ 21 w 34"/>
                  <a:gd name="T25" fmla="*/ 13 h 22"/>
                  <a:gd name="T26" fmla="*/ 21 w 34"/>
                  <a:gd name="T27" fmla="*/ 22 h 22"/>
                  <a:gd name="T28" fmla="*/ 14 w 34"/>
                  <a:gd name="T29" fmla="*/ 22 h 22"/>
                  <a:gd name="T30" fmla="*/ 14 w 34"/>
                  <a:gd name="T31" fmla="*/ 10 h 22"/>
                  <a:gd name="T32" fmla="*/ 11 w 34"/>
                  <a:gd name="T33" fmla="*/ 6 h 22"/>
                  <a:gd name="T34" fmla="*/ 7 w 34"/>
                  <a:gd name="T35" fmla="*/ 13 h 22"/>
                  <a:gd name="T36" fmla="*/ 7 w 34"/>
                  <a:gd name="T37" fmla="*/ 22 h 22"/>
                  <a:gd name="T38" fmla="*/ 0 w 34"/>
                  <a:gd name="T39" fmla="*/ 22 h 22"/>
                  <a:gd name="T40" fmla="*/ 0 w 34"/>
                  <a:gd name="T41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4" h="22">
                    <a:moveTo>
                      <a:pt x="0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8" y="1"/>
                      <a:pt x="11" y="0"/>
                      <a:pt x="14" y="0"/>
                    </a:cubicBezTo>
                    <a:cubicBezTo>
                      <a:pt x="17" y="0"/>
                      <a:pt x="19" y="1"/>
                      <a:pt x="20" y="4"/>
                    </a:cubicBezTo>
                    <a:cubicBezTo>
                      <a:pt x="22" y="1"/>
                      <a:pt x="24" y="0"/>
                      <a:pt x="27" y="0"/>
                    </a:cubicBezTo>
                    <a:cubicBezTo>
                      <a:pt x="33" y="0"/>
                      <a:pt x="34" y="3"/>
                      <a:pt x="34" y="9"/>
                    </a:cubicBezTo>
                    <a:cubicBezTo>
                      <a:pt x="34" y="22"/>
                      <a:pt x="34" y="22"/>
                      <a:pt x="34" y="22"/>
                    </a:cubicBezTo>
                    <a:cubicBezTo>
                      <a:pt x="27" y="22"/>
                      <a:pt x="27" y="22"/>
                      <a:pt x="27" y="22"/>
                    </a:cubicBezTo>
                    <a:cubicBezTo>
                      <a:pt x="27" y="10"/>
                      <a:pt x="27" y="10"/>
                      <a:pt x="27" y="10"/>
                    </a:cubicBezTo>
                    <a:cubicBezTo>
                      <a:pt x="27" y="8"/>
                      <a:pt x="26" y="6"/>
                      <a:pt x="24" y="6"/>
                    </a:cubicBezTo>
                    <a:cubicBezTo>
                      <a:pt x="22" y="6"/>
                      <a:pt x="21" y="8"/>
                      <a:pt x="21" y="13"/>
                    </a:cubicBezTo>
                    <a:cubicBezTo>
                      <a:pt x="21" y="22"/>
                      <a:pt x="21" y="22"/>
                      <a:pt x="21" y="22"/>
                    </a:cubicBezTo>
                    <a:cubicBezTo>
                      <a:pt x="14" y="22"/>
                      <a:pt x="14" y="22"/>
                      <a:pt x="14" y="22"/>
                    </a:cubicBezTo>
                    <a:cubicBezTo>
                      <a:pt x="14" y="10"/>
                      <a:pt x="14" y="10"/>
                      <a:pt x="14" y="10"/>
                    </a:cubicBezTo>
                    <a:cubicBezTo>
                      <a:pt x="14" y="8"/>
                      <a:pt x="13" y="6"/>
                      <a:pt x="11" y="6"/>
                    </a:cubicBezTo>
                    <a:cubicBezTo>
                      <a:pt x="8" y="6"/>
                      <a:pt x="7" y="8"/>
                      <a:pt x="7" y="13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0" y="22"/>
                      <a:pt x="0" y="22"/>
                      <a:pt x="0" y="2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99" name="Freeform 32">
                <a:extLst>
                  <a:ext uri="{FF2B5EF4-FFF2-40B4-BE49-F238E27FC236}">
                    <a16:creationId xmlns:a16="http://schemas.microsoft.com/office/drawing/2014/main" id="{F2024E10-116F-4C5D-8E79-E5D9D80599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986071" y="2348378"/>
                <a:ext cx="101762" cy="114482"/>
              </a:xfrm>
              <a:custGeom>
                <a:avLst/>
                <a:gdLst>
                  <a:gd name="T0" fmla="*/ 7 w 21"/>
                  <a:gd name="T1" fmla="*/ 13 h 23"/>
                  <a:gd name="T2" fmla="*/ 13 w 21"/>
                  <a:gd name="T3" fmla="*/ 18 h 23"/>
                  <a:gd name="T4" fmla="*/ 19 w 21"/>
                  <a:gd name="T5" fmla="*/ 16 h 23"/>
                  <a:gd name="T6" fmla="*/ 19 w 21"/>
                  <a:gd name="T7" fmla="*/ 21 h 23"/>
                  <a:gd name="T8" fmla="*/ 12 w 21"/>
                  <a:gd name="T9" fmla="*/ 23 h 23"/>
                  <a:gd name="T10" fmla="*/ 0 w 21"/>
                  <a:gd name="T11" fmla="*/ 11 h 23"/>
                  <a:gd name="T12" fmla="*/ 11 w 21"/>
                  <a:gd name="T13" fmla="*/ 0 h 23"/>
                  <a:gd name="T14" fmla="*/ 21 w 21"/>
                  <a:gd name="T15" fmla="*/ 12 h 23"/>
                  <a:gd name="T16" fmla="*/ 21 w 21"/>
                  <a:gd name="T17" fmla="*/ 13 h 23"/>
                  <a:gd name="T18" fmla="*/ 7 w 21"/>
                  <a:gd name="T19" fmla="*/ 13 h 23"/>
                  <a:gd name="T20" fmla="*/ 15 w 21"/>
                  <a:gd name="T21" fmla="*/ 9 h 23"/>
                  <a:gd name="T22" fmla="*/ 11 w 21"/>
                  <a:gd name="T23" fmla="*/ 4 h 23"/>
                  <a:gd name="T24" fmla="*/ 7 w 21"/>
                  <a:gd name="T25" fmla="*/ 9 h 23"/>
                  <a:gd name="T26" fmla="*/ 15 w 21"/>
                  <a:gd name="T27" fmla="*/ 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1" h="23">
                    <a:moveTo>
                      <a:pt x="7" y="13"/>
                    </a:moveTo>
                    <a:cubicBezTo>
                      <a:pt x="7" y="16"/>
                      <a:pt x="10" y="18"/>
                      <a:pt x="13" y="18"/>
                    </a:cubicBezTo>
                    <a:cubicBezTo>
                      <a:pt x="15" y="18"/>
                      <a:pt x="17" y="17"/>
                      <a:pt x="19" y="16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7" y="22"/>
                      <a:pt x="14" y="23"/>
                      <a:pt x="12" y="23"/>
                    </a:cubicBezTo>
                    <a:cubicBezTo>
                      <a:pt x="5" y="23"/>
                      <a:pt x="0" y="18"/>
                      <a:pt x="0" y="11"/>
                    </a:cubicBezTo>
                    <a:cubicBezTo>
                      <a:pt x="0" y="4"/>
                      <a:pt x="5" y="0"/>
                      <a:pt x="11" y="0"/>
                    </a:cubicBezTo>
                    <a:cubicBezTo>
                      <a:pt x="18" y="0"/>
                      <a:pt x="21" y="5"/>
                      <a:pt x="21" y="12"/>
                    </a:cubicBezTo>
                    <a:cubicBezTo>
                      <a:pt x="21" y="13"/>
                      <a:pt x="21" y="13"/>
                      <a:pt x="21" y="13"/>
                    </a:cubicBezTo>
                    <a:lnTo>
                      <a:pt x="7" y="13"/>
                    </a:lnTo>
                    <a:close/>
                    <a:moveTo>
                      <a:pt x="15" y="9"/>
                    </a:moveTo>
                    <a:cubicBezTo>
                      <a:pt x="15" y="6"/>
                      <a:pt x="14" y="4"/>
                      <a:pt x="11" y="4"/>
                    </a:cubicBezTo>
                    <a:cubicBezTo>
                      <a:pt x="8" y="4"/>
                      <a:pt x="7" y="6"/>
                      <a:pt x="7" y="9"/>
                    </a:cubicBezTo>
                    <a:lnTo>
                      <a:pt x="15" y="9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0" name="Freeform 33">
                <a:extLst>
                  <a:ext uri="{FF2B5EF4-FFF2-40B4-BE49-F238E27FC236}">
                    <a16:creationId xmlns:a16="http://schemas.microsoft.com/office/drawing/2014/main" id="{5CC65C14-C9DC-4470-B6E2-CF25B0F3E5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03733" y="2348378"/>
                <a:ext cx="101762" cy="108122"/>
              </a:xfrm>
              <a:custGeom>
                <a:avLst/>
                <a:gdLst>
                  <a:gd name="T0" fmla="*/ 0 w 21"/>
                  <a:gd name="T1" fmla="*/ 0 h 22"/>
                  <a:gd name="T2" fmla="*/ 6 w 21"/>
                  <a:gd name="T3" fmla="*/ 0 h 22"/>
                  <a:gd name="T4" fmla="*/ 6 w 21"/>
                  <a:gd name="T5" fmla="*/ 4 h 22"/>
                  <a:gd name="T6" fmla="*/ 6 w 21"/>
                  <a:gd name="T7" fmla="*/ 4 h 22"/>
                  <a:gd name="T8" fmla="*/ 14 w 21"/>
                  <a:gd name="T9" fmla="*/ 0 h 22"/>
                  <a:gd name="T10" fmla="*/ 21 w 21"/>
                  <a:gd name="T11" fmla="*/ 8 h 22"/>
                  <a:gd name="T12" fmla="*/ 21 w 21"/>
                  <a:gd name="T13" fmla="*/ 22 h 22"/>
                  <a:gd name="T14" fmla="*/ 14 w 21"/>
                  <a:gd name="T15" fmla="*/ 22 h 22"/>
                  <a:gd name="T16" fmla="*/ 14 w 21"/>
                  <a:gd name="T17" fmla="*/ 12 h 22"/>
                  <a:gd name="T18" fmla="*/ 11 w 21"/>
                  <a:gd name="T19" fmla="*/ 6 h 22"/>
                  <a:gd name="T20" fmla="*/ 7 w 21"/>
                  <a:gd name="T21" fmla="*/ 13 h 22"/>
                  <a:gd name="T22" fmla="*/ 7 w 21"/>
                  <a:gd name="T23" fmla="*/ 22 h 22"/>
                  <a:gd name="T24" fmla="*/ 0 w 21"/>
                  <a:gd name="T25" fmla="*/ 22 h 22"/>
                  <a:gd name="T26" fmla="*/ 0 w 21"/>
                  <a:gd name="T27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1" h="22">
                    <a:moveTo>
                      <a:pt x="0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8" y="1"/>
                      <a:pt x="11" y="0"/>
                      <a:pt x="14" y="0"/>
                    </a:cubicBezTo>
                    <a:cubicBezTo>
                      <a:pt x="19" y="0"/>
                      <a:pt x="21" y="4"/>
                      <a:pt x="21" y="8"/>
                    </a:cubicBezTo>
                    <a:cubicBezTo>
                      <a:pt x="21" y="22"/>
                      <a:pt x="21" y="22"/>
                      <a:pt x="21" y="22"/>
                    </a:cubicBezTo>
                    <a:cubicBezTo>
                      <a:pt x="14" y="22"/>
                      <a:pt x="14" y="22"/>
                      <a:pt x="14" y="22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4" y="7"/>
                      <a:pt x="13" y="6"/>
                      <a:pt x="11" y="6"/>
                    </a:cubicBezTo>
                    <a:cubicBezTo>
                      <a:pt x="8" y="6"/>
                      <a:pt x="7" y="8"/>
                      <a:pt x="7" y="13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0" y="22"/>
                      <a:pt x="0" y="22"/>
                      <a:pt x="0" y="22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1" name="Freeform 34">
                <a:extLst>
                  <a:ext uri="{FF2B5EF4-FFF2-40B4-BE49-F238E27FC236}">
                    <a16:creationId xmlns:a16="http://schemas.microsoft.com/office/drawing/2014/main" id="{D77D84B1-C53E-4C14-B3CD-371335BC6C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15034" y="2313397"/>
                <a:ext cx="79501" cy="149463"/>
              </a:xfrm>
              <a:custGeom>
                <a:avLst/>
                <a:gdLst>
                  <a:gd name="T0" fmla="*/ 0 w 16"/>
                  <a:gd name="T1" fmla="*/ 7 h 30"/>
                  <a:gd name="T2" fmla="*/ 5 w 16"/>
                  <a:gd name="T3" fmla="*/ 7 h 30"/>
                  <a:gd name="T4" fmla="*/ 5 w 16"/>
                  <a:gd name="T5" fmla="*/ 2 h 30"/>
                  <a:gd name="T6" fmla="*/ 11 w 16"/>
                  <a:gd name="T7" fmla="*/ 0 h 30"/>
                  <a:gd name="T8" fmla="*/ 11 w 16"/>
                  <a:gd name="T9" fmla="*/ 7 h 30"/>
                  <a:gd name="T10" fmla="*/ 16 w 16"/>
                  <a:gd name="T11" fmla="*/ 7 h 30"/>
                  <a:gd name="T12" fmla="*/ 16 w 16"/>
                  <a:gd name="T13" fmla="*/ 12 h 30"/>
                  <a:gd name="T14" fmla="*/ 11 w 16"/>
                  <a:gd name="T15" fmla="*/ 12 h 30"/>
                  <a:gd name="T16" fmla="*/ 11 w 16"/>
                  <a:gd name="T17" fmla="*/ 21 h 30"/>
                  <a:gd name="T18" fmla="*/ 14 w 16"/>
                  <a:gd name="T19" fmla="*/ 25 h 30"/>
                  <a:gd name="T20" fmla="*/ 16 w 16"/>
                  <a:gd name="T21" fmla="*/ 24 h 30"/>
                  <a:gd name="T22" fmla="*/ 16 w 16"/>
                  <a:gd name="T23" fmla="*/ 29 h 30"/>
                  <a:gd name="T24" fmla="*/ 12 w 16"/>
                  <a:gd name="T25" fmla="*/ 30 h 30"/>
                  <a:gd name="T26" fmla="*/ 4 w 16"/>
                  <a:gd name="T27" fmla="*/ 21 h 30"/>
                  <a:gd name="T28" fmla="*/ 4 w 16"/>
                  <a:gd name="T29" fmla="*/ 12 h 30"/>
                  <a:gd name="T30" fmla="*/ 0 w 16"/>
                  <a:gd name="T31" fmla="*/ 12 h 30"/>
                  <a:gd name="T32" fmla="*/ 0 w 16"/>
                  <a:gd name="T33" fmla="*/ 7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6" h="30">
                    <a:moveTo>
                      <a:pt x="0" y="7"/>
                    </a:moveTo>
                    <a:cubicBezTo>
                      <a:pt x="5" y="7"/>
                      <a:pt x="5" y="7"/>
                      <a:pt x="5" y="7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1" y="7"/>
                      <a:pt x="11" y="7"/>
                      <a:pt x="11" y="7"/>
                    </a:cubicBezTo>
                    <a:cubicBezTo>
                      <a:pt x="16" y="7"/>
                      <a:pt x="16" y="7"/>
                      <a:pt x="16" y="7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1" y="12"/>
                      <a:pt x="11" y="12"/>
                      <a:pt x="11" y="12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1" y="23"/>
                      <a:pt x="12" y="25"/>
                      <a:pt x="14" y="25"/>
                    </a:cubicBezTo>
                    <a:cubicBezTo>
                      <a:pt x="15" y="25"/>
                      <a:pt x="16" y="24"/>
                      <a:pt x="16" y="24"/>
                    </a:cubicBezTo>
                    <a:cubicBezTo>
                      <a:pt x="16" y="29"/>
                      <a:pt x="16" y="29"/>
                      <a:pt x="16" y="29"/>
                    </a:cubicBezTo>
                    <a:cubicBezTo>
                      <a:pt x="15" y="30"/>
                      <a:pt x="14" y="30"/>
                      <a:pt x="12" y="30"/>
                    </a:cubicBezTo>
                    <a:cubicBezTo>
                      <a:pt x="6" y="30"/>
                      <a:pt x="4" y="27"/>
                      <a:pt x="4" y="21"/>
                    </a:cubicBezTo>
                    <a:cubicBezTo>
                      <a:pt x="4" y="12"/>
                      <a:pt x="4" y="12"/>
                      <a:pt x="4" y="12"/>
                    </a:cubicBezTo>
                    <a:cubicBezTo>
                      <a:pt x="0" y="12"/>
                      <a:pt x="0" y="12"/>
                      <a:pt x="0" y="12"/>
                    </a:cubicBez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2" name="Freeform 35">
                <a:extLst>
                  <a:ext uri="{FF2B5EF4-FFF2-40B4-BE49-F238E27FC236}">
                    <a16:creationId xmlns:a16="http://schemas.microsoft.com/office/drawing/2014/main" id="{C3E6736D-2C38-4016-8A8C-EA275149041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232398" y="2558262"/>
                <a:ext cx="108122" cy="149463"/>
              </a:xfrm>
              <a:custGeom>
                <a:avLst/>
                <a:gdLst>
                  <a:gd name="T0" fmla="*/ 0 w 22"/>
                  <a:gd name="T1" fmla="*/ 0 h 30"/>
                  <a:gd name="T2" fmla="*/ 12 w 22"/>
                  <a:gd name="T3" fmla="*/ 0 h 30"/>
                  <a:gd name="T4" fmla="*/ 21 w 22"/>
                  <a:gd name="T5" fmla="*/ 8 h 30"/>
                  <a:gd name="T6" fmla="*/ 16 w 22"/>
                  <a:gd name="T7" fmla="*/ 15 h 30"/>
                  <a:gd name="T8" fmla="*/ 16 w 22"/>
                  <a:gd name="T9" fmla="*/ 15 h 30"/>
                  <a:gd name="T10" fmla="*/ 22 w 22"/>
                  <a:gd name="T11" fmla="*/ 21 h 30"/>
                  <a:gd name="T12" fmla="*/ 11 w 22"/>
                  <a:gd name="T13" fmla="*/ 30 h 30"/>
                  <a:gd name="T14" fmla="*/ 0 w 22"/>
                  <a:gd name="T15" fmla="*/ 30 h 30"/>
                  <a:gd name="T16" fmla="*/ 0 w 22"/>
                  <a:gd name="T17" fmla="*/ 0 h 30"/>
                  <a:gd name="T18" fmla="*/ 7 w 22"/>
                  <a:gd name="T19" fmla="*/ 24 h 30"/>
                  <a:gd name="T20" fmla="*/ 9 w 22"/>
                  <a:gd name="T21" fmla="*/ 24 h 30"/>
                  <a:gd name="T22" fmla="*/ 15 w 22"/>
                  <a:gd name="T23" fmla="*/ 21 h 30"/>
                  <a:gd name="T24" fmla="*/ 9 w 22"/>
                  <a:gd name="T25" fmla="*/ 17 h 30"/>
                  <a:gd name="T26" fmla="*/ 7 w 22"/>
                  <a:gd name="T27" fmla="*/ 17 h 30"/>
                  <a:gd name="T28" fmla="*/ 7 w 22"/>
                  <a:gd name="T29" fmla="*/ 24 h 30"/>
                  <a:gd name="T30" fmla="*/ 7 w 22"/>
                  <a:gd name="T31" fmla="*/ 12 h 30"/>
                  <a:gd name="T32" fmla="*/ 9 w 22"/>
                  <a:gd name="T33" fmla="*/ 12 h 30"/>
                  <a:gd name="T34" fmla="*/ 14 w 22"/>
                  <a:gd name="T35" fmla="*/ 9 h 30"/>
                  <a:gd name="T36" fmla="*/ 9 w 22"/>
                  <a:gd name="T37" fmla="*/ 6 h 30"/>
                  <a:gd name="T38" fmla="*/ 7 w 22"/>
                  <a:gd name="T39" fmla="*/ 6 h 30"/>
                  <a:gd name="T40" fmla="*/ 7 w 22"/>
                  <a:gd name="T41" fmla="*/ 1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2" h="30">
                    <a:moveTo>
                      <a:pt x="0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17" y="0"/>
                      <a:pt x="21" y="2"/>
                      <a:pt x="21" y="8"/>
                    </a:cubicBezTo>
                    <a:cubicBezTo>
                      <a:pt x="21" y="11"/>
                      <a:pt x="19" y="13"/>
                      <a:pt x="16" y="15"/>
                    </a:cubicBezTo>
                    <a:cubicBezTo>
                      <a:pt x="16" y="15"/>
                      <a:pt x="16" y="15"/>
                      <a:pt x="16" y="15"/>
                    </a:cubicBezTo>
                    <a:cubicBezTo>
                      <a:pt x="20" y="15"/>
                      <a:pt x="22" y="18"/>
                      <a:pt x="22" y="21"/>
                    </a:cubicBezTo>
                    <a:cubicBezTo>
                      <a:pt x="22" y="28"/>
                      <a:pt x="16" y="30"/>
                      <a:pt x="11" y="30"/>
                    </a:cubicBezTo>
                    <a:cubicBezTo>
                      <a:pt x="0" y="30"/>
                      <a:pt x="0" y="30"/>
                      <a:pt x="0" y="30"/>
                    </a:cubicBezTo>
                    <a:lnTo>
                      <a:pt x="0" y="0"/>
                    </a:lnTo>
                    <a:close/>
                    <a:moveTo>
                      <a:pt x="7" y="24"/>
                    </a:moveTo>
                    <a:cubicBezTo>
                      <a:pt x="9" y="24"/>
                      <a:pt x="9" y="24"/>
                      <a:pt x="9" y="24"/>
                    </a:cubicBezTo>
                    <a:cubicBezTo>
                      <a:pt x="12" y="24"/>
                      <a:pt x="15" y="24"/>
                      <a:pt x="15" y="21"/>
                    </a:cubicBezTo>
                    <a:cubicBezTo>
                      <a:pt x="15" y="17"/>
                      <a:pt x="12" y="17"/>
                      <a:pt x="9" y="17"/>
                    </a:cubicBezTo>
                    <a:cubicBezTo>
                      <a:pt x="7" y="17"/>
                      <a:pt x="7" y="17"/>
                      <a:pt x="7" y="17"/>
                    </a:cubicBezTo>
                    <a:lnTo>
                      <a:pt x="7" y="24"/>
                    </a:lnTo>
                    <a:close/>
                    <a:moveTo>
                      <a:pt x="7" y="12"/>
                    </a:moveTo>
                    <a:cubicBezTo>
                      <a:pt x="9" y="12"/>
                      <a:pt x="9" y="12"/>
                      <a:pt x="9" y="12"/>
                    </a:cubicBezTo>
                    <a:cubicBezTo>
                      <a:pt x="11" y="12"/>
                      <a:pt x="14" y="11"/>
                      <a:pt x="14" y="9"/>
                    </a:cubicBezTo>
                    <a:cubicBezTo>
                      <a:pt x="14" y="6"/>
                      <a:pt x="12" y="6"/>
                      <a:pt x="9" y="6"/>
                    </a:cubicBezTo>
                    <a:cubicBezTo>
                      <a:pt x="7" y="6"/>
                      <a:pt x="7" y="6"/>
                      <a:pt x="7" y="6"/>
                    </a:cubicBezTo>
                    <a:lnTo>
                      <a:pt x="7" y="12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3" name="Freeform 36">
                <a:extLst>
                  <a:ext uri="{FF2B5EF4-FFF2-40B4-BE49-F238E27FC236}">
                    <a16:creationId xmlns:a16="http://schemas.microsoft.com/office/drawing/2014/main" id="{776E9524-0ADB-40BF-8AA4-6D71851ED5B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350060" y="2593242"/>
                <a:ext cx="101762" cy="114482"/>
              </a:xfrm>
              <a:custGeom>
                <a:avLst/>
                <a:gdLst>
                  <a:gd name="T0" fmla="*/ 15 w 21"/>
                  <a:gd name="T1" fmla="*/ 23 h 23"/>
                  <a:gd name="T2" fmla="*/ 14 w 21"/>
                  <a:gd name="T3" fmla="*/ 19 h 23"/>
                  <a:gd name="T4" fmla="*/ 14 w 21"/>
                  <a:gd name="T5" fmla="*/ 19 h 23"/>
                  <a:gd name="T6" fmla="*/ 8 w 21"/>
                  <a:gd name="T7" fmla="*/ 23 h 23"/>
                  <a:gd name="T8" fmla="*/ 0 w 21"/>
                  <a:gd name="T9" fmla="*/ 16 h 23"/>
                  <a:gd name="T10" fmla="*/ 11 w 21"/>
                  <a:gd name="T11" fmla="*/ 9 h 23"/>
                  <a:gd name="T12" fmla="*/ 14 w 21"/>
                  <a:gd name="T13" fmla="*/ 9 h 23"/>
                  <a:gd name="T14" fmla="*/ 9 w 21"/>
                  <a:gd name="T15" fmla="*/ 5 h 23"/>
                  <a:gd name="T16" fmla="*/ 3 w 21"/>
                  <a:gd name="T17" fmla="*/ 7 h 23"/>
                  <a:gd name="T18" fmla="*/ 3 w 21"/>
                  <a:gd name="T19" fmla="*/ 2 h 23"/>
                  <a:gd name="T20" fmla="*/ 11 w 21"/>
                  <a:gd name="T21" fmla="*/ 0 h 23"/>
                  <a:gd name="T22" fmla="*/ 20 w 21"/>
                  <a:gd name="T23" fmla="*/ 9 h 23"/>
                  <a:gd name="T24" fmla="*/ 20 w 21"/>
                  <a:gd name="T25" fmla="*/ 18 h 23"/>
                  <a:gd name="T26" fmla="*/ 21 w 21"/>
                  <a:gd name="T27" fmla="*/ 23 h 23"/>
                  <a:gd name="T28" fmla="*/ 15 w 21"/>
                  <a:gd name="T29" fmla="*/ 23 h 23"/>
                  <a:gd name="T30" fmla="*/ 10 w 21"/>
                  <a:gd name="T31" fmla="*/ 18 h 23"/>
                  <a:gd name="T32" fmla="*/ 14 w 21"/>
                  <a:gd name="T33" fmla="*/ 13 h 23"/>
                  <a:gd name="T34" fmla="*/ 11 w 21"/>
                  <a:gd name="T35" fmla="*/ 13 h 23"/>
                  <a:gd name="T36" fmla="*/ 7 w 21"/>
                  <a:gd name="T37" fmla="*/ 16 h 23"/>
                  <a:gd name="T38" fmla="*/ 10 w 21"/>
                  <a:gd name="T39" fmla="*/ 18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" h="23">
                    <a:moveTo>
                      <a:pt x="15" y="23"/>
                    </a:moveTo>
                    <a:cubicBezTo>
                      <a:pt x="14" y="22"/>
                      <a:pt x="14" y="20"/>
                      <a:pt x="14" y="19"/>
                    </a:cubicBezTo>
                    <a:cubicBezTo>
                      <a:pt x="14" y="19"/>
                      <a:pt x="14" y="19"/>
                      <a:pt x="14" y="19"/>
                    </a:cubicBezTo>
                    <a:cubicBezTo>
                      <a:pt x="13" y="22"/>
                      <a:pt x="11" y="23"/>
                      <a:pt x="8" y="23"/>
                    </a:cubicBezTo>
                    <a:cubicBezTo>
                      <a:pt x="4" y="23"/>
                      <a:pt x="0" y="21"/>
                      <a:pt x="0" y="16"/>
                    </a:cubicBezTo>
                    <a:cubicBezTo>
                      <a:pt x="0" y="10"/>
                      <a:pt x="7" y="9"/>
                      <a:pt x="11" y="9"/>
                    </a:cubicBezTo>
                    <a:cubicBezTo>
                      <a:pt x="12" y="9"/>
                      <a:pt x="13" y="9"/>
                      <a:pt x="14" y="9"/>
                    </a:cubicBezTo>
                    <a:cubicBezTo>
                      <a:pt x="14" y="6"/>
                      <a:pt x="12" y="5"/>
                      <a:pt x="9" y="5"/>
                    </a:cubicBezTo>
                    <a:cubicBezTo>
                      <a:pt x="7" y="5"/>
                      <a:pt x="5" y="6"/>
                      <a:pt x="3" y="7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5" y="1"/>
                      <a:pt x="8" y="0"/>
                      <a:pt x="11" y="0"/>
                    </a:cubicBezTo>
                    <a:cubicBezTo>
                      <a:pt x="16" y="0"/>
                      <a:pt x="20" y="2"/>
                      <a:pt x="20" y="9"/>
                    </a:cubicBezTo>
                    <a:cubicBezTo>
                      <a:pt x="20" y="18"/>
                      <a:pt x="20" y="18"/>
                      <a:pt x="20" y="18"/>
                    </a:cubicBezTo>
                    <a:cubicBezTo>
                      <a:pt x="20" y="19"/>
                      <a:pt x="21" y="21"/>
                      <a:pt x="21" y="23"/>
                    </a:cubicBezTo>
                    <a:lnTo>
                      <a:pt x="15" y="23"/>
                    </a:lnTo>
                    <a:close/>
                    <a:moveTo>
                      <a:pt x="10" y="18"/>
                    </a:moveTo>
                    <a:cubicBezTo>
                      <a:pt x="12" y="18"/>
                      <a:pt x="14" y="16"/>
                      <a:pt x="14" y="13"/>
                    </a:cubicBezTo>
                    <a:cubicBezTo>
                      <a:pt x="13" y="13"/>
                      <a:pt x="12" y="13"/>
                      <a:pt x="11" y="13"/>
                    </a:cubicBezTo>
                    <a:cubicBezTo>
                      <a:pt x="9" y="13"/>
                      <a:pt x="7" y="14"/>
                      <a:pt x="7" y="16"/>
                    </a:cubicBezTo>
                    <a:cubicBezTo>
                      <a:pt x="7" y="17"/>
                      <a:pt x="8" y="18"/>
                      <a:pt x="10" y="18"/>
                    </a:cubicBezTo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4" name="Freeform 37">
                <a:extLst>
                  <a:ext uri="{FF2B5EF4-FFF2-40B4-BE49-F238E27FC236}">
                    <a16:creationId xmlns:a16="http://schemas.microsoft.com/office/drawing/2014/main" id="{27CB9657-2455-420B-BFE0-900037FF1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70902" y="2593242"/>
                <a:ext cx="104942" cy="114482"/>
              </a:xfrm>
              <a:custGeom>
                <a:avLst/>
                <a:gdLst>
                  <a:gd name="T0" fmla="*/ 0 w 21"/>
                  <a:gd name="T1" fmla="*/ 1 h 23"/>
                  <a:gd name="T2" fmla="*/ 6 w 21"/>
                  <a:gd name="T3" fmla="*/ 1 h 23"/>
                  <a:gd name="T4" fmla="*/ 6 w 21"/>
                  <a:gd name="T5" fmla="*/ 5 h 23"/>
                  <a:gd name="T6" fmla="*/ 6 w 21"/>
                  <a:gd name="T7" fmla="*/ 5 h 23"/>
                  <a:gd name="T8" fmla="*/ 14 w 21"/>
                  <a:gd name="T9" fmla="*/ 0 h 23"/>
                  <a:gd name="T10" fmla="*/ 21 w 21"/>
                  <a:gd name="T11" fmla="*/ 9 h 23"/>
                  <a:gd name="T12" fmla="*/ 21 w 21"/>
                  <a:gd name="T13" fmla="*/ 23 h 23"/>
                  <a:gd name="T14" fmla="*/ 14 w 21"/>
                  <a:gd name="T15" fmla="*/ 23 h 23"/>
                  <a:gd name="T16" fmla="*/ 14 w 21"/>
                  <a:gd name="T17" fmla="*/ 12 h 23"/>
                  <a:gd name="T18" fmla="*/ 11 w 21"/>
                  <a:gd name="T19" fmla="*/ 6 h 23"/>
                  <a:gd name="T20" fmla="*/ 7 w 21"/>
                  <a:gd name="T21" fmla="*/ 13 h 23"/>
                  <a:gd name="T22" fmla="*/ 7 w 21"/>
                  <a:gd name="T23" fmla="*/ 23 h 23"/>
                  <a:gd name="T24" fmla="*/ 0 w 21"/>
                  <a:gd name="T25" fmla="*/ 23 h 23"/>
                  <a:gd name="T26" fmla="*/ 0 w 21"/>
                  <a:gd name="T27" fmla="*/ 1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1" h="23">
                    <a:moveTo>
                      <a:pt x="0" y="1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8" y="1"/>
                      <a:pt x="10" y="0"/>
                      <a:pt x="14" y="0"/>
                    </a:cubicBezTo>
                    <a:cubicBezTo>
                      <a:pt x="19" y="0"/>
                      <a:pt x="21" y="4"/>
                      <a:pt x="21" y="9"/>
                    </a:cubicBezTo>
                    <a:cubicBezTo>
                      <a:pt x="21" y="23"/>
                      <a:pt x="21" y="23"/>
                      <a:pt x="21" y="23"/>
                    </a:cubicBezTo>
                    <a:cubicBezTo>
                      <a:pt x="14" y="23"/>
                      <a:pt x="14" y="23"/>
                      <a:pt x="14" y="23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4" y="8"/>
                      <a:pt x="13" y="6"/>
                      <a:pt x="11" y="6"/>
                    </a:cubicBezTo>
                    <a:cubicBezTo>
                      <a:pt x="8" y="6"/>
                      <a:pt x="7" y="9"/>
                      <a:pt x="7" y="13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0" y="23"/>
                      <a:pt x="0" y="23"/>
                      <a:pt x="0" y="23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5" name="Freeform 38">
                <a:extLst>
                  <a:ext uri="{FF2B5EF4-FFF2-40B4-BE49-F238E27FC236}">
                    <a16:creationId xmlns:a16="http://schemas.microsoft.com/office/drawing/2014/main" id="{73A39BAA-D9A8-4961-AA28-74C0ED37AA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98104" y="2548721"/>
                <a:ext cx="98582" cy="159003"/>
              </a:xfrm>
              <a:custGeom>
                <a:avLst/>
                <a:gdLst>
                  <a:gd name="T0" fmla="*/ 0 w 31"/>
                  <a:gd name="T1" fmla="*/ 0 h 50"/>
                  <a:gd name="T2" fmla="*/ 10 w 31"/>
                  <a:gd name="T3" fmla="*/ 0 h 50"/>
                  <a:gd name="T4" fmla="*/ 10 w 31"/>
                  <a:gd name="T5" fmla="*/ 29 h 50"/>
                  <a:gd name="T6" fmla="*/ 11 w 31"/>
                  <a:gd name="T7" fmla="*/ 29 h 50"/>
                  <a:gd name="T8" fmla="*/ 19 w 31"/>
                  <a:gd name="T9" fmla="*/ 15 h 50"/>
                  <a:gd name="T10" fmla="*/ 31 w 31"/>
                  <a:gd name="T11" fmla="*/ 15 h 50"/>
                  <a:gd name="T12" fmla="*/ 20 w 31"/>
                  <a:gd name="T13" fmla="*/ 31 h 50"/>
                  <a:gd name="T14" fmla="*/ 31 w 31"/>
                  <a:gd name="T15" fmla="*/ 50 h 50"/>
                  <a:gd name="T16" fmla="*/ 19 w 31"/>
                  <a:gd name="T17" fmla="*/ 50 h 50"/>
                  <a:gd name="T18" fmla="*/ 11 w 31"/>
                  <a:gd name="T19" fmla="*/ 32 h 50"/>
                  <a:gd name="T20" fmla="*/ 10 w 31"/>
                  <a:gd name="T21" fmla="*/ 32 h 50"/>
                  <a:gd name="T22" fmla="*/ 10 w 31"/>
                  <a:gd name="T23" fmla="*/ 50 h 50"/>
                  <a:gd name="T24" fmla="*/ 0 w 31"/>
                  <a:gd name="T25" fmla="*/ 50 h 50"/>
                  <a:gd name="T26" fmla="*/ 0 w 31"/>
                  <a:gd name="T27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1" h="50">
                    <a:moveTo>
                      <a:pt x="0" y="0"/>
                    </a:moveTo>
                    <a:lnTo>
                      <a:pt x="10" y="0"/>
                    </a:lnTo>
                    <a:lnTo>
                      <a:pt x="10" y="29"/>
                    </a:lnTo>
                    <a:lnTo>
                      <a:pt x="11" y="29"/>
                    </a:lnTo>
                    <a:lnTo>
                      <a:pt x="19" y="15"/>
                    </a:lnTo>
                    <a:lnTo>
                      <a:pt x="31" y="15"/>
                    </a:lnTo>
                    <a:lnTo>
                      <a:pt x="20" y="31"/>
                    </a:lnTo>
                    <a:lnTo>
                      <a:pt x="31" y="50"/>
                    </a:lnTo>
                    <a:lnTo>
                      <a:pt x="19" y="50"/>
                    </a:lnTo>
                    <a:lnTo>
                      <a:pt x="11" y="32"/>
                    </a:lnTo>
                    <a:lnTo>
                      <a:pt x="10" y="32"/>
                    </a:lnTo>
                    <a:lnTo>
                      <a:pt x="10" y="50"/>
                    </a:lnTo>
                    <a:lnTo>
                      <a:pt x="0" y="5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6" name="Freeform 39">
                <a:extLst>
                  <a:ext uri="{FF2B5EF4-FFF2-40B4-BE49-F238E27FC236}">
                    <a16:creationId xmlns:a16="http://schemas.microsoft.com/office/drawing/2014/main" id="{A6DAC488-CE25-42D2-9DBD-1F99203371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67423" y="2046273"/>
                <a:ext cx="184443" cy="740953"/>
              </a:xfrm>
              <a:custGeom>
                <a:avLst/>
                <a:gdLst>
                  <a:gd name="T0" fmla="*/ 35 w 38"/>
                  <a:gd name="T1" fmla="*/ 0 h 149"/>
                  <a:gd name="T2" fmla="*/ 10 w 38"/>
                  <a:gd name="T3" fmla="*/ 0 h 149"/>
                  <a:gd name="T4" fmla="*/ 0 w 38"/>
                  <a:gd name="T5" fmla="*/ 149 h 149"/>
                  <a:gd name="T6" fmla="*/ 12 w 38"/>
                  <a:gd name="T7" fmla="*/ 148 h 149"/>
                  <a:gd name="T8" fmla="*/ 37 w 38"/>
                  <a:gd name="T9" fmla="*/ 43 h 149"/>
                  <a:gd name="T10" fmla="*/ 35 w 38"/>
                  <a:gd name="T11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" h="149">
                    <a:moveTo>
                      <a:pt x="35" y="0"/>
                    </a:moveTo>
                    <a:cubicBezTo>
                      <a:pt x="10" y="0"/>
                      <a:pt x="10" y="0"/>
                      <a:pt x="10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12" y="148"/>
                      <a:pt x="12" y="148"/>
                      <a:pt x="12" y="148"/>
                    </a:cubicBezTo>
                    <a:cubicBezTo>
                      <a:pt x="28" y="119"/>
                      <a:pt x="37" y="82"/>
                      <a:pt x="37" y="43"/>
                    </a:cubicBezTo>
                    <a:cubicBezTo>
                      <a:pt x="38" y="26"/>
                      <a:pt x="37" y="13"/>
                      <a:pt x="35" y="0"/>
                    </a:cubicBezTo>
                  </a:path>
                </a:pathLst>
              </a:custGeom>
              <a:solidFill>
                <a:srgbClr val="9698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7" name="Freeform 40">
                <a:extLst>
                  <a:ext uri="{FF2B5EF4-FFF2-40B4-BE49-F238E27FC236}">
                    <a16:creationId xmlns:a16="http://schemas.microsoft.com/office/drawing/2014/main" id="{C7573AF5-C679-4000-B491-EEF9BC76FE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40908" y="2046273"/>
                <a:ext cx="171723" cy="731412"/>
              </a:xfrm>
              <a:custGeom>
                <a:avLst/>
                <a:gdLst>
                  <a:gd name="T0" fmla="*/ 0 w 54"/>
                  <a:gd name="T1" fmla="*/ 0 h 230"/>
                  <a:gd name="T2" fmla="*/ 4 w 54"/>
                  <a:gd name="T3" fmla="*/ 225 h 230"/>
                  <a:gd name="T4" fmla="*/ 49 w 54"/>
                  <a:gd name="T5" fmla="*/ 230 h 230"/>
                  <a:gd name="T6" fmla="*/ 54 w 54"/>
                  <a:gd name="T7" fmla="*/ 1 h 230"/>
                  <a:gd name="T8" fmla="*/ 40 w 54"/>
                  <a:gd name="T9" fmla="*/ 1 h 230"/>
                  <a:gd name="T10" fmla="*/ 0 w 54"/>
                  <a:gd name="T11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4" h="230">
                    <a:moveTo>
                      <a:pt x="0" y="0"/>
                    </a:moveTo>
                    <a:lnTo>
                      <a:pt x="4" y="225"/>
                    </a:lnTo>
                    <a:lnTo>
                      <a:pt x="49" y="230"/>
                    </a:lnTo>
                    <a:lnTo>
                      <a:pt x="54" y="1"/>
                    </a:lnTo>
                    <a:lnTo>
                      <a:pt x="40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8" name="Freeform 41">
                <a:extLst>
                  <a:ext uri="{FF2B5EF4-FFF2-40B4-BE49-F238E27FC236}">
                    <a16:creationId xmlns:a16="http://schemas.microsoft.com/office/drawing/2014/main" id="{6426C8E7-940A-42C3-B4CF-E917A02194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3932" y="2065353"/>
                <a:ext cx="120842" cy="814094"/>
              </a:xfrm>
              <a:custGeom>
                <a:avLst/>
                <a:gdLst>
                  <a:gd name="T0" fmla="*/ 25 w 38"/>
                  <a:gd name="T1" fmla="*/ 256 h 256"/>
                  <a:gd name="T2" fmla="*/ 0 w 38"/>
                  <a:gd name="T3" fmla="*/ 256 h 256"/>
                  <a:gd name="T4" fmla="*/ 0 w 38"/>
                  <a:gd name="T5" fmla="*/ 0 h 256"/>
                  <a:gd name="T6" fmla="*/ 38 w 38"/>
                  <a:gd name="T7" fmla="*/ 0 h 256"/>
                  <a:gd name="T8" fmla="*/ 38 w 38"/>
                  <a:gd name="T9" fmla="*/ 59 h 256"/>
                  <a:gd name="T10" fmla="*/ 25 w 38"/>
                  <a:gd name="T11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" h="256">
                    <a:moveTo>
                      <a:pt x="25" y="256"/>
                    </a:moveTo>
                    <a:lnTo>
                      <a:pt x="0" y="256"/>
                    </a:lnTo>
                    <a:lnTo>
                      <a:pt x="0" y="0"/>
                    </a:lnTo>
                    <a:lnTo>
                      <a:pt x="38" y="0"/>
                    </a:lnTo>
                    <a:lnTo>
                      <a:pt x="38" y="59"/>
                    </a:lnTo>
                    <a:lnTo>
                      <a:pt x="25" y="256"/>
                    </a:lnTo>
                    <a:close/>
                  </a:path>
                </a:pathLst>
              </a:custGeom>
              <a:solidFill>
                <a:srgbClr val="9698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09" name="Freeform 42">
                <a:extLst>
                  <a:ext uri="{FF2B5EF4-FFF2-40B4-BE49-F238E27FC236}">
                    <a16:creationId xmlns:a16="http://schemas.microsoft.com/office/drawing/2014/main" id="{33136673-8529-44F0-9546-7A69B6AD2A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39743" y="2462860"/>
                <a:ext cx="57241" cy="60421"/>
              </a:xfrm>
              <a:custGeom>
                <a:avLst/>
                <a:gdLst>
                  <a:gd name="T0" fmla="*/ 18 w 18"/>
                  <a:gd name="T1" fmla="*/ 6 h 19"/>
                  <a:gd name="T2" fmla="*/ 11 w 18"/>
                  <a:gd name="T3" fmla="*/ 6 h 19"/>
                  <a:gd name="T4" fmla="*/ 9 w 18"/>
                  <a:gd name="T5" fmla="*/ 0 h 19"/>
                  <a:gd name="T6" fmla="*/ 8 w 18"/>
                  <a:gd name="T7" fmla="*/ 8 h 19"/>
                  <a:gd name="T8" fmla="*/ 0 w 18"/>
                  <a:gd name="T9" fmla="*/ 8 h 19"/>
                  <a:gd name="T10" fmla="*/ 6 w 18"/>
                  <a:gd name="T11" fmla="*/ 11 h 19"/>
                  <a:gd name="T12" fmla="*/ 4 w 18"/>
                  <a:gd name="T13" fmla="*/ 19 h 19"/>
                  <a:gd name="T14" fmla="*/ 9 w 18"/>
                  <a:gd name="T15" fmla="*/ 14 h 19"/>
                  <a:gd name="T16" fmla="*/ 15 w 18"/>
                  <a:gd name="T17" fmla="*/ 17 h 19"/>
                  <a:gd name="T18" fmla="*/ 12 w 18"/>
                  <a:gd name="T19" fmla="*/ 11 h 19"/>
                  <a:gd name="T20" fmla="*/ 18 w 18"/>
                  <a:gd name="T21" fmla="*/ 6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" h="19">
                    <a:moveTo>
                      <a:pt x="18" y="6"/>
                    </a:moveTo>
                    <a:lnTo>
                      <a:pt x="11" y="6"/>
                    </a:lnTo>
                    <a:lnTo>
                      <a:pt x="9" y="0"/>
                    </a:lnTo>
                    <a:lnTo>
                      <a:pt x="8" y="8"/>
                    </a:lnTo>
                    <a:lnTo>
                      <a:pt x="0" y="8"/>
                    </a:lnTo>
                    <a:lnTo>
                      <a:pt x="6" y="11"/>
                    </a:lnTo>
                    <a:lnTo>
                      <a:pt x="4" y="19"/>
                    </a:lnTo>
                    <a:lnTo>
                      <a:pt x="9" y="14"/>
                    </a:lnTo>
                    <a:lnTo>
                      <a:pt x="15" y="17"/>
                    </a:lnTo>
                    <a:lnTo>
                      <a:pt x="12" y="11"/>
                    </a:lnTo>
                    <a:lnTo>
                      <a:pt x="18" y="6"/>
                    </a:lnTo>
                    <a:close/>
                  </a:path>
                </a:pathLst>
              </a:custGeom>
              <a:solidFill>
                <a:srgbClr val="4871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10" name="Freeform 43">
                <a:extLst>
                  <a:ext uri="{FF2B5EF4-FFF2-40B4-BE49-F238E27FC236}">
                    <a16:creationId xmlns:a16="http://schemas.microsoft.com/office/drawing/2014/main" id="{F3CEC15E-959A-4924-B088-251102056D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68364" y="2936688"/>
                <a:ext cx="54061" cy="54061"/>
              </a:xfrm>
              <a:custGeom>
                <a:avLst/>
                <a:gdLst>
                  <a:gd name="T0" fmla="*/ 17 w 17"/>
                  <a:gd name="T1" fmla="*/ 6 h 17"/>
                  <a:gd name="T2" fmla="*/ 11 w 17"/>
                  <a:gd name="T3" fmla="*/ 6 h 17"/>
                  <a:gd name="T4" fmla="*/ 8 w 17"/>
                  <a:gd name="T5" fmla="*/ 0 h 17"/>
                  <a:gd name="T6" fmla="*/ 6 w 17"/>
                  <a:gd name="T7" fmla="*/ 6 h 17"/>
                  <a:gd name="T8" fmla="*/ 0 w 17"/>
                  <a:gd name="T9" fmla="*/ 6 h 17"/>
                  <a:gd name="T10" fmla="*/ 5 w 17"/>
                  <a:gd name="T11" fmla="*/ 10 h 17"/>
                  <a:gd name="T12" fmla="*/ 3 w 17"/>
                  <a:gd name="T13" fmla="*/ 17 h 17"/>
                  <a:gd name="T14" fmla="*/ 9 w 17"/>
                  <a:gd name="T15" fmla="*/ 12 h 17"/>
                  <a:gd name="T16" fmla="*/ 14 w 17"/>
                  <a:gd name="T17" fmla="*/ 17 h 17"/>
                  <a:gd name="T18" fmla="*/ 12 w 17"/>
                  <a:gd name="T19" fmla="*/ 9 h 17"/>
                  <a:gd name="T20" fmla="*/ 17 w 17"/>
                  <a:gd name="T21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" h="17">
                    <a:moveTo>
                      <a:pt x="17" y="6"/>
                    </a:moveTo>
                    <a:lnTo>
                      <a:pt x="11" y="6"/>
                    </a:lnTo>
                    <a:lnTo>
                      <a:pt x="8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5" y="10"/>
                    </a:lnTo>
                    <a:lnTo>
                      <a:pt x="3" y="17"/>
                    </a:lnTo>
                    <a:lnTo>
                      <a:pt x="9" y="12"/>
                    </a:lnTo>
                    <a:lnTo>
                      <a:pt x="14" y="17"/>
                    </a:lnTo>
                    <a:lnTo>
                      <a:pt x="12" y="9"/>
                    </a:lnTo>
                    <a:lnTo>
                      <a:pt x="17" y="6"/>
                    </a:lnTo>
                    <a:close/>
                  </a:path>
                </a:pathLst>
              </a:custGeom>
              <a:solidFill>
                <a:srgbClr val="9CAA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11" name="Freeform 44">
                <a:extLst>
                  <a:ext uri="{FF2B5EF4-FFF2-40B4-BE49-F238E27FC236}">
                    <a16:creationId xmlns:a16="http://schemas.microsoft.com/office/drawing/2014/main" id="{338A4569-4532-4F9D-A25B-4F08704A71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79666" y="2895347"/>
                <a:ext cx="54061" cy="60421"/>
              </a:xfrm>
              <a:custGeom>
                <a:avLst/>
                <a:gdLst>
                  <a:gd name="T0" fmla="*/ 17 w 17"/>
                  <a:gd name="T1" fmla="*/ 6 h 19"/>
                  <a:gd name="T2" fmla="*/ 11 w 17"/>
                  <a:gd name="T3" fmla="*/ 6 h 19"/>
                  <a:gd name="T4" fmla="*/ 8 w 17"/>
                  <a:gd name="T5" fmla="*/ 0 h 19"/>
                  <a:gd name="T6" fmla="*/ 7 w 17"/>
                  <a:gd name="T7" fmla="*/ 8 h 19"/>
                  <a:gd name="T8" fmla="*/ 0 w 17"/>
                  <a:gd name="T9" fmla="*/ 8 h 19"/>
                  <a:gd name="T10" fmla="*/ 5 w 17"/>
                  <a:gd name="T11" fmla="*/ 11 h 19"/>
                  <a:gd name="T12" fmla="*/ 4 w 17"/>
                  <a:gd name="T13" fmla="*/ 19 h 19"/>
                  <a:gd name="T14" fmla="*/ 10 w 17"/>
                  <a:gd name="T15" fmla="*/ 14 h 19"/>
                  <a:gd name="T16" fmla="*/ 14 w 17"/>
                  <a:gd name="T17" fmla="*/ 17 h 19"/>
                  <a:gd name="T18" fmla="*/ 13 w 17"/>
                  <a:gd name="T19" fmla="*/ 11 h 19"/>
                  <a:gd name="T20" fmla="*/ 17 w 17"/>
                  <a:gd name="T21" fmla="*/ 6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" h="19">
                    <a:moveTo>
                      <a:pt x="17" y="6"/>
                    </a:moveTo>
                    <a:lnTo>
                      <a:pt x="11" y="6"/>
                    </a:lnTo>
                    <a:lnTo>
                      <a:pt x="8" y="0"/>
                    </a:lnTo>
                    <a:lnTo>
                      <a:pt x="7" y="8"/>
                    </a:lnTo>
                    <a:lnTo>
                      <a:pt x="0" y="8"/>
                    </a:lnTo>
                    <a:lnTo>
                      <a:pt x="5" y="11"/>
                    </a:lnTo>
                    <a:lnTo>
                      <a:pt x="4" y="19"/>
                    </a:lnTo>
                    <a:lnTo>
                      <a:pt x="10" y="14"/>
                    </a:lnTo>
                    <a:lnTo>
                      <a:pt x="14" y="17"/>
                    </a:lnTo>
                    <a:lnTo>
                      <a:pt x="13" y="11"/>
                    </a:lnTo>
                    <a:lnTo>
                      <a:pt x="17" y="6"/>
                    </a:lnTo>
                    <a:close/>
                  </a:path>
                </a:pathLst>
              </a:custGeom>
              <a:solidFill>
                <a:srgbClr val="91A2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12" name="Freeform 45">
                <a:extLst>
                  <a:ext uri="{FF2B5EF4-FFF2-40B4-BE49-F238E27FC236}">
                    <a16:creationId xmlns:a16="http://schemas.microsoft.com/office/drawing/2014/main" id="{7C62A5B8-093B-42A2-8D64-8451A32E5F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57405" y="2488300"/>
                <a:ext cx="57241" cy="60421"/>
              </a:xfrm>
              <a:custGeom>
                <a:avLst/>
                <a:gdLst>
                  <a:gd name="T0" fmla="*/ 18 w 18"/>
                  <a:gd name="T1" fmla="*/ 6 h 19"/>
                  <a:gd name="T2" fmla="*/ 11 w 18"/>
                  <a:gd name="T3" fmla="*/ 6 h 19"/>
                  <a:gd name="T4" fmla="*/ 9 w 18"/>
                  <a:gd name="T5" fmla="*/ 0 h 19"/>
                  <a:gd name="T6" fmla="*/ 7 w 18"/>
                  <a:gd name="T7" fmla="*/ 8 h 19"/>
                  <a:gd name="T8" fmla="*/ 0 w 18"/>
                  <a:gd name="T9" fmla="*/ 8 h 19"/>
                  <a:gd name="T10" fmla="*/ 6 w 18"/>
                  <a:gd name="T11" fmla="*/ 11 h 19"/>
                  <a:gd name="T12" fmla="*/ 4 w 18"/>
                  <a:gd name="T13" fmla="*/ 19 h 19"/>
                  <a:gd name="T14" fmla="*/ 9 w 18"/>
                  <a:gd name="T15" fmla="*/ 14 h 19"/>
                  <a:gd name="T16" fmla="*/ 15 w 18"/>
                  <a:gd name="T17" fmla="*/ 17 h 19"/>
                  <a:gd name="T18" fmla="*/ 12 w 18"/>
                  <a:gd name="T19" fmla="*/ 11 h 19"/>
                  <a:gd name="T20" fmla="*/ 18 w 18"/>
                  <a:gd name="T21" fmla="*/ 6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" h="19">
                    <a:moveTo>
                      <a:pt x="18" y="6"/>
                    </a:moveTo>
                    <a:lnTo>
                      <a:pt x="11" y="6"/>
                    </a:lnTo>
                    <a:lnTo>
                      <a:pt x="9" y="0"/>
                    </a:lnTo>
                    <a:lnTo>
                      <a:pt x="7" y="8"/>
                    </a:lnTo>
                    <a:lnTo>
                      <a:pt x="0" y="8"/>
                    </a:lnTo>
                    <a:lnTo>
                      <a:pt x="6" y="11"/>
                    </a:lnTo>
                    <a:lnTo>
                      <a:pt x="4" y="19"/>
                    </a:lnTo>
                    <a:lnTo>
                      <a:pt x="9" y="14"/>
                    </a:lnTo>
                    <a:lnTo>
                      <a:pt x="15" y="17"/>
                    </a:lnTo>
                    <a:lnTo>
                      <a:pt x="12" y="11"/>
                    </a:lnTo>
                    <a:lnTo>
                      <a:pt x="18" y="6"/>
                    </a:lnTo>
                    <a:close/>
                  </a:path>
                </a:pathLst>
              </a:custGeom>
              <a:solidFill>
                <a:srgbClr val="5F7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13" name="Freeform 46">
                <a:extLst>
                  <a:ext uri="{FF2B5EF4-FFF2-40B4-BE49-F238E27FC236}">
                    <a16:creationId xmlns:a16="http://schemas.microsoft.com/office/drawing/2014/main" id="{CF73A1C9-98AC-4133-AB51-A5C83D059D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49627" y="2570982"/>
                <a:ext cx="54061" cy="57241"/>
              </a:xfrm>
              <a:custGeom>
                <a:avLst/>
                <a:gdLst>
                  <a:gd name="T0" fmla="*/ 17 w 17"/>
                  <a:gd name="T1" fmla="*/ 7 h 18"/>
                  <a:gd name="T2" fmla="*/ 11 w 17"/>
                  <a:gd name="T3" fmla="*/ 7 h 18"/>
                  <a:gd name="T4" fmla="*/ 8 w 17"/>
                  <a:gd name="T5" fmla="*/ 0 h 18"/>
                  <a:gd name="T6" fmla="*/ 6 w 17"/>
                  <a:gd name="T7" fmla="*/ 7 h 18"/>
                  <a:gd name="T8" fmla="*/ 0 w 17"/>
                  <a:gd name="T9" fmla="*/ 7 h 18"/>
                  <a:gd name="T10" fmla="*/ 5 w 17"/>
                  <a:gd name="T11" fmla="*/ 11 h 18"/>
                  <a:gd name="T12" fmla="*/ 3 w 17"/>
                  <a:gd name="T13" fmla="*/ 18 h 18"/>
                  <a:gd name="T14" fmla="*/ 9 w 17"/>
                  <a:gd name="T15" fmla="*/ 13 h 18"/>
                  <a:gd name="T16" fmla="*/ 14 w 17"/>
                  <a:gd name="T17" fmla="*/ 18 h 18"/>
                  <a:gd name="T18" fmla="*/ 12 w 17"/>
                  <a:gd name="T19" fmla="*/ 10 h 18"/>
                  <a:gd name="T20" fmla="*/ 17 w 17"/>
                  <a:gd name="T21" fmla="*/ 7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" h="18">
                    <a:moveTo>
                      <a:pt x="17" y="7"/>
                    </a:moveTo>
                    <a:lnTo>
                      <a:pt x="11" y="7"/>
                    </a:lnTo>
                    <a:lnTo>
                      <a:pt x="8" y="0"/>
                    </a:lnTo>
                    <a:lnTo>
                      <a:pt x="6" y="7"/>
                    </a:lnTo>
                    <a:lnTo>
                      <a:pt x="0" y="7"/>
                    </a:lnTo>
                    <a:lnTo>
                      <a:pt x="5" y="11"/>
                    </a:lnTo>
                    <a:lnTo>
                      <a:pt x="3" y="18"/>
                    </a:lnTo>
                    <a:lnTo>
                      <a:pt x="9" y="13"/>
                    </a:lnTo>
                    <a:lnTo>
                      <a:pt x="14" y="18"/>
                    </a:lnTo>
                    <a:lnTo>
                      <a:pt x="12" y="10"/>
                    </a:lnTo>
                    <a:lnTo>
                      <a:pt x="17" y="7"/>
                    </a:lnTo>
                    <a:close/>
                  </a:path>
                </a:pathLst>
              </a:custGeom>
              <a:solidFill>
                <a:srgbClr val="738B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14" name="Freeform 47">
                <a:extLst>
                  <a:ext uri="{FF2B5EF4-FFF2-40B4-BE49-F238E27FC236}">
                    <a16:creationId xmlns:a16="http://schemas.microsoft.com/office/drawing/2014/main" id="{022F7885-11BC-42D3-B5CD-1848E4DCCA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59167" y="2806306"/>
                <a:ext cx="60421" cy="54061"/>
              </a:xfrm>
              <a:custGeom>
                <a:avLst/>
                <a:gdLst>
                  <a:gd name="T0" fmla="*/ 5 w 19"/>
                  <a:gd name="T1" fmla="*/ 17 h 17"/>
                  <a:gd name="T2" fmla="*/ 6 w 19"/>
                  <a:gd name="T3" fmla="*/ 11 h 17"/>
                  <a:gd name="T4" fmla="*/ 0 w 19"/>
                  <a:gd name="T5" fmla="*/ 8 h 17"/>
                  <a:gd name="T6" fmla="*/ 6 w 19"/>
                  <a:gd name="T7" fmla="*/ 6 h 17"/>
                  <a:gd name="T8" fmla="*/ 9 w 19"/>
                  <a:gd name="T9" fmla="*/ 0 h 17"/>
                  <a:gd name="T10" fmla="*/ 11 w 19"/>
                  <a:gd name="T11" fmla="*/ 6 h 17"/>
                  <a:gd name="T12" fmla="*/ 19 w 19"/>
                  <a:gd name="T13" fmla="*/ 6 h 17"/>
                  <a:gd name="T14" fmla="*/ 12 w 19"/>
                  <a:gd name="T15" fmla="*/ 11 h 17"/>
                  <a:gd name="T16" fmla="*/ 15 w 19"/>
                  <a:gd name="T17" fmla="*/ 17 h 17"/>
                  <a:gd name="T18" fmla="*/ 9 w 19"/>
                  <a:gd name="T19" fmla="*/ 14 h 17"/>
                  <a:gd name="T20" fmla="*/ 5 w 19"/>
                  <a:gd name="T21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9" h="17">
                    <a:moveTo>
                      <a:pt x="5" y="17"/>
                    </a:moveTo>
                    <a:lnTo>
                      <a:pt x="6" y="11"/>
                    </a:lnTo>
                    <a:lnTo>
                      <a:pt x="0" y="8"/>
                    </a:lnTo>
                    <a:lnTo>
                      <a:pt x="6" y="6"/>
                    </a:lnTo>
                    <a:lnTo>
                      <a:pt x="9" y="0"/>
                    </a:lnTo>
                    <a:lnTo>
                      <a:pt x="11" y="6"/>
                    </a:lnTo>
                    <a:lnTo>
                      <a:pt x="19" y="6"/>
                    </a:lnTo>
                    <a:lnTo>
                      <a:pt x="12" y="11"/>
                    </a:lnTo>
                    <a:lnTo>
                      <a:pt x="15" y="17"/>
                    </a:lnTo>
                    <a:lnTo>
                      <a:pt x="9" y="14"/>
                    </a:lnTo>
                    <a:lnTo>
                      <a:pt x="5" y="17"/>
                    </a:lnTo>
                    <a:close/>
                  </a:path>
                </a:pathLst>
              </a:custGeom>
              <a:solidFill>
                <a:srgbClr val="879A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15" name="Freeform 48">
                <a:extLst>
                  <a:ext uri="{FF2B5EF4-FFF2-40B4-BE49-F238E27FC236}">
                    <a16:creationId xmlns:a16="http://schemas.microsoft.com/office/drawing/2014/main" id="{D5ACF797-6C3D-4E5C-89B9-B9ED0F64C0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84608" y="2685464"/>
                <a:ext cx="57241" cy="57241"/>
              </a:xfrm>
              <a:custGeom>
                <a:avLst/>
                <a:gdLst>
                  <a:gd name="T0" fmla="*/ 18 w 18"/>
                  <a:gd name="T1" fmla="*/ 7 h 18"/>
                  <a:gd name="T2" fmla="*/ 11 w 18"/>
                  <a:gd name="T3" fmla="*/ 7 h 18"/>
                  <a:gd name="T4" fmla="*/ 9 w 18"/>
                  <a:gd name="T5" fmla="*/ 0 h 18"/>
                  <a:gd name="T6" fmla="*/ 7 w 18"/>
                  <a:gd name="T7" fmla="*/ 7 h 18"/>
                  <a:gd name="T8" fmla="*/ 0 w 18"/>
                  <a:gd name="T9" fmla="*/ 7 h 18"/>
                  <a:gd name="T10" fmla="*/ 6 w 18"/>
                  <a:gd name="T11" fmla="*/ 11 h 18"/>
                  <a:gd name="T12" fmla="*/ 4 w 18"/>
                  <a:gd name="T13" fmla="*/ 18 h 18"/>
                  <a:gd name="T14" fmla="*/ 9 w 18"/>
                  <a:gd name="T15" fmla="*/ 13 h 18"/>
                  <a:gd name="T16" fmla="*/ 15 w 18"/>
                  <a:gd name="T17" fmla="*/ 18 h 18"/>
                  <a:gd name="T18" fmla="*/ 12 w 18"/>
                  <a:gd name="T19" fmla="*/ 10 h 18"/>
                  <a:gd name="T20" fmla="*/ 18 w 18"/>
                  <a:gd name="T21" fmla="*/ 7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" h="18">
                    <a:moveTo>
                      <a:pt x="18" y="7"/>
                    </a:moveTo>
                    <a:lnTo>
                      <a:pt x="11" y="7"/>
                    </a:lnTo>
                    <a:lnTo>
                      <a:pt x="9" y="0"/>
                    </a:lnTo>
                    <a:lnTo>
                      <a:pt x="7" y="7"/>
                    </a:lnTo>
                    <a:lnTo>
                      <a:pt x="0" y="7"/>
                    </a:lnTo>
                    <a:lnTo>
                      <a:pt x="6" y="11"/>
                    </a:lnTo>
                    <a:lnTo>
                      <a:pt x="4" y="18"/>
                    </a:lnTo>
                    <a:lnTo>
                      <a:pt x="9" y="13"/>
                    </a:lnTo>
                    <a:lnTo>
                      <a:pt x="15" y="18"/>
                    </a:lnTo>
                    <a:lnTo>
                      <a:pt x="12" y="10"/>
                    </a:lnTo>
                    <a:lnTo>
                      <a:pt x="18" y="7"/>
                    </a:lnTo>
                    <a:close/>
                  </a:path>
                </a:pathLst>
              </a:custGeom>
              <a:solidFill>
                <a:srgbClr val="7D92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16" name="Freeform 49">
                <a:extLst>
                  <a:ext uri="{FF2B5EF4-FFF2-40B4-BE49-F238E27FC236}">
                    <a16:creationId xmlns:a16="http://schemas.microsoft.com/office/drawing/2014/main" id="{A6D37E0C-2BF2-4894-9559-D5C948F1E4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25261" y="2504201"/>
                <a:ext cx="54061" cy="54061"/>
              </a:xfrm>
              <a:custGeom>
                <a:avLst/>
                <a:gdLst>
                  <a:gd name="T0" fmla="*/ 17 w 17"/>
                  <a:gd name="T1" fmla="*/ 6 h 17"/>
                  <a:gd name="T2" fmla="*/ 11 w 17"/>
                  <a:gd name="T3" fmla="*/ 6 h 17"/>
                  <a:gd name="T4" fmla="*/ 8 w 17"/>
                  <a:gd name="T5" fmla="*/ 0 h 17"/>
                  <a:gd name="T6" fmla="*/ 7 w 17"/>
                  <a:gd name="T7" fmla="*/ 6 h 17"/>
                  <a:gd name="T8" fmla="*/ 0 w 17"/>
                  <a:gd name="T9" fmla="*/ 6 h 17"/>
                  <a:gd name="T10" fmla="*/ 7 w 17"/>
                  <a:gd name="T11" fmla="*/ 10 h 17"/>
                  <a:gd name="T12" fmla="*/ 4 w 17"/>
                  <a:gd name="T13" fmla="*/ 17 h 17"/>
                  <a:gd name="T14" fmla="*/ 10 w 17"/>
                  <a:gd name="T15" fmla="*/ 12 h 17"/>
                  <a:gd name="T16" fmla="*/ 14 w 17"/>
                  <a:gd name="T17" fmla="*/ 17 h 17"/>
                  <a:gd name="T18" fmla="*/ 13 w 17"/>
                  <a:gd name="T19" fmla="*/ 10 h 17"/>
                  <a:gd name="T20" fmla="*/ 17 w 17"/>
                  <a:gd name="T21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" h="17">
                    <a:moveTo>
                      <a:pt x="17" y="6"/>
                    </a:moveTo>
                    <a:lnTo>
                      <a:pt x="11" y="6"/>
                    </a:lnTo>
                    <a:lnTo>
                      <a:pt x="8" y="0"/>
                    </a:lnTo>
                    <a:lnTo>
                      <a:pt x="7" y="6"/>
                    </a:lnTo>
                    <a:lnTo>
                      <a:pt x="0" y="6"/>
                    </a:lnTo>
                    <a:lnTo>
                      <a:pt x="7" y="10"/>
                    </a:lnTo>
                    <a:lnTo>
                      <a:pt x="4" y="17"/>
                    </a:lnTo>
                    <a:lnTo>
                      <a:pt x="10" y="12"/>
                    </a:lnTo>
                    <a:lnTo>
                      <a:pt x="14" y="17"/>
                    </a:lnTo>
                    <a:lnTo>
                      <a:pt x="13" y="10"/>
                    </a:lnTo>
                    <a:lnTo>
                      <a:pt x="17" y="6"/>
                    </a:lnTo>
                    <a:close/>
                  </a:path>
                </a:pathLst>
              </a:custGeom>
              <a:solidFill>
                <a:srgbClr val="2D66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17" name="Freeform 50">
                <a:extLst>
                  <a:ext uri="{FF2B5EF4-FFF2-40B4-BE49-F238E27FC236}">
                    <a16:creationId xmlns:a16="http://schemas.microsoft.com/office/drawing/2014/main" id="{83BB86E7-2C04-4458-81CB-894DFB7827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48940" y="2593242"/>
                <a:ext cx="54061" cy="54061"/>
              </a:xfrm>
              <a:custGeom>
                <a:avLst/>
                <a:gdLst>
                  <a:gd name="T0" fmla="*/ 17 w 17"/>
                  <a:gd name="T1" fmla="*/ 6 h 17"/>
                  <a:gd name="T2" fmla="*/ 11 w 17"/>
                  <a:gd name="T3" fmla="*/ 6 h 17"/>
                  <a:gd name="T4" fmla="*/ 8 w 17"/>
                  <a:gd name="T5" fmla="*/ 0 h 17"/>
                  <a:gd name="T6" fmla="*/ 6 w 17"/>
                  <a:gd name="T7" fmla="*/ 6 h 17"/>
                  <a:gd name="T8" fmla="*/ 0 w 17"/>
                  <a:gd name="T9" fmla="*/ 7 h 17"/>
                  <a:gd name="T10" fmla="*/ 6 w 17"/>
                  <a:gd name="T11" fmla="*/ 11 h 17"/>
                  <a:gd name="T12" fmla="*/ 3 w 17"/>
                  <a:gd name="T13" fmla="*/ 17 h 17"/>
                  <a:gd name="T14" fmla="*/ 9 w 17"/>
                  <a:gd name="T15" fmla="*/ 14 h 17"/>
                  <a:gd name="T16" fmla="*/ 14 w 17"/>
                  <a:gd name="T17" fmla="*/ 17 h 17"/>
                  <a:gd name="T18" fmla="*/ 12 w 17"/>
                  <a:gd name="T19" fmla="*/ 11 h 17"/>
                  <a:gd name="T20" fmla="*/ 17 w 17"/>
                  <a:gd name="T21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" h="17">
                    <a:moveTo>
                      <a:pt x="17" y="6"/>
                    </a:moveTo>
                    <a:lnTo>
                      <a:pt x="11" y="6"/>
                    </a:lnTo>
                    <a:lnTo>
                      <a:pt x="8" y="0"/>
                    </a:lnTo>
                    <a:lnTo>
                      <a:pt x="6" y="6"/>
                    </a:lnTo>
                    <a:lnTo>
                      <a:pt x="0" y="7"/>
                    </a:lnTo>
                    <a:lnTo>
                      <a:pt x="6" y="11"/>
                    </a:lnTo>
                    <a:lnTo>
                      <a:pt x="3" y="17"/>
                    </a:lnTo>
                    <a:lnTo>
                      <a:pt x="9" y="14"/>
                    </a:lnTo>
                    <a:lnTo>
                      <a:pt x="14" y="17"/>
                    </a:lnTo>
                    <a:lnTo>
                      <a:pt x="12" y="11"/>
                    </a:lnTo>
                    <a:lnTo>
                      <a:pt x="17" y="6"/>
                    </a:lnTo>
                    <a:close/>
                  </a:path>
                </a:pathLst>
              </a:custGeom>
              <a:solidFill>
                <a:srgbClr val="005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318" name="Freeform 51">
                <a:extLst>
                  <a:ext uri="{FF2B5EF4-FFF2-40B4-BE49-F238E27FC236}">
                    <a16:creationId xmlns:a16="http://schemas.microsoft.com/office/drawing/2014/main" id="{49DF6824-F0F7-4C4E-BA4E-7F3216F565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47522" y="2911248"/>
                <a:ext cx="57241" cy="54061"/>
              </a:xfrm>
              <a:custGeom>
                <a:avLst/>
                <a:gdLst>
                  <a:gd name="T0" fmla="*/ 18 w 18"/>
                  <a:gd name="T1" fmla="*/ 6 h 17"/>
                  <a:gd name="T2" fmla="*/ 10 w 18"/>
                  <a:gd name="T3" fmla="*/ 6 h 17"/>
                  <a:gd name="T4" fmla="*/ 9 w 18"/>
                  <a:gd name="T5" fmla="*/ 0 h 17"/>
                  <a:gd name="T6" fmla="*/ 7 w 18"/>
                  <a:gd name="T7" fmla="*/ 6 h 17"/>
                  <a:gd name="T8" fmla="*/ 0 w 18"/>
                  <a:gd name="T9" fmla="*/ 6 h 17"/>
                  <a:gd name="T10" fmla="*/ 6 w 18"/>
                  <a:gd name="T11" fmla="*/ 11 h 17"/>
                  <a:gd name="T12" fmla="*/ 4 w 18"/>
                  <a:gd name="T13" fmla="*/ 17 h 17"/>
                  <a:gd name="T14" fmla="*/ 9 w 18"/>
                  <a:gd name="T15" fmla="*/ 12 h 17"/>
                  <a:gd name="T16" fmla="*/ 15 w 18"/>
                  <a:gd name="T17" fmla="*/ 17 h 17"/>
                  <a:gd name="T18" fmla="*/ 12 w 18"/>
                  <a:gd name="T19" fmla="*/ 11 h 17"/>
                  <a:gd name="T20" fmla="*/ 18 w 18"/>
                  <a:gd name="T21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" h="17">
                    <a:moveTo>
                      <a:pt x="18" y="6"/>
                    </a:moveTo>
                    <a:lnTo>
                      <a:pt x="10" y="6"/>
                    </a:lnTo>
                    <a:lnTo>
                      <a:pt x="9" y="0"/>
                    </a:lnTo>
                    <a:lnTo>
                      <a:pt x="7" y="6"/>
                    </a:lnTo>
                    <a:lnTo>
                      <a:pt x="0" y="6"/>
                    </a:lnTo>
                    <a:lnTo>
                      <a:pt x="6" y="11"/>
                    </a:lnTo>
                    <a:lnTo>
                      <a:pt x="4" y="17"/>
                    </a:lnTo>
                    <a:lnTo>
                      <a:pt x="9" y="12"/>
                    </a:lnTo>
                    <a:lnTo>
                      <a:pt x="15" y="17"/>
                    </a:lnTo>
                    <a:lnTo>
                      <a:pt x="12" y="11"/>
                    </a:lnTo>
                    <a:lnTo>
                      <a:pt x="18" y="6"/>
                    </a:lnTo>
                    <a:close/>
                  </a:path>
                </a:pathLst>
              </a:custGeom>
              <a:solidFill>
                <a:srgbClr val="A6B3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</p:grpSp>
        <p:grpSp>
          <p:nvGrpSpPr>
            <p:cNvPr id="242" name="Group 86">
              <a:extLst>
                <a:ext uri="{FF2B5EF4-FFF2-40B4-BE49-F238E27FC236}">
                  <a16:creationId xmlns:a16="http://schemas.microsoft.com/office/drawing/2014/main" id="{29269B4F-C573-4FCD-A6AC-41DD7617F268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10137897" y="6172200"/>
              <a:ext cx="861668" cy="483744"/>
              <a:chOff x="2585" y="1457"/>
              <a:chExt cx="2506" cy="1408"/>
            </a:xfrm>
          </p:grpSpPr>
          <p:sp>
            <p:nvSpPr>
              <p:cNvPr id="243" name="Rectangle 87">
                <a:extLst>
                  <a:ext uri="{FF2B5EF4-FFF2-40B4-BE49-F238E27FC236}">
                    <a16:creationId xmlns:a16="http://schemas.microsoft.com/office/drawing/2014/main" id="{35BC5005-9FC8-4113-BE52-733CF6BB23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5" y="1457"/>
                <a:ext cx="466" cy="155"/>
              </a:xfrm>
              <a:prstGeom prst="rect">
                <a:avLst/>
              </a:pr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44" name="Rectangle 88">
                <a:extLst>
                  <a:ext uri="{FF2B5EF4-FFF2-40B4-BE49-F238E27FC236}">
                    <a16:creationId xmlns:a16="http://schemas.microsoft.com/office/drawing/2014/main" id="{7955274A-EF61-4C47-960F-427DED53D6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6" y="1457"/>
                <a:ext cx="156" cy="778"/>
              </a:xfrm>
              <a:prstGeom prst="rect">
                <a:avLst/>
              </a:prstGeom>
              <a:solidFill>
                <a:srgbClr val="A7A9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45" name="Rectangle 89">
                <a:extLst>
                  <a:ext uri="{FF2B5EF4-FFF2-40B4-BE49-F238E27FC236}">
                    <a16:creationId xmlns:a16="http://schemas.microsoft.com/office/drawing/2014/main" id="{A00ED0A6-6E8E-4789-BFBF-2EF5CD3164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8" y="2079"/>
                <a:ext cx="155" cy="156"/>
              </a:xfrm>
              <a:prstGeom prst="rect">
                <a:avLst/>
              </a:prstGeom>
              <a:solidFill>
                <a:srgbClr val="FFD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46" name="Rectangle 90">
                <a:extLst>
                  <a:ext uri="{FF2B5EF4-FFF2-40B4-BE49-F238E27FC236}">
                    <a16:creationId xmlns:a16="http://schemas.microsoft.com/office/drawing/2014/main" id="{819AFDEB-64BE-4F1C-8EBA-1DFBE013C0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5" y="1768"/>
                <a:ext cx="466" cy="156"/>
              </a:xfrm>
              <a:prstGeom prst="rect">
                <a:avLst/>
              </a:pr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0" name="Rectangle 91">
                <a:extLst>
                  <a:ext uri="{FF2B5EF4-FFF2-40B4-BE49-F238E27FC236}">
                    <a16:creationId xmlns:a16="http://schemas.microsoft.com/office/drawing/2014/main" id="{91A6F0B7-CE04-4C0A-9467-3F7A609242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8" y="1457"/>
                <a:ext cx="465" cy="155"/>
              </a:xfrm>
              <a:prstGeom prst="rect">
                <a:avLst/>
              </a:prstGeom>
              <a:solidFill>
                <a:srgbClr val="FFD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1" name="Rectangle 92">
                <a:extLst>
                  <a:ext uri="{FF2B5EF4-FFF2-40B4-BE49-F238E27FC236}">
                    <a16:creationId xmlns:a16="http://schemas.microsoft.com/office/drawing/2014/main" id="{3C6BB10B-DBFB-4A92-806F-9C658AD908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8" y="1768"/>
                <a:ext cx="465" cy="156"/>
              </a:xfrm>
              <a:prstGeom prst="rect">
                <a:avLst/>
              </a:prstGeom>
              <a:solidFill>
                <a:srgbClr val="FFD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2" name="Rectangle 93">
                <a:extLst>
                  <a:ext uri="{FF2B5EF4-FFF2-40B4-BE49-F238E27FC236}">
                    <a16:creationId xmlns:a16="http://schemas.microsoft.com/office/drawing/2014/main" id="{EA3A1720-11DE-467D-98EE-E5CB292DA0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85" y="2079"/>
                <a:ext cx="466" cy="156"/>
              </a:xfrm>
              <a:prstGeom prst="rect">
                <a:avLst/>
              </a:pr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3" name="Freeform 94">
                <a:extLst>
                  <a:ext uri="{FF2B5EF4-FFF2-40B4-BE49-F238E27FC236}">
                    <a16:creationId xmlns:a16="http://schemas.microsoft.com/office/drawing/2014/main" id="{C52D313D-273B-4F4B-BAB6-DDCE527D20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8" y="2079"/>
                <a:ext cx="80" cy="156"/>
              </a:xfrm>
              <a:custGeom>
                <a:avLst/>
                <a:gdLst>
                  <a:gd name="T0" fmla="*/ 17 w 80"/>
                  <a:gd name="T1" fmla="*/ 17 h 156"/>
                  <a:gd name="T2" fmla="*/ 17 w 80"/>
                  <a:gd name="T3" fmla="*/ 63 h 156"/>
                  <a:gd name="T4" fmla="*/ 78 w 80"/>
                  <a:gd name="T5" fmla="*/ 63 h 156"/>
                  <a:gd name="T6" fmla="*/ 78 w 80"/>
                  <a:gd name="T7" fmla="*/ 79 h 156"/>
                  <a:gd name="T8" fmla="*/ 17 w 80"/>
                  <a:gd name="T9" fmla="*/ 79 h 156"/>
                  <a:gd name="T10" fmla="*/ 17 w 80"/>
                  <a:gd name="T11" fmla="*/ 140 h 156"/>
                  <a:gd name="T12" fmla="*/ 80 w 80"/>
                  <a:gd name="T13" fmla="*/ 140 h 156"/>
                  <a:gd name="T14" fmla="*/ 80 w 80"/>
                  <a:gd name="T15" fmla="*/ 156 h 156"/>
                  <a:gd name="T16" fmla="*/ 0 w 80"/>
                  <a:gd name="T17" fmla="*/ 156 h 156"/>
                  <a:gd name="T18" fmla="*/ 0 w 80"/>
                  <a:gd name="T19" fmla="*/ 0 h 156"/>
                  <a:gd name="T20" fmla="*/ 80 w 80"/>
                  <a:gd name="T21" fmla="*/ 0 h 156"/>
                  <a:gd name="T22" fmla="*/ 80 w 80"/>
                  <a:gd name="T23" fmla="*/ 17 h 156"/>
                  <a:gd name="T24" fmla="*/ 17 w 80"/>
                  <a:gd name="T25" fmla="*/ 17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156">
                    <a:moveTo>
                      <a:pt x="17" y="17"/>
                    </a:moveTo>
                    <a:lnTo>
                      <a:pt x="17" y="63"/>
                    </a:lnTo>
                    <a:lnTo>
                      <a:pt x="78" y="63"/>
                    </a:lnTo>
                    <a:lnTo>
                      <a:pt x="78" y="79"/>
                    </a:lnTo>
                    <a:lnTo>
                      <a:pt x="17" y="79"/>
                    </a:lnTo>
                    <a:lnTo>
                      <a:pt x="17" y="140"/>
                    </a:lnTo>
                    <a:lnTo>
                      <a:pt x="80" y="140"/>
                    </a:lnTo>
                    <a:lnTo>
                      <a:pt x="80" y="156"/>
                    </a:lnTo>
                    <a:lnTo>
                      <a:pt x="0" y="156"/>
                    </a:lnTo>
                    <a:lnTo>
                      <a:pt x="0" y="0"/>
                    </a:lnTo>
                    <a:lnTo>
                      <a:pt x="80" y="0"/>
                    </a:lnTo>
                    <a:lnTo>
                      <a:pt x="80" y="17"/>
                    </a:lnTo>
                    <a:lnTo>
                      <a:pt x="17" y="17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4" name="Freeform 95">
                <a:extLst>
                  <a:ext uri="{FF2B5EF4-FFF2-40B4-BE49-F238E27FC236}">
                    <a16:creationId xmlns:a16="http://schemas.microsoft.com/office/drawing/2014/main" id="{1491BB0A-89F7-4683-950C-FF2B3FD033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0" y="2079"/>
                <a:ext cx="110" cy="159"/>
              </a:xfrm>
              <a:custGeom>
                <a:avLst/>
                <a:gdLst>
                  <a:gd name="T0" fmla="*/ 11 w 72"/>
                  <a:gd name="T1" fmla="*/ 62 h 103"/>
                  <a:gd name="T2" fmla="*/ 15 w 72"/>
                  <a:gd name="T3" fmla="*/ 82 h 103"/>
                  <a:gd name="T4" fmla="*/ 36 w 72"/>
                  <a:gd name="T5" fmla="*/ 93 h 103"/>
                  <a:gd name="T6" fmla="*/ 57 w 72"/>
                  <a:gd name="T7" fmla="*/ 82 h 103"/>
                  <a:gd name="T8" fmla="*/ 61 w 72"/>
                  <a:gd name="T9" fmla="*/ 62 h 103"/>
                  <a:gd name="T10" fmla="*/ 61 w 72"/>
                  <a:gd name="T11" fmla="*/ 0 h 103"/>
                  <a:gd name="T12" fmla="*/ 72 w 72"/>
                  <a:gd name="T13" fmla="*/ 0 h 103"/>
                  <a:gd name="T14" fmla="*/ 72 w 72"/>
                  <a:gd name="T15" fmla="*/ 65 h 103"/>
                  <a:gd name="T16" fmla="*/ 65 w 72"/>
                  <a:gd name="T17" fmla="*/ 89 h 103"/>
                  <a:gd name="T18" fmla="*/ 36 w 72"/>
                  <a:gd name="T19" fmla="*/ 103 h 103"/>
                  <a:gd name="T20" fmla="*/ 7 w 72"/>
                  <a:gd name="T21" fmla="*/ 89 h 103"/>
                  <a:gd name="T22" fmla="*/ 0 w 72"/>
                  <a:gd name="T23" fmla="*/ 65 h 103"/>
                  <a:gd name="T24" fmla="*/ 0 w 72"/>
                  <a:gd name="T25" fmla="*/ 0 h 103"/>
                  <a:gd name="T26" fmla="*/ 11 w 72"/>
                  <a:gd name="T27" fmla="*/ 0 h 103"/>
                  <a:gd name="T28" fmla="*/ 11 w 72"/>
                  <a:gd name="T29" fmla="*/ 62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2" h="103">
                    <a:moveTo>
                      <a:pt x="11" y="62"/>
                    </a:moveTo>
                    <a:cubicBezTo>
                      <a:pt x="11" y="73"/>
                      <a:pt x="12" y="77"/>
                      <a:pt x="15" y="82"/>
                    </a:cubicBezTo>
                    <a:cubicBezTo>
                      <a:pt x="19" y="88"/>
                      <a:pt x="27" y="93"/>
                      <a:pt x="36" y="93"/>
                    </a:cubicBezTo>
                    <a:cubicBezTo>
                      <a:pt x="45" y="93"/>
                      <a:pt x="53" y="88"/>
                      <a:pt x="57" y="82"/>
                    </a:cubicBezTo>
                    <a:cubicBezTo>
                      <a:pt x="60" y="77"/>
                      <a:pt x="61" y="73"/>
                      <a:pt x="61" y="62"/>
                    </a:cubicBezTo>
                    <a:cubicBezTo>
                      <a:pt x="61" y="0"/>
                      <a:pt x="61" y="0"/>
                      <a:pt x="61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72" y="65"/>
                      <a:pt x="72" y="65"/>
                      <a:pt x="72" y="65"/>
                    </a:cubicBezTo>
                    <a:cubicBezTo>
                      <a:pt x="72" y="76"/>
                      <a:pt x="70" y="83"/>
                      <a:pt x="65" y="89"/>
                    </a:cubicBezTo>
                    <a:cubicBezTo>
                      <a:pt x="59" y="98"/>
                      <a:pt x="48" y="103"/>
                      <a:pt x="36" y="103"/>
                    </a:cubicBezTo>
                    <a:cubicBezTo>
                      <a:pt x="25" y="103"/>
                      <a:pt x="13" y="98"/>
                      <a:pt x="7" y="89"/>
                    </a:cubicBezTo>
                    <a:cubicBezTo>
                      <a:pt x="2" y="83"/>
                      <a:pt x="0" y="76"/>
                      <a:pt x="0" y="65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0"/>
                      <a:pt x="11" y="0"/>
                      <a:pt x="11" y="0"/>
                    </a:cubicBezTo>
                    <a:lnTo>
                      <a:pt x="11" y="62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5" name="Freeform 96">
                <a:extLst>
                  <a:ext uri="{FF2B5EF4-FFF2-40B4-BE49-F238E27FC236}">
                    <a16:creationId xmlns:a16="http://schemas.microsoft.com/office/drawing/2014/main" id="{277045BC-E855-4163-82E6-B80C3600D73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90" y="2079"/>
                <a:ext cx="91" cy="156"/>
              </a:xfrm>
              <a:custGeom>
                <a:avLst/>
                <a:gdLst>
                  <a:gd name="T0" fmla="*/ 19 w 59"/>
                  <a:gd name="T1" fmla="*/ 47 h 101"/>
                  <a:gd name="T2" fmla="*/ 41 w 59"/>
                  <a:gd name="T3" fmla="*/ 29 h 101"/>
                  <a:gd name="T4" fmla="*/ 34 w 59"/>
                  <a:gd name="T5" fmla="*/ 14 h 101"/>
                  <a:gd name="T6" fmla="*/ 18 w 59"/>
                  <a:gd name="T7" fmla="*/ 11 h 101"/>
                  <a:gd name="T8" fmla="*/ 12 w 59"/>
                  <a:gd name="T9" fmla="*/ 11 h 101"/>
                  <a:gd name="T10" fmla="*/ 12 w 59"/>
                  <a:gd name="T11" fmla="*/ 47 h 101"/>
                  <a:gd name="T12" fmla="*/ 19 w 59"/>
                  <a:gd name="T13" fmla="*/ 47 h 101"/>
                  <a:gd name="T14" fmla="*/ 59 w 59"/>
                  <a:gd name="T15" fmla="*/ 101 h 101"/>
                  <a:gd name="T16" fmla="*/ 45 w 59"/>
                  <a:gd name="T17" fmla="*/ 101 h 101"/>
                  <a:gd name="T18" fmla="*/ 15 w 59"/>
                  <a:gd name="T19" fmla="*/ 57 h 101"/>
                  <a:gd name="T20" fmla="*/ 12 w 59"/>
                  <a:gd name="T21" fmla="*/ 57 h 101"/>
                  <a:gd name="T22" fmla="*/ 12 w 59"/>
                  <a:gd name="T23" fmla="*/ 101 h 101"/>
                  <a:gd name="T24" fmla="*/ 0 w 59"/>
                  <a:gd name="T25" fmla="*/ 101 h 101"/>
                  <a:gd name="T26" fmla="*/ 0 w 59"/>
                  <a:gd name="T27" fmla="*/ 0 h 101"/>
                  <a:gd name="T28" fmla="*/ 17 w 59"/>
                  <a:gd name="T29" fmla="*/ 0 h 101"/>
                  <a:gd name="T30" fmla="*/ 41 w 59"/>
                  <a:gd name="T31" fmla="*/ 6 h 101"/>
                  <a:gd name="T32" fmla="*/ 52 w 59"/>
                  <a:gd name="T33" fmla="*/ 29 h 101"/>
                  <a:gd name="T34" fmla="*/ 27 w 59"/>
                  <a:gd name="T35" fmla="*/ 56 h 101"/>
                  <a:gd name="T36" fmla="*/ 59 w 59"/>
                  <a:gd name="T37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9" h="101">
                    <a:moveTo>
                      <a:pt x="19" y="47"/>
                    </a:moveTo>
                    <a:cubicBezTo>
                      <a:pt x="33" y="47"/>
                      <a:pt x="41" y="41"/>
                      <a:pt x="41" y="29"/>
                    </a:cubicBezTo>
                    <a:cubicBezTo>
                      <a:pt x="41" y="22"/>
                      <a:pt x="38" y="17"/>
                      <a:pt x="34" y="14"/>
                    </a:cubicBezTo>
                    <a:cubicBezTo>
                      <a:pt x="30" y="12"/>
                      <a:pt x="26" y="11"/>
                      <a:pt x="18" y="11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2" y="47"/>
                      <a:pt x="12" y="47"/>
                      <a:pt x="12" y="47"/>
                    </a:cubicBezTo>
                    <a:lnTo>
                      <a:pt x="19" y="47"/>
                    </a:lnTo>
                    <a:close/>
                    <a:moveTo>
                      <a:pt x="59" y="101"/>
                    </a:moveTo>
                    <a:cubicBezTo>
                      <a:pt x="45" y="101"/>
                      <a:pt x="45" y="101"/>
                      <a:pt x="45" y="101"/>
                    </a:cubicBezTo>
                    <a:cubicBezTo>
                      <a:pt x="15" y="57"/>
                      <a:pt x="15" y="57"/>
                      <a:pt x="15" y="57"/>
                    </a:cubicBezTo>
                    <a:cubicBezTo>
                      <a:pt x="12" y="57"/>
                      <a:pt x="12" y="57"/>
                      <a:pt x="12" y="57"/>
                    </a:cubicBezTo>
                    <a:cubicBezTo>
                      <a:pt x="12" y="101"/>
                      <a:pt x="12" y="101"/>
                      <a:pt x="12" y="101"/>
                    </a:cubicBezTo>
                    <a:cubicBezTo>
                      <a:pt x="0" y="101"/>
                      <a:pt x="0" y="101"/>
                      <a:pt x="0" y="10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28" y="0"/>
                      <a:pt x="35" y="2"/>
                      <a:pt x="41" y="6"/>
                    </a:cubicBezTo>
                    <a:cubicBezTo>
                      <a:pt x="48" y="10"/>
                      <a:pt x="52" y="19"/>
                      <a:pt x="52" y="29"/>
                    </a:cubicBezTo>
                    <a:cubicBezTo>
                      <a:pt x="52" y="44"/>
                      <a:pt x="42" y="55"/>
                      <a:pt x="27" y="56"/>
                    </a:cubicBezTo>
                    <a:lnTo>
                      <a:pt x="59" y="101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6" name="Freeform 97">
                <a:extLst>
                  <a:ext uri="{FF2B5EF4-FFF2-40B4-BE49-F238E27FC236}">
                    <a16:creationId xmlns:a16="http://schemas.microsoft.com/office/drawing/2014/main" id="{D7766803-34A7-4C98-A6E9-1017DF005B5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199" y="2078"/>
                <a:ext cx="162" cy="160"/>
              </a:xfrm>
              <a:custGeom>
                <a:avLst/>
                <a:gdLst>
                  <a:gd name="T0" fmla="*/ 11 w 105"/>
                  <a:gd name="T1" fmla="*/ 51 h 104"/>
                  <a:gd name="T2" fmla="*/ 24 w 105"/>
                  <a:gd name="T3" fmla="*/ 82 h 104"/>
                  <a:gd name="T4" fmla="*/ 52 w 105"/>
                  <a:gd name="T5" fmla="*/ 94 h 104"/>
                  <a:gd name="T6" fmla="*/ 94 w 105"/>
                  <a:gd name="T7" fmla="*/ 52 h 104"/>
                  <a:gd name="T8" fmla="*/ 52 w 105"/>
                  <a:gd name="T9" fmla="*/ 10 h 104"/>
                  <a:gd name="T10" fmla="*/ 11 w 105"/>
                  <a:gd name="T11" fmla="*/ 51 h 104"/>
                  <a:gd name="T12" fmla="*/ 105 w 105"/>
                  <a:gd name="T13" fmla="*/ 52 h 104"/>
                  <a:gd name="T14" fmla="*/ 52 w 105"/>
                  <a:gd name="T15" fmla="*/ 104 h 104"/>
                  <a:gd name="T16" fmla="*/ 13 w 105"/>
                  <a:gd name="T17" fmla="*/ 87 h 104"/>
                  <a:gd name="T18" fmla="*/ 0 w 105"/>
                  <a:gd name="T19" fmla="*/ 51 h 104"/>
                  <a:gd name="T20" fmla="*/ 53 w 105"/>
                  <a:gd name="T21" fmla="*/ 0 h 104"/>
                  <a:gd name="T22" fmla="*/ 105 w 105"/>
                  <a:gd name="T23" fmla="*/ 52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5" h="104">
                    <a:moveTo>
                      <a:pt x="11" y="51"/>
                    </a:moveTo>
                    <a:cubicBezTo>
                      <a:pt x="11" y="64"/>
                      <a:pt x="16" y="74"/>
                      <a:pt x="24" y="82"/>
                    </a:cubicBezTo>
                    <a:cubicBezTo>
                      <a:pt x="32" y="89"/>
                      <a:pt x="42" y="94"/>
                      <a:pt x="52" y="94"/>
                    </a:cubicBezTo>
                    <a:cubicBezTo>
                      <a:pt x="75" y="94"/>
                      <a:pt x="94" y="75"/>
                      <a:pt x="94" y="52"/>
                    </a:cubicBezTo>
                    <a:cubicBezTo>
                      <a:pt x="94" y="29"/>
                      <a:pt x="75" y="10"/>
                      <a:pt x="52" y="10"/>
                    </a:cubicBezTo>
                    <a:cubicBezTo>
                      <a:pt x="30" y="10"/>
                      <a:pt x="11" y="29"/>
                      <a:pt x="11" y="51"/>
                    </a:cubicBezTo>
                    <a:moveTo>
                      <a:pt x="105" y="52"/>
                    </a:moveTo>
                    <a:cubicBezTo>
                      <a:pt x="105" y="81"/>
                      <a:pt x="81" y="104"/>
                      <a:pt x="52" y="104"/>
                    </a:cubicBezTo>
                    <a:cubicBezTo>
                      <a:pt x="38" y="104"/>
                      <a:pt x="23" y="98"/>
                      <a:pt x="13" y="87"/>
                    </a:cubicBezTo>
                    <a:cubicBezTo>
                      <a:pt x="4" y="77"/>
                      <a:pt x="0" y="65"/>
                      <a:pt x="0" y="51"/>
                    </a:cubicBezTo>
                    <a:cubicBezTo>
                      <a:pt x="0" y="23"/>
                      <a:pt x="24" y="0"/>
                      <a:pt x="53" y="0"/>
                    </a:cubicBezTo>
                    <a:cubicBezTo>
                      <a:pt x="81" y="0"/>
                      <a:pt x="105" y="23"/>
                      <a:pt x="105" y="52"/>
                    </a:cubicBezTo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7" name="Freeform 98">
                <a:extLst>
                  <a:ext uri="{FF2B5EF4-FFF2-40B4-BE49-F238E27FC236}">
                    <a16:creationId xmlns:a16="http://schemas.microsoft.com/office/drawing/2014/main" id="{8C14663B-940F-4C65-878D-B811C54B0B8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93" y="2079"/>
                <a:ext cx="81" cy="156"/>
              </a:xfrm>
              <a:custGeom>
                <a:avLst/>
                <a:gdLst>
                  <a:gd name="T0" fmla="*/ 20 w 53"/>
                  <a:gd name="T1" fmla="*/ 47 h 101"/>
                  <a:gd name="T2" fmla="*/ 42 w 53"/>
                  <a:gd name="T3" fmla="*/ 29 h 101"/>
                  <a:gd name="T4" fmla="*/ 36 w 53"/>
                  <a:gd name="T5" fmla="*/ 15 h 101"/>
                  <a:gd name="T6" fmla="*/ 20 w 53"/>
                  <a:gd name="T7" fmla="*/ 11 h 101"/>
                  <a:gd name="T8" fmla="*/ 11 w 53"/>
                  <a:gd name="T9" fmla="*/ 11 h 101"/>
                  <a:gd name="T10" fmla="*/ 11 w 53"/>
                  <a:gd name="T11" fmla="*/ 47 h 101"/>
                  <a:gd name="T12" fmla="*/ 20 w 53"/>
                  <a:gd name="T13" fmla="*/ 47 h 101"/>
                  <a:gd name="T14" fmla="*/ 11 w 53"/>
                  <a:gd name="T15" fmla="*/ 101 h 101"/>
                  <a:gd name="T16" fmla="*/ 0 w 53"/>
                  <a:gd name="T17" fmla="*/ 101 h 101"/>
                  <a:gd name="T18" fmla="*/ 0 w 53"/>
                  <a:gd name="T19" fmla="*/ 0 h 101"/>
                  <a:gd name="T20" fmla="*/ 18 w 53"/>
                  <a:gd name="T21" fmla="*/ 0 h 101"/>
                  <a:gd name="T22" fmla="*/ 44 w 53"/>
                  <a:gd name="T23" fmla="*/ 7 h 101"/>
                  <a:gd name="T24" fmla="*/ 53 w 53"/>
                  <a:gd name="T25" fmla="*/ 29 h 101"/>
                  <a:gd name="T26" fmla="*/ 45 w 53"/>
                  <a:gd name="T27" fmla="*/ 49 h 101"/>
                  <a:gd name="T28" fmla="*/ 21 w 53"/>
                  <a:gd name="T29" fmla="*/ 57 h 101"/>
                  <a:gd name="T30" fmla="*/ 11 w 53"/>
                  <a:gd name="T31" fmla="*/ 57 h 101"/>
                  <a:gd name="T32" fmla="*/ 11 w 53"/>
                  <a:gd name="T33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3" h="101">
                    <a:moveTo>
                      <a:pt x="20" y="47"/>
                    </a:moveTo>
                    <a:cubicBezTo>
                      <a:pt x="34" y="47"/>
                      <a:pt x="42" y="40"/>
                      <a:pt x="42" y="29"/>
                    </a:cubicBezTo>
                    <a:cubicBezTo>
                      <a:pt x="42" y="23"/>
                      <a:pt x="40" y="18"/>
                      <a:pt x="36" y="15"/>
                    </a:cubicBezTo>
                    <a:cubicBezTo>
                      <a:pt x="33" y="12"/>
                      <a:pt x="28" y="11"/>
                      <a:pt x="20" y="11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11" y="47"/>
                      <a:pt x="11" y="47"/>
                      <a:pt x="11" y="47"/>
                    </a:cubicBezTo>
                    <a:lnTo>
                      <a:pt x="20" y="47"/>
                    </a:lnTo>
                    <a:close/>
                    <a:moveTo>
                      <a:pt x="11" y="101"/>
                    </a:moveTo>
                    <a:cubicBezTo>
                      <a:pt x="0" y="101"/>
                      <a:pt x="0" y="101"/>
                      <a:pt x="0" y="10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31" y="0"/>
                      <a:pt x="38" y="2"/>
                      <a:pt x="44" y="7"/>
                    </a:cubicBezTo>
                    <a:cubicBezTo>
                      <a:pt x="50" y="12"/>
                      <a:pt x="53" y="20"/>
                      <a:pt x="53" y="29"/>
                    </a:cubicBezTo>
                    <a:cubicBezTo>
                      <a:pt x="53" y="37"/>
                      <a:pt x="50" y="44"/>
                      <a:pt x="45" y="49"/>
                    </a:cubicBezTo>
                    <a:cubicBezTo>
                      <a:pt x="39" y="54"/>
                      <a:pt x="31" y="57"/>
                      <a:pt x="21" y="57"/>
                    </a:cubicBezTo>
                    <a:cubicBezTo>
                      <a:pt x="11" y="57"/>
                      <a:pt x="11" y="57"/>
                      <a:pt x="11" y="57"/>
                    </a:cubicBezTo>
                    <a:lnTo>
                      <a:pt x="11" y="101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8" name="Freeform 99">
                <a:extLst>
                  <a:ext uri="{FF2B5EF4-FFF2-40B4-BE49-F238E27FC236}">
                    <a16:creationId xmlns:a16="http://schemas.microsoft.com/office/drawing/2014/main" id="{AD13D65C-DBB7-466C-803B-C67F971E83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9" y="2079"/>
                <a:ext cx="80" cy="156"/>
              </a:xfrm>
              <a:custGeom>
                <a:avLst/>
                <a:gdLst>
                  <a:gd name="T0" fmla="*/ 17 w 80"/>
                  <a:gd name="T1" fmla="*/ 17 h 156"/>
                  <a:gd name="T2" fmla="*/ 17 w 80"/>
                  <a:gd name="T3" fmla="*/ 63 h 156"/>
                  <a:gd name="T4" fmla="*/ 78 w 80"/>
                  <a:gd name="T5" fmla="*/ 63 h 156"/>
                  <a:gd name="T6" fmla="*/ 78 w 80"/>
                  <a:gd name="T7" fmla="*/ 79 h 156"/>
                  <a:gd name="T8" fmla="*/ 17 w 80"/>
                  <a:gd name="T9" fmla="*/ 79 h 156"/>
                  <a:gd name="T10" fmla="*/ 17 w 80"/>
                  <a:gd name="T11" fmla="*/ 140 h 156"/>
                  <a:gd name="T12" fmla="*/ 80 w 80"/>
                  <a:gd name="T13" fmla="*/ 140 h 156"/>
                  <a:gd name="T14" fmla="*/ 80 w 80"/>
                  <a:gd name="T15" fmla="*/ 156 h 156"/>
                  <a:gd name="T16" fmla="*/ 0 w 80"/>
                  <a:gd name="T17" fmla="*/ 156 h 156"/>
                  <a:gd name="T18" fmla="*/ 0 w 80"/>
                  <a:gd name="T19" fmla="*/ 0 h 156"/>
                  <a:gd name="T20" fmla="*/ 80 w 80"/>
                  <a:gd name="T21" fmla="*/ 0 h 156"/>
                  <a:gd name="T22" fmla="*/ 80 w 80"/>
                  <a:gd name="T23" fmla="*/ 17 h 156"/>
                  <a:gd name="T24" fmla="*/ 17 w 80"/>
                  <a:gd name="T25" fmla="*/ 17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156">
                    <a:moveTo>
                      <a:pt x="17" y="17"/>
                    </a:moveTo>
                    <a:lnTo>
                      <a:pt x="17" y="63"/>
                    </a:lnTo>
                    <a:lnTo>
                      <a:pt x="78" y="63"/>
                    </a:lnTo>
                    <a:lnTo>
                      <a:pt x="78" y="79"/>
                    </a:lnTo>
                    <a:lnTo>
                      <a:pt x="17" y="79"/>
                    </a:lnTo>
                    <a:lnTo>
                      <a:pt x="17" y="140"/>
                    </a:lnTo>
                    <a:lnTo>
                      <a:pt x="80" y="140"/>
                    </a:lnTo>
                    <a:lnTo>
                      <a:pt x="80" y="156"/>
                    </a:lnTo>
                    <a:lnTo>
                      <a:pt x="0" y="156"/>
                    </a:lnTo>
                    <a:lnTo>
                      <a:pt x="0" y="0"/>
                    </a:lnTo>
                    <a:lnTo>
                      <a:pt x="80" y="0"/>
                    </a:lnTo>
                    <a:lnTo>
                      <a:pt x="80" y="17"/>
                    </a:lnTo>
                    <a:lnTo>
                      <a:pt x="17" y="17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59" name="Freeform 100">
                <a:extLst>
                  <a:ext uri="{FF2B5EF4-FFF2-40B4-BE49-F238E27FC236}">
                    <a16:creationId xmlns:a16="http://schemas.microsoft.com/office/drawing/2014/main" id="{9B43A648-A5C8-4E28-AFF6-0AA6EFB774D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92" y="2071"/>
                <a:ext cx="142" cy="164"/>
              </a:xfrm>
              <a:custGeom>
                <a:avLst/>
                <a:gdLst>
                  <a:gd name="T0" fmla="*/ 71 w 142"/>
                  <a:gd name="T1" fmla="*/ 42 h 164"/>
                  <a:gd name="T2" fmla="*/ 45 w 142"/>
                  <a:gd name="T3" fmla="*/ 104 h 164"/>
                  <a:gd name="T4" fmla="*/ 97 w 142"/>
                  <a:gd name="T5" fmla="*/ 104 h 164"/>
                  <a:gd name="T6" fmla="*/ 71 w 142"/>
                  <a:gd name="T7" fmla="*/ 42 h 164"/>
                  <a:gd name="T8" fmla="*/ 37 w 142"/>
                  <a:gd name="T9" fmla="*/ 121 h 164"/>
                  <a:gd name="T10" fmla="*/ 19 w 142"/>
                  <a:gd name="T11" fmla="*/ 164 h 164"/>
                  <a:gd name="T12" fmla="*/ 0 w 142"/>
                  <a:gd name="T13" fmla="*/ 164 h 164"/>
                  <a:gd name="T14" fmla="*/ 73 w 142"/>
                  <a:gd name="T15" fmla="*/ 0 h 164"/>
                  <a:gd name="T16" fmla="*/ 142 w 142"/>
                  <a:gd name="T17" fmla="*/ 164 h 164"/>
                  <a:gd name="T18" fmla="*/ 123 w 142"/>
                  <a:gd name="T19" fmla="*/ 164 h 164"/>
                  <a:gd name="T20" fmla="*/ 105 w 142"/>
                  <a:gd name="T21" fmla="*/ 121 h 164"/>
                  <a:gd name="T22" fmla="*/ 37 w 142"/>
                  <a:gd name="T23" fmla="*/ 121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2" h="164">
                    <a:moveTo>
                      <a:pt x="71" y="42"/>
                    </a:moveTo>
                    <a:lnTo>
                      <a:pt x="45" y="104"/>
                    </a:lnTo>
                    <a:lnTo>
                      <a:pt x="97" y="104"/>
                    </a:lnTo>
                    <a:lnTo>
                      <a:pt x="71" y="42"/>
                    </a:lnTo>
                    <a:close/>
                    <a:moveTo>
                      <a:pt x="37" y="121"/>
                    </a:moveTo>
                    <a:lnTo>
                      <a:pt x="19" y="164"/>
                    </a:lnTo>
                    <a:lnTo>
                      <a:pt x="0" y="164"/>
                    </a:lnTo>
                    <a:lnTo>
                      <a:pt x="73" y="0"/>
                    </a:lnTo>
                    <a:lnTo>
                      <a:pt x="142" y="164"/>
                    </a:lnTo>
                    <a:lnTo>
                      <a:pt x="123" y="164"/>
                    </a:lnTo>
                    <a:lnTo>
                      <a:pt x="105" y="121"/>
                    </a:lnTo>
                    <a:lnTo>
                      <a:pt x="37" y="121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0" name="Freeform 101">
                <a:extLst>
                  <a:ext uri="{FF2B5EF4-FFF2-40B4-BE49-F238E27FC236}">
                    <a16:creationId xmlns:a16="http://schemas.microsoft.com/office/drawing/2014/main" id="{79E9D49C-7CAE-4051-94A2-7CAE6AD8FE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5" y="2073"/>
                <a:ext cx="138" cy="170"/>
              </a:xfrm>
              <a:custGeom>
                <a:avLst/>
                <a:gdLst>
                  <a:gd name="T0" fmla="*/ 0 w 138"/>
                  <a:gd name="T1" fmla="*/ 0 h 170"/>
                  <a:gd name="T2" fmla="*/ 121 w 138"/>
                  <a:gd name="T3" fmla="*/ 128 h 170"/>
                  <a:gd name="T4" fmla="*/ 121 w 138"/>
                  <a:gd name="T5" fmla="*/ 6 h 170"/>
                  <a:gd name="T6" fmla="*/ 138 w 138"/>
                  <a:gd name="T7" fmla="*/ 6 h 170"/>
                  <a:gd name="T8" fmla="*/ 138 w 138"/>
                  <a:gd name="T9" fmla="*/ 170 h 170"/>
                  <a:gd name="T10" fmla="*/ 19 w 138"/>
                  <a:gd name="T11" fmla="*/ 43 h 170"/>
                  <a:gd name="T12" fmla="*/ 19 w 138"/>
                  <a:gd name="T13" fmla="*/ 162 h 170"/>
                  <a:gd name="T14" fmla="*/ 0 w 138"/>
                  <a:gd name="T15" fmla="*/ 162 h 170"/>
                  <a:gd name="T16" fmla="*/ 0 w 138"/>
                  <a:gd name="T17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70">
                    <a:moveTo>
                      <a:pt x="0" y="0"/>
                    </a:moveTo>
                    <a:lnTo>
                      <a:pt x="121" y="128"/>
                    </a:lnTo>
                    <a:lnTo>
                      <a:pt x="121" y="6"/>
                    </a:lnTo>
                    <a:lnTo>
                      <a:pt x="138" y="6"/>
                    </a:lnTo>
                    <a:lnTo>
                      <a:pt x="138" y="170"/>
                    </a:lnTo>
                    <a:lnTo>
                      <a:pt x="19" y="43"/>
                    </a:lnTo>
                    <a:lnTo>
                      <a:pt x="19" y="162"/>
                    </a:lnTo>
                    <a:lnTo>
                      <a:pt x="0" y="16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1" name="Rectangle 102">
                <a:extLst>
                  <a:ext uri="{FF2B5EF4-FFF2-40B4-BE49-F238E27FC236}">
                    <a16:creationId xmlns:a16="http://schemas.microsoft.com/office/drawing/2014/main" id="{9C8B7F75-0C72-4DBA-AC90-6A9B49D308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8" y="2392"/>
                <a:ext cx="17" cy="156"/>
              </a:xfrm>
              <a:prstGeom prst="rect">
                <a:avLst/>
              </a:pr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2" name="Freeform 103">
                <a:extLst>
                  <a:ext uri="{FF2B5EF4-FFF2-40B4-BE49-F238E27FC236}">
                    <a16:creationId xmlns:a16="http://schemas.microsoft.com/office/drawing/2014/main" id="{DE8A4EB6-378B-470D-A3D0-E1241F5B84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6" y="2384"/>
                <a:ext cx="138" cy="170"/>
              </a:xfrm>
              <a:custGeom>
                <a:avLst/>
                <a:gdLst>
                  <a:gd name="T0" fmla="*/ 0 w 138"/>
                  <a:gd name="T1" fmla="*/ 0 h 170"/>
                  <a:gd name="T2" fmla="*/ 120 w 138"/>
                  <a:gd name="T3" fmla="*/ 128 h 170"/>
                  <a:gd name="T4" fmla="*/ 120 w 138"/>
                  <a:gd name="T5" fmla="*/ 8 h 170"/>
                  <a:gd name="T6" fmla="*/ 138 w 138"/>
                  <a:gd name="T7" fmla="*/ 8 h 170"/>
                  <a:gd name="T8" fmla="*/ 138 w 138"/>
                  <a:gd name="T9" fmla="*/ 170 h 170"/>
                  <a:gd name="T10" fmla="*/ 17 w 138"/>
                  <a:gd name="T11" fmla="*/ 43 h 170"/>
                  <a:gd name="T12" fmla="*/ 17 w 138"/>
                  <a:gd name="T13" fmla="*/ 164 h 170"/>
                  <a:gd name="T14" fmla="*/ 0 w 138"/>
                  <a:gd name="T15" fmla="*/ 164 h 170"/>
                  <a:gd name="T16" fmla="*/ 0 w 138"/>
                  <a:gd name="T17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70">
                    <a:moveTo>
                      <a:pt x="0" y="0"/>
                    </a:moveTo>
                    <a:lnTo>
                      <a:pt x="120" y="128"/>
                    </a:lnTo>
                    <a:lnTo>
                      <a:pt x="120" y="8"/>
                    </a:lnTo>
                    <a:lnTo>
                      <a:pt x="138" y="8"/>
                    </a:lnTo>
                    <a:lnTo>
                      <a:pt x="138" y="170"/>
                    </a:lnTo>
                    <a:lnTo>
                      <a:pt x="17" y="43"/>
                    </a:lnTo>
                    <a:lnTo>
                      <a:pt x="17" y="164"/>
                    </a:lnTo>
                    <a:lnTo>
                      <a:pt x="0" y="16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3" name="Freeform 104">
                <a:extLst>
                  <a:ext uri="{FF2B5EF4-FFF2-40B4-BE49-F238E27FC236}">
                    <a16:creationId xmlns:a16="http://schemas.microsoft.com/office/drawing/2014/main" id="{5068C013-CDC0-4C08-B6FB-8286F4C10E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" y="2392"/>
                <a:ext cx="126" cy="165"/>
              </a:xfrm>
              <a:custGeom>
                <a:avLst/>
                <a:gdLst>
                  <a:gd name="T0" fmla="*/ 63 w 126"/>
                  <a:gd name="T1" fmla="*/ 119 h 165"/>
                  <a:gd name="T2" fmla="*/ 106 w 126"/>
                  <a:gd name="T3" fmla="*/ 0 h 165"/>
                  <a:gd name="T4" fmla="*/ 126 w 126"/>
                  <a:gd name="T5" fmla="*/ 0 h 165"/>
                  <a:gd name="T6" fmla="*/ 63 w 126"/>
                  <a:gd name="T7" fmla="*/ 165 h 165"/>
                  <a:gd name="T8" fmla="*/ 0 w 126"/>
                  <a:gd name="T9" fmla="*/ 0 h 165"/>
                  <a:gd name="T10" fmla="*/ 18 w 126"/>
                  <a:gd name="T11" fmla="*/ 0 h 165"/>
                  <a:gd name="T12" fmla="*/ 63 w 126"/>
                  <a:gd name="T13" fmla="*/ 119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6" h="165">
                    <a:moveTo>
                      <a:pt x="63" y="119"/>
                    </a:moveTo>
                    <a:lnTo>
                      <a:pt x="106" y="0"/>
                    </a:lnTo>
                    <a:lnTo>
                      <a:pt x="126" y="0"/>
                    </a:lnTo>
                    <a:lnTo>
                      <a:pt x="63" y="165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63" y="119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4" name="Freeform 105">
                <a:extLst>
                  <a:ext uri="{FF2B5EF4-FFF2-40B4-BE49-F238E27FC236}">
                    <a16:creationId xmlns:a16="http://schemas.microsoft.com/office/drawing/2014/main" id="{6DF00894-7940-48C1-81A9-307B055F9E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3" y="2392"/>
                <a:ext cx="80" cy="156"/>
              </a:xfrm>
              <a:custGeom>
                <a:avLst/>
                <a:gdLst>
                  <a:gd name="T0" fmla="*/ 17 w 80"/>
                  <a:gd name="T1" fmla="*/ 15 h 156"/>
                  <a:gd name="T2" fmla="*/ 17 w 80"/>
                  <a:gd name="T3" fmla="*/ 62 h 156"/>
                  <a:gd name="T4" fmla="*/ 78 w 80"/>
                  <a:gd name="T5" fmla="*/ 62 h 156"/>
                  <a:gd name="T6" fmla="*/ 78 w 80"/>
                  <a:gd name="T7" fmla="*/ 79 h 156"/>
                  <a:gd name="T8" fmla="*/ 17 w 80"/>
                  <a:gd name="T9" fmla="*/ 79 h 156"/>
                  <a:gd name="T10" fmla="*/ 17 w 80"/>
                  <a:gd name="T11" fmla="*/ 139 h 156"/>
                  <a:gd name="T12" fmla="*/ 80 w 80"/>
                  <a:gd name="T13" fmla="*/ 139 h 156"/>
                  <a:gd name="T14" fmla="*/ 80 w 80"/>
                  <a:gd name="T15" fmla="*/ 156 h 156"/>
                  <a:gd name="T16" fmla="*/ 0 w 80"/>
                  <a:gd name="T17" fmla="*/ 156 h 156"/>
                  <a:gd name="T18" fmla="*/ 0 w 80"/>
                  <a:gd name="T19" fmla="*/ 0 h 156"/>
                  <a:gd name="T20" fmla="*/ 80 w 80"/>
                  <a:gd name="T21" fmla="*/ 0 h 156"/>
                  <a:gd name="T22" fmla="*/ 80 w 80"/>
                  <a:gd name="T23" fmla="*/ 15 h 156"/>
                  <a:gd name="T24" fmla="*/ 17 w 80"/>
                  <a:gd name="T25" fmla="*/ 15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156">
                    <a:moveTo>
                      <a:pt x="17" y="15"/>
                    </a:moveTo>
                    <a:lnTo>
                      <a:pt x="17" y="62"/>
                    </a:lnTo>
                    <a:lnTo>
                      <a:pt x="78" y="62"/>
                    </a:lnTo>
                    <a:lnTo>
                      <a:pt x="78" y="79"/>
                    </a:lnTo>
                    <a:lnTo>
                      <a:pt x="17" y="79"/>
                    </a:lnTo>
                    <a:lnTo>
                      <a:pt x="17" y="139"/>
                    </a:lnTo>
                    <a:lnTo>
                      <a:pt x="80" y="139"/>
                    </a:lnTo>
                    <a:lnTo>
                      <a:pt x="80" y="156"/>
                    </a:lnTo>
                    <a:lnTo>
                      <a:pt x="0" y="156"/>
                    </a:lnTo>
                    <a:lnTo>
                      <a:pt x="0" y="0"/>
                    </a:lnTo>
                    <a:lnTo>
                      <a:pt x="80" y="0"/>
                    </a:lnTo>
                    <a:lnTo>
                      <a:pt x="80" y="15"/>
                    </a:lnTo>
                    <a:lnTo>
                      <a:pt x="17" y="15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5" name="Freeform 106">
                <a:extLst>
                  <a:ext uri="{FF2B5EF4-FFF2-40B4-BE49-F238E27FC236}">
                    <a16:creationId xmlns:a16="http://schemas.microsoft.com/office/drawing/2014/main" id="{C3370B27-C65F-40D5-B02B-C8DCC5FE5E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6" y="2389"/>
                <a:ext cx="97" cy="160"/>
              </a:xfrm>
              <a:custGeom>
                <a:avLst/>
                <a:gdLst>
                  <a:gd name="T0" fmla="*/ 51 w 63"/>
                  <a:gd name="T1" fmla="*/ 21 h 104"/>
                  <a:gd name="T2" fmla="*/ 33 w 63"/>
                  <a:gd name="T3" fmla="*/ 11 h 104"/>
                  <a:gd name="T4" fmla="*/ 17 w 63"/>
                  <a:gd name="T5" fmla="*/ 26 h 104"/>
                  <a:gd name="T6" fmla="*/ 23 w 63"/>
                  <a:gd name="T7" fmla="*/ 37 h 104"/>
                  <a:gd name="T8" fmla="*/ 41 w 63"/>
                  <a:gd name="T9" fmla="*/ 46 h 104"/>
                  <a:gd name="T10" fmla="*/ 63 w 63"/>
                  <a:gd name="T11" fmla="*/ 73 h 104"/>
                  <a:gd name="T12" fmla="*/ 31 w 63"/>
                  <a:gd name="T13" fmla="*/ 104 h 104"/>
                  <a:gd name="T14" fmla="*/ 0 w 63"/>
                  <a:gd name="T15" fmla="*/ 78 h 104"/>
                  <a:gd name="T16" fmla="*/ 11 w 63"/>
                  <a:gd name="T17" fmla="*/ 75 h 104"/>
                  <a:gd name="T18" fmla="*/ 15 w 63"/>
                  <a:gd name="T19" fmla="*/ 86 h 104"/>
                  <a:gd name="T20" fmla="*/ 32 w 63"/>
                  <a:gd name="T21" fmla="*/ 94 h 104"/>
                  <a:gd name="T22" fmla="*/ 52 w 63"/>
                  <a:gd name="T23" fmla="*/ 74 h 104"/>
                  <a:gd name="T24" fmla="*/ 44 w 63"/>
                  <a:gd name="T25" fmla="*/ 60 h 104"/>
                  <a:gd name="T26" fmla="*/ 26 w 63"/>
                  <a:gd name="T27" fmla="*/ 51 h 104"/>
                  <a:gd name="T28" fmla="*/ 5 w 63"/>
                  <a:gd name="T29" fmla="*/ 26 h 104"/>
                  <a:gd name="T30" fmla="*/ 34 w 63"/>
                  <a:gd name="T31" fmla="*/ 0 h 104"/>
                  <a:gd name="T32" fmla="*/ 60 w 63"/>
                  <a:gd name="T33" fmla="*/ 16 h 104"/>
                  <a:gd name="T34" fmla="*/ 51 w 63"/>
                  <a:gd name="T35" fmla="*/ 2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3" h="104">
                    <a:moveTo>
                      <a:pt x="51" y="21"/>
                    </a:moveTo>
                    <a:cubicBezTo>
                      <a:pt x="46" y="13"/>
                      <a:pt x="41" y="11"/>
                      <a:pt x="33" y="11"/>
                    </a:cubicBezTo>
                    <a:cubicBezTo>
                      <a:pt x="24" y="11"/>
                      <a:pt x="17" y="17"/>
                      <a:pt x="17" y="26"/>
                    </a:cubicBezTo>
                    <a:cubicBezTo>
                      <a:pt x="17" y="31"/>
                      <a:pt x="19" y="34"/>
                      <a:pt x="23" y="37"/>
                    </a:cubicBezTo>
                    <a:cubicBezTo>
                      <a:pt x="27" y="39"/>
                      <a:pt x="27" y="39"/>
                      <a:pt x="41" y="46"/>
                    </a:cubicBezTo>
                    <a:cubicBezTo>
                      <a:pt x="57" y="53"/>
                      <a:pt x="63" y="61"/>
                      <a:pt x="63" y="73"/>
                    </a:cubicBezTo>
                    <a:cubicBezTo>
                      <a:pt x="63" y="91"/>
                      <a:pt x="49" y="104"/>
                      <a:pt x="31" y="104"/>
                    </a:cubicBezTo>
                    <a:cubicBezTo>
                      <a:pt x="15" y="104"/>
                      <a:pt x="4" y="95"/>
                      <a:pt x="0" y="78"/>
                    </a:cubicBezTo>
                    <a:cubicBezTo>
                      <a:pt x="11" y="75"/>
                      <a:pt x="11" y="75"/>
                      <a:pt x="11" y="75"/>
                    </a:cubicBezTo>
                    <a:cubicBezTo>
                      <a:pt x="12" y="81"/>
                      <a:pt x="13" y="83"/>
                      <a:pt x="15" y="86"/>
                    </a:cubicBezTo>
                    <a:cubicBezTo>
                      <a:pt x="19" y="91"/>
                      <a:pt x="25" y="94"/>
                      <a:pt x="32" y="94"/>
                    </a:cubicBezTo>
                    <a:cubicBezTo>
                      <a:pt x="43" y="94"/>
                      <a:pt x="52" y="85"/>
                      <a:pt x="52" y="74"/>
                    </a:cubicBezTo>
                    <a:cubicBezTo>
                      <a:pt x="52" y="68"/>
                      <a:pt x="49" y="63"/>
                      <a:pt x="44" y="60"/>
                    </a:cubicBezTo>
                    <a:cubicBezTo>
                      <a:pt x="40" y="57"/>
                      <a:pt x="40" y="57"/>
                      <a:pt x="26" y="51"/>
                    </a:cubicBezTo>
                    <a:cubicBezTo>
                      <a:pt x="11" y="44"/>
                      <a:pt x="5" y="37"/>
                      <a:pt x="5" y="26"/>
                    </a:cubicBezTo>
                    <a:cubicBezTo>
                      <a:pt x="5" y="11"/>
                      <a:pt x="18" y="0"/>
                      <a:pt x="34" y="0"/>
                    </a:cubicBezTo>
                    <a:cubicBezTo>
                      <a:pt x="45" y="0"/>
                      <a:pt x="54" y="5"/>
                      <a:pt x="60" y="16"/>
                    </a:cubicBezTo>
                    <a:lnTo>
                      <a:pt x="51" y="21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6" name="Freeform 107">
                <a:extLst>
                  <a:ext uri="{FF2B5EF4-FFF2-40B4-BE49-F238E27FC236}">
                    <a16:creationId xmlns:a16="http://schemas.microsoft.com/office/drawing/2014/main" id="{0936B3C6-E136-48A5-BCCB-8B6BB36169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8" y="2392"/>
                <a:ext cx="92" cy="156"/>
              </a:xfrm>
              <a:custGeom>
                <a:avLst/>
                <a:gdLst>
                  <a:gd name="T0" fmla="*/ 55 w 92"/>
                  <a:gd name="T1" fmla="*/ 156 h 156"/>
                  <a:gd name="T2" fmla="*/ 37 w 92"/>
                  <a:gd name="T3" fmla="*/ 156 h 156"/>
                  <a:gd name="T4" fmla="*/ 37 w 92"/>
                  <a:gd name="T5" fmla="*/ 15 h 156"/>
                  <a:gd name="T6" fmla="*/ 0 w 92"/>
                  <a:gd name="T7" fmla="*/ 15 h 156"/>
                  <a:gd name="T8" fmla="*/ 0 w 92"/>
                  <a:gd name="T9" fmla="*/ 0 h 156"/>
                  <a:gd name="T10" fmla="*/ 92 w 92"/>
                  <a:gd name="T11" fmla="*/ 0 h 156"/>
                  <a:gd name="T12" fmla="*/ 92 w 92"/>
                  <a:gd name="T13" fmla="*/ 15 h 156"/>
                  <a:gd name="T14" fmla="*/ 55 w 92"/>
                  <a:gd name="T15" fmla="*/ 15 h 156"/>
                  <a:gd name="T16" fmla="*/ 55 w 92"/>
                  <a:gd name="T17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2" h="156">
                    <a:moveTo>
                      <a:pt x="55" y="156"/>
                    </a:moveTo>
                    <a:lnTo>
                      <a:pt x="37" y="156"/>
                    </a:lnTo>
                    <a:lnTo>
                      <a:pt x="37" y="15"/>
                    </a:lnTo>
                    <a:lnTo>
                      <a:pt x="0" y="15"/>
                    </a:lnTo>
                    <a:lnTo>
                      <a:pt x="0" y="0"/>
                    </a:lnTo>
                    <a:lnTo>
                      <a:pt x="92" y="0"/>
                    </a:lnTo>
                    <a:lnTo>
                      <a:pt x="92" y="15"/>
                    </a:lnTo>
                    <a:lnTo>
                      <a:pt x="55" y="15"/>
                    </a:lnTo>
                    <a:lnTo>
                      <a:pt x="55" y="156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7" name="Freeform 108">
                <a:extLst>
                  <a:ext uri="{FF2B5EF4-FFF2-40B4-BE49-F238E27FC236}">
                    <a16:creationId xmlns:a16="http://schemas.microsoft.com/office/drawing/2014/main" id="{5F871F7A-CBD9-495C-BBC7-FE6E0BBAA9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9" y="2383"/>
                <a:ext cx="170" cy="171"/>
              </a:xfrm>
              <a:custGeom>
                <a:avLst/>
                <a:gdLst>
                  <a:gd name="T0" fmla="*/ 26 w 170"/>
                  <a:gd name="T1" fmla="*/ 0 h 171"/>
                  <a:gd name="T2" fmla="*/ 84 w 170"/>
                  <a:gd name="T3" fmla="*/ 131 h 171"/>
                  <a:gd name="T4" fmla="*/ 146 w 170"/>
                  <a:gd name="T5" fmla="*/ 0 h 171"/>
                  <a:gd name="T6" fmla="*/ 170 w 170"/>
                  <a:gd name="T7" fmla="*/ 165 h 171"/>
                  <a:gd name="T8" fmla="*/ 152 w 170"/>
                  <a:gd name="T9" fmla="*/ 165 h 171"/>
                  <a:gd name="T10" fmla="*/ 138 w 170"/>
                  <a:gd name="T11" fmla="*/ 55 h 171"/>
                  <a:gd name="T12" fmla="*/ 84 w 170"/>
                  <a:gd name="T13" fmla="*/ 171 h 171"/>
                  <a:gd name="T14" fmla="*/ 33 w 170"/>
                  <a:gd name="T15" fmla="*/ 55 h 171"/>
                  <a:gd name="T16" fmla="*/ 18 w 170"/>
                  <a:gd name="T17" fmla="*/ 165 h 171"/>
                  <a:gd name="T18" fmla="*/ 0 w 170"/>
                  <a:gd name="T19" fmla="*/ 165 h 171"/>
                  <a:gd name="T20" fmla="*/ 26 w 170"/>
                  <a:gd name="T21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0" h="171">
                    <a:moveTo>
                      <a:pt x="26" y="0"/>
                    </a:moveTo>
                    <a:lnTo>
                      <a:pt x="84" y="131"/>
                    </a:lnTo>
                    <a:lnTo>
                      <a:pt x="146" y="0"/>
                    </a:lnTo>
                    <a:lnTo>
                      <a:pt x="170" y="165"/>
                    </a:lnTo>
                    <a:lnTo>
                      <a:pt x="152" y="165"/>
                    </a:lnTo>
                    <a:lnTo>
                      <a:pt x="138" y="55"/>
                    </a:lnTo>
                    <a:lnTo>
                      <a:pt x="84" y="171"/>
                    </a:lnTo>
                    <a:lnTo>
                      <a:pt x="33" y="55"/>
                    </a:lnTo>
                    <a:lnTo>
                      <a:pt x="18" y="165"/>
                    </a:lnTo>
                    <a:lnTo>
                      <a:pt x="0" y="165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8" name="Freeform 109">
                <a:extLst>
                  <a:ext uri="{FF2B5EF4-FFF2-40B4-BE49-F238E27FC236}">
                    <a16:creationId xmlns:a16="http://schemas.microsoft.com/office/drawing/2014/main" id="{7AD92D18-32F6-48C7-A06D-B3B1A32BA7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4" y="2392"/>
                <a:ext cx="82" cy="156"/>
              </a:xfrm>
              <a:custGeom>
                <a:avLst/>
                <a:gdLst>
                  <a:gd name="T0" fmla="*/ 19 w 82"/>
                  <a:gd name="T1" fmla="*/ 15 h 156"/>
                  <a:gd name="T2" fmla="*/ 19 w 82"/>
                  <a:gd name="T3" fmla="*/ 62 h 156"/>
                  <a:gd name="T4" fmla="*/ 80 w 82"/>
                  <a:gd name="T5" fmla="*/ 62 h 156"/>
                  <a:gd name="T6" fmla="*/ 80 w 82"/>
                  <a:gd name="T7" fmla="*/ 79 h 156"/>
                  <a:gd name="T8" fmla="*/ 19 w 82"/>
                  <a:gd name="T9" fmla="*/ 79 h 156"/>
                  <a:gd name="T10" fmla="*/ 19 w 82"/>
                  <a:gd name="T11" fmla="*/ 139 h 156"/>
                  <a:gd name="T12" fmla="*/ 82 w 82"/>
                  <a:gd name="T13" fmla="*/ 139 h 156"/>
                  <a:gd name="T14" fmla="*/ 82 w 82"/>
                  <a:gd name="T15" fmla="*/ 156 h 156"/>
                  <a:gd name="T16" fmla="*/ 0 w 82"/>
                  <a:gd name="T17" fmla="*/ 156 h 156"/>
                  <a:gd name="T18" fmla="*/ 0 w 82"/>
                  <a:gd name="T19" fmla="*/ 0 h 156"/>
                  <a:gd name="T20" fmla="*/ 82 w 82"/>
                  <a:gd name="T21" fmla="*/ 0 h 156"/>
                  <a:gd name="T22" fmla="*/ 82 w 82"/>
                  <a:gd name="T23" fmla="*/ 15 h 156"/>
                  <a:gd name="T24" fmla="*/ 19 w 82"/>
                  <a:gd name="T25" fmla="*/ 15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2" h="156">
                    <a:moveTo>
                      <a:pt x="19" y="15"/>
                    </a:moveTo>
                    <a:lnTo>
                      <a:pt x="19" y="62"/>
                    </a:lnTo>
                    <a:lnTo>
                      <a:pt x="80" y="62"/>
                    </a:lnTo>
                    <a:lnTo>
                      <a:pt x="80" y="79"/>
                    </a:lnTo>
                    <a:lnTo>
                      <a:pt x="19" y="79"/>
                    </a:lnTo>
                    <a:lnTo>
                      <a:pt x="19" y="139"/>
                    </a:lnTo>
                    <a:lnTo>
                      <a:pt x="82" y="139"/>
                    </a:lnTo>
                    <a:lnTo>
                      <a:pt x="82" y="156"/>
                    </a:lnTo>
                    <a:lnTo>
                      <a:pt x="0" y="156"/>
                    </a:lnTo>
                    <a:lnTo>
                      <a:pt x="0" y="0"/>
                    </a:lnTo>
                    <a:lnTo>
                      <a:pt x="82" y="0"/>
                    </a:lnTo>
                    <a:lnTo>
                      <a:pt x="82" y="15"/>
                    </a:lnTo>
                    <a:lnTo>
                      <a:pt x="19" y="15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69" name="Freeform 110">
                <a:extLst>
                  <a:ext uri="{FF2B5EF4-FFF2-40B4-BE49-F238E27FC236}">
                    <a16:creationId xmlns:a16="http://schemas.microsoft.com/office/drawing/2014/main" id="{B95105D5-F6E0-473B-9E0A-D6AFEDE73E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38" y="2384"/>
                <a:ext cx="138" cy="170"/>
              </a:xfrm>
              <a:custGeom>
                <a:avLst/>
                <a:gdLst>
                  <a:gd name="T0" fmla="*/ 0 w 138"/>
                  <a:gd name="T1" fmla="*/ 0 h 170"/>
                  <a:gd name="T2" fmla="*/ 120 w 138"/>
                  <a:gd name="T3" fmla="*/ 128 h 170"/>
                  <a:gd name="T4" fmla="*/ 120 w 138"/>
                  <a:gd name="T5" fmla="*/ 8 h 170"/>
                  <a:gd name="T6" fmla="*/ 138 w 138"/>
                  <a:gd name="T7" fmla="*/ 8 h 170"/>
                  <a:gd name="T8" fmla="*/ 138 w 138"/>
                  <a:gd name="T9" fmla="*/ 170 h 170"/>
                  <a:gd name="T10" fmla="*/ 17 w 138"/>
                  <a:gd name="T11" fmla="*/ 43 h 170"/>
                  <a:gd name="T12" fmla="*/ 17 w 138"/>
                  <a:gd name="T13" fmla="*/ 164 h 170"/>
                  <a:gd name="T14" fmla="*/ 0 w 138"/>
                  <a:gd name="T15" fmla="*/ 164 h 170"/>
                  <a:gd name="T16" fmla="*/ 0 w 138"/>
                  <a:gd name="T17" fmla="*/ 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70">
                    <a:moveTo>
                      <a:pt x="0" y="0"/>
                    </a:moveTo>
                    <a:lnTo>
                      <a:pt x="120" y="128"/>
                    </a:lnTo>
                    <a:lnTo>
                      <a:pt x="120" y="8"/>
                    </a:lnTo>
                    <a:lnTo>
                      <a:pt x="138" y="8"/>
                    </a:lnTo>
                    <a:lnTo>
                      <a:pt x="138" y="170"/>
                    </a:lnTo>
                    <a:lnTo>
                      <a:pt x="17" y="43"/>
                    </a:lnTo>
                    <a:lnTo>
                      <a:pt x="17" y="164"/>
                    </a:lnTo>
                    <a:lnTo>
                      <a:pt x="0" y="16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70" name="Freeform 111">
                <a:extLst>
                  <a:ext uri="{FF2B5EF4-FFF2-40B4-BE49-F238E27FC236}">
                    <a16:creationId xmlns:a16="http://schemas.microsoft.com/office/drawing/2014/main" id="{233F0C25-D125-4125-B4CB-7F41083D85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9" y="2392"/>
                <a:ext cx="92" cy="156"/>
              </a:xfrm>
              <a:custGeom>
                <a:avLst/>
                <a:gdLst>
                  <a:gd name="T0" fmla="*/ 54 w 92"/>
                  <a:gd name="T1" fmla="*/ 156 h 156"/>
                  <a:gd name="T2" fmla="*/ 37 w 92"/>
                  <a:gd name="T3" fmla="*/ 156 h 156"/>
                  <a:gd name="T4" fmla="*/ 37 w 92"/>
                  <a:gd name="T5" fmla="*/ 15 h 156"/>
                  <a:gd name="T6" fmla="*/ 0 w 92"/>
                  <a:gd name="T7" fmla="*/ 15 h 156"/>
                  <a:gd name="T8" fmla="*/ 0 w 92"/>
                  <a:gd name="T9" fmla="*/ 0 h 156"/>
                  <a:gd name="T10" fmla="*/ 92 w 92"/>
                  <a:gd name="T11" fmla="*/ 0 h 156"/>
                  <a:gd name="T12" fmla="*/ 92 w 92"/>
                  <a:gd name="T13" fmla="*/ 15 h 156"/>
                  <a:gd name="T14" fmla="*/ 54 w 92"/>
                  <a:gd name="T15" fmla="*/ 15 h 156"/>
                  <a:gd name="T16" fmla="*/ 54 w 92"/>
                  <a:gd name="T17" fmla="*/ 15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2" h="156">
                    <a:moveTo>
                      <a:pt x="54" y="156"/>
                    </a:moveTo>
                    <a:lnTo>
                      <a:pt x="37" y="156"/>
                    </a:lnTo>
                    <a:lnTo>
                      <a:pt x="37" y="15"/>
                    </a:lnTo>
                    <a:lnTo>
                      <a:pt x="0" y="15"/>
                    </a:lnTo>
                    <a:lnTo>
                      <a:pt x="0" y="0"/>
                    </a:lnTo>
                    <a:lnTo>
                      <a:pt x="92" y="0"/>
                    </a:lnTo>
                    <a:lnTo>
                      <a:pt x="92" y="15"/>
                    </a:lnTo>
                    <a:lnTo>
                      <a:pt x="54" y="15"/>
                    </a:lnTo>
                    <a:lnTo>
                      <a:pt x="54" y="156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71" name="Freeform 112">
                <a:extLst>
                  <a:ext uri="{FF2B5EF4-FFF2-40B4-BE49-F238E27FC236}">
                    <a16:creationId xmlns:a16="http://schemas.microsoft.com/office/drawing/2014/main" id="{861BB3E4-DF34-44B8-8B08-915E0B2DA9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8" y="2703"/>
                <a:ext cx="70" cy="156"/>
              </a:xfrm>
              <a:custGeom>
                <a:avLst/>
                <a:gdLst>
                  <a:gd name="T0" fmla="*/ 17 w 70"/>
                  <a:gd name="T1" fmla="*/ 16 h 156"/>
                  <a:gd name="T2" fmla="*/ 17 w 70"/>
                  <a:gd name="T3" fmla="*/ 62 h 156"/>
                  <a:gd name="T4" fmla="*/ 69 w 70"/>
                  <a:gd name="T5" fmla="*/ 62 h 156"/>
                  <a:gd name="T6" fmla="*/ 69 w 70"/>
                  <a:gd name="T7" fmla="*/ 79 h 156"/>
                  <a:gd name="T8" fmla="*/ 17 w 70"/>
                  <a:gd name="T9" fmla="*/ 79 h 156"/>
                  <a:gd name="T10" fmla="*/ 17 w 70"/>
                  <a:gd name="T11" fmla="*/ 156 h 156"/>
                  <a:gd name="T12" fmla="*/ 0 w 70"/>
                  <a:gd name="T13" fmla="*/ 156 h 156"/>
                  <a:gd name="T14" fmla="*/ 0 w 70"/>
                  <a:gd name="T15" fmla="*/ 0 h 156"/>
                  <a:gd name="T16" fmla="*/ 70 w 70"/>
                  <a:gd name="T17" fmla="*/ 0 h 156"/>
                  <a:gd name="T18" fmla="*/ 70 w 70"/>
                  <a:gd name="T19" fmla="*/ 16 h 156"/>
                  <a:gd name="T20" fmla="*/ 17 w 70"/>
                  <a:gd name="T21" fmla="*/ 16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0" h="156">
                    <a:moveTo>
                      <a:pt x="17" y="16"/>
                    </a:moveTo>
                    <a:lnTo>
                      <a:pt x="17" y="62"/>
                    </a:lnTo>
                    <a:lnTo>
                      <a:pt x="69" y="62"/>
                    </a:lnTo>
                    <a:lnTo>
                      <a:pt x="69" y="79"/>
                    </a:lnTo>
                    <a:lnTo>
                      <a:pt x="17" y="79"/>
                    </a:lnTo>
                    <a:lnTo>
                      <a:pt x="17" y="156"/>
                    </a:lnTo>
                    <a:lnTo>
                      <a:pt x="0" y="156"/>
                    </a:lnTo>
                    <a:lnTo>
                      <a:pt x="0" y="0"/>
                    </a:lnTo>
                    <a:lnTo>
                      <a:pt x="70" y="0"/>
                    </a:lnTo>
                    <a:lnTo>
                      <a:pt x="70" y="16"/>
                    </a:lnTo>
                    <a:lnTo>
                      <a:pt x="17" y="16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72" name="Freeform 113">
                <a:extLst>
                  <a:ext uri="{FF2B5EF4-FFF2-40B4-BE49-F238E27FC236}">
                    <a16:creationId xmlns:a16="http://schemas.microsoft.com/office/drawing/2014/main" id="{09D257BB-E6CF-4326-9E53-04DF8C30D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9" y="2703"/>
                <a:ext cx="111" cy="159"/>
              </a:xfrm>
              <a:custGeom>
                <a:avLst/>
                <a:gdLst>
                  <a:gd name="T0" fmla="*/ 11 w 72"/>
                  <a:gd name="T1" fmla="*/ 62 h 103"/>
                  <a:gd name="T2" fmla="*/ 14 w 72"/>
                  <a:gd name="T3" fmla="*/ 81 h 103"/>
                  <a:gd name="T4" fmla="*/ 36 w 72"/>
                  <a:gd name="T5" fmla="*/ 92 h 103"/>
                  <a:gd name="T6" fmla="*/ 57 w 72"/>
                  <a:gd name="T7" fmla="*/ 81 h 103"/>
                  <a:gd name="T8" fmla="*/ 60 w 72"/>
                  <a:gd name="T9" fmla="*/ 62 h 103"/>
                  <a:gd name="T10" fmla="*/ 60 w 72"/>
                  <a:gd name="T11" fmla="*/ 0 h 103"/>
                  <a:gd name="T12" fmla="*/ 72 w 72"/>
                  <a:gd name="T13" fmla="*/ 0 h 103"/>
                  <a:gd name="T14" fmla="*/ 72 w 72"/>
                  <a:gd name="T15" fmla="*/ 65 h 103"/>
                  <a:gd name="T16" fmla="*/ 65 w 72"/>
                  <a:gd name="T17" fmla="*/ 89 h 103"/>
                  <a:gd name="T18" fmla="*/ 36 w 72"/>
                  <a:gd name="T19" fmla="*/ 103 h 103"/>
                  <a:gd name="T20" fmla="*/ 6 w 72"/>
                  <a:gd name="T21" fmla="*/ 89 h 103"/>
                  <a:gd name="T22" fmla="*/ 0 w 72"/>
                  <a:gd name="T23" fmla="*/ 65 h 103"/>
                  <a:gd name="T24" fmla="*/ 0 w 72"/>
                  <a:gd name="T25" fmla="*/ 0 h 103"/>
                  <a:gd name="T26" fmla="*/ 11 w 72"/>
                  <a:gd name="T27" fmla="*/ 0 h 103"/>
                  <a:gd name="T28" fmla="*/ 11 w 72"/>
                  <a:gd name="T29" fmla="*/ 62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2" h="103">
                    <a:moveTo>
                      <a:pt x="11" y="62"/>
                    </a:moveTo>
                    <a:cubicBezTo>
                      <a:pt x="11" y="72"/>
                      <a:pt x="12" y="77"/>
                      <a:pt x="14" y="81"/>
                    </a:cubicBezTo>
                    <a:cubicBezTo>
                      <a:pt x="18" y="88"/>
                      <a:pt x="27" y="92"/>
                      <a:pt x="36" y="92"/>
                    </a:cubicBezTo>
                    <a:cubicBezTo>
                      <a:pt x="44" y="92"/>
                      <a:pt x="53" y="88"/>
                      <a:pt x="57" y="81"/>
                    </a:cubicBezTo>
                    <a:cubicBezTo>
                      <a:pt x="59" y="77"/>
                      <a:pt x="60" y="72"/>
                      <a:pt x="60" y="62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72" y="65"/>
                      <a:pt x="72" y="65"/>
                      <a:pt x="72" y="65"/>
                    </a:cubicBezTo>
                    <a:cubicBezTo>
                      <a:pt x="72" y="76"/>
                      <a:pt x="70" y="83"/>
                      <a:pt x="65" y="89"/>
                    </a:cubicBezTo>
                    <a:cubicBezTo>
                      <a:pt x="58" y="97"/>
                      <a:pt x="47" y="103"/>
                      <a:pt x="36" y="103"/>
                    </a:cubicBezTo>
                    <a:cubicBezTo>
                      <a:pt x="24" y="103"/>
                      <a:pt x="13" y="97"/>
                      <a:pt x="6" y="89"/>
                    </a:cubicBezTo>
                    <a:cubicBezTo>
                      <a:pt x="1" y="83"/>
                      <a:pt x="0" y="76"/>
                      <a:pt x="0" y="65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0"/>
                      <a:pt x="11" y="0"/>
                      <a:pt x="11" y="0"/>
                    </a:cubicBezTo>
                    <a:lnTo>
                      <a:pt x="11" y="62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73" name="Freeform 114">
                <a:extLst>
                  <a:ext uri="{FF2B5EF4-FFF2-40B4-BE49-F238E27FC236}">
                    <a16:creationId xmlns:a16="http://schemas.microsoft.com/office/drawing/2014/main" id="{50D36481-EB13-45F9-AEFF-69CEDBFCCD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0" y="2697"/>
                <a:ext cx="138" cy="168"/>
              </a:xfrm>
              <a:custGeom>
                <a:avLst/>
                <a:gdLst>
                  <a:gd name="T0" fmla="*/ 0 w 138"/>
                  <a:gd name="T1" fmla="*/ 0 h 168"/>
                  <a:gd name="T2" fmla="*/ 121 w 138"/>
                  <a:gd name="T3" fmla="*/ 126 h 168"/>
                  <a:gd name="T4" fmla="*/ 121 w 138"/>
                  <a:gd name="T5" fmla="*/ 6 h 168"/>
                  <a:gd name="T6" fmla="*/ 138 w 138"/>
                  <a:gd name="T7" fmla="*/ 6 h 168"/>
                  <a:gd name="T8" fmla="*/ 138 w 138"/>
                  <a:gd name="T9" fmla="*/ 168 h 168"/>
                  <a:gd name="T10" fmla="*/ 16 w 138"/>
                  <a:gd name="T11" fmla="*/ 42 h 168"/>
                  <a:gd name="T12" fmla="*/ 16 w 138"/>
                  <a:gd name="T13" fmla="*/ 162 h 168"/>
                  <a:gd name="T14" fmla="*/ 0 w 138"/>
                  <a:gd name="T15" fmla="*/ 162 h 168"/>
                  <a:gd name="T16" fmla="*/ 0 w 138"/>
                  <a:gd name="T17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8" h="168">
                    <a:moveTo>
                      <a:pt x="0" y="0"/>
                    </a:moveTo>
                    <a:lnTo>
                      <a:pt x="121" y="126"/>
                    </a:lnTo>
                    <a:lnTo>
                      <a:pt x="121" y="6"/>
                    </a:lnTo>
                    <a:lnTo>
                      <a:pt x="138" y="6"/>
                    </a:lnTo>
                    <a:lnTo>
                      <a:pt x="138" y="168"/>
                    </a:lnTo>
                    <a:lnTo>
                      <a:pt x="16" y="42"/>
                    </a:lnTo>
                    <a:lnTo>
                      <a:pt x="16" y="162"/>
                    </a:lnTo>
                    <a:lnTo>
                      <a:pt x="0" y="16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  <p:sp>
            <p:nvSpPr>
              <p:cNvPr id="274" name="Freeform 115">
                <a:extLst>
                  <a:ext uri="{FF2B5EF4-FFF2-40B4-BE49-F238E27FC236}">
                    <a16:creationId xmlns:a16="http://schemas.microsoft.com/office/drawing/2014/main" id="{186921BF-D35E-48DD-A774-70F7CEB8C1A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58" y="2703"/>
                <a:ext cx="116" cy="156"/>
              </a:xfrm>
              <a:custGeom>
                <a:avLst/>
                <a:gdLst>
                  <a:gd name="T0" fmla="*/ 21 w 76"/>
                  <a:gd name="T1" fmla="*/ 90 h 101"/>
                  <a:gd name="T2" fmla="*/ 50 w 76"/>
                  <a:gd name="T3" fmla="*/ 81 h 101"/>
                  <a:gd name="T4" fmla="*/ 64 w 76"/>
                  <a:gd name="T5" fmla="*/ 50 h 101"/>
                  <a:gd name="T6" fmla="*/ 51 w 76"/>
                  <a:gd name="T7" fmla="*/ 20 h 101"/>
                  <a:gd name="T8" fmla="*/ 21 w 76"/>
                  <a:gd name="T9" fmla="*/ 10 h 101"/>
                  <a:gd name="T10" fmla="*/ 12 w 76"/>
                  <a:gd name="T11" fmla="*/ 10 h 101"/>
                  <a:gd name="T12" fmla="*/ 12 w 76"/>
                  <a:gd name="T13" fmla="*/ 90 h 101"/>
                  <a:gd name="T14" fmla="*/ 21 w 76"/>
                  <a:gd name="T15" fmla="*/ 90 h 101"/>
                  <a:gd name="T16" fmla="*/ 0 w 76"/>
                  <a:gd name="T17" fmla="*/ 0 h 101"/>
                  <a:gd name="T18" fmla="*/ 21 w 76"/>
                  <a:gd name="T19" fmla="*/ 0 h 101"/>
                  <a:gd name="T20" fmla="*/ 58 w 76"/>
                  <a:gd name="T21" fmla="*/ 11 h 101"/>
                  <a:gd name="T22" fmla="*/ 76 w 76"/>
                  <a:gd name="T23" fmla="*/ 50 h 101"/>
                  <a:gd name="T24" fmla="*/ 58 w 76"/>
                  <a:gd name="T25" fmla="*/ 89 h 101"/>
                  <a:gd name="T26" fmla="*/ 21 w 76"/>
                  <a:gd name="T27" fmla="*/ 101 h 101"/>
                  <a:gd name="T28" fmla="*/ 0 w 76"/>
                  <a:gd name="T29" fmla="*/ 101 h 101"/>
                  <a:gd name="T30" fmla="*/ 0 w 76"/>
                  <a:gd name="T31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6" h="101">
                    <a:moveTo>
                      <a:pt x="21" y="90"/>
                    </a:moveTo>
                    <a:cubicBezTo>
                      <a:pt x="34" y="90"/>
                      <a:pt x="43" y="88"/>
                      <a:pt x="50" y="81"/>
                    </a:cubicBezTo>
                    <a:cubicBezTo>
                      <a:pt x="59" y="74"/>
                      <a:pt x="64" y="63"/>
                      <a:pt x="64" y="50"/>
                    </a:cubicBezTo>
                    <a:cubicBezTo>
                      <a:pt x="64" y="38"/>
                      <a:pt x="59" y="27"/>
                      <a:pt x="51" y="20"/>
                    </a:cubicBezTo>
                    <a:cubicBezTo>
                      <a:pt x="43" y="13"/>
                      <a:pt x="34" y="10"/>
                      <a:pt x="21" y="10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2" y="90"/>
                      <a:pt x="12" y="90"/>
                      <a:pt x="12" y="90"/>
                    </a:cubicBezTo>
                    <a:lnTo>
                      <a:pt x="21" y="90"/>
                    </a:lnTo>
                    <a:close/>
                    <a:moveTo>
                      <a:pt x="0" y="0"/>
                    </a:moveTo>
                    <a:cubicBezTo>
                      <a:pt x="21" y="0"/>
                      <a:pt x="21" y="0"/>
                      <a:pt x="21" y="0"/>
                    </a:cubicBezTo>
                    <a:cubicBezTo>
                      <a:pt x="37" y="0"/>
                      <a:pt x="48" y="3"/>
                      <a:pt x="58" y="11"/>
                    </a:cubicBezTo>
                    <a:cubicBezTo>
                      <a:pt x="69" y="21"/>
                      <a:pt x="76" y="35"/>
                      <a:pt x="76" y="50"/>
                    </a:cubicBezTo>
                    <a:cubicBezTo>
                      <a:pt x="76" y="66"/>
                      <a:pt x="69" y="80"/>
                      <a:pt x="58" y="89"/>
                    </a:cubicBezTo>
                    <a:cubicBezTo>
                      <a:pt x="48" y="98"/>
                      <a:pt x="37" y="101"/>
                      <a:pt x="21" y="101"/>
                    </a:cubicBezTo>
                    <a:cubicBezTo>
                      <a:pt x="0" y="101"/>
                      <a:pt x="0" y="101"/>
                      <a:pt x="0" y="10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5B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1128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4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9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42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5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74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2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6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6AAF0-1681-489B-8FB1-B165EEACF1E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84FD-725C-4CF9-B207-3FC0F9046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4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Klikněte pro úpravu stylu titulu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Upravit hlavní textové styly</a:t>
            </a:r>
          </a:p>
          <a:p>
            <a:pPr lvl="1"/>
            <a:r>
              <a:t>Druhá úroveň</a:t>
            </a:r>
          </a:p>
          <a:p>
            <a:pPr lvl="2"/>
            <a:r>
              <a:t>Třetí úroveň</a:t>
            </a:r>
          </a:p>
          <a:p>
            <a:pPr lvl="3"/>
            <a:r>
              <a:t>Čtvrtá úroveň</a:t>
            </a:r>
          </a:p>
          <a:p>
            <a:pPr lvl="4"/>
            <a:r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6AAF0-1681-489B-8FB1-B165EEACF1EA}" type="datetimeFigureOut">
              <a:rPr lang="en-US" smtClean="0"/>
              <a:t>3/7/2022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784FD-725C-4CF9-B207-3FC0F9046AA1}" type="slidenum">
              <a:rPr lang="en-US" smtClean="0"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327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60401" y="534423"/>
            <a:ext cx="10858500" cy="262380"/>
          </a:xfrm>
        </p:spPr>
        <p:txBody>
          <a:bodyPr>
            <a:normAutofit fontScale="92500" lnSpcReduction="20000"/>
          </a:bodyPr>
          <a:lstStyle/>
          <a:p>
            <a:r>
              <a:rPr dirty="0" err="1">
                <a:latin typeface="Arial" panose="020B0604020202020204" pitchFamily="34" charset="0"/>
              </a:rPr>
              <a:t>Nabídka</a:t>
            </a:r>
            <a:r>
              <a:rPr dirty="0">
                <a:latin typeface="Arial" panose="020B0604020202020204" pitchFamily="34" charset="0"/>
              </a:rPr>
              <a:t> EIB – </a:t>
            </a:r>
            <a:r>
              <a:rPr dirty="0" err="1">
                <a:latin typeface="Arial" panose="020B0604020202020204" pitchFamily="34" charset="0"/>
              </a:rPr>
              <a:t>Financování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projektů</a:t>
            </a:r>
            <a:r>
              <a:rPr dirty="0">
                <a:latin typeface="Arial" panose="020B0604020202020204" pitchFamily="34" charset="0"/>
              </a:rPr>
              <a:t> a </a:t>
            </a:r>
            <a:r>
              <a:rPr dirty="0" err="1">
                <a:latin typeface="Arial" panose="020B0604020202020204" pitchFamily="34" charset="0"/>
              </a:rPr>
              <a:t>partnerství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veřejného</a:t>
            </a:r>
            <a:r>
              <a:rPr dirty="0">
                <a:latin typeface="Arial" panose="020B0604020202020204" pitchFamily="34" charset="0"/>
              </a:rPr>
              <a:t> a </a:t>
            </a:r>
            <a:r>
              <a:rPr dirty="0" err="1">
                <a:latin typeface="Arial" panose="020B0604020202020204" pitchFamily="34" charset="0"/>
              </a:rPr>
              <a:t>soukromého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sektoru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980176" y="990924"/>
            <a:ext cx="5551424" cy="48338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endParaRPr sz="1800" dirty="0">
              <a:solidFill>
                <a:schemeClr val="accent5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sz="1800" dirty="0">
              <a:solidFill>
                <a:schemeClr val="accent5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  <a:defRPr sz="1400" i="0">
                <a:solidFill>
                  <a:srgbClr val="015CAB"/>
                </a:solidFill>
              </a:defRPr>
            </a:pPr>
            <a:r>
              <a:rPr dirty="0" err="1"/>
              <a:t>Klíčové</a:t>
            </a:r>
            <a:r>
              <a:rPr dirty="0"/>
              <a:t> </a:t>
            </a:r>
            <a:r>
              <a:rPr dirty="0" err="1"/>
              <a:t>rysy</a:t>
            </a:r>
            <a:r>
              <a:rPr dirty="0"/>
              <a:t> </a:t>
            </a:r>
            <a:r>
              <a:rPr dirty="0" err="1"/>
              <a:t>partnerství</a:t>
            </a:r>
            <a:r>
              <a:rPr dirty="0"/>
              <a:t> </a:t>
            </a:r>
            <a:r>
              <a:rPr dirty="0" err="1"/>
              <a:t>veřejného</a:t>
            </a:r>
            <a:r>
              <a:rPr dirty="0"/>
              <a:t> a </a:t>
            </a:r>
            <a:r>
              <a:rPr dirty="0" err="1"/>
              <a:t>soukromého</a:t>
            </a:r>
            <a:r>
              <a:rPr dirty="0"/>
              <a:t> </a:t>
            </a:r>
            <a:r>
              <a:rPr dirty="0" err="1"/>
              <a:t>sektoru</a:t>
            </a:r>
            <a:r>
              <a:rPr dirty="0"/>
              <a:t> </a:t>
            </a:r>
            <a:endParaRPr sz="1400" i="0" dirty="0">
              <a:solidFill>
                <a:srgbClr val="015CAB"/>
              </a:solidFill>
            </a:endParaRPr>
          </a:p>
          <a:p>
            <a:pPr marL="285750" indent="-285750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1400" b="0" i="0"/>
            </a:pPr>
            <a:r>
              <a:rPr dirty="0" err="1">
                <a:solidFill>
                  <a:schemeClr val="tx1"/>
                </a:solidFill>
              </a:rPr>
              <a:t>Dlouhodobá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smlouva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mezi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veřejným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zadavatelem</a:t>
            </a:r>
            <a:r>
              <a:rPr dirty="0">
                <a:solidFill>
                  <a:schemeClr val="tx1"/>
                </a:solidFill>
              </a:rPr>
              <a:t> a </a:t>
            </a:r>
            <a:r>
              <a:rPr dirty="0" err="1">
                <a:solidFill>
                  <a:schemeClr val="tx1"/>
                </a:solidFill>
              </a:rPr>
              <a:t>partnerem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ze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soukromého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sektoru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zaměřená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na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accent5"/>
                </a:solidFill>
              </a:rPr>
              <a:t>poskytování</a:t>
            </a:r>
            <a:r>
              <a:rPr dirty="0">
                <a:solidFill>
                  <a:schemeClr val="accent5"/>
                </a:solidFill>
              </a:rPr>
              <a:t> </a:t>
            </a:r>
            <a:r>
              <a:rPr dirty="0" err="1">
                <a:solidFill>
                  <a:schemeClr val="accent5"/>
                </a:solidFill>
              </a:rPr>
              <a:t>služeb</a:t>
            </a:r>
            <a:r>
              <a:rPr dirty="0">
                <a:solidFill>
                  <a:schemeClr val="accent5"/>
                </a:solidFill>
              </a:rPr>
              <a:t>, a </a:t>
            </a:r>
            <a:r>
              <a:rPr dirty="0" err="1">
                <a:solidFill>
                  <a:schemeClr val="accent5"/>
                </a:solidFill>
              </a:rPr>
              <a:t>nikoli</a:t>
            </a:r>
            <a:r>
              <a:rPr dirty="0">
                <a:solidFill>
                  <a:schemeClr val="accent5"/>
                </a:solidFill>
              </a:rPr>
              <a:t> </a:t>
            </a:r>
            <a:r>
              <a:rPr dirty="0" err="1">
                <a:solidFill>
                  <a:schemeClr val="accent5"/>
                </a:solidFill>
              </a:rPr>
              <a:t>na</a:t>
            </a:r>
            <a:r>
              <a:rPr dirty="0">
                <a:solidFill>
                  <a:schemeClr val="accent5"/>
                </a:solidFill>
              </a:rPr>
              <a:t> </a:t>
            </a:r>
            <a:r>
              <a:rPr lang="en-US" dirty="0" err="1" smtClean="0">
                <a:solidFill>
                  <a:schemeClr val="accent5"/>
                </a:solidFill>
              </a:rPr>
              <a:t>aktiva</a:t>
            </a:r>
            <a:endParaRPr dirty="0">
              <a:solidFill>
                <a:schemeClr val="accent5"/>
              </a:solidFill>
            </a:endParaRPr>
          </a:p>
          <a:p>
            <a:pPr marL="285750" indent="-285750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1400" b="0" i="0"/>
            </a:pPr>
            <a:r>
              <a:rPr dirty="0" err="1">
                <a:solidFill>
                  <a:schemeClr val="accent5"/>
                </a:solidFill>
              </a:rPr>
              <a:t>Převod</a:t>
            </a:r>
            <a:r>
              <a:rPr dirty="0">
                <a:solidFill>
                  <a:schemeClr val="accent5"/>
                </a:solidFill>
              </a:rPr>
              <a:t> </a:t>
            </a:r>
            <a:r>
              <a:rPr dirty="0" err="1">
                <a:solidFill>
                  <a:schemeClr val="accent5"/>
                </a:solidFill>
              </a:rPr>
              <a:t>určitých</a:t>
            </a:r>
            <a:r>
              <a:rPr dirty="0">
                <a:solidFill>
                  <a:schemeClr val="accent5"/>
                </a:solidFill>
              </a:rPr>
              <a:t> </a:t>
            </a:r>
            <a:r>
              <a:rPr dirty="0" err="1">
                <a:solidFill>
                  <a:schemeClr val="accent5"/>
                </a:solidFill>
              </a:rPr>
              <a:t>rizik</a:t>
            </a:r>
            <a:r>
              <a:rPr dirty="0">
                <a:solidFill>
                  <a:schemeClr val="accent5"/>
                </a:solidFill>
              </a:rPr>
              <a:t> </a:t>
            </a:r>
            <a:r>
              <a:rPr dirty="0" err="1">
                <a:solidFill>
                  <a:schemeClr val="accent5"/>
                </a:solidFill>
              </a:rPr>
              <a:t>projektu</a:t>
            </a:r>
            <a:r>
              <a:rPr dirty="0">
                <a:solidFill>
                  <a:schemeClr val="accent5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na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soukromého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partnera</a:t>
            </a:r>
            <a:r>
              <a:rPr dirty="0">
                <a:solidFill>
                  <a:schemeClr val="tx1"/>
                </a:solidFill>
              </a:rPr>
              <a:t>, </a:t>
            </a:r>
            <a:r>
              <a:rPr dirty="0" err="1">
                <a:solidFill>
                  <a:schemeClr val="tx1"/>
                </a:solidFill>
              </a:rPr>
              <a:t>zejména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pokud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jde</a:t>
            </a:r>
            <a:r>
              <a:rPr dirty="0">
                <a:solidFill>
                  <a:schemeClr val="tx1"/>
                </a:solidFill>
              </a:rPr>
              <a:t> o </a:t>
            </a:r>
            <a:r>
              <a:rPr dirty="0" err="1">
                <a:solidFill>
                  <a:schemeClr val="tx1"/>
                </a:solidFill>
              </a:rPr>
              <a:t>správu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aktiv</a:t>
            </a:r>
            <a:r>
              <a:rPr dirty="0">
                <a:solidFill>
                  <a:schemeClr val="tx1"/>
                </a:solidFill>
              </a:rPr>
              <a:t> a </a:t>
            </a:r>
            <a:r>
              <a:rPr dirty="0" err="1">
                <a:solidFill>
                  <a:schemeClr val="tx1"/>
                </a:solidFill>
              </a:rPr>
              <a:t>poskytování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služeb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po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celou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dobu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životnosti</a:t>
            </a:r>
            <a:r>
              <a:rPr dirty="0">
                <a:solidFill>
                  <a:schemeClr val="tx1"/>
                </a:solidFill>
              </a:rPr>
              <a:t> a/</a:t>
            </a:r>
            <a:r>
              <a:rPr dirty="0" err="1">
                <a:solidFill>
                  <a:schemeClr val="tx1"/>
                </a:solidFill>
              </a:rPr>
              <a:t>nebo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financování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projektu</a:t>
            </a:r>
            <a:endParaRPr dirty="0">
              <a:solidFill>
                <a:schemeClr val="tx1"/>
              </a:solidFill>
            </a:endParaRPr>
          </a:p>
          <a:p>
            <a:pPr marL="285750" indent="-285750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 sz="1400" b="0" i="0">
                <a:solidFill>
                  <a:schemeClr val="tx1"/>
                </a:solidFill>
              </a:defRPr>
            </a:pPr>
            <a:r>
              <a:rPr dirty="0" err="1"/>
              <a:t>Veřejný</a:t>
            </a:r>
            <a:r>
              <a:rPr dirty="0"/>
              <a:t> </a:t>
            </a:r>
            <a:r>
              <a:rPr dirty="0" err="1"/>
              <a:t>sektor</a:t>
            </a:r>
            <a:r>
              <a:rPr dirty="0"/>
              <a:t> </a:t>
            </a:r>
            <a:r>
              <a:rPr dirty="0" err="1"/>
              <a:t>hledá</a:t>
            </a:r>
            <a:r>
              <a:rPr dirty="0"/>
              <a:t> </a:t>
            </a:r>
            <a:r>
              <a:rPr dirty="0" err="1"/>
              <a:t>výhody</a:t>
            </a:r>
            <a:r>
              <a:rPr dirty="0"/>
              <a:t> </a:t>
            </a:r>
            <a:r>
              <a:rPr dirty="0" err="1"/>
              <a:t>plynoucí</a:t>
            </a:r>
            <a:r>
              <a:rPr dirty="0"/>
              <a:t> z </a:t>
            </a:r>
            <a:r>
              <a:rPr dirty="0" err="1"/>
              <a:t>účasti</a:t>
            </a:r>
            <a:r>
              <a:rPr dirty="0"/>
              <a:t> </a:t>
            </a:r>
            <a:r>
              <a:rPr dirty="0" err="1"/>
              <a:t>soukromého</a:t>
            </a:r>
            <a:r>
              <a:rPr dirty="0"/>
              <a:t> </a:t>
            </a:r>
            <a:r>
              <a:rPr dirty="0" err="1"/>
              <a:t>sektoru</a:t>
            </a:r>
            <a:r>
              <a:rPr dirty="0"/>
              <a:t> pro </a:t>
            </a:r>
            <a:r>
              <a:rPr dirty="0" err="1"/>
              <a:t>dosažení</a:t>
            </a:r>
            <a:r>
              <a:rPr dirty="0"/>
              <a:t> </a:t>
            </a:r>
            <a:r>
              <a:rPr dirty="0" err="1"/>
              <a:t>lepších</a:t>
            </a:r>
            <a:r>
              <a:rPr dirty="0"/>
              <a:t> </a:t>
            </a:r>
            <a:r>
              <a:rPr dirty="0" err="1"/>
              <a:t>výsledků</a:t>
            </a:r>
            <a:r>
              <a:rPr dirty="0"/>
              <a:t> z </a:t>
            </a:r>
            <a:r>
              <a:rPr dirty="0" err="1"/>
              <a:t>hlediska</a:t>
            </a:r>
            <a:r>
              <a:rPr dirty="0"/>
              <a:t> </a:t>
            </a:r>
            <a:r>
              <a:rPr lang="en-US" dirty="0"/>
              <a:t>"</a:t>
            </a:r>
            <a:r>
              <a:rPr dirty="0" err="1" smtClean="0"/>
              <a:t>hodnoty</a:t>
            </a:r>
            <a:r>
              <a:rPr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dirty="0" smtClean="0"/>
              <a:t>pen</a:t>
            </a:r>
            <a:r>
              <a:rPr lang="cs-CZ" dirty="0" smtClean="0"/>
              <a:t>í</a:t>
            </a:r>
            <a:r>
              <a:rPr dirty="0" smtClean="0"/>
              <a:t>z</a:t>
            </a:r>
            <a:r>
              <a:rPr lang="cs-CZ" dirty="0" smtClean="0"/>
              <a:t>e</a:t>
            </a:r>
            <a:r>
              <a:rPr lang="en-US" dirty="0" smtClean="0"/>
              <a:t>”.</a:t>
            </a:r>
            <a:r>
              <a:rPr dirty="0" smtClean="0"/>
              <a:t> </a:t>
            </a:r>
            <a:endParaRPr sz="1400" b="0" i="0" dirty="0">
              <a:solidFill>
                <a:schemeClr val="tx1"/>
              </a:solidFill>
            </a:endParaRPr>
          </a:p>
          <a:p>
            <a:endParaRPr sz="1400" b="0" i="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108" y="2208913"/>
            <a:ext cx="5221818" cy="2847719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728472" y="1580301"/>
            <a:ext cx="5551424" cy="417252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50" b="1" i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  <a:defRPr sz="1400" i="0">
                <a:solidFill>
                  <a:srgbClr val="015CAB"/>
                </a:solidFill>
              </a:defRPr>
            </a:pPr>
            <a:r>
              <a:t>Nabídka produktů EIB</a:t>
            </a:r>
            <a:endParaRPr sz="1400" i="0">
              <a:solidFill>
                <a:srgbClr val="015CA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875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60401" y="543567"/>
            <a:ext cx="10858500" cy="26238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defRPr sz="1500"/>
            </a:pPr>
            <a:r>
              <a:rPr dirty="0" err="1">
                <a:latin typeface="Arial" panose="020B0604020202020204" pitchFamily="34" charset="0"/>
              </a:rPr>
              <a:t>Klíčová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odvětví</a:t>
            </a:r>
            <a:r>
              <a:rPr dirty="0">
                <a:latin typeface="Arial" panose="020B0604020202020204" pitchFamily="34" charset="0"/>
              </a:rPr>
              <a:t>, v </a:t>
            </a:r>
            <a:r>
              <a:rPr dirty="0" err="1">
                <a:latin typeface="Arial" panose="020B0604020202020204" pitchFamily="34" charset="0"/>
              </a:rPr>
              <a:t>nichž</a:t>
            </a:r>
            <a:r>
              <a:rPr dirty="0">
                <a:latin typeface="Arial" panose="020B0604020202020204" pitchFamily="34" charset="0"/>
              </a:rPr>
              <a:t> se </a:t>
            </a:r>
            <a:r>
              <a:rPr dirty="0" err="1">
                <a:latin typeface="Arial" panose="020B0604020202020204" pitchFamily="34" charset="0"/>
              </a:rPr>
              <a:t>partnerství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veřejného</a:t>
            </a:r>
            <a:r>
              <a:rPr dirty="0">
                <a:latin typeface="Arial" panose="020B0604020202020204" pitchFamily="34" charset="0"/>
              </a:rPr>
              <a:t> a </a:t>
            </a:r>
            <a:r>
              <a:rPr dirty="0" err="1">
                <a:latin typeface="Arial" panose="020B0604020202020204" pitchFamily="34" charset="0"/>
              </a:rPr>
              <a:t>soukromého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sektoru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používají</a:t>
            </a:r>
            <a:endParaRPr sz="1500" dirty="0">
              <a:latin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60400" y="1182948"/>
            <a:ext cx="10871200" cy="214674"/>
          </a:xfrm>
        </p:spPr>
        <p:txBody>
          <a:bodyPr>
            <a:normAutofit fontScale="85000" lnSpcReduction="20000"/>
          </a:bodyPr>
          <a:lstStyle/>
          <a:p>
            <a:r>
              <a:t>Odvětví a příklady</a:t>
            </a:r>
          </a:p>
          <a:p>
            <a:endParaRPr/>
          </a:p>
        </p:txBody>
      </p:sp>
      <p:sp>
        <p:nvSpPr>
          <p:cNvPr id="4" name="Subtitle" descr="Subtitle"/>
          <p:cNvSpPr txBox="1"/>
          <p:nvPr/>
        </p:nvSpPr>
        <p:spPr bwMode="gray">
          <a:xfrm>
            <a:off x="2027548" y="1656152"/>
            <a:ext cx="8388452" cy="450892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anchor="ctr">
            <a:spAutoFit/>
          </a:bodyPr>
          <a:lstStyle/>
          <a:p>
            <a:pPr eaLnBrk="0" hangingPunct="0">
              <a:defRPr sz="1400" b="1">
                <a:solidFill>
                  <a:srgbClr val="015CAB"/>
                </a:solidFill>
                <a:sym typeface="Arial"/>
              </a:defRPr>
            </a:pPr>
            <a:r>
              <a:t>Doprava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ym typeface="Arial"/>
              </a:defRPr>
            </a:pPr>
            <a:r>
              <a:t>Silnice &amp; Dálnice </a:t>
            </a:r>
            <a:endParaRPr sz="1200">
              <a:sym typeface="Arial"/>
            </a:endParaRP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ym typeface="Arial"/>
              </a:defRPr>
            </a:pPr>
            <a:r>
              <a:t>Železniční infrastruktura a kolejová vozidla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ym typeface="Arial"/>
              </a:defRPr>
            </a:pPr>
            <a:r>
              <a:t>Městská doprava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ym typeface="Arial"/>
              </a:defRPr>
            </a:pPr>
            <a:r>
              <a:t>Nové druhy dopravy spojené s čistou mobilitou – dobíjecí stanice a související infrastruktury</a:t>
            </a:r>
            <a:endParaRPr sz="1200"/>
          </a:p>
          <a:p>
            <a:pPr marL="285750" indent="-285750" eaLnBrk="0" hangingPunct="0">
              <a:buFont typeface="Wingdings" panose="05000000000000000000" pitchFamily="2" charset="2"/>
              <a:buChar char="q"/>
            </a:pPr>
            <a:endParaRPr sz="1400" b="1"/>
          </a:p>
          <a:p>
            <a:pPr eaLnBrk="0" hangingPunct="0">
              <a:defRPr sz="1400" b="1">
                <a:solidFill>
                  <a:srgbClr val="015CAB"/>
                </a:solidFill>
              </a:defRPr>
            </a:pPr>
            <a:r>
              <a:t>Energie &amp; Životní prostředí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t>Výroba energie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t>Energetická účinnost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t>Přizpůsobení se změně klimatu</a:t>
            </a:r>
            <a:endParaRPr sz="1200"/>
          </a:p>
          <a:p>
            <a:pPr lvl="1" eaLnBrk="0" hangingPunct="0"/>
            <a:endParaRPr sz="1200">
              <a:latin typeface="Arial"/>
              <a:sym typeface="Arial"/>
            </a:endParaRPr>
          </a:p>
          <a:p>
            <a:pPr marL="0" lvl="1" eaLnBrk="0" hangingPunct="0">
              <a:defRPr sz="1400" b="1">
                <a:solidFill>
                  <a:srgbClr val="015CAB"/>
                </a:solidFill>
                <a:sym typeface="Arial"/>
              </a:defRPr>
            </a:pPr>
            <a:r>
              <a:t>Vzdělávání &amp; Sociální infrastruktura</a:t>
            </a:r>
            <a:endParaRPr sz="1400" b="1">
              <a:solidFill>
                <a:srgbClr val="015CAB"/>
              </a:solidFill>
              <a:sym typeface="Arial"/>
            </a:endParaRP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ym typeface="Arial"/>
              </a:defRPr>
            </a:pPr>
            <a:r>
              <a:t>Sociální bydlení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ym typeface="Arial"/>
              </a:defRPr>
            </a:pPr>
            <a:r>
              <a:t>Školy 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>
                <a:sym typeface="Arial"/>
              </a:defRPr>
            </a:pPr>
            <a:r>
              <a:t>Univerzitní kampus</a:t>
            </a:r>
          </a:p>
          <a:p>
            <a:pPr marL="742950" lvl="1" indent="-285750" eaLnBrk="0" hangingPunct="0">
              <a:buFont typeface="Arial" panose="020B0604020202020204" pitchFamily="34" charset="0"/>
              <a:buChar char="•"/>
            </a:pPr>
            <a:endParaRPr sz="1200">
              <a:latin typeface="Arial"/>
              <a:sym typeface="Arial"/>
            </a:endParaRPr>
          </a:p>
          <a:p>
            <a:pPr marL="0" lvl="1" eaLnBrk="0" hangingPunct="0">
              <a:defRPr sz="1400" b="1">
                <a:solidFill>
                  <a:srgbClr val="015CAB"/>
                </a:solidFill>
              </a:defRPr>
            </a:pPr>
            <a:r>
              <a:t>Telekomunikace</a:t>
            </a:r>
          </a:p>
          <a:p>
            <a:pPr marL="742950" lvl="2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t>Rozvoj širokopásmového připojení </a:t>
            </a:r>
          </a:p>
          <a:p>
            <a:pPr lvl="1" eaLnBrk="0" hangingPunct="0"/>
            <a:endParaRPr sz="1200">
              <a:latin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1210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3810061-41B9-43EF-A642-9A6708717C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0910" y="603394"/>
            <a:ext cx="8143875" cy="262379"/>
          </a:xfrm>
        </p:spPr>
        <p:txBody>
          <a:bodyPr>
            <a:noAutofit/>
          </a:bodyPr>
          <a:lstStyle/>
          <a:p>
            <a:pPr>
              <a:defRPr sz="1500"/>
            </a:pPr>
            <a:r>
              <a:rPr dirty="0" err="1">
                <a:latin typeface="Arial" panose="020B0604020202020204" pitchFamily="34" charset="0"/>
              </a:rPr>
              <a:t>Případová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studie</a:t>
            </a:r>
            <a:r>
              <a:rPr dirty="0">
                <a:latin typeface="Arial" panose="020B0604020202020204" pitchFamily="34" charset="0"/>
              </a:rPr>
              <a:t>: </a:t>
            </a:r>
            <a:r>
              <a:rPr dirty="0" err="1">
                <a:latin typeface="Arial" panose="020B0604020202020204" pitchFamily="34" charset="0"/>
              </a:rPr>
              <a:t>Partnerství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veřejného</a:t>
            </a:r>
            <a:r>
              <a:rPr dirty="0">
                <a:latin typeface="Arial" panose="020B0604020202020204" pitchFamily="34" charset="0"/>
              </a:rPr>
              <a:t> a </a:t>
            </a:r>
            <a:r>
              <a:rPr dirty="0" err="1">
                <a:latin typeface="Arial" panose="020B0604020202020204" pitchFamily="34" charset="0"/>
              </a:rPr>
              <a:t>soukromého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sektoru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pořizovaná</a:t>
            </a:r>
            <a:r>
              <a:rPr dirty="0">
                <a:latin typeface="Arial" panose="020B0604020202020204" pitchFamily="34" charset="0"/>
              </a:rPr>
              <a:t> </a:t>
            </a:r>
            <a:r>
              <a:rPr dirty="0" err="1">
                <a:latin typeface="Arial" panose="020B0604020202020204" pitchFamily="34" charset="0"/>
              </a:rPr>
              <a:t>obcemi</a:t>
            </a:r>
            <a:endParaRPr sz="1500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1A0EE-D7F9-4191-B0C2-9D39C68B49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FA83AF-AB7A-4B99-B737-1EBED37E7AB5}" type="slidenum">
              <a:rPr lang="en-GB" smtClean="0"/>
              <a:t>3</a:t>
            </a:fld>
            <a:endParaRPr lang="en-GB" smtClean="0"/>
          </a:p>
        </p:txBody>
      </p:sp>
      <p:sp>
        <p:nvSpPr>
          <p:cNvPr id="139" name="TextBox 138"/>
          <p:cNvSpPr txBox="1"/>
          <p:nvPr/>
        </p:nvSpPr>
        <p:spPr>
          <a:xfrm>
            <a:off x="1801445" y="1361867"/>
            <a:ext cx="4237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015CAB"/>
                </a:solidFill>
              </a:defRPr>
            </a:pPr>
            <a:r>
              <a:t>VÍDEŇSKÁ ŠKOLA PPP PROGRAM</a:t>
            </a:r>
          </a:p>
          <a:p>
            <a:pPr>
              <a:defRPr sz="1400" b="1" i="1">
                <a:solidFill>
                  <a:srgbClr val="FFD400"/>
                </a:solidFill>
              </a:defRPr>
            </a:pPr>
            <a:r>
              <a:t>Rakousko</a:t>
            </a:r>
            <a:endParaRPr sz="1400" b="1" i="1">
              <a:solidFill>
                <a:srgbClr val="FFD400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1708969" y="1924574"/>
            <a:ext cx="8101332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015CAB"/>
                </a:solidFill>
              </a:defRPr>
            </a:pPr>
            <a:r>
              <a:rPr dirty="0" err="1"/>
              <a:t>Investice</a:t>
            </a:r>
            <a:endParaRPr sz="12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rPr dirty="0" err="1"/>
              <a:t>Projekt</a:t>
            </a:r>
            <a:r>
              <a:rPr dirty="0"/>
              <a:t> se </a:t>
            </a:r>
            <a:r>
              <a:rPr dirty="0" err="1"/>
              <a:t>týká</a:t>
            </a:r>
            <a:r>
              <a:rPr dirty="0"/>
              <a:t> </a:t>
            </a:r>
            <a:r>
              <a:rPr dirty="0" err="1"/>
              <a:t>projektování</a:t>
            </a:r>
            <a:r>
              <a:rPr dirty="0"/>
              <a:t>, </a:t>
            </a:r>
            <a:r>
              <a:rPr dirty="0" err="1"/>
              <a:t>výstavby</a:t>
            </a:r>
            <a:r>
              <a:rPr dirty="0"/>
              <a:t>, </a:t>
            </a:r>
            <a:r>
              <a:rPr dirty="0" err="1"/>
              <a:t>financování</a:t>
            </a:r>
            <a:r>
              <a:rPr dirty="0"/>
              <a:t>, </a:t>
            </a:r>
            <a:r>
              <a:rPr dirty="0" err="1"/>
              <a:t>provozu</a:t>
            </a:r>
            <a:r>
              <a:rPr dirty="0"/>
              <a:t> a </a:t>
            </a:r>
            <a:r>
              <a:rPr dirty="0" err="1"/>
              <a:t>údržby</a:t>
            </a:r>
            <a:r>
              <a:rPr dirty="0"/>
              <a:t> </a:t>
            </a:r>
            <a:r>
              <a:rPr dirty="0" err="1"/>
              <a:t>školních</a:t>
            </a:r>
            <a:r>
              <a:rPr dirty="0"/>
              <a:t> </a:t>
            </a:r>
            <a:r>
              <a:rPr dirty="0" err="1"/>
              <a:t>budov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městě</a:t>
            </a:r>
            <a:r>
              <a:rPr dirty="0"/>
              <a:t> </a:t>
            </a:r>
            <a:r>
              <a:rPr dirty="0" err="1"/>
              <a:t>Vídeň</a:t>
            </a:r>
            <a:r>
              <a:rPr dirty="0"/>
              <a:t> (</a:t>
            </a:r>
            <a:r>
              <a:rPr dirty="0" err="1"/>
              <a:t>Rakousko</a:t>
            </a:r>
            <a:r>
              <a:rPr dirty="0"/>
              <a:t>).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rPr lang="en-US" dirty="0" smtClean="0"/>
              <a:t>Je </a:t>
            </a:r>
            <a:r>
              <a:rPr lang="en-US" dirty="0" err="1"/>
              <a:t>s</a:t>
            </a:r>
            <a:r>
              <a:rPr dirty="0" err="1" smtClean="0"/>
              <a:t>oučástí</a:t>
            </a:r>
            <a:r>
              <a:rPr dirty="0" smtClean="0"/>
              <a:t> </a:t>
            </a:r>
            <a:r>
              <a:rPr dirty="0" err="1"/>
              <a:t>ambiciózního</a:t>
            </a:r>
            <a:r>
              <a:rPr dirty="0"/>
              <a:t> </a:t>
            </a:r>
            <a:r>
              <a:rPr dirty="0" err="1"/>
              <a:t>školního</a:t>
            </a:r>
            <a:r>
              <a:rPr dirty="0"/>
              <a:t> </a:t>
            </a:r>
            <a:r>
              <a:rPr dirty="0" err="1"/>
              <a:t>programu</a:t>
            </a:r>
            <a:r>
              <a:rPr dirty="0"/>
              <a:t> PPP, </a:t>
            </a:r>
            <a:r>
              <a:rPr dirty="0" err="1"/>
              <a:t>který</a:t>
            </a:r>
            <a:r>
              <a:rPr dirty="0"/>
              <a:t> </a:t>
            </a:r>
            <a:r>
              <a:rPr dirty="0" err="1"/>
              <a:t>zahrnuje</a:t>
            </a:r>
            <a:r>
              <a:rPr dirty="0"/>
              <a:t> </a:t>
            </a:r>
            <a:r>
              <a:rPr dirty="0" err="1"/>
              <a:t>výstavbu</a:t>
            </a:r>
            <a:r>
              <a:rPr dirty="0"/>
              <a:t> </a:t>
            </a:r>
            <a:r>
              <a:rPr dirty="0" err="1"/>
              <a:t>vzdělávacích</a:t>
            </a:r>
            <a:r>
              <a:rPr dirty="0"/>
              <a:t> </a:t>
            </a:r>
            <a:r>
              <a:rPr dirty="0" err="1"/>
              <a:t>zařízení</a:t>
            </a:r>
            <a:r>
              <a:rPr dirty="0"/>
              <a:t> </a:t>
            </a:r>
            <a:r>
              <a:rPr dirty="0" err="1"/>
              <a:t>prostřednictvím</a:t>
            </a:r>
            <a:r>
              <a:rPr dirty="0"/>
              <a:t> </a:t>
            </a:r>
            <a:r>
              <a:rPr dirty="0" err="1"/>
              <a:t>Vídeňské</a:t>
            </a:r>
            <a:r>
              <a:rPr dirty="0"/>
              <a:t> </a:t>
            </a:r>
            <a:r>
              <a:rPr dirty="0" err="1"/>
              <a:t>koncepce</a:t>
            </a:r>
            <a:r>
              <a:rPr dirty="0"/>
              <a:t> „Campus“, </a:t>
            </a:r>
            <a:r>
              <a:rPr dirty="0" err="1"/>
              <a:t>implementace</a:t>
            </a:r>
            <a:r>
              <a:rPr dirty="0"/>
              <a:t> </a:t>
            </a:r>
            <a:r>
              <a:rPr dirty="0" err="1"/>
              <a:t>moderního</a:t>
            </a:r>
            <a:r>
              <a:rPr dirty="0"/>
              <a:t>, </a:t>
            </a:r>
            <a:r>
              <a:rPr dirty="0" err="1"/>
              <a:t>nejmodernějšího</a:t>
            </a:r>
            <a:r>
              <a:rPr dirty="0"/>
              <a:t> </a:t>
            </a:r>
            <a:r>
              <a:rPr dirty="0" err="1"/>
              <a:t>pedagogického</a:t>
            </a:r>
            <a:r>
              <a:rPr dirty="0"/>
              <a:t> </a:t>
            </a:r>
            <a:r>
              <a:rPr dirty="0" err="1"/>
              <a:t>konceptu</a:t>
            </a:r>
            <a:endParaRPr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1807541" y="3370499"/>
            <a:ext cx="42378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015CAB"/>
                </a:solidFill>
              </a:defRPr>
            </a:pPr>
            <a:r>
              <a:t>KRAKOVSKÁ TRAMVAJOVÁ PPP</a:t>
            </a:r>
            <a:endParaRPr sz="1400" b="1">
              <a:solidFill>
                <a:srgbClr val="015CAB"/>
              </a:solidFill>
            </a:endParaRPr>
          </a:p>
          <a:p>
            <a:pPr>
              <a:defRPr sz="1400" b="1" i="1">
                <a:solidFill>
                  <a:srgbClr val="FFD400"/>
                </a:solidFill>
              </a:defRPr>
            </a:pPr>
            <a:r>
              <a:t>Polsko</a:t>
            </a:r>
            <a:endParaRPr sz="1400" b="1" i="1">
              <a:solidFill>
                <a:srgbClr val="FFD4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96777" y="3951494"/>
            <a:ext cx="8101332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015CAB"/>
                </a:solidFill>
              </a:defRPr>
            </a:pPr>
            <a:r>
              <a:rPr dirty="0" err="1"/>
              <a:t>Investice</a:t>
            </a:r>
            <a:endParaRPr sz="12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rPr dirty="0" err="1"/>
              <a:t>Projekt</a:t>
            </a:r>
            <a:r>
              <a:rPr dirty="0"/>
              <a:t> se </a:t>
            </a:r>
            <a:r>
              <a:rPr dirty="0" err="1"/>
              <a:t>týká</a:t>
            </a:r>
            <a:r>
              <a:rPr dirty="0"/>
              <a:t> </a:t>
            </a:r>
            <a:r>
              <a:rPr dirty="0" err="1"/>
              <a:t>výstavby</a:t>
            </a:r>
            <a:r>
              <a:rPr dirty="0"/>
              <a:t> </a:t>
            </a:r>
            <a:r>
              <a:rPr dirty="0" err="1"/>
              <a:t>nové</a:t>
            </a:r>
            <a:r>
              <a:rPr dirty="0"/>
              <a:t> </a:t>
            </a:r>
            <a:r>
              <a:rPr dirty="0" err="1"/>
              <a:t>tramvajové</a:t>
            </a:r>
            <a:r>
              <a:rPr dirty="0"/>
              <a:t> </a:t>
            </a:r>
            <a:r>
              <a:rPr dirty="0" err="1"/>
              <a:t>linky</a:t>
            </a:r>
            <a:r>
              <a:rPr dirty="0"/>
              <a:t> o </a:t>
            </a:r>
            <a:r>
              <a:rPr dirty="0" err="1"/>
              <a:t>celkové</a:t>
            </a:r>
            <a:r>
              <a:rPr dirty="0"/>
              <a:t> </a:t>
            </a:r>
            <a:r>
              <a:rPr dirty="0" err="1"/>
              <a:t>délce</a:t>
            </a:r>
            <a:r>
              <a:rPr dirty="0"/>
              <a:t> </a:t>
            </a:r>
            <a:r>
              <a:rPr dirty="0" err="1"/>
              <a:t>cca</a:t>
            </a:r>
            <a:r>
              <a:rPr dirty="0"/>
              <a:t> 4,5 km, </a:t>
            </a:r>
            <a:r>
              <a:rPr dirty="0" err="1"/>
              <a:t>která</a:t>
            </a:r>
            <a:r>
              <a:rPr dirty="0"/>
              <a:t> </a:t>
            </a:r>
            <a:r>
              <a:rPr dirty="0" err="1"/>
              <a:t>prodlouží</a:t>
            </a:r>
            <a:r>
              <a:rPr dirty="0"/>
              <a:t> </a:t>
            </a:r>
            <a:r>
              <a:rPr dirty="0" err="1"/>
              <a:t>celkovou</a:t>
            </a:r>
            <a:r>
              <a:rPr dirty="0"/>
              <a:t> </a:t>
            </a:r>
            <a:r>
              <a:rPr dirty="0" err="1"/>
              <a:t>délku</a:t>
            </a:r>
            <a:r>
              <a:rPr dirty="0"/>
              <a:t> </a:t>
            </a:r>
            <a:r>
              <a:rPr dirty="0" err="1"/>
              <a:t>tramvajových</a:t>
            </a:r>
            <a:r>
              <a:rPr dirty="0"/>
              <a:t> </a:t>
            </a:r>
            <a:r>
              <a:rPr dirty="0" err="1"/>
              <a:t>linek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městě</a:t>
            </a:r>
            <a:r>
              <a:rPr dirty="0"/>
              <a:t> </a:t>
            </a:r>
            <a:r>
              <a:rPr dirty="0" err="1" smtClean="0"/>
              <a:t>Krakov</a:t>
            </a:r>
            <a:r>
              <a:rPr lang="en-US" dirty="0" smtClean="0"/>
              <a:t>.</a:t>
            </a:r>
            <a:endParaRPr sz="1200" dirty="0"/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  <a:defRPr sz="1200"/>
            </a:pPr>
            <a:r>
              <a:rPr dirty="0" err="1"/>
              <a:t>Cílem</a:t>
            </a:r>
            <a:r>
              <a:rPr dirty="0"/>
              <a:t> je </a:t>
            </a:r>
            <a:r>
              <a:rPr dirty="0" err="1"/>
              <a:t>podporovat</a:t>
            </a:r>
            <a:r>
              <a:rPr dirty="0"/>
              <a:t> </a:t>
            </a:r>
            <a:r>
              <a:rPr dirty="0" err="1"/>
              <a:t>tramvaj</a:t>
            </a:r>
            <a:r>
              <a:rPr dirty="0"/>
              <a:t> </a:t>
            </a:r>
            <a:r>
              <a:rPr dirty="0" err="1"/>
              <a:t>jako</a:t>
            </a:r>
            <a:r>
              <a:rPr dirty="0"/>
              <a:t> </a:t>
            </a:r>
            <a:r>
              <a:rPr dirty="0" err="1"/>
              <a:t>účinnou</a:t>
            </a:r>
            <a:r>
              <a:rPr dirty="0"/>
              <a:t> </a:t>
            </a:r>
            <a:r>
              <a:rPr dirty="0" err="1"/>
              <a:t>variantu</a:t>
            </a:r>
            <a:r>
              <a:rPr dirty="0"/>
              <a:t> </a:t>
            </a:r>
            <a:r>
              <a:rPr dirty="0" err="1"/>
              <a:t>městské</a:t>
            </a:r>
            <a:r>
              <a:rPr dirty="0"/>
              <a:t> mobility, a </a:t>
            </a:r>
            <a:r>
              <a:rPr dirty="0" err="1"/>
              <a:t>tím</a:t>
            </a:r>
            <a:r>
              <a:rPr dirty="0"/>
              <a:t> </a:t>
            </a:r>
            <a:r>
              <a:rPr dirty="0" err="1"/>
              <a:t>přispět</a:t>
            </a:r>
            <a:r>
              <a:rPr dirty="0"/>
              <a:t>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snížení</a:t>
            </a:r>
            <a:r>
              <a:rPr dirty="0"/>
              <a:t> </a:t>
            </a:r>
            <a:r>
              <a:rPr dirty="0" err="1"/>
              <a:t>používání</a:t>
            </a:r>
            <a:r>
              <a:rPr dirty="0"/>
              <a:t> </a:t>
            </a:r>
            <a:r>
              <a:rPr dirty="0" err="1"/>
              <a:t>soukromých</a:t>
            </a:r>
            <a:r>
              <a:rPr dirty="0"/>
              <a:t> </a:t>
            </a:r>
            <a:r>
              <a:rPr dirty="0" err="1"/>
              <a:t>vozidel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veřejných</a:t>
            </a:r>
            <a:r>
              <a:rPr dirty="0"/>
              <a:t> </a:t>
            </a:r>
            <a:r>
              <a:rPr dirty="0" err="1"/>
              <a:t>autobusů</a:t>
            </a:r>
            <a:r>
              <a:rPr dirty="0"/>
              <a:t>, a </a:t>
            </a:r>
            <a:r>
              <a:rPr dirty="0" err="1"/>
              <a:t>tím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 smtClean="0"/>
              <a:t>k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/>
              <a:t>snížení</a:t>
            </a:r>
            <a:r>
              <a:rPr dirty="0" smtClean="0"/>
              <a:t> </a:t>
            </a:r>
            <a:r>
              <a:rPr dirty="0" err="1" smtClean="0"/>
              <a:t>negativní</a:t>
            </a:r>
            <a:r>
              <a:rPr lang="en-US" dirty="0" err="1" smtClean="0"/>
              <a:t>ch</a:t>
            </a:r>
            <a:r>
              <a:rPr dirty="0" smtClean="0"/>
              <a:t> </a:t>
            </a:r>
            <a:r>
              <a:rPr dirty="0" err="1" smtClean="0"/>
              <a:t>dopadů</a:t>
            </a:r>
            <a:r>
              <a:rPr dirty="0" smtClean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místní</a:t>
            </a:r>
            <a:r>
              <a:rPr dirty="0"/>
              <a:t> </a:t>
            </a:r>
            <a:r>
              <a:rPr dirty="0" err="1"/>
              <a:t>životní</a:t>
            </a:r>
            <a:r>
              <a:rPr dirty="0"/>
              <a:t> </a:t>
            </a:r>
            <a:r>
              <a:rPr dirty="0" err="1"/>
              <a:t>prostředí</a:t>
            </a:r>
            <a:r>
              <a:rPr dirty="0"/>
              <a:t>, </a:t>
            </a:r>
            <a:r>
              <a:rPr dirty="0" err="1"/>
              <a:t>bezpečnost</a:t>
            </a:r>
            <a:r>
              <a:rPr dirty="0"/>
              <a:t> </a:t>
            </a:r>
            <a:r>
              <a:rPr dirty="0" err="1"/>
              <a:t>silničního</a:t>
            </a:r>
            <a:r>
              <a:rPr dirty="0"/>
              <a:t> </a:t>
            </a:r>
            <a:r>
              <a:rPr dirty="0" err="1"/>
              <a:t>provozu</a:t>
            </a:r>
            <a:r>
              <a:rPr dirty="0"/>
              <a:t> a </a:t>
            </a:r>
            <a:r>
              <a:rPr dirty="0" err="1"/>
              <a:t>emise</a:t>
            </a:r>
            <a:r>
              <a:rPr dirty="0"/>
              <a:t> </a:t>
            </a:r>
            <a:r>
              <a:rPr dirty="0" err="1"/>
              <a:t>skleníkových</a:t>
            </a:r>
            <a:r>
              <a:rPr dirty="0"/>
              <a:t> </a:t>
            </a:r>
            <a:r>
              <a:rPr dirty="0" err="1"/>
              <a:t>plynů</a:t>
            </a:r>
            <a:r>
              <a:rPr dirty="0"/>
              <a:t>.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190625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307</Words>
  <Application>Microsoft Office PowerPoint</Application>
  <PresentationFormat>Widescreen</PresentationFormat>
  <Paragraphs>43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European Investment 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MANSOUR Vincent</dc:creator>
  <cp:lastModifiedBy>BINET Nathalie</cp:lastModifiedBy>
  <cp:revision>20</cp:revision>
  <dcterms:created xsi:type="dcterms:W3CDTF">2021-11-05T10:45:35Z</dcterms:created>
  <dcterms:modified xsi:type="dcterms:W3CDTF">2022-03-07T12:34:25Z</dcterms:modified>
</cp:coreProperties>
</file>