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7" r:id="rId1"/>
    <p:sldMasterId id="2147483681" r:id="rId2"/>
  </p:sldMasterIdLst>
  <p:notesMasterIdLst>
    <p:notesMasterId r:id="rId18"/>
  </p:notesMasterIdLst>
  <p:sldIdLst>
    <p:sldId id="522" r:id="rId3"/>
    <p:sldId id="541" r:id="rId4"/>
    <p:sldId id="545" r:id="rId5"/>
    <p:sldId id="563" r:id="rId6"/>
    <p:sldId id="546" r:id="rId7"/>
    <p:sldId id="521" r:id="rId8"/>
    <p:sldId id="548" r:id="rId9"/>
    <p:sldId id="561" r:id="rId10"/>
    <p:sldId id="565" r:id="rId11"/>
    <p:sldId id="551" r:id="rId12"/>
    <p:sldId id="553" r:id="rId13"/>
    <p:sldId id="557" r:id="rId14"/>
    <p:sldId id="556" r:id="rId15"/>
    <p:sldId id="559" r:id="rId16"/>
    <p:sldId id="530" r:id="rId17"/>
  </p:sldIdLst>
  <p:sldSz cx="9144000" cy="6858000" type="screen4x3"/>
  <p:notesSz cx="7315200" cy="9601200"/>
  <p:embeddedFontLst>
    <p:embeddedFont>
      <p:font typeface="MS PGothic" panose="020B0600070205080204" pitchFamily="34" charset="-128"/>
      <p:regular r:id="rId19"/>
    </p:embeddedFont>
    <p:embeddedFont>
      <p:font typeface="Roboto" panose="020B060402020202020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utura Md BT" panose="020B0802020204020204" pitchFamily="34" charset="0"/>
      <p:bold r:id="rId30"/>
      <p:boldItalic r:id="rId31"/>
    </p:embeddedFont>
    <p:embeddedFont>
      <p:font typeface="Futura Lt BT" panose="020B0402020204020303" pitchFamily="34" charset="0"/>
      <p:regular r:id="rId32"/>
      <p:italic r:id="rId33"/>
    </p:embeddedFont>
  </p:embeddedFontLst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3" orient="horz" pos="72" userDrawn="1">
          <p15:clr>
            <a:srgbClr val="A4A3A4"/>
          </p15:clr>
        </p15:guide>
        <p15:guide id="4" orient="horz" pos="424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6" pos="5472" userDrawn="1">
          <p15:clr>
            <a:srgbClr val="A4A3A4"/>
          </p15:clr>
        </p15:guide>
        <p15:guide id="7" orient="horz" pos="480" userDrawn="1">
          <p15:clr>
            <a:srgbClr val="A4A3A4"/>
          </p15:clr>
        </p15:guide>
        <p15:guide id="9" orient="horz" pos="3840" userDrawn="1">
          <p15:clr>
            <a:srgbClr val="A4A3A4"/>
          </p15:clr>
        </p15:guide>
        <p15:guide id="10" orient="horz" pos="3720" userDrawn="1">
          <p15:clr>
            <a:srgbClr val="A4A3A4"/>
          </p15:clr>
        </p15:guide>
        <p15:guide id="11" pos="29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LK Valentina" initials="KV" lastIdx="21" clrIdx="0">
    <p:extLst>
      <p:ext uri="{19B8F6BF-5375-455C-9EA6-DF929625EA0E}">
        <p15:presenceInfo xmlns:p15="http://schemas.microsoft.com/office/powerpoint/2012/main" userId="S-1-5-21-2123242984-1537360481-1219115889-95907" providerId="AD"/>
      </p:ext>
    </p:extLst>
  </p:cmAuthor>
  <p:cmAuthor id="2" name="REES Matthew" initials="RM" lastIdx="39" clrIdx="1">
    <p:extLst>
      <p:ext uri="{19B8F6BF-5375-455C-9EA6-DF929625EA0E}">
        <p15:presenceInfo xmlns:p15="http://schemas.microsoft.com/office/powerpoint/2012/main" userId="S-1-5-21-2123242984-1537360481-1219115889-84447" providerId="AD"/>
      </p:ext>
    </p:extLst>
  </p:cmAuthor>
  <p:cmAuthor id="3" name="Author" initials="A" lastIdx="60" clrIdx="2">
    <p:extLst>
      <p:ext uri="{19B8F6BF-5375-455C-9EA6-DF929625EA0E}">
        <p15:presenceInfo xmlns:p15="http://schemas.microsoft.com/office/powerpoint/2012/main" userId="Author" providerId="None"/>
      </p:ext>
    </p:extLst>
  </p:cmAuthor>
  <p:cmAuthor id="4" name="BERZE Daniel" initials="BD" lastIdx="39" clrIdx="3">
    <p:extLst>
      <p:ext uri="{19B8F6BF-5375-455C-9EA6-DF929625EA0E}">
        <p15:presenceInfo xmlns:p15="http://schemas.microsoft.com/office/powerpoint/2012/main" userId="S-1-5-21-2123242984-1537360481-1219115889-110810" providerId="AD"/>
      </p:ext>
    </p:extLst>
  </p:cmAuthor>
  <p:cmAuthor id="5" name="Shane" initials="SR" lastIdx="25" clrIdx="4">
    <p:extLst>
      <p:ext uri="{19B8F6BF-5375-455C-9EA6-DF929625EA0E}">
        <p15:presenceInfo xmlns:p15="http://schemas.microsoft.com/office/powerpoint/2012/main" userId="Sha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344152"/>
    <a:srgbClr val="FDC900"/>
    <a:srgbClr val="FFD400"/>
    <a:srgbClr val="D6B200"/>
    <a:srgbClr val="FFFFFF"/>
    <a:srgbClr val="44546A"/>
    <a:srgbClr val="005CAB"/>
    <a:srgbClr val="BEC4E4"/>
    <a:srgbClr val="005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1" autoAdjust="0"/>
    <p:restoredTop sz="94249" autoAdjust="0"/>
  </p:normalViewPr>
  <p:slideViewPr>
    <p:cSldViewPr snapToGrid="0" showGuides="1">
      <p:cViewPr varScale="1">
        <p:scale>
          <a:sx n="69" d="100"/>
          <a:sy n="69" d="100"/>
        </p:scale>
        <p:origin x="1160" y="40"/>
      </p:cViewPr>
      <p:guideLst>
        <p:guide orient="horz" pos="2232"/>
        <p:guide orient="horz" pos="72"/>
        <p:guide orient="horz" pos="4248"/>
        <p:guide pos="288"/>
        <p:guide pos="5472"/>
        <p:guide orient="horz" pos="480"/>
        <p:guide orient="horz" pos="3840"/>
        <p:guide orient="horz" pos="3720"/>
        <p:guide pos="29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5262" y="132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A1DD8C-7343-4021-A68C-59B2F7720582}" type="doc">
      <dgm:prSet loTypeId="urn:microsoft.com/office/officeart/2005/8/layout/arrow2" loCatId="process" qsTypeId="urn:microsoft.com/office/officeart/2005/8/quickstyle/simple1" qsCatId="simple" csTypeId="urn:microsoft.com/office/officeart/2005/8/colors/accent5_4" csCatId="accent5" phldr="1"/>
      <dgm:spPr/>
    </dgm:pt>
    <dgm:pt modelId="{B4BB1E80-CA74-4A23-8F79-4FFC9B8526F6}">
      <dgm:prSet phldrT="[Text]" custT="1"/>
      <dgm:spPr/>
      <dgm:t>
        <a:bodyPr/>
        <a:lstStyle/>
        <a:p>
          <a:r>
            <a:rPr lang="sk-SK" sz="2400" dirty="0" smtClean="0">
              <a:solidFill>
                <a:srgbClr val="005BAA"/>
              </a:solidFill>
            </a:rPr>
            <a:t>KROK „</a:t>
          </a:r>
          <a:r>
            <a:rPr lang="el-GR" sz="2400" dirty="0" smtClean="0">
              <a:solidFill>
                <a:srgbClr val="005BAA"/>
              </a:solidFill>
            </a:rPr>
            <a:t>α</a:t>
          </a:r>
          <a:r>
            <a:rPr lang="sk-SK" sz="2400" dirty="0" smtClean="0">
              <a:solidFill>
                <a:srgbClr val="005BAA"/>
              </a:solidFill>
            </a:rPr>
            <a:t>“ </a:t>
          </a:r>
          <a:r>
            <a:rPr lang="sk-SK" sz="2400" b="1" dirty="0" smtClean="0">
              <a:solidFill>
                <a:srgbClr val="005BAA"/>
              </a:solidFill>
            </a:rPr>
            <a:t>Poradenstvo EIB</a:t>
          </a:r>
          <a:endParaRPr lang="en-US" sz="2400" b="1" dirty="0">
            <a:solidFill>
              <a:srgbClr val="005BAA"/>
            </a:solidFill>
          </a:endParaRPr>
        </a:p>
      </dgm:t>
    </dgm:pt>
    <dgm:pt modelId="{923B681A-C4FA-42F3-A6AC-0F7F033B60F2}" type="parTrans" cxnId="{9F41979E-250D-4199-AAB4-1E9D3A873D09}">
      <dgm:prSet/>
      <dgm:spPr/>
      <dgm:t>
        <a:bodyPr/>
        <a:lstStyle/>
        <a:p>
          <a:endParaRPr lang="en-US"/>
        </a:p>
      </dgm:t>
    </dgm:pt>
    <dgm:pt modelId="{6E5DC2DC-A5D3-403D-9C17-6AB2FB168A6B}" type="sibTrans" cxnId="{9F41979E-250D-4199-AAB4-1E9D3A873D09}">
      <dgm:prSet/>
      <dgm:spPr/>
      <dgm:t>
        <a:bodyPr/>
        <a:lstStyle/>
        <a:p>
          <a:endParaRPr lang="en-US"/>
        </a:p>
      </dgm:t>
    </dgm:pt>
    <dgm:pt modelId="{1960031C-8B4C-4995-B1DD-71309087C64D}">
      <dgm:prSet phldrT="[Text]" custT="1"/>
      <dgm:spPr/>
      <dgm:t>
        <a:bodyPr/>
        <a:lstStyle/>
        <a:p>
          <a:r>
            <a:rPr lang="sk-SK" sz="2400" dirty="0" smtClean="0">
              <a:solidFill>
                <a:srgbClr val="005BAA"/>
              </a:solidFill>
            </a:rPr>
            <a:t>KROK 1. </a:t>
          </a:r>
          <a:r>
            <a:rPr lang="sk-SK" sz="2400" b="1" dirty="0" err="1" smtClean="0">
              <a:solidFill>
                <a:srgbClr val="005BAA"/>
              </a:solidFill>
            </a:rPr>
            <a:t>Investičnýgrant</a:t>
          </a:r>
          <a:r>
            <a:rPr lang="sk-SK" sz="2400" b="1" dirty="0" smtClean="0">
              <a:solidFill>
                <a:srgbClr val="005BAA"/>
              </a:solidFill>
            </a:rPr>
            <a:t> EK </a:t>
          </a:r>
          <a:endParaRPr lang="en-US" sz="2400" b="1" dirty="0">
            <a:solidFill>
              <a:srgbClr val="005BAA"/>
            </a:solidFill>
          </a:endParaRPr>
        </a:p>
      </dgm:t>
    </dgm:pt>
    <dgm:pt modelId="{26AF2CE2-7945-4A54-BEED-935DE9D50BDB}" type="parTrans" cxnId="{EE767836-B3AD-4C6D-ADB7-3BC154D1B248}">
      <dgm:prSet/>
      <dgm:spPr/>
      <dgm:t>
        <a:bodyPr/>
        <a:lstStyle/>
        <a:p>
          <a:endParaRPr lang="en-US"/>
        </a:p>
      </dgm:t>
    </dgm:pt>
    <dgm:pt modelId="{5F5A7C94-8BB6-4F18-AB94-CA24A5F13F43}" type="sibTrans" cxnId="{EE767836-B3AD-4C6D-ADB7-3BC154D1B248}">
      <dgm:prSet/>
      <dgm:spPr/>
      <dgm:t>
        <a:bodyPr/>
        <a:lstStyle/>
        <a:p>
          <a:endParaRPr lang="en-US"/>
        </a:p>
      </dgm:t>
    </dgm:pt>
    <dgm:pt modelId="{42DDF8E5-9F63-4FE8-932C-5B76769ECD3D}">
      <dgm:prSet phldrT="[Text]" custT="1"/>
      <dgm:spPr/>
      <dgm:t>
        <a:bodyPr/>
        <a:lstStyle/>
        <a:p>
          <a:r>
            <a:rPr lang="sk-SK" sz="2400" dirty="0" smtClean="0">
              <a:solidFill>
                <a:srgbClr val="005BAA"/>
              </a:solidFill>
            </a:rPr>
            <a:t>KROK 2.</a:t>
          </a:r>
        </a:p>
        <a:p>
          <a:r>
            <a:rPr lang="sk-SK" sz="2400" b="1" dirty="0" smtClean="0">
              <a:solidFill>
                <a:srgbClr val="005BAA"/>
              </a:solidFill>
            </a:rPr>
            <a:t>Úver EIB</a:t>
          </a:r>
          <a:endParaRPr lang="en-US" sz="2400" dirty="0">
            <a:solidFill>
              <a:srgbClr val="005BAA"/>
            </a:solidFill>
          </a:endParaRPr>
        </a:p>
      </dgm:t>
    </dgm:pt>
    <dgm:pt modelId="{69B067AC-0167-4491-950F-EE3D95B3267E}" type="parTrans" cxnId="{4670A390-E187-4BFF-A024-7D536F329621}">
      <dgm:prSet/>
      <dgm:spPr/>
      <dgm:t>
        <a:bodyPr/>
        <a:lstStyle/>
        <a:p>
          <a:endParaRPr lang="en-US"/>
        </a:p>
      </dgm:t>
    </dgm:pt>
    <dgm:pt modelId="{2682D449-91F0-43C3-AB2A-155C4365231C}" type="sibTrans" cxnId="{4670A390-E187-4BFF-A024-7D536F329621}">
      <dgm:prSet/>
      <dgm:spPr/>
      <dgm:t>
        <a:bodyPr/>
        <a:lstStyle/>
        <a:p>
          <a:endParaRPr lang="en-US"/>
        </a:p>
      </dgm:t>
    </dgm:pt>
    <dgm:pt modelId="{C500DD19-9475-489B-92F6-FA26FF7E9E98}" type="pres">
      <dgm:prSet presAssocID="{DBA1DD8C-7343-4021-A68C-59B2F7720582}" presName="arrowDiagram" presStyleCnt="0">
        <dgm:presLayoutVars>
          <dgm:chMax val="5"/>
          <dgm:dir/>
          <dgm:resizeHandles val="exact"/>
        </dgm:presLayoutVars>
      </dgm:prSet>
      <dgm:spPr/>
    </dgm:pt>
    <dgm:pt modelId="{036C6CA0-D4C2-4D5C-9652-BDF1CF82393F}" type="pres">
      <dgm:prSet presAssocID="{DBA1DD8C-7343-4021-A68C-59B2F7720582}" presName="arrow" presStyleLbl="bgShp" presStyleIdx="0" presStyleCnt="1"/>
      <dgm:spPr/>
    </dgm:pt>
    <dgm:pt modelId="{335ED0B5-4511-4581-969E-6603092C373E}" type="pres">
      <dgm:prSet presAssocID="{DBA1DD8C-7343-4021-A68C-59B2F7720582}" presName="arrowDiagram3" presStyleCnt="0"/>
      <dgm:spPr/>
    </dgm:pt>
    <dgm:pt modelId="{044FF642-011A-47AD-88E8-076BBAF57E8D}" type="pres">
      <dgm:prSet presAssocID="{B4BB1E80-CA74-4A23-8F79-4FFC9B8526F6}" presName="bullet3a" presStyleLbl="node1" presStyleIdx="0" presStyleCnt="3"/>
      <dgm:spPr/>
    </dgm:pt>
    <dgm:pt modelId="{A2A40998-B28F-4C8F-82BD-A4B344EA0AFC}" type="pres">
      <dgm:prSet presAssocID="{B4BB1E80-CA74-4A23-8F79-4FFC9B8526F6}" presName="textBox3a" presStyleLbl="revTx" presStyleIdx="0" presStyleCnt="3" custScaleX="167058" custScaleY="44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9A4433-6555-4867-A569-82C4F1AB086D}" type="pres">
      <dgm:prSet presAssocID="{1960031C-8B4C-4995-B1DD-71309087C64D}" presName="bullet3b" presStyleLbl="node1" presStyleIdx="1" presStyleCnt="3"/>
      <dgm:spPr/>
    </dgm:pt>
    <dgm:pt modelId="{75AB6BC1-6173-41A4-B8D0-D58E59674A49}" type="pres">
      <dgm:prSet presAssocID="{1960031C-8B4C-4995-B1DD-71309087C64D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21E52B-50A4-4E3A-9757-6064A29623CD}" type="pres">
      <dgm:prSet presAssocID="{42DDF8E5-9F63-4FE8-932C-5B76769ECD3D}" presName="bullet3c" presStyleLbl="node1" presStyleIdx="2" presStyleCnt="3"/>
      <dgm:spPr/>
    </dgm:pt>
    <dgm:pt modelId="{1D193A77-6B74-437D-8FC3-1277FC2AC611}" type="pres">
      <dgm:prSet presAssocID="{42DDF8E5-9F63-4FE8-932C-5B76769ECD3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767836-B3AD-4C6D-ADB7-3BC154D1B248}" srcId="{DBA1DD8C-7343-4021-A68C-59B2F7720582}" destId="{1960031C-8B4C-4995-B1DD-71309087C64D}" srcOrd="1" destOrd="0" parTransId="{26AF2CE2-7945-4A54-BEED-935DE9D50BDB}" sibTransId="{5F5A7C94-8BB6-4F18-AB94-CA24A5F13F43}"/>
    <dgm:cxn modelId="{8E0F01D5-1236-46B4-BF83-E2A3FE32AE9E}" type="presOf" srcId="{42DDF8E5-9F63-4FE8-932C-5B76769ECD3D}" destId="{1D193A77-6B74-437D-8FC3-1277FC2AC611}" srcOrd="0" destOrd="0" presId="urn:microsoft.com/office/officeart/2005/8/layout/arrow2"/>
    <dgm:cxn modelId="{9F41979E-250D-4199-AAB4-1E9D3A873D09}" srcId="{DBA1DD8C-7343-4021-A68C-59B2F7720582}" destId="{B4BB1E80-CA74-4A23-8F79-4FFC9B8526F6}" srcOrd="0" destOrd="0" parTransId="{923B681A-C4FA-42F3-A6AC-0F7F033B60F2}" sibTransId="{6E5DC2DC-A5D3-403D-9C17-6AB2FB168A6B}"/>
    <dgm:cxn modelId="{A741F0F1-C1DF-40FE-B289-C82FE37D5917}" type="presOf" srcId="{1960031C-8B4C-4995-B1DD-71309087C64D}" destId="{75AB6BC1-6173-41A4-B8D0-D58E59674A49}" srcOrd="0" destOrd="0" presId="urn:microsoft.com/office/officeart/2005/8/layout/arrow2"/>
    <dgm:cxn modelId="{42F850C2-498A-4F82-8637-9A1712E8B4CD}" type="presOf" srcId="{DBA1DD8C-7343-4021-A68C-59B2F7720582}" destId="{C500DD19-9475-489B-92F6-FA26FF7E9E98}" srcOrd="0" destOrd="0" presId="urn:microsoft.com/office/officeart/2005/8/layout/arrow2"/>
    <dgm:cxn modelId="{4670A390-E187-4BFF-A024-7D536F329621}" srcId="{DBA1DD8C-7343-4021-A68C-59B2F7720582}" destId="{42DDF8E5-9F63-4FE8-932C-5B76769ECD3D}" srcOrd="2" destOrd="0" parTransId="{69B067AC-0167-4491-950F-EE3D95B3267E}" sibTransId="{2682D449-91F0-43C3-AB2A-155C4365231C}"/>
    <dgm:cxn modelId="{BCDF013E-3D4A-4AAF-B37D-E12F3FCF739A}" type="presOf" srcId="{B4BB1E80-CA74-4A23-8F79-4FFC9B8526F6}" destId="{A2A40998-B28F-4C8F-82BD-A4B344EA0AFC}" srcOrd="0" destOrd="0" presId="urn:microsoft.com/office/officeart/2005/8/layout/arrow2"/>
    <dgm:cxn modelId="{6837EDA4-682A-43D6-A4DF-44E76AD9B461}" type="presParOf" srcId="{C500DD19-9475-489B-92F6-FA26FF7E9E98}" destId="{036C6CA0-D4C2-4D5C-9652-BDF1CF82393F}" srcOrd="0" destOrd="0" presId="urn:microsoft.com/office/officeart/2005/8/layout/arrow2"/>
    <dgm:cxn modelId="{783FE0B1-DFFB-4A65-B78C-F86004DEB0A4}" type="presParOf" srcId="{C500DD19-9475-489B-92F6-FA26FF7E9E98}" destId="{335ED0B5-4511-4581-969E-6603092C373E}" srcOrd="1" destOrd="0" presId="urn:microsoft.com/office/officeart/2005/8/layout/arrow2"/>
    <dgm:cxn modelId="{4DE6D44B-499E-4FB3-B8C5-AEA32EF1C39B}" type="presParOf" srcId="{335ED0B5-4511-4581-969E-6603092C373E}" destId="{044FF642-011A-47AD-88E8-076BBAF57E8D}" srcOrd="0" destOrd="0" presId="urn:microsoft.com/office/officeart/2005/8/layout/arrow2"/>
    <dgm:cxn modelId="{D2ADC50B-EA0A-4121-946E-3F5BD0B6697F}" type="presParOf" srcId="{335ED0B5-4511-4581-969E-6603092C373E}" destId="{A2A40998-B28F-4C8F-82BD-A4B344EA0AFC}" srcOrd="1" destOrd="0" presId="urn:microsoft.com/office/officeart/2005/8/layout/arrow2"/>
    <dgm:cxn modelId="{B6E8A383-D2F4-4A34-8EC3-1B97F98A13CC}" type="presParOf" srcId="{335ED0B5-4511-4581-969E-6603092C373E}" destId="{589A4433-6555-4867-A569-82C4F1AB086D}" srcOrd="2" destOrd="0" presId="urn:microsoft.com/office/officeart/2005/8/layout/arrow2"/>
    <dgm:cxn modelId="{DECBE1BE-89C9-4A58-8F95-224BA34DC56D}" type="presParOf" srcId="{335ED0B5-4511-4581-969E-6603092C373E}" destId="{75AB6BC1-6173-41A4-B8D0-D58E59674A49}" srcOrd="3" destOrd="0" presId="urn:microsoft.com/office/officeart/2005/8/layout/arrow2"/>
    <dgm:cxn modelId="{34145A1A-3DE1-4465-8CC9-BB5C342DC282}" type="presParOf" srcId="{335ED0B5-4511-4581-969E-6603092C373E}" destId="{9921E52B-50A4-4E3A-9757-6064A29623CD}" srcOrd="4" destOrd="0" presId="urn:microsoft.com/office/officeart/2005/8/layout/arrow2"/>
    <dgm:cxn modelId="{95F08B69-EA26-4EA6-A8C9-B58596857F53}" type="presParOf" srcId="{335ED0B5-4511-4581-969E-6603092C373E}" destId="{1D193A77-6B74-437D-8FC3-1277FC2AC61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C6CA0-D4C2-4D5C-9652-BDF1CF82393F}">
      <dsp:nvSpPr>
        <dsp:cNvPr id="0" name=""/>
        <dsp:cNvSpPr/>
      </dsp:nvSpPr>
      <dsp:spPr>
        <a:xfrm>
          <a:off x="0" y="126999"/>
          <a:ext cx="6096000" cy="381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4FF642-011A-47AD-88E8-076BBAF57E8D}">
      <dsp:nvSpPr>
        <dsp:cNvPr id="0" name=""/>
        <dsp:cNvSpPr/>
      </dsp:nvSpPr>
      <dsp:spPr>
        <a:xfrm>
          <a:off x="774192" y="2756661"/>
          <a:ext cx="158496" cy="158496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40998-B28F-4C8F-82BD-A4B344EA0AFC}">
      <dsp:nvSpPr>
        <dsp:cNvPr id="0" name=""/>
        <dsp:cNvSpPr/>
      </dsp:nvSpPr>
      <dsp:spPr>
        <a:xfrm>
          <a:off x="377204" y="3141440"/>
          <a:ext cx="2372838" cy="49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84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rgbClr val="005BAA"/>
              </a:solidFill>
            </a:rPr>
            <a:t>KROK „</a:t>
          </a:r>
          <a:r>
            <a:rPr lang="el-GR" sz="2400" kern="1200" dirty="0" smtClean="0">
              <a:solidFill>
                <a:srgbClr val="005BAA"/>
              </a:solidFill>
            </a:rPr>
            <a:t>α</a:t>
          </a:r>
          <a:r>
            <a:rPr lang="sk-SK" sz="2400" kern="1200" dirty="0" smtClean="0">
              <a:solidFill>
                <a:srgbClr val="005BAA"/>
              </a:solidFill>
            </a:rPr>
            <a:t>“ </a:t>
          </a:r>
          <a:r>
            <a:rPr lang="sk-SK" sz="2400" b="1" kern="1200" dirty="0" smtClean="0">
              <a:solidFill>
                <a:srgbClr val="005BAA"/>
              </a:solidFill>
            </a:rPr>
            <a:t>Poradenstvo EIB</a:t>
          </a:r>
          <a:endParaRPr lang="en-US" sz="2400" b="1" kern="1200" dirty="0">
            <a:solidFill>
              <a:srgbClr val="005BAA"/>
            </a:solidFill>
          </a:endParaRPr>
        </a:p>
      </dsp:txBody>
      <dsp:txXfrm>
        <a:off x="377204" y="3141440"/>
        <a:ext cx="2372838" cy="490029"/>
      </dsp:txXfrm>
    </dsp:sp>
    <dsp:sp modelId="{589A4433-6555-4867-A569-82C4F1AB086D}">
      <dsp:nvSpPr>
        <dsp:cNvPr id="0" name=""/>
        <dsp:cNvSpPr/>
      </dsp:nvSpPr>
      <dsp:spPr>
        <a:xfrm>
          <a:off x="2173224" y="1721103"/>
          <a:ext cx="286512" cy="286512"/>
        </a:xfrm>
        <a:prstGeom prst="ellipse">
          <a:avLst/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B6BC1-6173-41A4-B8D0-D58E59674A49}">
      <dsp:nvSpPr>
        <dsp:cNvPr id="0" name=""/>
        <dsp:cNvSpPr/>
      </dsp:nvSpPr>
      <dsp:spPr>
        <a:xfrm>
          <a:off x="2316480" y="1864359"/>
          <a:ext cx="1463040" cy="2072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817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rgbClr val="005BAA"/>
              </a:solidFill>
            </a:rPr>
            <a:t>KROK 1. </a:t>
          </a:r>
          <a:r>
            <a:rPr lang="sk-SK" sz="2400" b="1" kern="1200" dirty="0" err="1" smtClean="0">
              <a:solidFill>
                <a:srgbClr val="005BAA"/>
              </a:solidFill>
            </a:rPr>
            <a:t>Investičnýgrant</a:t>
          </a:r>
          <a:r>
            <a:rPr lang="sk-SK" sz="2400" b="1" kern="1200" dirty="0" smtClean="0">
              <a:solidFill>
                <a:srgbClr val="005BAA"/>
              </a:solidFill>
            </a:rPr>
            <a:t> EK </a:t>
          </a:r>
          <a:endParaRPr lang="en-US" sz="2400" b="1" kern="1200" dirty="0">
            <a:solidFill>
              <a:srgbClr val="005BAA"/>
            </a:solidFill>
          </a:endParaRPr>
        </a:p>
      </dsp:txBody>
      <dsp:txXfrm>
        <a:off x="2316480" y="1864359"/>
        <a:ext cx="1463040" cy="2072640"/>
      </dsp:txXfrm>
    </dsp:sp>
    <dsp:sp modelId="{9921E52B-50A4-4E3A-9757-6064A29623CD}">
      <dsp:nvSpPr>
        <dsp:cNvPr id="0" name=""/>
        <dsp:cNvSpPr/>
      </dsp:nvSpPr>
      <dsp:spPr>
        <a:xfrm>
          <a:off x="3855720" y="1090929"/>
          <a:ext cx="396240" cy="396240"/>
        </a:xfrm>
        <a:prstGeom prst="ellipse">
          <a:avLst/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93A77-6B74-437D-8FC3-1277FC2AC611}">
      <dsp:nvSpPr>
        <dsp:cNvPr id="0" name=""/>
        <dsp:cNvSpPr/>
      </dsp:nvSpPr>
      <dsp:spPr>
        <a:xfrm>
          <a:off x="4053840" y="1289049"/>
          <a:ext cx="1463040" cy="2647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95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kern="1200" dirty="0" smtClean="0">
              <a:solidFill>
                <a:srgbClr val="005BAA"/>
              </a:solidFill>
            </a:rPr>
            <a:t>KROK 2.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400" b="1" kern="1200" dirty="0" smtClean="0">
              <a:solidFill>
                <a:srgbClr val="005BAA"/>
              </a:solidFill>
            </a:rPr>
            <a:t>Úver EIB</a:t>
          </a:r>
          <a:endParaRPr lang="en-US" sz="2400" kern="1200" dirty="0">
            <a:solidFill>
              <a:srgbClr val="005BAA"/>
            </a:solidFill>
          </a:endParaRPr>
        </a:p>
      </dsp:txBody>
      <dsp:txXfrm>
        <a:off x="4053840" y="1289049"/>
        <a:ext cx="1463040" cy="2647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9688F-2C70-4FD5-BC9C-76E7E864A68A}" type="datetimeFigureOut">
              <a:rPr lang="en-US" smtClean="0"/>
              <a:t>3/7/2022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74A71-701C-48DF-A759-165E43BB92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4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4A71-701C-48DF-A759-165E43BB925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88B80-8D30-174B-9529-003FE2E730A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8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97013" y="1200150"/>
            <a:ext cx="4321175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074A71-701C-48DF-A759-165E43BB92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7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4A71-701C-48DF-A759-165E43BB925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9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74A71-701C-48DF-A759-165E43BB925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68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74A71-701C-48DF-A759-165E43BB9253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651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5056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8262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30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3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D5B70-15D6-472C-8BF6-2A6D8AB770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0" y="378975"/>
            <a:ext cx="8143875" cy="262380"/>
          </a:xfrm>
        </p:spPr>
        <p:txBody>
          <a:bodyPr anchor="b"/>
          <a:lstStyle>
            <a:lvl1pPr marL="0" indent="0">
              <a:buNone/>
              <a:defRPr sz="1650" b="1">
                <a:solidFill>
                  <a:srgbClr val="005BAA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A4F44B-C4EC-489E-AAA1-49C8A0970A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1064076"/>
            <a:ext cx="8153400" cy="214674"/>
          </a:xfrm>
        </p:spPr>
        <p:txBody>
          <a:bodyPr/>
          <a:lstStyle>
            <a:lvl1pPr marL="0" indent="0">
              <a:buNone/>
              <a:defRPr sz="135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IN" dirty="0"/>
              <a:t>Insert Slide Sub-title </a:t>
            </a:r>
            <a:endParaRPr lang="en-US" dirty="0"/>
          </a:p>
        </p:txBody>
      </p:sp>
      <p:sp>
        <p:nvSpPr>
          <p:cNvPr id="247" name="Slide Number Placeholder 5">
            <a:extLst>
              <a:ext uri="{FF2B5EF4-FFF2-40B4-BE49-F238E27FC236}">
                <a16:creationId xmlns:a16="http://schemas.microsoft.com/office/drawing/2014/main" id="{2FA9BA92-9676-4917-81AE-AEFF18613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689" y="6342336"/>
            <a:ext cx="370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1">
                <a:solidFill>
                  <a:schemeClr val="accent3"/>
                </a:solidFill>
              </a:defRPr>
            </a:lvl1pPr>
          </a:lstStyle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4B70E9-B890-4300-8CA0-EFDC433C90A4}"/>
              </a:ext>
            </a:extLst>
          </p:cNvPr>
          <p:cNvCxnSpPr/>
          <p:nvPr userDrawn="1"/>
        </p:nvCxnSpPr>
        <p:spPr>
          <a:xfrm>
            <a:off x="8647689" y="6339594"/>
            <a:ext cx="0" cy="370609"/>
          </a:xfrm>
          <a:prstGeom prst="line">
            <a:avLst/>
          </a:prstGeom>
          <a:ln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98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lide Number Placeholder 5">
            <a:extLst>
              <a:ext uri="{FF2B5EF4-FFF2-40B4-BE49-F238E27FC236}">
                <a16:creationId xmlns:a16="http://schemas.microsoft.com/office/drawing/2014/main" id="{2FA9BA92-9676-4917-81AE-AEFF18613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689" y="6342336"/>
            <a:ext cx="370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b="1" smtClean="0">
                <a:solidFill>
                  <a:schemeClr val="accent3"/>
                </a:solidFill>
              </a:defRPr>
            </a:lvl1pPr>
          </a:lstStyle>
          <a:p>
            <a:pPr algn="ctr"/>
            <a:fld id="{7AFA83AF-AB7A-4B99-B737-1EBED37E7AB5}" type="slidenum">
              <a:rPr lang="en-IN" smtClean="0"/>
              <a:pPr algn="ctr"/>
              <a:t>‹#›</a:t>
            </a:fld>
            <a:endParaRPr lang="en-IN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4B70E9-B890-4300-8CA0-EFDC433C90A4}"/>
              </a:ext>
            </a:extLst>
          </p:cNvPr>
          <p:cNvCxnSpPr/>
          <p:nvPr userDrawn="1"/>
        </p:nvCxnSpPr>
        <p:spPr>
          <a:xfrm>
            <a:off x="8647689" y="6339594"/>
            <a:ext cx="0" cy="370609"/>
          </a:xfrm>
          <a:prstGeom prst="line">
            <a:avLst/>
          </a:prstGeom>
          <a:ln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327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74802F2C-04F7-46CC-A123-FB6F317AAFCE}"/>
              </a:ext>
            </a:extLst>
          </p:cNvPr>
          <p:cNvSpPr/>
          <p:nvPr userDrawn="1"/>
        </p:nvSpPr>
        <p:spPr>
          <a:xfrm>
            <a:off x="0" y="-1"/>
            <a:ext cx="9144000" cy="685799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7" name="Slide Number Placeholder 5">
            <a:extLst>
              <a:ext uri="{FF2B5EF4-FFF2-40B4-BE49-F238E27FC236}">
                <a16:creationId xmlns:a16="http://schemas.microsoft.com/office/drawing/2014/main" id="{2FA9BA92-9676-4917-81AE-AEFF18613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689" y="6342336"/>
            <a:ext cx="370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1">
                <a:solidFill>
                  <a:schemeClr val="accent2"/>
                </a:solidFill>
              </a:defRPr>
            </a:lvl1pPr>
          </a:lstStyle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4B70E9-B890-4300-8CA0-EFDC433C90A4}"/>
              </a:ext>
            </a:extLst>
          </p:cNvPr>
          <p:cNvCxnSpPr/>
          <p:nvPr userDrawn="1"/>
        </p:nvCxnSpPr>
        <p:spPr>
          <a:xfrm>
            <a:off x="8647689" y="6339594"/>
            <a:ext cx="0" cy="370609"/>
          </a:xfrm>
          <a:prstGeom prst="line">
            <a:avLst/>
          </a:prstGeom>
          <a:ln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297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D5B70-15D6-472C-8BF6-2A6D8AB770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5308" y="2832315"/>
            <a:ext cx="3113867" cy="38164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5BAA"/>
                </a:solidFill>
                <a:latin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Section Divider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843071BF-1088-4C46-B439-A6CF77916EE6}"/>
              </a:ext>
            </a:extLst>
          </p:cNvPr>
          <p:cNvGrpSpPr/>
          <p:nvPr userDrawn="1"/>
        </p:nvGrpSpPr>
        <p:grpSpPr>
          <a:xfrm>
            <a:off x="4752458" y="5631543"/>
            <a:ext cx="2012280" cy="947517"/>
            <a:chOff x="9367423" y="2046273"/>
            <a:chExt cx="2674426" cy="944476"/>
          </a:xfrm>
        </p:grpSpPr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A7988EF4-8B55-4812-8A9E-A119DAAB7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409" y="2717264"/>
              <a:ext cx="146282" cy="168543"/>
            </a:xfrm>
            <a:custGeom>
              <a:avLst/>
              <a:gdLst>
                <a:gd name="T0" fmla="*/ 25 w 30"/>
                <a:gd name="T1" fmla="*/ 3 h 34"/>
                <a:gd name="T2" fmla="*/ 21 w 30"/>
                <a:gd name="T3" fmla="*/ 3 h 34"/>
                <a:gd name="T4" fmla="*/ 17 w 30"/>
                <a:gd name="T5" fmla="*/ 4 h 34"/>
                <a:gd name="T6" fmla="*/ 16 w 30"/>
                <a:gd name="T7" fmla="*/ 6 h 34"/>
                <a:gd name="T8" fmla="*/ 12 w 30"/>
                <a:gd name="T9" fmla="*/ 15 h 34"/>
                <a:gd name="T10" fmla="*/ 10 w 30"/>
                <a:gd name="T11" fmla="*/ 25 h 34"/>
                <a:gd name="T12" fmla="*/ 10 w 30"/>
                <a:gd name="T13" fmla="*/ 30 h 34"/>
                <a:gd name="T14" fmla="*/ 8 w 30"/>
                <a:gd name="T15" fmla="*/ 34 h 34"/>
                <a:gd name="T16" fmla="*/ 7 w 30"/>
                <a:gd name="T17" fmla="*/ 33 h 34"/>
                <a:gd name="T18" fmla="*/ 6 w 30"/>
                <a:gd name="T19" fmla="*/ 32 h 34"/>
                <a:gd name="T20" fmla="*/ 7 w 30"/>
                <a:gd name="T21" fmla="*/ 28 h 34"/>
                <a:gd name="T22" fmla="*/ 8 w 30"/>
                <a:gd name="T23" fmla="*/ 22 h 34"/>
                <a:gd name="T24" fmla="*/ 13 w 30"/>
                <a:gd name="T25" fmla="*/ 5 h 34"/>
                <a:gd name="T26" fmla="*/ 12 w 30"/>
                <a:gd name="T27" fmla="*/ 5 h 34"/>
                <a:gd name="T28" fmla="*/ 12 w 30"/>
                <a:gd name="T29" fmla="*/ 5 h 34"/>
                <a:gd name="T30" fmla="*/ 9 w 30"/>
                <a:gd name="T31" fmla="*/ 5 h 34"/>
                <a:gd name="T32" fmla="*/ 6 w 30"/>
                <a:gd name="T33" fmla="*/ 6 h 34"/>
                <a:gd name="T34" fmla="*/ 6 w 30"/>
                <a:gd name="T35" fmla="*/ 6 h 34"/>
                <a:gd name="T36" fmla="*/ 7 w 30"/>
                <a:gd name="T37" fmla="*/ 10 h 34"/>
                <a:gd name="T38" fmla="*/ 7 w 30"/>
                <a:gd name="T39" fmla="*/ 11 h 34"/>
                <a:gd name="T40" fmla="*/ 6 w 30"/>
                <a:gd name="T41" fmla="*/ 11 h 34"/>
                <a:gd name="T42" fmla="*/ 3 w 30"/>
                <a:gd name="T43" fmla="*/ 8 h 34"/>
                <a:gd name="T44" fmla="*/ 2 w 30"/>
                <a:gd name="T45" fmla="*/ 7 h 34"/>
                <a:gd name="T46" fmla="*/ 0 w 30"/>
                <a:gd name="T47" fmla="*/ 5 h 34"/>
                <a:gd name="T48" fmla="*/ 1 w 30"/>
                <a:gd name="T49" fmla="*/ 4 h 34"/>
                <a:gd name="T50" fmla="*/ 5 w 30"/>
                <a:gd name="T51" fmla="*/ 3 h 34"/>
                <a:gd name="T52" fmla="*/ 10 w 30"/>
                <a:gd name="T53" fmla="*/ 2 h 34"/>
                <a:gd name="T54" fmla="*/ 14 w 30"/>
                <a:gd name="T55" fmla="*/ 1 h 34"/>
                <a:gd name="T56" fmla="*/ 15 w 30"/>
                <a:gd name="T57" fmla="*/ 1 h 34"/>
                <a:gd name="T58" fmla="*/ 16 w 30"/>
                <a:gd name="T59" fmla="*/ 0 h 34"/>
                <a:gd name="T60" fmla="*/ 17 w 30"/>
                <a:gd name="T61" fmla="*/ 1 h 34"/>
                <a:gd name="T62" fmla="*/ 18 w 30"/>
                <a:gd name="T63" fmla="*/ 1 h 34"/>
                <a:gd name="T64" fmla="*/ 21 w 30"/>
                <a:gd name="T65" fmla="*/ 1 h 34"/>
                <a:gd name="T66" fmla="*/ 24 w 30"/>
                <a:gd name="T67" fmla="*/ 0 h 34"/>
                <a:gd name="T68" fmla="*/ 27 w 30"/>
                <a:gd name="T69" fmla="*/ 0 h 34"/>
                <a:gd name="T70" fmla="*/ 30 w 30"/>
                <a:gd name="T71" fmla="*/ 0 h 34"/>
                <a:gd name="T72" fmla="*/ 25 w 30"/>
                <a:gd name="T7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4">
                  <a:moveTo>
                    <a:pt x="25" y="3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20" y="3"/>
                    <a:pt x="18" y="4"/>
                    <a:pt x="17" y="4"/>
                  </a:cubicBezTo>
                  <a:cubicBezTo>
                    <a:pt x="17" y="4"/>
                    <a:pt x="16" y="5"/>
                    <a:pt x="16" y="6"/>
                  </a:cubicBezTo>
                  <a:cubicBezTo>
                    <a:pt x="14" y="8"/>
                    <a:pt x="13" y="11"/>
                    <a:pt x="12" y="15"/>
                  </a:cubicBezTo>
                  <a:cubicBezTo>
                    <a:pt x="11" y="19"/>
                    <a:pt x="11" y="22"/>
                    <a:pt x="10" y="25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0" y="32"/>
                    <a:pt x="9" y="34"/>
                    <a:pt x="8" y="34"/>
                  </a:cubicBezTo>
                  <a:cubicBezTo>
                    <a:pt x="8" y="34"/>
                    <a:pt x="7" y="34"/>
                    <a:pt x="7" y="33"/>
                  </a:cubicBezTo>
                  <a:cubicBezTo>
                    <a:pt x="6" y="33"/>
                    <a:pt x="6" y="32"/>
                    <a:pt x="6" y="32"/>
                  </a:cubicBezTo>
                  <a:cubicBezTo>
                    <a:pt x="6" y="31"/>
                    <a:pt x="6" y="30"/>
                    <a:pt x="7" y="28"/>
                  </a:cubicBezTo>
                  <a:cubicBezTo>
                    <a:pt x="7" y="26"/>
                    <a:pt x="7" y="24"/>
                    <a:pt x="8" y="22"/>
                  </a:cubicBezTo>
                  <a:cubicBezTo>
                    <a:pt x="10" y="17"/>
                    <a:pt x="11" y="11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9" y="5"/>
                    <a:pt x="9" y="5"/>
                  </a:cubicBezTo>
                  <a:cubicBezTo>
                    <a:pt x="8" y="5"/>
                    <a:pt x="7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8"/>
                    <a:pt x="7" y="10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5" y="9"/>
                    <a:pt x="3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2"/>
                    <a:pt x="8" y="2"/>
                    <a:pt x="10" y="2"/>
                  </a:cubicBezTo>
                  <a:cubicBezTo>
                    <a:pt x="11" y="2"/>
                    <a:pt x="12" y="2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1"/>
                    <a:pt x="19" y="1"/>
                    <a:pt x="21" y="1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9" y="0"/>
                    <a:pt x="30" y="0"/>
                    <a:pt x="30" y="0"/>
                  </a:cubicBezTo>
                  <a:cubicBezTo>
                    <a:pt x="30" y="2"/>
                    <a:pt x="28" y="3"/>
                    <a:pt x="25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29A8AFBC-C772-41BB-B242-B841233E1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9710" y="2729985"/>
              <a:ext cx="89042" cy="149463"/>
            </a:xfrm>
            <a:custGeom>
              <a:avLst/>
              <a:gdLst>
                <a:gd name="T0" fmla="*/ 16 w 18"/>
                <a:gd name="T1" fmla="*/ 28 h 30"/>
                <a:gd name="T2" fmla="*/ 13 w 18"/>
                <a:gd name="T3" fmla="*/ 30 h 30"/>
                <a:gd name="T4" fmla="*/ 9 w 18"/>
                <a:gd name="T5" fmla="*/ 25 h 30"/>
                <a:gd name="T6" fmla="*/ 9 w 18"/>
                <a:gd name="T7" fmla="*/ 21 h 30"/>
                <a:gd name="T8" fmla="*/ 10 w 18"/>
                <a:gd name="T9" fmla="*/ 17 h 30"/>
                <a:gd name="T10" fmla="*/ 6 w 18"/>
                <a:gd name="T11" fmla="*/ 22 h 30"/>
                <a:gd name="T12" fmla="*/ 3 w 18"/>
                <a:gd name="T13" fmla="*/ 26 h 30"/>
                <a:gd name="T14" fmla="*/ 2 w 18"/>
                <a:gd name="T15" fmla="*/ 26 h 30"/>
                <a:gd name="T16" fmla="*/ 0 w 18"/>
                <a:gd name="T17" fmla="*/ 25 h 30"/>
                <a:gd name="T18" fmla="*/ 2 w 18"/>
                <a:gd name="T19" fmla="*/ 20 h 30"/>
                <a:gd name="T20" fmla="*/ 4 w 18"/>
                <a:gd name="T21" fmla="*/ 13 h 30"/>
                <a:gd name="T22" fmla="*/ 6 w 18"/>
                <a:gd name="T23" fmla="*/ 5 h 30"/>
                <a:gd name="T24" fmla="*/ 7 w 18"/>
                <a:gd name="T25" fmla="*/ 2 h 30"/>
                <a:gd name="T26" fmla="*/ 8 w 18"/>
                <a:gd name="T27" fmla="*/ 0 h 30"/>
                <a:gd name="T28" fmla="*/ 9 w 18"/>
                <a:gd name="T29" fmla="*/ 2 h 30"/>
                <a:gd name="T30" fmla="*/ 7 w 18"/>
                <a:gd name="T31" fmla="*/ 10 h 30"/>
                <a:gd name="T32" fmla="*/ 5 w 18"/>
                <a:gd name="T33" fmla="*/ 20 h 30"/>
                <a:gd name="T34" fmla="*/ 8 w 18"/>
                <a:gd name="T35" fmla="*/ 16 h 30"/>
                <a:gd name="T36" fmla="*/ 12 w 18"/>
                <a:gd name="T37" fmla="*/ 12 h 30"/>
                <a:gd name="T38" fmla="*/ 13 w 18"/>
                <a:gd name="T39" fmla="*/ 13 h 30"/>
                <a:gd name="T40" fmla="*/ 12 w 18"/>
                <a:gd name="T41" fmla="*/ 19 h 30"/>
                <a:gd name="T42" fmla="*/ 11 w 18"/>
                <a:gd name="T43" fmla="*/ 25 h 30"/>
                <a:gd name="T44" fmla="*/ 13 w 18"/>
                <a:gd name="T45" fmla="*/ 27 h 30"/>
                <a:gd name="T46" fmla="*/ 15 w 18"/>
                <a:gd name="T47" fmla="*/ 26 h 30"/>
                <a:gd name="T48" fmla="*/ 17 w 18"/>
                <a:gd name="T49" fmla="*/ 24 h 30"/>
                <a:gd name="T50" fmla="*/ 18 w 18"/>
                <a:gd name="T51" fmla="*/ 25 h 30"/>
                <a:gd name="T52" fmla="*/ 16 w 18"/>
                <a:gd name="T5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30">
                  <a:moveTo>
                    <a:pt x="16" y="28"/>
                  </a:moveTo>
                  <a:cubicBezTo>
                    <a:pt x="14" y="29"/>
                    <a:pt x="14" y="30"/>
                    <a:pt x="13" y="30"/>
                  </a:cubicBezTo>
                  <a:cubicBezTo>
                    <a:pt x="10" y="30"/>
                    <a:pt x="9" y="28"/>
                    <a:pt x="9" y="25"/>
                  </a:cubicBezTo>
                  <a:cubicBezTo>
                    <a:pt x="8" y="24"/>
                    <a:pt x="9" y="23"/>
                    <a:pt x="9" y="21"/>
                  </a:cubicBezTo>
                  <a:cubicBezTo>
                    <a:pt x="10" y="19"/>
                    <a:pt x="10" y="18"/>
                    <a:pt x="10" y="17"/>
                  </a:cubicBezTo>
                  <a:cubicBezTo>
                    <a:pt x="9" y="18"/>
                    <a:pt x="8" y="19"/>
                    <a:pt x="6" y="22"/>
                  </a:cubicBezTo>
                  <a:cubicBezTo>
                    <a:pt x="4" y="25"/>
                    <a:pt x="3" y="26"/>
                    <a:pt x="3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5"/>
                    <a:pt x="1" y="23"/>
                    <a:pt x="2" y="20"/>
                  </a:cubicBezTo>
                  <a:cubicBezTo>
                    <a:pt x="3" y="17"/>
                    <a:pt x="4" y="14"/>
                    <a:pt x="4" y="13"/>
                  </a:cubicBezTo>
                  <a:cubicBezTo>
                    <a:pt x="5" y="11"/>
                    <a:pt x="5" y="8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1"/>
                    <a:pt x="7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9" y="2"/>
                    <a:pt x="9" y="5"/>
                    <a:pt x="7" y="10"/>
                  </a:cubicBezTo>
                  <a:cubicBezTo>
                    <a:pt x="6" y="15"/>
                    <a:pt x="5" y="19"/>
                    <a:pt x="5" y="20"/>
                  </a:cubicBezTo>
                  <a:cubicBezTo>
                    <a:pt x="6" y="18"/>
                    <a:pt x="7" y="17"/>
                    <a:pt x="8" y="16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4"/>
                    <a:pt x="13" y="15"/>
                    <a:pt x="12" y="19"/>
                  </a:cubicBezTo>
                  <a:cubicBezTo>
                    <a:pt x="11" y="22"/>
                    <a:pt x="11" y="24"/>
                    <a:pt x="11" y="25"/>
                  </a:cubicBezTo>
                  <a:cubicBezTo>
                    <a:pt x="11" y="26"/>
                    <a:pt x="12" y="27"/>
                    <a:pt x="13" y="27"/>
                  </a:cubicBezTo>
                  <a:cubicBezTo>
                    <a:pt x="13" y="27"/>
                    <a:pt x="14" y="27"/>
                    <a:pt x="15" y="26"/>
                  </a:cubicBezTo>
                  <a:cubicBezTo>
                    <a:pt x="16" y="25"/>
                    <a:pt x="17" y="24"/>
                    <a:pt x="17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6" y="2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54C86107-E988-496D-9AD1-EA4A1C7D16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8752" y="2787226"/>
              <a:ext cx="69961" cy="89042"/>
            </a:xfrm>
            <a:custGeom>
              <a:avLst/>
              <a:gdLst>
                <a:gd name="T0" fmla="*/ 10 w 14"/>
                <a:gd name="T1" fmla="*/ 9 h 18"/>
                <a:gd name="T2" fmla="*/ 3 w 14"/>
                <a:gd name="T3" fmla="*/ 13 h 18"/>
                <a:gd name="T4" fmla="*/ 4 w 14"/>
                <a:gd name="T5" fmla="*/ 15 h 18"/>
                <a:gd name="T6" fmla="*/ 6 w 14"/>
                <a:gd name="T7" fmla="*/ 15 h 18"/>
                <a:gd name="T8" fmla="*/ 10 w 14"/>
                <a:gd name="T9" fmla="*/ 14 h 18"/>
                <a:gd name="T10" fmla="*/ 13 w 14"/>
                <a:gd name="T11" fmla="*/ 13 h 18"/>
                <a:gd name="T12" fmla="*/ 14 w 14"/>
                <a:gd name="T13" fmla="*/ 13 h 18"/>
                <a:gd name="T14" fmla="*/ 10 w 14"/>
                <a:gd name="T15" fmla="*/ 16 h 18"/>
                <a:gd name="T16" fmla="*/ 6 w 14"/>
                <a:gd name="T17" fmla="*/ 18 h 18"/>
                <a:gd name="T18" fmla="*/ 2 w 14"/>
                <a:gd name="T19" fmla="*/ 16 h 18"/>
                <a:gd name="T20" fmla="*/ 1 w 14"/>
                <a:gd name="T21" fmla="*/ 12 h 18"/>
                <a:gd name="T22" fmla="*/ 4 w 14"/>
                <a:gd name="T23" fmla="*/ 5 h 18"/>
                <a:gd name="T24" fmla="*/ 10 w 14"/>
                <a:gd name="T25" fmla="*/ 0 h 18"/>
                <a:gd name="T26" fmla="*/ 12 w 14"/>
                <a:gd name="T27" fmla="*/ 1 h 18"/>
                <a:gd name="T28" fmla="*/ 13 w 14"/>
                <a:gd name="T29" fmla="*/ 3 h 18"/>
                <a:gd name="T30" fmla="*/ 10 w 14"/>
                <a:gd name="T31" fmla="*/ 9 h 18"/>
                <a:gd name="T32" fmla="*/ 10 w 14"/>
                <a:gd name="T33" fmla="*/ 3 h 18"/>
                <a:gd name="T34" fmla="*/ 6 w 14"/>
                <a:gd name="T35" fmla="*/ 6 h 18"/>
                <a:gd name="T36" fmla="*/ 4 w 14"/>
                <a:gd name="T37" fmla="*/ 9 h 18"/>
                <a:gd name="T38" fmla="*/ 6 w 14"/>
                <a:gd name="T39" fmla="*/ 9 h 18"/>
                <a:gd name="T40" fmla="*/ 8 w 14"/>
                <a:gd name="T41" fmla="*/ 7 h 18"/>
                <a:gd name="T42" fmla="*/ 10 w 14"/>
                <a:gd name="T43" fmla="*/ 4 h 18"/>
                <a:gd name="T44" fmla="*/ 10 w 14"/>
                <a:gd name="T4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8">
                  <a:moveTo>
                    <a:pt x="10" y="9"/>
                  </a:moveTo>
                  <a:cubicBezTo>
                    <a:pt x="7" y="11"/>
                    <a:pt x="5" y="12"/>
                    <a:pt x="3" y="13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7" y="15"/>
                    <a:pt x="8" y="15"/>
                    <a:pt x="10" y="14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3" y="14"/>
                    <a:pt x="12" y="15"/>
                    <a:pt x="10" y="16"/>
                  </a:cubicBezTo>
                  <a:cubicBezTo>
                    <a:pt x="8" y="17"/>
                    <a:pt x="7" y="18"/>
                    <a:pt x="6" y="18"/>
                  </a:cubicBezTo>
                  <a:cubicBezTo>
                    <a:pt x="5" y="18"/>
                    <a:pt x="3" y="17"/>
                    <a:pt x="2" y="16"/>
                  </a:cubicBezTo>
                  <a:cubicBezTo>
                    <a:pt x="1" y="15"/>
                    <a:pt x="1" y="14"/>
                    <a:pt x="1" y="12"/>
                  </a:cubicBezTo>
                  <a:cubicBezTo>
                    <a:pt x="0" y="10"/>
                    <a:pt x="1" y="8"/>
                    <a:pt x="4" y="5"/>
                  </a:cubicBezTo>
                  <a:cubicBezTo>
                    <a:pt x="6" y="2"/>
                    <a:pt x="8" y="0"/>
                    <a:pt x="10" y="0"/>
                  </a:cubicBezTo>
                  <a:cubicBezTo>
                    <a:pt x="11" y="0"/>
                    <a:pt x="11" y="0"/>
                    <a:pt x="12" y="1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4"/>
                    <a:pt x="12" y="6"/>
                    <a:pt x="10" y="9"/>
                  </a:cubicBezTo>
                  <a:moveTo>
                    <a:pt x="10" y="3"/>
                  </a:moveTo>
                  <a:cubicBezTo>
                    <a:pt x="9" y="3"/>
                    <a:pt x="7" y="4"/>
                    <a:pt x="6" y="6"/>
                  </a:cubicBezTo>
                  <a:cubicBezTo>
                    <a:pt x="5" y="7"/>
                    <a:pt x="4" y="8"/>
                    <a:pt x="4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8A0C1F98-713E-4D85-866C-8A695AA87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314" y="2707724"/>
              <a:ext cx="120842" cy="152643"/>
            </a:xfrm>
            <a:custGeom>
              <a:avLst/>
              <a:gdLst>
                <a:gd name="T0" fmla="*/ 23 w 25"/>
                <a:gd name="T1" fmla="*/ 2 h 31"/>
                <a:gd name="T2" fmla="*/ 17 w 25"/>
                <a:gd name="T3" fmla="*/ 3 h 31"/>
                <a:gd name="T4" fmla="*/ 11 w 25"/>
                <a:gd name="T5" fmla="*/ 6 h 31"/>
                <a:gd name="T6" fmla="*/ 9 w 25"/>
                <a:gd name="T7" fmla="*/ 9 h 31"/>
                <a:gd name="T8" fmla="*/ 8 w 25"/>
                <a:gd name="T9" fmla="*/ 12 h 31"/>
                <a:gd name="T10" fmla="*/ 8 w 25"/>
                <a:gd name="T11" fmla="*/ 12 h 31"/>
                <a:gd name="T12" fmla="*/ 8 w 25"/>
                <a:gd name="T13" fmla="*/ 12 h 31"/>
                <a:gd name="T14" fmla="*/ 8 w 25"/>
                <a:gd name="T15" fmla="*/ 12 h 31"/>
                <a:gd name="T16" fmla="*/ 10 w 25"/>
                <a:gd name="T17" fmla="*/ 12 h 31"/>
                <a:gd name="T18" fmla="*/ 12 w 25"/>
                <a:gd name="T19" fmla="*/ 11 h 31"/>
                <a:gd name="T20" fmla="*/ 19 w 25"/>
                <a:gd name="T21" fmla="*/ 9 h 31"/>
                <a:gd name="T22" fmla="*/ 19 w 25"/>
                <a:gd name="T23" fmla="*/ 10 h 31"/>
                <a:gd name="T24" fmla="*/ 17 w 25"/>
                <a:gd name="T25" fmla="*/ 11 h 31"/>
                <a:gd name="T26" fmla="*/ 16 w 25"/>
                <a:gd name="T27" fmla="*/ 12 h 31"/>
                <a:gd name="T28" fmla="*/ 15 w 25"/>
                <a:gd name="T29" fmla="*/ 12 h 31"/>
                <a:gd name="T30" fmla="*/ 11 w 25"/>
                <a:gd name="T31" fmla="*/ 14 h 31"/>
                <a:gd name="T32" fmla="*/ 7 w 25"/>
                <a:gd name="T33" fmla="*/ 16 h 31"/>
                <a:gd name="T34" fmla="*/ 5 w 25"/>
                <a:gd name="T35" fmla="*/ 19 h 31"/>
                <a:gd name="T36" fmla="*/ 4 w 25"/>
                <a:gd name="T37" fmla="*/ 24 h 31"/>
                <a:gd name="T38" fmla="*/ 6 w 25"/>
                <a:gd name="T39" fmla="*/ 26 h 31"/>
                <a:gd name="T40" fmla="*/ 8 w 25"/>
                <a:gd name="T41" fmla="*/ 28 h 31"/>
                <a:gd name="T42" fmla="*/ 10 w 25"/>
                <a:gd name="T43" fmla="*/ 28 h 31"/>
                <a:gd name="T44" fmla="*/ 11 w 25"/>
                <a:gd name="T45" fmla="*/ 27 h 31"/>
                <a:gd name="T46" fmla="*/ 13 w 25"/>
                <a:gd name="T47" fmla="*/ 27 h 31"/>
                <a:gd name="T48" fmla="*/ 16 w 25"/>
                <a:gd name="T49" fmla="*/ 25 h 31"/>
                <a:gd name="T50" fmla="*/ 20 w 25"/>
                <a:gd name="T51" fmla="*/ 22 h 31"/>
                <a:gd name="T52" fmla="*/ 22 w 25"/>
                <a:gd name="T53" fmla="*/ 21 h 31"/>
                <a:gd name="T54" fmla="*/ 24 w 25"/>
                <a:gd name="T55" fmla="*/ 20 h 31"/>
                <a:gd name="T56" fmla="*/ 25 w 25"/>
                <a:gd name="T57" fmla="*/ 20 h 31"/>
                <a:gd name="T58" fmla="*/ 18 w 25"/>
                <a:gd name="T59" fmla="*/ 26 h 31"/>
                <a:gd name="T60" fmla="*/ 9 w 25"/>
                <a:gd name="T61" fmla="*/ 31 h 31"/>
                <a:gd name="T62" fmla="*/ 4 w 25"/>
                <a:gd name="T63" fmla="*/ 28 h 31"/>
                <a:gd name="T64" fmla="*/ 1 w 25"/>
                <a:gd name="T65" fmla="*/ 22 h 31"/>
                <a:gd name="T66" fmla="*/ 2 w 25"/>
                <a:gd name="T67" fmla="*/ 21 h 31"/>
                <a:gd name="T68" fmla="*/ 2 w 25"/>
                <a:gd name="T69" fmla="*/ 19 h 31"/>
                <a:gd name="T70" fmla="*/ 1 w 25"/>
                <a:gd name="T71" fmla="*/ 19 h 31"/>
                <a:gd name="T72" fmla="*/ 0 w 25"/>
                <a:gd name="T73" fmla="*/ 19 h 31"/>
                <a:gd name="T74" fmla="*/ 2 w 25"/>
                <a:gd name="T75" fmla="*/ 16 h 31"/>
                <a:gd name="T76" fmla="*/ 4 w 25"/>
                <a:gd name="T77" fmla="*/ 14 h 31"/>
                <a:gd name="T78" fmla="*/ 7 w 25"/>
                <a:gd name="T79" fmla="*/ 6 h 31"/>
                <a:gd name="T80" fmla="*/ 13 w 25"/>
                <a:gd name="T81" fmla="*/ 2 h 31"/>
                <a:gd name="T82" fmla="*/ 20 w 25"/>
                <a:gd name="T83" fmla="*/ 0 h 31"/>
                <a:gd name="T84" fmla="*/ 23 w 25"/>
                <a:gd name="T85" fmla="*/ 0 h 31"/>
                <a:gd name="T86" fmla="*/ 25 w 25"/>
                <a:gd name="T87" fmla="*/ 0 h 31"/>
                <a:gd name="T88" fmla="*/ 25 w 25"/>
                <a:gd name="T89" fmla="*/ 1 h 31"/>
                <a:gd name="T90" fmla="*/ 23 w 25"/>
                <a:gd name="T9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31">
                  <a:moveTo>
                    <a:pt x="23" y="2"/>
                  </a:moveTo>
                  <a:cubicBezTo>
                    <a:pt x="22" y="2"/>
                    <a:pt x="20" y="2"/>
                    <a:pt x="17" y="3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7"/>
                    <a:pt x="10" y="7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3" y="10"/>
                    <a:pt x="16" y="10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5" y="12"/>
                    <a:pt x="16" y="12"/>
                    <a:pt x="15" y="12"/>
                  </a:cubicBezTo>
                  <a:cubicBezTo>
                    <a:pt x="15" y="12"/>
                    <a:pt x="14" y="12"/>
                    <a:pt x="11" y="14"/>
                  </a:cubicBezTo>
                  <a:cubicBezTo>
                    <a:pt x="9" y="14"/>
                    <a:pt x="8" y="15"/>
                    <a:pt x="7" y="16"/>
                  </a:cubicBezTo>
                  <a:cubicBezTo>
                    <a:pt x="6" y="16"/>
                    <a:pt x="6" y="17"/>
                    <a:pt x="5" y="19"/>
                  </a:cubicBezTo>
                  <a:cubicBezTo>
                    <a:pt x="5" y="21"/>
                    <a:pt x="4" y="22"/>
                    <a:pt x="4" y="24"/>
                  </a:cubicBezTo>
                  <a:cubicBezTo>
                    <a:pt x="5" y="24"/>
                    <a:pt x="5" y="25"/>
                    <a:pt x="6" y="26"/>
                  </a:cubicBezTo>
                  <a:cubicBezTo>
                    <a:pt x="7" y="28"/>
                    <a:pt x="7" y="28"/>
                    <a:pt x="8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3" y="27"/>
                    <a:pt x="14" y="26"/>
                    <a:pt x="16" y="25"/>
                  </a:cubicBezTo>
                  <a:cubicBezTo>
                    <a:pt x="17" y="24"/>
                    <a:pt x="19" y="23"/>
                    <a:pt x="20" y="22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23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1"/>
                    <a:pt x="22" y="23"/>
                    <a:pt x="18" y="26"/>
                  </a:cubicBezTo>
                  <a:cubicBezTo>
                    <a:pt x="14" y="29"/>
                    <a:pt x="11" y="31"/>
                    <a:pt x="9" y="31"/>
                  </a:cubicBezTo>
                  <a:cubicBezTo>
                    <a:pt x="7" y="31"/>
                    <a:pt x="5" y="30"/>
                    <a:pt x="4" y="28"/>
                  </a:cubicBezTo>
                  <a:cubicBezTo>
                    <a:pt x="2" y="27"/>
                    <a:pt x="2" y="25"/>
                    <a:pt x="1" y="22"/>
                  </a:cubicBezTo>
                  <a:cubicBezTo>
                    <a:pt x="1" y="22"/>
                    <a:pt x="2" y="22"/>
                    <a:pt x="2" y="21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1" y="19"/>
                    <a:pt x="1" y="19"/>
                  </a:cubicBezTo>
                  <a:cubicBezTo>
                    <a:pt x="1" y="19"/>
                    <a:pt x="0" y="19"/>
                    <a:pt x="0" y="19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3" y="15"/>
                    <a:pt x="3" y="15"/>
                    <a:pt x="4" y="14"/>
                  </a:cubicBezTo>
                  <a:cubicBezTo>
                    <a:pt x="6" y="10"/>
                    <a:pt x="7" y="8"/>
                    <a:pt x="7" y="6"/>
                  </a:cubicBezTo>
                  <a:cubicBezTo>
                    <a:pt x="8" y="4"/>
                    <a:pt x="10" y="3"/>
                    <a:pt x="13" y="2"/>
                  </a:cubicBezTo>
                  <a:cubicBezTo>
                    <a:pt x="16" y="1"/>
                    <a:pt x="18" y="1"/>
                    <a:pt x="20" y="0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5" y="0"/>
                    <a:pt x="25" y="1"/>
                    <a:pt x="25" y="1"/>
                  </a:cubicBezTo>
                  <a:cubicBezTo>
                    <a:pt x="24" y="1"/>
                    <a:pt x="24" y="2"/>
                    <a:pt x="23" y="2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3" name="Freeform 12">
              <a:extLst>
                <a:ext uri="{FF2B5EF4-FFF2-40B4-BE49-F238E27FC236}">
                  <a16:creationId xmlns:a16="http://schemas.microsoft.com/office/drawing/2014/main" id="{F677702C-A0F0-4BE2-81D6-0A024E8AD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156" y="2675924"/>
              <a:ext cx="143102" cy="174903"/>
            </a:xfrm>
            <a:custGeom>
              <a:avLst/>
              <a:gdLst>
                <a:gd name="T0" fmla="*/ 29 w 29"/>
                <a:gd name="T1" fmla="*/ 30 h 35"/>
                <a:gd name="T2" fmla="*/ 27 w 29"/>
                <a:gd name="T3" fmla="*/ 33 h 35"/>
                <a:gd name="T4" fmla="*/ 23 w 29"/>
                <a:gd name="T5" fmla="*/ 35 h 35"/>
                <a:gd name="T6" fmla="*/ 18 w 29"/>
                <a:gd name="T7" fmla="*/ 33 h 35"/>
                <a:gd name="T8" fmla="*/ 16 w 29"/>
                <a:gd name="T9" fmla="*/ 27 h 35"/>
                <a:gd name="T10" fmla="*/ 16 w 29"/>
                <a:gd name="T11" fmla="*/ 25 h 35"/>
                <a:gd name="T12" fmla="*/ 16 w 29"/>
                <a:gd name="T13" fmla="*/ 23 h 35"/>
                <a:gd name="T14" fmla="*/ 11 w 29"/>
                <a:gd name="T15" fmla="*/ 29 h 35"/>
                <a:gd name="T16" fmla="*/ 4 w 29"/>
                <a:gd name="T17" fmla="*/ 35 h 35"/>
                <a:gd name="T18" fmla="*/ 1 w 29"/>
                <a:gd name="T19" fmla="*/ 33 h 35"/>
                <a:gd name="T20" fmla="*/ 0 w 29"/>
                <a:gd name="T21" fmla="*/ 31 h 35"/>
                <a:gd name="T22" fmla="*/ 3 w 29"/>
                <a:gd name="T23" fmla="*/ 19 h 35"/>
                <a:gd name="T24" fmla="*/ 8 w 29"/>
                <a:gd name="T25" fmla="*/ 10 h 35"/>
                <a:gd name="T26" fmla="*/ 9 w 29"/>
                <a:gd name="T27" fmla="*/ 11 h 35"/>
                <a:gd name="T28" fmla="*/ 10 w 29"/>
                <a:gd name="T29" fmla="*/ 13 h 35"/>
                <a:gd name="T30" fmla="*/ 9 w 29"/>
                <a:gd name="T31" fmla="*/ 15 h 35"/>
                <a:gd name="T32" fmla="*/ 7 w 29"/>
                <a:gd name="T33" fmla="*/ 17 h 35"/>
                <a:gd name="T34" fmla="*/ 4 w 29"/>
                <a:gd name="T35" fmla="*/ 23 h 35"/>
                <a:gd name="T36" fmla="*/ 3 w 29"/>
                <a:gd name="T37" fmla="*/ 30 h 35"/>
                <a:gd name="T38" fmla="*/ 4 w 29"/>
                <a:gd name="T39" fmla="*/ 32 h 35"/>
                <a:gd name="T40" fmla="*/ 11 w 29"/>
                <a:gd name="T41" fmla="*/ 25 h 35"/>
                <a:gd name="T42" fmla="*/ 17 w 29"/>
                <a:gd name="T43" fmla="*/ 17 h 35"/>
                <a:gd name="T44" fmla="*/ 19 w 29"/>
                <a:gd name="T45" fmla="*/ 8 h 35"/>
                <a:gd name="T46" fmla="*/ 24 w 29"/>
                <a:gd name="T47" fmla="*/ 0 h 35"/>
                <a:gd name="T48" fmla="*/ 26 w 29"/>
                <a:gd name="T49" fmla="*/ 1 h 35"/>
                <a:gd name="T50" fmla="*/ 26 w 29"/>
                <a:gd name="T51" fmla="*/ 2 h 35"/>
                <a:gd name="T52" fmla="*/ 24 w 29"/>
                <a:gd name="T53" fmla="*/ 8 h 35"/>
                <a:gd name="T54" fmla="*/ 20 w 29"/>
                <a:gd name="T55" fmla="*/ 14 h 35"/>
                <a:gd name="T56" fmla="*/ 19 w 29"/>
                <a:gd name="T57" fmla="*/ 22 h 35"/>
                <a:gd name="T58" fmla="*/ 19 w 29"/>
                <a:gd name="T59" fmla="*/ 27 h 35"/>
                <a:gd name="T60" fmla="*/ 23 w 29"/>
                <a:gd name="T61" fmla="*/ 32 h 35"/>
                <a:gd name="T62" fmla="*/ 27 w 29"/>
                <a:gd name="T63" fmla="*/ 31 h 35"/>
                <a:gd name="T64" fmla="*/ 29 w 29"/>
                <a:gd name="T65" fmla="*/ 29 h 35"/>
                <a:gd name="T66" fmla="*/ 29 w 29"/>
                <a:gd name="T6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35">
                  <a:moveTo>
                    <a:pt x="29" y="30"/>
                  </a:moveTo>
                  <a:cubicBezTo>
                    <a:pt x="29" y="31"/>
                    <a:pt x="28" y="32"/>
                    <a:pt x="27" y="33"/>
                  </a:cubicBezTo>
                  <a:cubicBezTo>
                    <a:pt x="25" y="34"/>
                    <a:pt x="24" y="35"/>
                    <a:pt x="23" y="35"/>
                  </a:cubicBezTo>
                  <a:cubicBezTo>
                    <a:pt x="21" y="35"/>
                    <a:pt x="20" y="35"/>
                    <a:pt x="18" y="33"/>
                  </a:cubicBezTo>
                  <a:cubicBezTo>
                    <a:pt x="17" y="32"/>
                    <a:pt x="17" y="30"/>
                    <a:pt x="16" y="27"/>
                  </a:cubicBezTo>
                  <a:cubicBezTo>
                    <a:pt x="16" y="27"/>
                    <a:pt x="16" y="26"/>
                    <a:pt x="16" y="25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6" y="24"/>
                    <a:pt x="14" y="26"/>
                    <a:pt x="11" y="29"/>
                  </a:cubicBezTo>
                  <a:cubicBezTo>
                    <a:pt x="8" y="33"/>
                    <a:pt x="5" y="35"/>
                    <a:pt x="4" y="35"/>
                  </a:cubicBezTo>
                  <a:cubicBezTo>
                    <a:pt x="3" y="35"/>
                    <a:pt x="2" y="35"/>
                    <a:pt x="1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9"/>
                    <a:pt x="1" y="25"/>
                    <a:pt x="3" y="19"/>
                  </a:cubicBezTo>
                  <a:cubicBezTo>
                    <a:pt x="5" y="13"/>
                    <a:pt x="7" y="10"/>
                    <a:pt x="8" y="10"/>
                  </a:cubicBezTo>
                  <a:cubicBezTo>
                    <a:pt x="9" y="10"/>
                    <a:pt x="9" y="10"/>
                    <a:pt x="9" y="11"/>
                  </a:cubicBezTo>
                  <a:cubicBezTo>
                    <a:pt x="10" y="12"/>
                    <a:pt x="10" y="12"/>
                    <a:pt x="10" y="13"/>
                  </a:cubicBezTo>
                  <a:cubicBezTo>
                    <a:pt x="10" y="13"/>
                    <a:pt x="9" y="14"/>
                    <a:pt x="9" y="15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6" y="19"/>
                    <a:pt x="5" y="21"/>
                    <a:pt x="4" y="23"/>
                  </a:cubicBezTo>
                  <a:cubicBezTo>
                    <a:pt x="3" y="26"/>
                    <a:pt x="3" y="29"/>
                    <a:pt x="3" y="30"/>
                  </a:cubicBezTo>
                  <a:cubicBezTo>
                    <a:pt x="3" y="31"/>
                    <a:pt x="3" y="31"/>
                    <a:pt x="4" y="32"/>
                  </a:cubicBezTo>
                  <a:cubicBezTo>
                    <a:pt x="6" y="30"/>
                    <a:pt x="9" y="28"/>
                    <a:pt x="11" y="25"/>
                  </a:cubicBezTo>
                  <a:cubicBezTo>
                    <a:pt x="12" y="23"/>
                    <a:pt x="14" y="21"/>
                    <a:pt x="17" y="17"/>
                  </a:cubicBezTo>
                  <a:cubicBezTo>
                    <a:pt x="18" y="14"/>
                    <a:pt x="19" y="11"/>
                    <a:pt x="19" y="8"/>
                  </a:cubicBezTo>
                  <a:cubicBezTo>
                    <a:pt x="21" y="3"/>
                    <a:pt x="23" y="0"/>
                    <a:pt x="24" y="0"/>
                  </a:cubicBezTo>
                  <a:cubicBezTo>
                    <a:pt x="25" y="0"/>
                    <a:pt x="25" y="0"/>
                    <a:pt x="26" y="1"/>
                  </a:cubicBezTo>
                  <a:cubicBezTo>
                    <a:pt x="26" y="1"/>
                    <a:pt x="26" y="2"/>
                    <a:pt x="26" y="2"/>
                  </a:cubicBezTo>
                  <a:cubicBezTo>
                    <a:pt x="26" y="2"/>
                    <a:pt x="25" y="4"/>
                    <a:pt x="24" y="8"/>
                  </a:cubicBezTo>
                  <a:cubicBezTo>
                    <a:pt x="22" y="12"/>
                    <a:pt x="21" y="14"/>
                    <a:pt x="20" y="14"/>
                  </a:cubicBezTo>
                  <a:cubicBezTo>
                    <a:pt x="20" y="17"/>
                    <a:pt x="19" y="19"/>
                    <a:pt x="19" y="22"/>
                  </a:cubicBezTo>
                  <a:cubicBezTo>
                    <a:pt x="19" y="24"/>
                    <a:pt x="19" y="25"/>
                    <a:pt x="19" y="27"/>
                  </a:cubicBezTo>
                  <a:cubicBezTo>
                    <a:pt x="19" y="31"/>
                    <a:pt x="21" y="32"/>
                    <a:pt x="23" y="32"/>
                  </a:cubicBezTo>
                  <a:cubicBezTo>
                    <a:pt x="24" y="32"/>
                    <a:pt x="25" y="32"/>
                    <a:pt x="27" y="31"/>
                  </a:cubicBezTo>
                  <a:cubicBezTo>
                    <a:pt x="27" y="30"/>
                    <a:pt x="28" y="30"/>
                    <a:pt x="29" y="29"/>
                  </a:cubicBezTo>
                  <a:lnTo>
                    <a:pt x="29" y="3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44BAEE9F-8780-4213-B9D4-8DE4AC115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040" y="2685464"/>
              <a:ext cx="73141" cy="155823"/>
            </a:xfrm>
            <a:custGeom>
              <a:avLst/>
              <a:gdLst>
                <a:gd name="T0" fmla="*/ 12 w 15"/>
                <a:gd name="T1" fmla="*/ 26 h 31"/>
                <a:gd name="T2" fmla="*/ 5 w 15"/>
                <a:gd name="T3" fmla="*/ 31 h 31"/>
                <a:gd name="T4" fmla="*/ 3 w 15"/>
                <a:gd name="T5" fmla="*/ 31 h 31"/>
                <a:gd name="T6" fmla="*/ 1 w 15"/>
                <a:gd name="T7" fmla="*/ 31 h 31"/>
                <a:gd name="T8" fmla="*/ 0 w 15"/>
                <a:gd name="T9" fmla="*/ 29 h 31"/>
                <a:gd name="T10" fmla="*/ 2 w 15"/>
                <a:gd name="T11" fmla="*/ 25 h 31"/>
                <a:gd name="T12" fmla="*/ 5 w 15"/>
                <a:gd name="T13" fmla="*/ 21 h 31"/>
                <a:gd name="T14" fmla="*/ 5 w 15"/>
                <a:gd name="T15" fmla="*/ 21 h 31"/>
                <a:gd name="T16" fmla="*/ 5 w 15"/>
                <a:gd name="T17" fmla="*/ 22 h 31"/>
                <a:gd name="T18" fmla="*/ 3 w 15"/>
                <a:gd name="T19" fmla="*/ 28 h 31"/>
                <a:gd name="T20" fmla="*/ 4 w 15"/>
                <a:gd name="T21" fmla="*/ 29 h 31"/>
                <a:gd name="T22" fmla="*/ 4 w 15"/>
                <a:gd name="T23" fmla="*/ 29 h 31"/>
                <a:gd name="T24" fmla="*/ 7 w 15"/>
                <a:gd name="T25" fmla="*/ 28 h 31"/>
                <a:gd name="T26" fmla="*/ 11 w 15"/>
                <a:gd name="T27" fmla="*/ 24 h 31"/>
                <a:gd name="T28" fmla="*/ 12 w 15"/>
                <a:gd name="T29" fmla="*/ 19 h 31"/>
                <a:gd name="T30" fmla="*/ 9 w 15"/>
                <a:gd name="T31" fmla="*/ 16 h 31"/>
                <a:gd name="T32" fmla="*/ 5 w 15"/>
                <a:gd name="T33" fmla="*/ 19 h 31"/>
                <a:gd name="T34" fmla="*/ 3 w 15"/>
                <a:gd name="T35" fmla="*/ 21 h 31"/>
                <a:gd name="T36" fmla="*/ 1 w 15"/>
                <a:gd name="T37" fmla="*/ 20 h 31"/>
                <a:gd name="T38" fmla="*/ 5 w 15"/>
                <a:gd name="T39" fmla="*/ 9 h 31"/>
                <a:gd name="T40" fmla="*/ 7 w 15"/>
                <a:gd name="T41" fmla="*/ 3 h 31"/>
                <a:gd name="T42" fmla="*/ 8 w 15"/>
                <a:gd name="T43" fmla="*/ 1 h 31"/>
                <a:gd name="T44" fmla="*/ 9 w 15"/>
                <a:gd name="T45" fmla="*/ 0 h 31"/>
                <a:gd name="T46" fmla="*/ 11 w 15"/>
                <a:gd name="T47" fmla="*/ 2 h 31"/>
                <a:gd name="T48" fmla="*/ 10 w 15"/>
                <a:gd name="T49" fmla="*/ 3 h 31"/>
                <a:gd name="T50" fmla="*/ 6 w 15"/>
                <a:gd name="T51" fmla="*/ 14 h 31"/>
                <a:gd name="T52" fmla="*/ 9 w 15"/>
                <a:gd name="T53" fmla="*/ 13 h 31"/>
                <a:gd name="T54" fmla="*/ 13 w 15"/>
                <a:gd name="T55" fmla="*/ 15 h 31"/>
                <a:gd name="T56" fmla="*/ 14 w 15"/>
                <a:gd name="T57" fmla="*/ 19 h 31"/>
                <a:gd name="T58" fmla="*/ 12 w 15"/>
                <a:gd name="T5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31">
                  <a:moveTo>
                    <a:pt x="12" y="26"/>
                  </a:moveTo>
                  <a:cubicBezTo>
                    <a:pt x="9" y="29"/>
                    <a:pt x="7" y="31"/>
                    <a:pt x="5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2" y="31"/>
                    <a:pt x="1" y="31"/>
                  </a:cubicBezTo>
                  <a:cubicBezTo>
                    <a:pt x="1" y="30"/>
                    <a:pt x="0" y="29"/>
                    <a:pt x="0" y="29"/>
                  </a:cubicBezTo>
                  <a:cubicBezTo>
                    <a:pt x="0" y="28"/>
                    <a:pt x="1" y="26"/>
                    <a:pt x="2" y="25"/>
                  </a:cubicBezTo>
                  <a:cubicBezTo>
                    <a:pt x="2" y="23"/>
                    <a:pt x="4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3" y="25"/>
                    <a:pt x="3" y="27"/>
                    <a:pt x="3" y="28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8"/>
                    <a:pt x="6" y="28"/>
                    <a:pt x="7" y="28"/>
                  </a:cubicBezTo>
                  <a:cubicBezTo>
                    <a:pt x="8" y="27"/>
                    <a:pt x="9" y="26"/>
                    <a:pt x="11" y="24"/>
                  </a:cubicBezTo>
                  <a:cubicBezTo>
                    <a:pt x="12" y="22"/>
                    <a:pt x="12" y="20"/>
                    <a:pt x="12" y="19"/>
                  </a:cubicBezTo>
                  <a:cubicBezTo>
                    <a:pt x="12" y="17"/>
                    <a:pt x="10" y="15"/>
                    <a:pt x="9" y="16"/>
                  </a:cubicBezTo>
                  <a:cubicBezTo>
                    <a:pt x="8" y="16"/>
                    <a:pt x="7" y="17"/>
                    <a:pt x="5" y="19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1"/>
                    <a:pt x="2" y="20"/>
                    <a:pt x="1" y="20"/>
                  </a:cubicBezTo>
                  <a:cubicBezTo>
                    <a:pt x="1" y="19"/>
                    <a:pt x="3" y="16"/>
                    <a:pt x="5" y="9"/>
                  </a:cubicBezTo>
                  <a:cubicBezTo>
                    <a:pt x="6" y="8"/>
                    <a:pt x="6" y="6"/>
                    <a:pt x="7" y="3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8" y="1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6"/>
                    <a:pt x="8" y="9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3"/>
                    <a:pt x="12" y="13"/>
                    <a:pt x="13" y="15"/>
                  </a:cubicBezTo>
                  <a:cubicBezTo>
                    <a:pt x="14" y="16"/>
                    <a:pt x="14" y="17"/>
                    <a:pt x="14" y="19"/>
                  </a:cubicBezTo>
                  <a:cubicBezTo>
                    <a:pt x="15" y="21"/>
                    <a:pt x="14" y="24"/>
                    <a:pt x="12" y="26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506E550C-7F0C-46A1-8A06-8BE98FA0BB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2081" y="2745885"/>
              <a:ext cx="108122" cy="85861"/>
            </a:xfrm>
            <a:custGeom>
              <a:avLst/>
              <a:gdLst>
                <a:gd name="T0" fmla="*/ 22 w 22"/>
                <a:gd name="T1" fmla="*/ 11 h 17"/>
                <a:gd name="T2" fmla="*/ 19 w 22"/>
                <a:gd name="T3" fmla="*/ 15 h 17"/>
                <a:gd name="T4" fmla="*/ 15 w 22"/>
                <a:gd name="T5" fmla="*/ 17 h 17"/>
                <a:gd name="T6" fmla="*/ 14 w 22"/>
                <a:gd name="T7" fmla="*/ 17 h 17"/>
                <a:gd name="T8" fmla="*/ 12 w 22"/>
                <a:gd name="T9" fmla="*/ 16 h 17"/>
                <a:gd name="T10" fmla="*/ 11 w 22"/>
                <a:gd name="T11" fmla="*/ 15 h 17"/>
                <a:gd name="T12" fmla="*/ 10 w 22"/>
                <a:gd name="T13" fmla="*/ 12 h 17"/>
                <a:gd name="T14" fmla="*/ 10 w 22"/>
                <a:gd name="T15" fmla="*/ 11 h 17"/>
                <a:gd name="T16" fmla="*/ 6 w 22"/>
                <a:gd name="T17" fmla="*/ 14 h 17"/>
                <a:gd name="T18" fmla="*/ 2 w 22"/>
                <a:gd name="T19" fmla="*/ 16 h 17"/>
                <a:gd name="T20" fmla="*/ 1 w 22"/>
                <a:gd name="T21" fmla="*/ 15 h 17"/>
                <a:gd name="T22" fmla="*/ 0 w 22"/>
                <a:gd name="T23" fmla="*/ 13 h 17"/>
                <a:gd name="T24" fmla="*/ 4 w 22"/>
                <a:gd name="T25" fmla="*/ 6 h 17"/>
                <a:gd name="T26" fmla="*/ 10 w 22"/>
                <a:gd name="T27" fmla="*/ 1 h 17"/>
                <a:gd name="T28" fmla="*/ 11 w 22"/>
                <a:gd name="T29" fmla="*/ 3 h 17"/>
                <a:gd name="T30" fmla="*/ 12 w 22"/>
                <a:gd name="T31" fmla="*/ 1 h 17"/>
                <a:gd name="T32" fmla="*/ 13 w 22"/>
                <a:gd name="T33" fmla="*/ 0 h 17"/>
                <a:gd name="T34" fmla="*/ 14 w 22"/>
                <a:gd name="T35" fmla="*/ 1 h 17"/>
                <a:gd name="T36" fmla="*/ 14 w 22"/>
                <a:gd name="T37" fmla="*/ 3 h 17"/>
                <a:gd name="T38" fmla="*/ 13 w 22"/>
                <a:gd name="T39" fmla="*/ 5 h 17"/>
                <a:gd name="T40" fmla="*/ 12 w 22"/>
                <a:gd name="T41" fmla="*/ 8 h 17"/>
                <a:gd name="T42" fmla="*/ 12 w 22"/>
                <a:gd name="T43" fmla="*/ 11 h 17"/>
                <a:gd name="T44" fmla="*/ 13 w 22"/>
                <a:gd name="T45" fmla="*/ 13 h 17"/>
                <a:gd name="T46" fmla="*/ 15 w 22"/>
                <a:gd name="T47" fmla="*/ 14 h 17"/>
                <a:gd name="T48" fmla="*/ 18 w 22"/>
                <a:gd name="T49" fmla="*/ 13 h 17"/>
                <a:gd name="T50" fmla="*/ 21 w 22"/>
                <a:gd name="T51" fmla="*/ 11 h 17"/>
                <a:gd name="T52" fmla="*/ 22 w 22"/>
                <a:gd name="T53" fmla="*/ 11 h 17"/>
                <a:gd name="T54" fmla="*/ 9 w 22"/>
                <a:gd name="T55" fmla="*/ 5 h 17"/>
                <a:gd name="T56" fmla="*/ 7 w 22"/>
                <a:gd name="T57" fmla="*/ 6 h 17"/>
                <a:gd name="T58" fmla="*/ 6 w 22"/>
                <a:gd name="T59" fmla="*/ 8 h 17"/>
                <a:gd name="T60" fmla="*/ 4 w 22"/>
                <a:gd name="T61" fmla="*/ 10 h 17"/>
                <a:gd name="T62" fmla="*/ 3 w 22"/>
                <a:gd name="T63" fmla="*/ 13 h 17"/>
                <a:gd name="T64" fmla="*/ 3 w 22"/>
                <a:gd name="T65" fmla="*/ 13 h 17"/>
                <a:gd name="T66" fmla="*/ 7 w 22"/>
                <a:gd name="T67" fmla="*/ 11 h 17"/>
                <a:gd name="T68" fmla="*/ 9 w 22"/>
                <a:gd name="T69" fmla="*/ 7 h 17"/>
                <a:gd name="T70" fmla="*/ 10 w 22"/>
                <a:gd name="T71" fmla="*/ 5 h 17"/>
                <a:gd name="T72" fmla="*/ 9 w 22"/>
                <a:gd name="T7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2" y="12"/>
                    <a:pt x="21" y="13"/>
                    <a:pt x="19" y="15"/>
                  </a:cubicBezTo>
                  <a:cubicBezTo>
                    <a:pt x="17" y="16"/>
                    <a:pt x="16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2" y="16"/>
                  </a:cubicBezTo>
                  <a:cubicBezTo>
                    <a:pt x="11" y="16"/>
                    <a:pt x="11" y="15"/>
                    <a:pt x="11" y="15"/>
                  </a:cubicBezTo>
                  <a:cubicBezTo>
                    <a:pt x="10" y="14"/>
                    <a:pt x="10" y="13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6"/>
                    <a:pt x="2" y="16"/>
                  </a:cubicBezTo>
                  <a:cubicBezTo>
                    <a:pt x="2" y="16"/>
                    <a:pt x="1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2"/>
                    <a:pt x="1" y="9"/>
                    <a:pt x="4" y="6"/>
                  </a:cubicBezTo>
                  <a:cubicBezTo>
                    <a:pt x="6" y="3"/>
                    <a:pt x="8" y="1"/>
                    <a:pt x="10" y="1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5" y="1"/>
                    <a:pt x="14" y="2"/>
                    <a:pt x="14" y="3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6"/>
                    <a:pt x="13" y="7"/>
                    <a:pt x="12" y="8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2" y="11"/>
                    <a:pt x="12" y="12"/>
                    <a:pt x="13" y="13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6" y="14"/>
                    <a:pt x="17" y="14"/>
                    <a:pt x="18" y="13"/>
                  </a:cubicBezTo>
                  <a:cubicBezTo>
                    <a:pt x="19" y="12"/>
                    <a:pt x="20" y="11"/>
                    <a:pt x="21" y="11"/>
                  </a:cubicBezTo>
                  <a:lnTo>
                    <a:pt x="22" y="11"/>
                  </a:lnTo>
                  <a:close/>
                  <a:moveTo>
                    <a:pt x="9" y="5"/>
                  </a:moveTo>
                  <a:cubicBezTo>
                    <a:pt x="9" y="5"/>
                    <a:pt x="8" y="5"/>
                    <a:pt x="7" y="6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5" y="12"/>
                    <a:pt x="7" y="11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6"/>
                    <a:pt x="10" y="5"/>
                  </a:cubicBezTo>
                  <a:cubicBezTo>
                    <a:pt x="10" y="5"/>
                    <a:pt x="9" y="5"/>
                    <a:pt x="9" y="5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6" name="Freeform 15">
              <a:extLst>
                <a:ext uri="{FF2B5EF4-FFF2-40B4-BE49-F238E27FC236}">
                  <a16:creationId xmlns:a16="http://schemas.microsoft.com/office/drawing/2014/main" id="{380EE4AD-88B1-4537-B29E-DD695E629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3843" y="2745885"/>
              <a:ext cx="79501" cy="76321"/>
            </a:xfrm>
            <a:custGeom>
              <a:avLst/>
              <a:gdLst>
                <a:gd name="T0" fmla="*/ 8 w 16"/>
                <a:gd name="T1" fmla="*/ 8 h 15"/>
                <a:gd name="T2" fmla="*/ 8 w 16"/>
                <a:gd name="T3" fmla="*/ 6 h 15"/>
                <a:gd name="T4" fmla="*/ 5 w 16"/>
                <a:gd name="T5" fmla="*/ 9 h 15"/>
                <a:gd name="T6" fmla="*/ 3 w 16"/>
                <a:gd name="T7" fmla="*/ 13 h 15"/>
                <a:gd name="T8" fmla="*/ 1 w 16"/>
                <a:gd name="T9" fmla="*/ 14 h 15"/>
                <a:gd name="T10" fmla="*/ 0 w 16"/>
                <a:gd name="T11" fmla="*/ 13 h 15"/>
                <a:gd name="T12" fmla="*/ 0 w 16"/>
                <a:gd name="T13" fmla="*/ 13 h 15"/>
                <a:gd name="T14" fmla="*/ 0 w 16"/>
                <a:gd name="T15" fmla="*/ 8 h 15"/>
                <a:gd name="T16" fmla="*/ 2 w 16"/>
                <a:gd name="T17" fmla="*/ 2 h 15"/>
                <a:gd name="T18" fmla="*/ 3 w 16"/>
                <a:gd name="T19" fmla="*/ 1 h 15"/>
                <a:gd name="T20" fmla="*/ 4 w 16"/>
                <a:gd name="T21" fmla="*/ 1 h 15"/>
                <a:gd name="T22" fmla="*/ 5 w 16"/>
                <a:gd name="T23" fmla="*/ 2 h 15"/>
                <a:gd name="T24" fmla="*/ 4 w 16"/>
                <a:gd name="T25" fmla="*/ 4 h 15"/>
                <a:gd name="T26" fmla="*/ 4 w 16"/>
                <a:gd name="T27" fmla="*/ 7 h 15"/>
                <a:gd name="T28" fmla="*/ 4 w 16"/>
                <a:gd name="T29" fmla="*/ 7 h 15"/>
                <a:gd name="T30" fmla="*/ 6 w 16"/>
                <a:gd name="T31" fmla="*/ 4 h 15"/>
                <a:gd name="T32" fmla="*/ 8 w 16"/>
                <a:gd name="T33" fmla="*/ 1 h 15"/>
                <a:gd name="T34" fmla="*/ 11 w 16"/>
                <a:gd name="T35" fmla="*/ 0 h 15"/>
                <a:gd name="T36" fmla="*/ 12 w 16"/>
                <a:gd name="T37" fmla="*/ 1 h 15"/>
                <a:gd name="T38" fmla="*/ 11 w 16"/>
                <a:gd name="T39" fmla="*/ 6 h 15"/>
                <a:gd name="T40" fmla="*/ 10 w 16"/>
                <a:gd name="T41" fmla="*/ 11 h 15"/>
                <a:gd name="T42" fmla="*/ 12 w 16"/>
                <a:gd name="T43" fmla="*/ 13 h 15"/>
                <a:gd name="T44" fmla="*/ 15 w 16"/>
                <a:gd name="T45" fmla="*/ 11 h 15"/>
                <a:gd name="T46" fmla="*/ 16 w 16"/>
                <a:gd name="T47" fmla="*/ 11 h 15"/>
                <a:gd name="T48" fmla="*/ 14 w 16"/>
                <a:gd name="T49" fmla="*/ 14 h 15"/>
                <a:gd name="T50" fmla="*/ 11 w 16"/>
                <a:gd name="T51" fmla="*/ 15 h 15"/>
                <a:gd name="T52" fmla="*/ 7 w 16"/>
                <a:gd name="T53" fmla="*/ 11 h 15"/>
                <a:gd name="T54" fmla="*/ 8 w 16"/>
                <a:gd name="T5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5">
                  <a:moveTo>
                    <a:pt x="8" y="8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1"/>
                    <a:pt x="0" y="8"/>
                  </a:cubicBezTo>
                  <a:cubicBezTo>
                    <a:pt x="1" y="6"/>
                    <a:pt x="1" y="4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5" y="2"/>
                    <a:pt x="5" y="3"/>
                    <a:pt x="4" y="4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4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2" y="2"/>
                    <a:pt x="12" y="4"/>
                    <a:pt x="11" y="6"/>
                  </a:cubicBezTo>
                  <a:cubicBezTo>
                    <a:pt x="10" y="8"/>
                    <a:pt x="10" y="10"/>
                    <a:pt x="10" y="11"/>
                  </a:cubicBezTo>
                  <a:cubicBezTo>
                    <a:pt x="10" y="12"/>
                    <a:pt x="11" y="13"/>
                    <a:pt x="12" y="13"/>
                  </a:cubicBezTo>
                  <a:cubicBezTo>
                    <a:pt x="12" y="13"/>
                    <a:pt x="13" y="12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5" y="13"/>
                    <a:pt x="14" y="14"/>
                  </a:cubicBezTo>
                  <a:cubicBezTo>
                    <a:pt x="13" y="15"/>
                    <a:pt x="12" y="15"/>
                    <a:pt x="11" y="15"/>
                  </a:cubicBezTo>
                  <a:cubicBezTo>
                    <a:pt x="9" y="15"/>
                    <a:pt x="8" y="14"/>
                    <a:pt x="7" y="11"/>
                  </a:cubicBezTo>
                  <a:cubicBezTo>
                    <a:pt x="7" y="11"/>
                    <a:pt x="7" y="10"/>
                    <a:pt x="8" y="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7" name="Freeform 16">
              <a:extLst>
                <a:ext uri="{FF2B5EF4-FFF2-40B4-BE49-F238E27FC236}">
                  <a16:creationId xmlns:a16="http://schemas.microsoft.com/office/drawing/2014/main" id="{64545F72-BBD4-43E7-8F42-014271583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525" y="2672744"/>
              <a:ext cx="85861" cy="152643"/>
            </a:xfrm>
            <a:custGeom>
              <a:avLst/>
              <a:gdLst>
                <a:gd name="T0" fmla="*/ 9 w 17"/>
                <a:gd name="T1" fmla="*/ 31 h 31"/>
                <a:gd name="T2" fmla="*/ 4 w 17"/>
                <a:gd name="T3" fmla="*/ 28 h 31"/>
                <a:gd name="T4" fmla="*/ 4 w 17"/>
                <a:gd name="T5" fmla="*/ 26 h 31"/>
                <a:gd name="T6" fmla="*/ 3 w 17"/>
                <a:gd name="T7" fmla="*/ 25 h 31"/>
                <a:gd name="T8" fmla="*/ 3 w 17"/>
                <a:gd name="T9" fmla="*/ 25 h 31"/>
                <a:gd name="T10" fmla="*/ 2 w 17"/>
                <a:gd name="T11" fmla="*/ 26 h 31"/>
                <a:gd name="T12" fmla="*/ 1 w 17"/>
                <a:gd name="T13" fmla="*/ 25 h 31"/>
                <a:gd name="T14" fmla="*/ 1 w 17"/>
                <a:gd name="T15" fmla="*/ 24 h 31"/>
                <a:gd name="T16" fmla="*/ 3 w 17"/>
                <a:gd name="T17" fmla="*/ 14 h 31"/>
                <a:gd name="T18" fmla="*/ 6 w 17"/>
                <a:gd name="T19" fmla="*/ 5 h 31"/>
                <a:gd name="T20" fmla="*/ 7 w 17"/>
                <a:gd name="T21" fmla="*/ 2 h 31"/>
                <a:gd name="T22" fmla="*/ 9 w 17"/>
                <a:gd name="T23" fmla="*/ 0 h 31"/>
                <a:gd name="T24" fmla="*/ 10 w 17"/>
                <a:gd name="T25" fmla="*/ 1 h 31"/>
                <a:gd name="T26" fmla="*/ 7 w 17"/>
                <a:gd name="T27" fmla="*/ 9 h 31"/>
                <a:gd name="T28" fmla="*/ 4 w 17"/>
                <a:gd name="T29" fmla="*/ 19 h 31"/>
                <a:gd name="T30" fmla="*/ 4 w 17"/>
                <a:gd name="T31" fmla="*/ 19 h 31"/>
                <a:gd name="T32" fmla="*/ 8 w 17"/>
                <a:gd name="T33" fmla="*/ 14 h 31"/>
                <a:gd name="T34" fmla="*/ 13 w 17"/>
                <a:gd name="T35" fmla="*/ 9 h 31"/>
                <a:gd name="T36" fmla="*/ 14 w 17"/>
                <a:gd name="T37" fmla="*/ 10 h 31"/>
                <a:gd name="T38" fmla="*/ 14 w 17"/>
                <a:gd name="T39" fmla="*/ 10 h 31"/>
                <a:gd name="T40" fmla="*/ 14 w 17"/>
                <a:gd name="T41" fmla="*/ 12 h 31"/>
                <a:gd name="T42" fmla="*/ 13 w 17"/>
                <a:gd name="T43" fmla="*/ 13 h 31"/>
                <a:gd name="T44" fmla="*/ 11 w 17"/>
                <a:gd name="T45" fmla="*/ 14 h 31"/>
                <a:gd name="T46" fmla="*/ 8 w 17"/>
                <a:gd name="T47" fmla="*/ 18 h 31"/>
                <a:gd name="T48" fmla="*/ 6 w 17"/>
                <a:gd name="T49" fmla="*/ 24 h 31"/>
                <a:gd name="T50" fmla="*/ 7 w 17"/>
                <a:gd name="T51" fmla="*/ 27 h 31"/>
                <a:gd name="T52" fmla="*/ 10 w 17"/>
                <a:gd name="T53" fmla="*/ 28 h 31"/>
                <a:gd name="T54" fmla="*/ 16 w 17"/>
                <a:gd name="T55" fmla="*/ 25 h 31"/>
                <a:gd name="T56" fmla="*/ 17 w 17"/>
                <a:gd name="T57" fmla="*/ 25 h 31"/>
                <a:gd name="T58" fmla="*/ 17 w 17"/>
                <a:gd name="T59" fmla="*/ 25 h 31"/>
                <a:gd name="T60" fmla="*/ 9 w 17"/>
                <a:gd name="T6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1">
                  <a:moveTo>
                    <a:pt x="9" y="31"/>
                  </a:moveTo>
                  <a:cubicBezTo>
                    <a:pt x="7" y="31"/>
                    <a:pt x="5" y="30"/>
                    <a:pt x="4" y="28"/>
                  </a:cubicBezTo>
                  <a:cubicBezTo>
                    <a:pt x="4" y="27"/>
                    <a:pt x="4" y="27"/>
                    <a:pt x="4" y="26"/>
                  </a:cubicBezTo>
                  <a:cubicBezTo>
                    <a:pt x="4" y="25"/>
                    <a:pt x="4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6"/>
                    <a:pt x="2" y="26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4"/>
                    <a:pt x="0" y="24"/>
                    <a:pt x="1" y="24"/>
                  </a:cubicBezTo>
                  <a:cubicBezTo>
                    <a:pt x="1" y="22"/>
                    <a:pt x="1" y="19"/>
                    <a:pt x="3" y="14"/>
                  </a:cubicBezTo>
                  <a:cubicBezTo>
                    <a:pt x="4" y="9"/>
                    <a:pt x="5" y="6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9" y="4"/>
                    <a:pt x="8" y="7"/>
                    <a:pt x="7" y="9"/>
                  </a:cubicBezTo>
                  <a:cubicBezTo>
                    <a:pt x="5" y="14"/>
                    <a:pt x="4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7" y="16"/>
                    <a:pt x="8" y="14"/>
                  </a:cubicBezTo>
                  <a:cubicBezTo>
                    <a:pt x="11" y="11"/>
                    <a:pt x="12" y="9"/>
                    <a:pt x="13" y="9"/>
                  </a:cubicBezTo>
                  <a:cubicBezTo>
                    <a:pt x="13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2"/>
                  </a:cubicBezTo>
                  <a:cubicBezTo>
                    <a:pt x="14" y="12"/>
                    <a:pt x="13" y="12"/>
                    <a:pt x="13" y="13"/>
                  </a:cubicBezTo>
                  <a:cubicBezTo>
                    <a:pt x="12" y="14"/>
                    <a:pt x="11" y="14"/>
                    <a:pt x="11" y="14"/>
                  </a:cubicBezTo>
                  <a:cubicBezTo>
                    <a:pt x="10" y="15"/>
                    <a:pt x="9" y="17"/>
                    <a:pt x="8" y="18"/>
                  </a:cubicBezTo>
                  <a:cubicBezTo>
                    <a:pt x="7" y="21"/>
                    <a:pt x="6" y="22"/>
                    <a:pt x="6" y="24"/>
                  </a:cubicBezTo>
                  <a:cubicBezTo>
                    <a:pt x="6" y="26"/>
                    <a:pt x="6" y="27"/>
                    <a:pt x="7" y="27"/>
                  </a:cubicBezTo>
                  <a:cubicBezTo>
                    <a:pt x="8" y="28"/>
                    <a:pt x="9" y="28"/>
                    <a:pt x="10" y="28"/>
                  </a:cubicBezTo>
                  <a:cubicBezTo>
                    <a:pt x="11" y="28"/>
                    <a:pt x="13" y="27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9"/>
                    <a:pt x="12" y="31"/>
                    <a:pt x="9" y="31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8" name="Freeform 17">
              <a:extLst>
                <a:ext uri="{FF2B5EF4-FFF2-40B4-BE49-F238E27FC236}">
                  <a16:creationId xmlns:a16="http://schemas.microsoft.com/office/drawing/2014/main" id="{C2F7CECD-3D98-4D27-AFA9-6C5BF4A28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2398" y="2065353"/>
              <a:ext cx="92222" cy="149463"/>
            </a:xfrm>
            <a:custGeom>
              <a:avLst/>
              <a:gdLst>
                <a:gd name="T0" fmla="*/ 0 w 29"/>
                <a:gd name="T1" fmla="*/ 0 h 47"/>
                <a:gd name="T2" fmla="*/ 29 w 29"/>
                <a:gd name="T3" fmla="*/ 0 h 47"/>
                <a:gd name="T4" fmla="*/ 29 w 29"/>
                <a:gd name="T5" fmla="*/ 8 h 47"/>
                <a:gd name="T6" fmla="*/ 11 w 29"/>
                <a:gd name="T7" fmla="*/ 8 h 47"/>
                <a:gd name="T8" fmla="*/ 11 w 29"/>
                <a:gd name="T9" fmla="*/ 19 h 47"/>
                <a:gd name="T10" fmla="*/ 28 w 29"/>
                <a:gd name="T11" fmla="*/ 19 h 47"/>
                <a:gd name="T12" fmla="*/ 28 w 29"/>
                <a:gd name="T13" fmla="*/ 27 h 47"/>
                <a:gd name="T14" fmla="*/ 11 w 29"/>
                <a:gd name="T15" fmla="*/ 27 h 47"/>
                <a:gd name="T16" fmla="*/ 11 w 29"/>
                <a:gd name="T17" fmla="*/ 38 h 47"/>
                <a:gd name="T18" fmla="*/ 29 w 29"/>
                <a:gd name="T19" fmla="*/ 38 h 47"/>
                <a:gd name="T20" fmla="*/ 29 w 29"/>
                <a:gd name="T21" fmla="*/ 47 h 47"/>
                <a:gd name="T22" fmla="*/ 0 w 29"/>
                <a:gd name="T23" fmla="*/ 47 h 47"/>
                <a:gd name="T24" fmla="*/ 0 w 29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0" y="0"/>
                  </a:moveTo>
                  <a:lnTo>
                    <a:pt x="29" y="0"/>
                  </a:lnTo>
                  <a:lnTo>
                    <a:pt x="29" y="8"/>
                  </a:lnTo>
                  <a:lnTo>
                    <a:pt x="11" y="8"/>
                  </a:lnTo>
                  <a:lnTo>
                    <a:pt x="11" y="19"/>
                  </a:lnTo>
                  <a:lnTo>
                    <a:pt x="28" y="19"/>
                  </a:lnTo>
                  <a:lnTo>
                    <a:pt x="28" y="27"/>
                  </a:lnTo>
                  <a:lnTo>
                    <a:pt x="11" y="27"/>
                  </a:lnTo>
                  <a:lnTo>
                    <a:pt x="11" y="38"/>
                  </a:lnTo>
                  <a:lnTo>
                    <a:pt x="29" y="38"/>
                  </a:lnTo>
                  <a:lnTo>
                    <a:pt x="29" y="47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9" name="Freeform 18">
              <a:extLst>
                <a:ext uri="{FF2B5EF4-FFF2-40B4-BE49-F238E27FC236}">
                  <a16:creationId xmlns:a16="http://schemas.microsoft.com/office/drawing/2014/main" id="{22805790-0EDB-47C7-A110-2902A7B21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3700" y="2100334"/>
              <a:ext cx="104942" cy="114482"/>
            </a:xfrm>
            <a:custGeom>
              <a:avLst/>
              <a:gdLst>
                <a:gd name="T0" fmla="*/ 21 w 21"/>
                <a:gd name="T1" fmla="*/ 23 h 23"/>
                <a:gd name="T2" fmla="*/ 15 w 21"/>
                <a:gd name="T3" fmla="*/ 23 h 23"/>
                <a:gd name="T4" fmla="*/ 15 w 21"/>
                <a:gd name="T5" fmla="*/ 18 h 23"/>
                <a:gd name="T6" fmla="*/ 15 w 21"/>
                <a:gd name="T7" fmla="*/ 18 h 23"/>
                <a:gd name="T8" fmla="*/ 8 w 21"/>
                <a:gd name="T9" fmla="*/ 23 h 23"/>
                <a:gd name="T10" fmla="*/ 0 w 21"/>
                <a:gd name="T11" fmla="*/ 14 h 23"/>
                <a:gd name="T12" fmla="*/ 0 w 21"/>
                <a:gd name="T13" fmla="*/ 0 h 23"/>
                <a:gd name="T14" fmla="*/ 7 w 21"/>
                <a:gd name="T15" fmla="*/ 0 h 23"/>
                <a:gd name="T16" fmla="*/ 7 w 21"/>
                <a:gd name="T17" fmla="*/ 11 h 23"/>
                <a:gd name="T18" fmla="*/ 10 w 21"/>
                <a:gd name="T19" fmla="*/ 17 h 23"/>
                <a:gd name="T20" fmla="*/ 15 w 21"/>
                <a:gd name="T21" fmla="*/ 10 h 23"/>
                <a:gd name="T22" fmla="*/ 15 w 21"/>
                <a:gd name="T23" fmla="*/ 0 h 23"/>
                <a:gd name="T24" fmla="*/ 21 w 21"/>
                <a:gd name="T25" fmla="*/ 0 h 23"/>
                <a:gd name="T26" fmla="*/ 21 w 21"/>
                <a:gd name="T2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21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22"/>
                    <a:pt x="11" y="23"/>
                    <a:pt x="8" y="23"/>
                  </a:cubicBezTo>
                  <a:cubicBezTo>
                    <a:pt x="2" y="23"/>
                    <a:pt x="0" y="19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3" y="17"/>
                    <a:pt x="15" y="14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23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0" name="Freeform 19">
              <a:extLst>
                <a:ext uri="{FF2B5EF4-FFF2-40B4-BE49-F238E27FC236}">
                  <a16:creationId xmlns:a16="http://schemas.microsoft.com/office/drawing/2014/main" id="{1628952D-CDF9-4D68-A1D7-02B417C0A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722" y="2100334"/>
              <a:ext cx="73141" cy="114482"/>
            </a:xfrm>
            <a:custGeom>
              <a:avLst/>
              <a:gdLst>
                <a:gd name="T0" fmla="*/ 15 w 15"/>
                <a:gd name="T1" fmla="*/ 6 h 23"/>
                <a:gd name="T2" fmla="*/ 12 w 15"/>
                <a:gd name="T3" fmla="*/ 6 h 23"/>
                <a:gd name="T4" fmla="*/ 7 w 15"/>
                <a:gd name="T5" fmla="*/ 13 h 23"/>
                <a:gd name="T6" fmla="*/ 7 w 15"/>
                <a:gd name="T7" fmla="*/ 23 h 23"/>
                <a:gd name="T8" fmla="*/ 0 w 15"/>
                <a:gd name="T9" fmla="*/ 23 h 23"/>
                <a:gd name="T10" fmla="*/ 0 w 15"/>
                <a:gd name="T11" fmla="*/ 0 h 23"/>
                <a:gd name="T12" fmla="*/ 7 w 15"/>
                <a:gd name="T13" fmla="*/ 0 h 23"/>
                <a:gd name="T14" fmla="*/ 7 w 15"/>
                <a:gd name="T15" fmla="*/ 4 h 23"/>
                <a:gd name="T16" fmla="*/ 7 w 15"/>
                <a:gd name="T17" fmla="*/ 4 h 23"/>
                <a:gd name="T18" fmla="*/ 13 w 15"/>
                <a:gd name="T19" fmla="*/ 0 h 23"/>
                <a:gd name="T20" fmla="*/ 15 w 15"/>
                <a:gd name="T21" fmla="*/ 0 h 23"/>
                <a:gd name="T22" fmla="*/ 15 w 15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3">
                  <a:moveTo>
                    <a:pt x="15" y="6"/>
                  </a:moveTo>
                  <a:cubicBezTo>
                    <a:pt x="14" y="6"/>
                    <a:pt x="13" y="6"/>
                    <a:pt x="12" y="6"/>
                  </a:cubicBezTo>
                  <a:cubicBezTo>
                    <a:pt x="9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1" name="Freeform 20">
              <a:extLst>
                <a:ext uri="{FF2B5EF4-FFF2-40B4-BE49-F238E27FC236}">
                  <a16:creationId xmlns:a16="http://schemas.microsoft.com/office/drawing/2014/main" id="{EFB70255-3ED7-4790-BFA7-F1A7150E3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4043" y="2100334"/>
              <a:ext cx="114482" cy="114482"/>
            </a:xfrm>
            <a:custGeom>
              <a:avLst/>
              <a:gdLst>
                <a:gd name="T0" fmla="*/ 0 w 23"/>
                <a:gd name="T1" fmla="*/ 11 h 23"/>
                <a:gd name="T2" fmla="*/ 11 w 23"/>
                <a:gd name="T3" fmla="*/ 0 h 23"/>
                <a:gd name="T4" fmla="*/ 23 w 23"/>
                <a:gd name="T5" fmla="*/ 11 h 23"/>
                <a:gd name="T6" fmla="*/ 11 w 23"/>
                <a:gd name="T7" fmla="*/ 23 h 23"/>
                <a:gd name="T8" fmla="*/ 0 w 23"/>
                <a:gd name="T9" fmla="*/ 11 h 23"/>
                <a:gd name="T10" fmla="*/ 16 w 23"/>
                <a:gd name="T11" fmla="*/ 11 h 23"/>
                <a:gd name="T12" fmla="*/ 11 w 23"/>
                <a:gd name="T13" fmla="*/ 5 h 23"/>
                <a:gd name="T14" fmla="*/ 7 w 23"/>
                <a:gd name="T15" fmla="*/ 11 h 23"/>
                <a:gd name="T16" fmla="*/ 11 w 23"/>
                <a:gd name="T17" fmla="*/ 18 h 23"/>
                <a:gd name="T18" fmla="*/ 16 w 23"/>
                <a:gd name="T1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0" y="11"/>
                  </a:move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3" y="19"/>
                    <a:pt x="18" y="23"/>
                    <a:pt x="11" y="23"/>
                  </a:cubicBezTo>
                  <a:cubicBezTo>
                    <a:pt x="5" y="23"/>
                    <a:pt x="0" y="19"/>
                    <a:pt x="0" y="11"/>
                  </a:cubicBezTo>
                  <a:moveTo>
                    <a:pt x="16" y="11"/>
                  </a:moveTo>
                  <a:cubicBezTo>
                    <a:pt x="16" y="8"/>
                    <a:pt x="14" y="5"/>
                    <a:pt x="11" y="5"/>
                  </a:cubicBezTo>
                  <a:cubicBezTo>
                    <a:pt x="8" y="5"/>
                    <a:pt x="7" y="8"/>
                    <a:pt x="7" y="11"/>
                  </a:cubicBezTo>
                  <a:cubicBezTo>
                    <a:pt x="7" y="15"/>
                    <a:pt x="8" y="18"/>
                    <a:pt x="11" y="18"/>
                  </a:cubicBezTo>
                  <a:cubicBezTo>
                    <a:pt x="14" y="18"/>
                    <a:pt x="16" y="15"/>
                    <a:pt x="16" y="11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2" name="Freeform 21">
              <a:extLst>
                <a:ext uri="{FF2B5EF4-FFF2-40B4-BE49-F238E27FC236}">
                  <a16:creationId xmlns:a16="http://schemas.microsoft.com/office/drawing/2014/main" id="{24C3CE13-3E7F-4539-9F43-C43865DE1C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1245" y="2100334"/>
              <a:ext cx="108122" cy="159003"/>
            </a:xfrm>
            <a:custGeom>
              <a:avLst/>
              <a:gdLst>
                <a:gd name="T0" fmla="*/ 0 w 22"/>
                <a:gd name="T1" fmla="*/ 0 h 32"/>
                <a:gd name="T2" fmla="*/ 6 w 22"/>
                <a:gd name="T3" fmla="*/ 0 h 32"/>
                <a:gd name="T4" fmla="*/ 6 w 22"/>
                <a:gd name="T5" fmla="*/ 4 h 32"/>
                <a:gd name="T6" fmla="*/ 6 w 22"/>
                <a:gd name="T7" fmla="*/ 4 h 32"/>
                <a:gd name="T8" fmla="*/ 14 w 22"/>
                <a:gd name="T9" fmla="*/ 0 h 32"/>
                <a:gd name="T10" fmla="*/ 22 w 22"/>
                <a:gd name="T11" fmla="*/ 11 h 32"/>
                <a:gd name="T12" fmla="*/ 13 w 22"/>
                <a:gd name="T13" fmla="*/ 23 h 32"/>
                <a:gd name="T14" fmla="*/ 7 w 22"/>
                <a:gd name="T15" fmla="*/ 19 h 32"/>
                <a:gd name="T16" fmla="*/ 7 w 22"/>
                <a:gd name="T17" fmla="*/ 19 h 32"/>
                <a:gd name="T18" fmla="*/ 7 w 22"/>
                <a:gd name="T19" fmla="*/ 32 h 32"/>
                <a:gd name="T20" fmla="*/ 0 w 22"/>
                <a:gd name="T21" fmla="*/ 32 h 32"/>
                <a:gd name="T22" fmla="*/ 0 w 22"/>
                <a:gd name="T23" fmla="*/ 0 h 32"/>
                <a:gd name="T24" fmla="*/ 11 w 22"/>
                <a:gd name="T25" fmla="*/ 6 h 32"/>
                <a:gd name="T26" fmla="*/ 7 w 22"/>
                <a:gd name="T27" fmla="*/ 11 h 32"/>
                <a:gd name="T28" fmla="*/ 11 w 22"/>
                <a:gd name="T29" fmla="*/ 17 h 32"/>
                <a:gd name="T30" fmla="*/ 15 w 22"/>
                <a:gd name="T31" fmla="*/ 11 h 32"/>
                <a:gd name="T32" fmla="*/ 11 w 22"/>
                <a:gd name="T33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2" y="6"/>
                    <a:pt x="22" y="11"/>
                  </a:cubicBezTo>
                  <a:cubicBezTo>
                    <a:pt x="22" y="18"/>
                    <a:pt x="19" y="23"/>
                    <a:pt x="13" y="23"/>
                  </a:cubicBezTo>
                  <a:cubicBezTo>
                    <a:pt x="11" y="23"/>
                    <a:pt x="8" y="22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11" y="6"/>
                  </a:moveTo>
                  <a:cubicBezTo>
                    <a:pt x="8" y="6"/>
                    <a:pt x="7" y="8"/>
                    <a:pt x="7" y="11"/>
                  </a:cubicBezTo>
                  <a:cubicBezTo>
                    <a:pt x="7" y="15"/>
                    <a:pt x="9" y="17"/>
                    <a:pt x="11" y="17"/>
                  </a:cubicBezTo>
                  <a:cubicBezTo>
                    <a:pt x="14" y="17"/>
                    <a:pt x="15" y="15"/>
                    <a:pt x="15" y="11"/>
                  </a:cubicBezTo>
                  <a:cubicBezTo>
                    <a:pt x="15" y="8"/>
                    <a:pt x="14" y="6"/>
                    <a:pt x="11" y="6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3" name="Freeform 22">
              <a:extLst>
                <a:ext uri="{FF2B5EF4-FFF2-40B4-BE49-F238E27FC236}">
                  <a16:creationId xmlns:a16="http://schemas.microsoft.com/office/drawing/2014/main" id="{A3E97836-3335-4553-99E5-39A6A456C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8907" y="2100334"/>
              <a:ext cx="104942" cy="114482"/>
            </a:xfrm>
            <a:custGeom>
              <a:avLst/>
              <a:gdLst>
                <a:gd name="T0" fmla="*/ 7 w 21"/>
                <a:gd name="T1" fmla="*/ 14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2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4 h 23"/>
                <a:gd name="T18" fmla="*/ 7 w 21"/>
                <a:gd name="T19" fmla="*/ 14 h 23"/>
                <a:gd name="T20" fmla="*/ 15 w 21"/>
                <a:gd name="T21" fmla="*/ 9 h 23"/>
                <a:gd name="T22" fmla="*/ 11 w 21"/>
                <a:gd name="T23" fmla="*/ 5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4"/>
                  </a:moveTo>
                  <a:cubicBezTo>
                    <a:pt x="8" y="17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3"/>
                    <a:pt x="15" y="23"/>
                    <a:pt x="12" y="23"/>
                  </a:cubicBezTo>
                  <a:cubicBezTo>
                    <a:pt x="5" y="23"/>
                    <a:pt x="0" y="19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9" y="0"/>
                    <a:pt x="21" y="6"/>
                    <a:pt x="21" y="12"/>
                  </a:cubicBezTo>
                  <a:cubicBezTo>
                    <a:pt x="21" y="14"/>
                    <a:pt x="21" y="14"/>
                    <a:pt x="21" y="14"/>
                  </a:cubicBezTo>
                  <a:lnTo>
                    <a:pt x="7" y="14"/>
                  </a:lnTo>
                  <a:close/>
                  <a:moveTo>
                    <a:pt x="15" y="9"/>
                  </a:moveTo>
                  <a:cubicBezTo>
                    <a:pt x="15" y="7"/>
                    <a:pt x="14" y="5"/>
                    <a:pt x="11" y="5"/>
                  </a:cubicBezTo>
                  <a:cubicBezTo>
                    <a:pt x="9" y="5"/>
                    <a:pt x="8" y="7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80E88117-74CD-4869-BA74-EB518D3462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569" y="2100334"/>
              <a:ext cx="98582" cy="114482"/>
            </a:xfrm>
            <a:custGeom>
              <a:avLst/>
              <a:gdLst>
                <a:gd name="T0" fmla="*/ 14 w 20"/>
                <a:gd name="T1" fmla="*/ 23 h 23"/>
                <a:gd name="T2" fmla="*/ 14 w 20"/>
                <a:gd name="T3" fmla="*/ 19 h 23"/>
                <a:gd name="T4" fmla="*/ 13 w 20"/>
                <a:gd name="T5" fmla="*/ 19 h 23"/>
                <a:gd name="T6" fmla="*/ 7 w 20"/>
                <a:gd name="T7" fmla="*/ 23 h 23"/>
                <a:gd name="T8" fmla="*/ 0 w 20"/>
                <a:gd name="T9" fmla="*/ 16 h 23"/>
                <a:gd name="T10" fmla="*/ 10 w 20"/>
                <a:gd name="T11" fmla="*/ 8 h 23"/>
                <a:gd name="T12" fmla="*/ 13 w 20"/>
                <a:gd name="T13" fmla="*/ 9 h 23"/>
                <a:gd name="T14" fmla="*/ 9 w 20"/>
                <a:gd name="T15" fmla="*/ 5 h 23"/>
                <a:gd name="T16" fmla="*/ 2 w 20"/>
                <a:gd name="T17" fmla="*/ 7 h 23"/>
                <a:gd name="T18" fmla="*/ 2 w 20"/>
                <a:gd name="T19" fmla="*/ 1 h 23"/>
                <a:gd name="T20" fmla="*/ 10 w 20"/>
                <a:gd name="T21" fmla="*/ 0 h 23"/>
                <a:gd name="T22" fmla="*/ 20 w 20"/>
                <a:gd name="T23" fmla="*/ 9 h 23"/>
                <a:gd name="T24" fmla="*/ 20 w 20"/>
                <a:gd name="T25" fmla="*/ 17 h 23"/>
                <a:gd name="T26" fmla="*/ 20 w 20"/>
                <a:gd name="T27" fmla="*/ 23 h 23"/>
                <a:gd name="T28" fmla="*/ 14 w 20"/>
                <a:gd name="T29" fmla="*/ 23 h 23"/>
                <a:gd name="T30" fmla="*/ 9 w 20"/>
                <a:gd name="T31" fmla="*/ 18 h 23"/>
                <a:gd name="T32" fmla="*/ 13 w 20"/>
                <a:gd name="T33" fmla="*/ 13 h 23"/>
                <a:gd name="T34" fmla="*/ 10 w 20"/>
                <a:gd name="T35" fmla="*/ 13 h 23"/>
                <a:gd name="T36" fmla="*/ 6 w 20"/>
                <a:gd name="T37" fmla="*/ 15 h 23"/>
                <a:gd name="T38" fmla="*/ 9 w 20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3">
                  <a:moveTo>
                    <a:pt x="14" y="23"/>
                  </a:moveTo>
                  <a:cubicBezTo>
                    <a:pt x="14" y="21"/>
                    <a:pt x="14" y="20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2"/>
                    <a:pt x="10" y="23"/>
                    <a:pt x="7" y="23"/>
                  </a:cubicBezTo>
                  <a:cubicBezTo>
                    <a:pt x="3" y="23"/>
                    <a:pt x="0" y="21"/>
                    <a:pt x="0" y="16"/>
                  </a:cubicBezTo>
                  <a:cubicBezTo>
                    <a:pt x="0" y="9"/>
                    <a:pt x="6" y="8"/>
                    <a:pt x="10" y="8"/>
                  </a:cubicBezTo>
                  <a:cubicBezTo>
                    <a:pt x="11" y="8"/>
                    <a:pt x="12" y="9"/>
                    <a:pt x="13" y="9"/>
                  </a:cubicBezTo>
                  <a:cubicBezTo>
                    <a:pt x="13" y="6"/>
                    <a:pt x="11" y="5"/>
                    <a:pt x="9" y="5"/>
                  </a:cubicBezTo>
                  <a:cubicBezTo>
                    <a:pt x="6" y="5"/>
                    <a:pt x="4" y="5"/>
                    <a:pt x="2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5" y="0"/>
                    <a:pt x="20" y="2"/>
                    <a:pt x="20" y="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21"/>
                    <a:pt x="20" y="23"/>
                  </a:cubicBezTo>
                  <a:lnTo>
                    <a:pt x="14" y="23"/>
                  </a:lnTo>
                  <a:close/>
                  <a:moveTo>
                    <a:pt x="9" y="18"/>
                  </a:moveTo>
                  <a:cubicBezTo>
                    <a:pt x="12" y="18"/>
                    <a:pt x="13" y="15"/>
                    <a:pt x="13" y="13"/>
                  </a:cubicBezTo>
                  <a:cubicBezTo>
                    <a:pt x="12" y="13"/>
                    <a:pt x="11" y="13"/>
                    <a:pt x="10" y="13"/>
                  </a:cubicBezTo>
                  <a:cubicBezTo>
                    <a:pt x="8" y="13"/>
                    <a:pt x="6" y="13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FEC80A71-73A6-4AFD-AF6C-5DC6C0B55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231" y="2100334"/>
              <a:ext cx="101762" cy="114482"/>
            </a:xfrm>
            <a:custGeom>
              <a:avLst/>
              <a:gdLst>
                <a:gd name="T0" fmla="*/ 0 w 21"/>
                <a:gd name="T1" fmla="*/ 0 h 23"/>
                <a:gd name="T2" fmla="*/ 6 w 21"/>
                <a:gd name="T3" fmla="*/ 0 h 23"/>
                <a:gd name="T4" fmla="*/ 6 w 21"/>
                <a:gd name="T5" fmla="*/ 4 h 23"/>
                <a:gd name="T6" fmla="*/ 6 w 21"/>
                <a:gd name="T7" fmla="*/ 4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6" name="Rectangle 25">
              <a:extLst>
                <a:ext uri="{FF2B5EF4-FFF2-40B4-BE49-F238E27FC236}">
                  <a16:creationId xmlns:a16="http://schemas.microsoft.com/office/drawing/2014/main" id="{E3125743-F6F9-4754-964A-7A692D78A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2398" y="2310217"/>
              <a:ext cx="34981" cy="146282"/>
            </a:xfrm>
            <a:prstGeom prst="rect">
              <a:avLst/>
            </a:pr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A35965AF-16A8-4C58-8B31-397279D3A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39" y="2348378"/>
              <a:ext cx="10494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3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8" name="Freeform 27">
              <a:extLst>
                <a:ext uri="{FF2B5EF4-FFF2-40B4-BE49-F238E27FC236}">
                  <a16:creationId xmlns:a16="http://schemas.microsoft.com/office/drawing/2014/main" id="{B223FD22-1D35-4771-9443-42DFEA237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7761" y="2348378"/>
              <a:ext cx="114482" cy="108122"/>
            </a:xfrm>
            <a:custGeom>
              <a:avLst/>
              <a:gdLst>
                <a:gd name="T0" fmla="*/ 0 w 36"/>
                <a:gd name="T1" fmla="*/ 0 h 34"/>
                <a:gd name="T2" fmla="*/ 13 w 36"/>
                <a:gd name="T3" fmla="*/ 0 h 34"/>
                <a:gd name="T4" fmla="*/ 19 w 36"/>
                <a:gd name="T5" fmla="*/ 25 h 34"/>
                <a:gd name="T6" fmla="*/ 19 w 36"/>
                <a:gd name="T7" fmla="*/ 25 h 34"/>
                <a:gd name="T8" fmla="*/ 25 w 36"/>
                <a:gd name="T9" fmla="*/ 0 h 34"/>
                <a:gd name="T10" fmla="*/ 36 w 36"/>
                <a:gd name="T11" fmla="*/ 0 h 34"/>
                <a:gd name="T12" fmla="*/ 25 w 36"/>
                <a:gd name="T13" fmla="*/ 34 h 34"/>
                <a:gd name="T14" fmla="*/ 13 w 36"/>
                <a:gd name="T15" fmla="*/ 34 h 34"/>
                <a:gd name="T16" fmla="*/ 0 w 3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4">
                  <a:moveTo>
                    <a:pt x="0" y="0"/>
                  </a:moveTo>
                  <a:lnTo>
                    <a:pt x="13" y="0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25" y="34"/>
                  </a:lnTo>
                  <a:lnTo>
                    <a:pt x="13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19" name="Freeform 28">
              <a:extLst>
                <a:ext uri="{FF2B5EF4-FFF2-40B4-BE49-F238E27FC236}">
                  <a16:creationId xmlns:a16="http://schemas.microsoft.com/office/drawing/2014/main" id="{5D8D0F76-31DC-44C8-8CD9-CE5FA03FFF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5423" y="2348378"/>
              <a:ext cx="98582" cy="114482"/>
            </a:xfrm>
            <a:custGeom>
              <a:avLst/>
              <a:gdLst>
                <a:gd name="T0" fmla="*/ 7 w 20"/>
                <a:gd name="T1" fmla="*/ 13 h 23"/>
                <a:gd name="T2" fmla="*/ 12 w 20"/>
                <a:gd name="T3" fmla="*/ 18 h 23"/>
                <a:gd name="T4" fmla="*/ 18 w 20"/>
                <a:gd name="T5" fmla="*/ 16 h 23"/>
                <a:gd name="T6" fmla="*/ 18 w 20"/>
                <a:gd name="T7" fmla="*/ 21 h 23"/>
                <a:gd name="T8" fmla="*/ 11 w 20"/>
                <a:gd name="T9" fmla="*/ 23 h 23"/>
                <a:gd name="T10" fmla="*/ 0 w 20"/>
                <a:gd name="T11" fmla="*/ 11 h 23"/>
                <a:gd name="T12" fmla="*/ 10 w 20"/>
                <a:gd name="T13" fmla="*/ 0 h 23"/>
                <a:gd name="T14" fmla="*/ 20 w 20"/>
                <a:gd name="T15" fmla="*/ 12 h 23"/>
                <a:gd name="T16" fmla="*/ 20 w 20"/>
                <a:gd name="T17" fmla="*/ 13 h 23"/>
                <a:gd name="T18" fmla="*/ 7 w 20"/>
                <a:gd name="T19" fmla="*/ 13 h 23"/>
                <a:gd name="T20" fmla="*/ 14 w 20"/>
                <a:gd name="T21" fmla="*/ 9 h 23"/>
                <a:gd name="T22" fmla="*/ 10 w 20"/>
                <a:gd name="T23" fmla="*/ 4 h 23"/>
                <a:gd name="T24" fmla="*/ 6 w 20"/>
                <a:gd name="T25" fmla="*/ 9 h 23"/>
                <a:gd name="T26" fmla="*/ 14 w 20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3">
                  <a:moveTo>
                    <a:pt x="7" y="13"/>
                  </a:moveTo>
                  <a:cubicBezTo>
                    <a:pt x="7" y="16"/>
                    <a:pt x="9" y="18"/>
                    <a:pt x="12" y="18"/>
                  </a:cubicBezTo>
                  <a:cubicBezTo>
                    <a:pt x="14" y="18"/>
                    <a:pt x="16" y="17"/>
                    <a:pt x="18" y="16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8" y="0"/>
                    <a:pt x="20" y="5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lnTo>
                    <a:pt x="7" y="13"/>
                  </a:lnTo>
                  <a:close/>
                  <a:moveTo>
                    <a:pt x="14" y="9"/>
                  </a:moveTo>
                  <a:cubicBezTo>
                    <a:pt x="14" y="6"/>
                    <a:pt x="13" y="4"/>
                    <a:pt x="10" y="4"/>
                  </a:cubicBezTo>
                  <a:cubicBezTo>
                    <a:pt x="8" y="4"/>
                    <a:pt x="7" y="6"/>
                    <a:pt x="6" y="9"/>
                  </a:cubicBezTo>
                  <a:lnTo>
                    <a:pt x="14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0" name="Freeform 29">
              <a:extLst>
                <a:ext uri="{FF2B5EF4-FFF2-40B4-BE49-F238E27FC236}">
                  <a16:creationId xmlns:a16="http://schemas.microsoft.com/office/drawing/2014/main" id="{FB105624-959D-43AD-B2A6-633C6B9E8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9904" y="2348378"/>
              <a:ext cx="76321" cy="114482"/>
            </a:xfrm>
            <a:custGeom>
              <a:avLst/>
              <a:gdLst>
                <a:gd name="T0" fmla="*/ 0 w 16"/>
                <a:gd name="T1" fmla="*/ 16 h 23"/>
                <a:gd name="T2" fmla="*/ 7 w 16"/>
                <a:gd name="T3" fmla="*/ 18 h 23"/>
                <a:gd name="T4" fmla="*/ 9 w 16"/>
                <a:gd name="T5" fmla="*/ 16 h 23"/>
                <a:gd name="T6" fmla="*/ 0 w 16"/>
                <a:gd name="T7" fmla="*/ 7 h 23"/>
                <a:gd name="T8" fmla="*/ 8 w 16"/>
                <a:gd name="T9" fmla="*/ 0 h 23"/>
                <a:gd name="T10" fmla="*/ 15 w 16"/>
                <a:gd name="T11" fmla="*/ 1 h 23"/>
                <a:gd name="T12" fmla="*/ 15 w 16"/>
                <a:gd name="T13" fmla="*/ 6 h 23"/>
                <a:gd name="T14" fmla="*/ 9 w 16"/>
                <a:gd name="T15" fmla="*/ 5 h 23"/>
                <a:gd name="T16" fmla="*/ 6 w 16"/>
                <a:gd name="T17" fmla="*/ 6 h 23"/>
                <a:gd name="T18" fmla="*/ 16 w 16"/>
                <a:gd name="T19" fmla="*/ 15 h 23"/>
                <a:gd name="T20" fmla="*/ 7 w 16"/>
                <a:gd name="T21" fmla="*/ 23 h 23"/>
                <a:gd name="T22" fmla="*/ 0 w 16"/>
                <a:gd name="T23" fmla="*/ 22 h 23"/>
                <a:gd name="T24" fmla="*/ 0 w 16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16"/>
                  </a:moveTo>
                  <a:cubicBezTo>
                    <a:pt x="2" y="17"/>
                    <a:pt x="4" y="18"/>
                    <a:pt x="7" y="18"/>
                  </a:cubicBezTo>
                  <a:cubicBezTo>
                    <a:pt x="8" y="18"/>
                    <a:pt x="9" y="17"/>
                    <a:pt x="9" y="16"/>
                  </a:cubicBezTo>
                  <a:cubicBezTo>
                    <a:pt x="9" y="12"/>
                    <a:pt x="0" y="15"/>
                    <a:pt x="0" y="7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1" y="5"/>
                    <a:pt x="9" y="5"/>
                  </a:cubicBezTo>
                  <a:cubicBezTo>
                    <a:pt x="8" y="5"/>
                    <a:pt x="6" y="5"/>
                    <a:pt x="6" y="6"/>
                  </a:cubicBezTo>
                  <a:cubicBezTo>
                    <a:pt x="6" y="10"/>
                    <a:pt x="16" y="7"/>
                    <a:pt x="16" y="15"/>
                  </a:cubicBezTo>
                  <a:cubicBezTo>
                    <a:pt x="16" y="21"/>
                    <a:pt x="12" y="23"/>
                    <a:pt x="7" y="23"/>
                  </a:cubicBezTo>
                  <a:cubicBezTo>
                    <a:pt x="4" y="23"/>
                    <a:pt x="2" y="22"/>
                    <a:pt x="0" y="22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1" name="Freeform 30">
              <a:extLst>
                <a:ext uri="{FF2B5EF4-FFF2-40B4-BE49-F238E27FC236}">
                  <a16:creationId xmlns:a16="http://schemas.microsoft.com/office/drawing/2014/main" id="{6F44B373-8C88-435A-A1F0-6191B071C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2586" y="2313397"/>
              <a:ext cx="7632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2" name="Freeform 31">
              <a:extLst>
                <a:ext uri="{FF2B5EF4-FFF2-40B4-BE49-F238E27FC236}">
                  <a16:creationId xmlns:a16="http://schemas.microsoft.com/office/drawing/2014/main" id="{8024DA69-F904-4C09-945E-29305D11C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807" y="2348378"/>
              <a:ext cx="165363" cy="108122"/>
            </a:xfrm>
            <a:custGeom>
              <a:avLst/>
              <a:gdLst>
                <a:gd name="T0" fmla="*/ 0 w 34"/>
                <a:gd name="T1" fmla="*/ 0 h 22"/>
                <a:gd name="T2" fmla="*/ 6 w 34"/>
                <a:gd name="T3" fmla="*/ 0 h 22"/>
                <a:gd name="T4" fmla="*/ 6 w 34"/>
                <a:gd name="T5" fmla="*/ 4 h 22"/>
                <a:gd name="T6" fmla="*/ 6 w 34"/>
                <a:gd name="T7" fmla="*/ 4 h 22"/>
                <a:gd name="T8" fmla="*/ 14 w 34"/>
                <a:gd name="T9" fmla="*/ 0 h 22"/>
                <a:gd name="T10" fmla="*/ 20 w 34"/>
                <a:gd name="T11" fmla="*/ 4 h 22"/>
                <a:gd name="T12" fmla="*/ 27 w 34"/>
                <a:gd name="T13" fmla="*/ 0 h 22"/>
                <a:gd name="T14" fmla="*/ 34 w 34"/>
                <a:gd name="T15" fmla="*/ 9 h 22"/>
                <a:gd name="T16" fmla="*/ 34 w 34"/>
                <a:gd name="T17" fmla="*/ 22 h 22"/>
                <a:gd name="T18" fmla="*/ 27 w 34"/>
                <a:gd name="T19" fmla="*/ 22 h 22"/>
                <a:gd name="T20" fmla="*/ 27 w 34"/>
                <a:gd name="T21" fmla="*/ 10 h 22"/>
                <a:gd name="T22" fmla="*/ 24 w 34"/>
                <a:gd name="T23" fmla="*/ 6 h 22"/>
                <a:gd name="T24" fmla="*/ 21 w 34"/>
                <a:gd name="T25" fmla="*/ 13 h 22"/>
                <a:gd name="T26" fmla="*/ 21 w 34"/>
                <a:gd name="T27" fmla="*/ 22 h 22"/>
                <a:gd name="T28" fmla="*/ 14 w 34"/>
                <a:gd name="T29" fmla="*/ 22 h 22"/>
                <a:gd name="T30" fmla="*/ 14 w 34"/>
                <a:gd name="T31" fmla="*/ 10 h 22"/>
                <a:gd name="T32" fmla="*/ 11 w 34"/>
                <a:gd name="T33" fmla="*/ 6 h 22"/>
                <a:gd name="T34" fmla="*/ 7 w 34"/>
                <a:gd name="T35" fmla="*/ 13 h 22"/>
                <a:gd name="T36" fmla="*/ 7 w 34"/>
                <a:gd name="T37" fmla="*/ 22 h 22"/>
                <a:gd name="T38" fmla="*/ 0 w 34"/>
                <a:gd name="T39" fmla="*/ 22 h 22"/>
                <a:gd name="T40" fmla="*/ 0 w 34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7" y="0"/>
                    <a:pt x="19" y="1"/>
                    <a:pt x="20" y="4"/>
                  </a:cubicBezTo>
                  <a:cubicBezTo>
                    <a:pt x="22" y="1"/>
                    <a:pt x="24" y="0"/>
                    <a:pt x="27" y="0"/>
                  </a:cubicBezTo>
                  <a:cubicBezTo>
                    <a:pt x="33" y="0"/>
                    <a:pt x="34" y="3"/>
                    <a:pt x="34" y="9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8"/>
                    <a:pt x="26" y="6"/>
                    <a:pt x="24" y="6"/>
                  </a:cubicBezTo>
                  <a:cubicBezTo>
                    <a:pt x="22" y="6"/>
                    <a:pt x="21" y="8"/>
                    <a:pt x="21" y="1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3" name="Freeform 32">
              <a:extLst>
                <a:ext uri="{FF2B5EF4-FFF2-40B4-BE49-F238E27FC236}">
                  <a16:creationId xmlns:a16="http://schemas.microsoft.com/office/drawing/2014/main" id="{F0826757-2082-4852-B868-7B3EE66644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6071" y="2348378"/>
              <a:ext cx="101762" cy="114482"/>
            </a:xfrm>
            <a:custGeom>
              <a:avLst/>
              <a:gdLst>
                <a:gd name="T0" fmla="*/ 7 w 21"/>
                <a:gd name="T1" fmla="*/ 13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1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3 h 23"/>
                <a:gd name="T18" fmla="*/ 7 w 21"/>
                <a:gd name="T19" fmla="*/ 13 h 23"/>
                <a:gd name="T20" fmla="*/ 15 w 21"/>
                <a:gd name="T21" fmla="*/ 9 h 23"/>
                <a:gd name="T22" fmla="*/ 11 w 21"/>
                <a:gd name="T23" fmla="*/ 4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3"/>
                  </a:moveTo>
                  <a:cubicBezTo>
                    <a:pt x="7" y="16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7" y="22"/>
                    <a:pt x="14" y="23"/>
                    <a:pt x="12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1" y="5"/>
                    <a:pt x="21" y="12"/>
                  </a:cubicBezTo>
                  <a:cubicBezTo>
                    <a:pt x="21" y="13"/>
                    <a:pt x="21" y="13"/>
                    <a:pt x="21" y="13"/>
                  </a:cubicBezTo>
                  <a:lnTo>
                    <a:pt x="7" y="13"/>
                  </a:lnTo>
                  <a:close/>
                  <a:moveTo>
                    <a:pt x="15" y="9"/>
                  </a:moveTo>
                  <a:cubicBezTo>
                    <a:pt x="15" y="6"/>
                    <a:pt x="14" y="4"/>
                    <a:pt x="11" y="4"/>
                  </a:cubicBezTo>
                  <a:cubicBezTo>
                    <a:pt x="8" y="4"/>
                    <a:pt x="7" y="6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4" name="Freeform 33">
              <a:extLst>
                <a:ext uri="{FF2B5EF4-FFF2-40B4-BE49-F238E27FC236}">
                  <a16:creationId xmlns:a16="http://schemas.microsoft.com/office/drawing/2014/main" id="{70C53248-B4AF-458E-B61E-1DE8EAC1E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3733" y="2348378"/>
              <a:ext cx="10176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4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5" name="Freeform 34">
              <a:extLst>
                <a:ext uri="{FF2B5EF4-FFF2-40B4-BE49-F238E27FC236}">
                  <a16:creationId xmlns:a16="http://schemas.microsoft.com/office/drawing/2014/main" id="{26B6613B-26C6-468D-A6EC-88BE1DE1A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034" y="2313397"/>
              <a:ext cx="7950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6" name="Freeform 35">
              <a:extLst>
                <a:ext uri="{FF2B5EF4-FFF2-40B4-BE49-F238E27FC236}">
                  <a16:creationId xmlns:a16="http://schemas.microsoft.com/office/drawing/2014/main" id="{87F93BFD-AC28-4CDB-A7A2-DFA90C2D53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32398" y="2558262"/>
              <a:ext cx="108122" cy="149463"/>
            </a:xfrm>
            <a:custGeom>
              <a:avLst/>
              <a:gdLst>
                <a:gd name="T0" fmla="*/ 0 w 22"/>
                <a:gd name="T1" fmla="*/ 0 h 30"/>
                <a:gd name="T2" fmla="*/ 12 w 22"/>
                <a:gd name="T3" fmla="*/ 0 h 30"/>
                <a:gd name="T4" fmla="*/ 21 w 22"/>
                <a:gd name="T5" fmla="*/ 8 h 30"/>
                <a:gd name="T6" fmla="*/ 16 w 22"/>
                <a:gd name="T7" fmla="*/ 15 h 30"/>
                <a:gd name="T8" fmla="*/ 16 w 22"/>
                <a:gd name="T9" fmla="*/ 15 h 30"/>
                <a:gd name="T10" fmla="*/ 22 w 22"/>
                <a:gd name="T11" fmla="*/ 21 h 30"/>
                <a:gd name="T12" fmla="*/ 11 w 22"/>
                <a:gd name="T13" fmla="*/ 30 h 30"/>
                <a:gd name="T14" fmla="*/ 0 w 22"/>
                <a:gd name="T15" fmla="*/ 30 h 30"/>
                <a:gd name="T16" fmla="*/ 0 w 22"/>
                <a:gd name="T17" fmla="*/ 0 h 30"/>
                <a:gd name="T18" fmla="*/ 7 w 22"/>
                <a:gd name="T19" fmla="*/ 24 h 30"/>
                <a:gd name="T20" fmla="*/ 9 w 22"/>
                <a:gd name="T21" fmla="*/ 24 h 30"/>
                <a:gd name="T22" fmla="*/ 15 w 22"/>
                <a:gd name="T23" fmla="*/ 21 h 30"/>
                <a:gd name="T24" fmla="*/ 9 w 22"/>
                <a:gd name="T25" fmla="*/ 17 h 30"/>
                <a:gd name="T26" fmla="*/ 7 w 22"/>
                <a:gd name="T27" fmla="*/ 17 h 30"/>
                <a:gd name="T28" fmla="*/ 7 w 22"/>
                <a:gd name="T29" fmla="*/ 24 h 30"/>
                <a:gd name="T30" fmla="*/ 7 w 22"/>
                <a:gd name="T31" fmla="*/ 12 h 30"/>
                <a:gd name="T32" fmla="*/ 9 w 22"/>
                <a:gd name="T33" fmla="*/ 12 h 30"/>
                <a:gd name="T34" fmla="*/ 14 w 22"/>
                <a:gd name="T35" fmla="*/ 9 h 30"/>
                <a:gd name="T36" fmla="*/ 9 w 22"/>
                <a:gd name="T37" fmla="*/ 6 h 30"/>
                <a:gd name="T38" fmla="*/ 7 w 22"/>
                <a:gd name="T39" fmla="*/ 6 h 30"/>
                <a:gd name="T40" fmla="*/ 7 w 22"/>
                <a:gd name="T41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0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21" y="2"/>
                    <a:pt x="21" y="8"/>
                  </a:cubicBezTo>
                  <a:cubicBezTo>
                    <a:pt x="21" y="11"/>
                    <a:pt x="19" y="13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5"/>
                    <a:pt x="22" y="18"/>
                    <a:pt x="22" y="21"/>
                  </a:cubicBezTo>
                  <a:cubicBezTo>
                    <a:pt x="22" y="28"/>
                    <a:pt x="16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0"/>
                  </a:lnTo>
                  <a:close/>
                  <a:moveTo>
                    <a:pt x="7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2" y="24"/>
                    <a:pt x="15" y="24"/>
                    <a:pt x="15" y="21"/>
                  </a:cubicBezTo>
                  <a:cubicBezTo>
                    <a:pt x="15" y="17"/>
                    <a:pt x="12" y="17"/>
                    <a:pt x="9" y="17"/>
                  </a:cubicBezTo>
                  <a:cubicBezTo>
                    <a:pt x="7" y="17"/>
                    <a:pt x="7" y="17"/>
                    <a:pt x="7" y="17"/>
                  </a:cubicBezTo>
                  <a:lnTo>
                    <a:pt x="7" y="24"/>
                  </a:lnTo>
                  <a:close/>
                  <a:moveTo>
                    <a:pt x="7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4" y="11"/>
                    <a:pt x="14" y="9"/>
                  </a:cubicBezTo>
                  <a:cubicBezTo>
                    <a:pt x="14" y="6"/>
                    <a:pt x="12" y="6"/>
                    <a:pt x="9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7" name="Freeform 36">
              <a:extLst>
                <a:ext uri="{FF2B5EF4-FFF2-40B4-BE49-F238E27FC236}">
                  <a16:creationId xmlns:a16="http://schemas.microsoft.com/office/drawing/2014/main" id="{B4684C9E-9131-44A0-BD78-86B54BABC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50060" y="2593242"/>
              <a:ext cx="101762" cy="114482"/>
            </a:xfrm>
            <a:custGeom>
              <a:avLst/>
              <a:gdLst>
                <a:gd name="T0" fmla="*/ 15 w 21"/>
                <a:gd name="T1" fmla="*/ 23 h 23"/>
                <a:gd name="T2" fmla="*/ 14 w 21"/>
                <a:gd name="T3" fmla="*/ 19 h 23"/>
                <a:gd name="T4" fmla="*/ 14 w 21"/>
                <a:gd name="T5" fmla="*/ 19 h 23"/>
                <a:gd name="T6" fmla="*/ 8 w 21"/>
                <a:gd name="T7" fmla="*/ 23 h 23"/>
                <a:gd name="T8" fmla="*/ 0 w 21"/>
                <a:gd name="T9" fmla="*/ 16 h 23"/>
                <a:gd name="T10" fmla="*/ 11 w 21"/>
                <a:gd name="T11" fmla="*/ 9 h 23"/>
                <a:gd name="T12" fmla="*/ 14 w 21"/>
                <a:gd name="T13" fmla="*/ 9 h 23"/>
                <a:gd name="T14" fmla="*/ 9 w 21"/>
                <a:gd name="T15" fmla="*/ 5 h 23"/>
                <a:gd name="T16" fmla="*/ 3 w 21"/>
                <a:gd name="T17" fmla="*/ 7 h 23"/>
                <a:gd name="T18" fmla="*/ 3 w 21"/>
                <a:gd name="T19" fmla="*/ 2 h 23"/>
                <a:gd name="T20" fmla="*/ 11 w 21"/>
                <a:gd name="T21" fmla="*/ 0 h 23"/>
                <a:gd name="T22" fmla="*/ 20 w 21"/>
                <a:gd name="T23" fmla="*/ 9 h 23"/>
                <a:gd name="T24" fmla="*/ 20 w 21"/>
                <a:gd name="T25" fmla="*/ 18 h 23"/>
                <a:gd name="T26" fmla="*/ 21 w 21"/>
                <a:gd name="T27" fmla="*/ 23 h 23"/>
                <a:gd name="T28" fmla="*/ 15 w 21"/>
                <a:gd name="T29" fmla="*/ 23 h 23"/>
                <a:gd name="T30" fmla="*/ 10 w 21"/>
                <a:gd name="T31" fmla="*/ 18 h 23"/>
                <a:gd name="T32" fmla="*/ 14 w 21"/>
                <a:gd name="T33" fmla="*/ 13 h 23"/>
                <a:gd name="T34" fmla="*/ 11 w 21"/>
                <a:gd name="T35" fmla="*/ 13 h 23"/>
                <a:gd name="T36" fmla="*/ 7 w 21"/>
                <a:gd name="T37" fmla="*/ 16 h 23"/>
                <a:gd name="T38" fmla="*/ 10 w 2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23">
                  <a:moveTo>
                    <a:pt x="15" y="23"/>
                  </a:moveTo>
                  <a:cubicBezTo>
                    <a:pt x="14" y="22"/>
                    <a:pt x="14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22"/>
                    <a:pt x="11" y="23"/>
                    <a:pt x="8" y="23"/>
                  </a:cubicBezTo>
                  <a:cubicBezTo>
                    <a:pt x="4" y="23"/>
                    <a:pt x="0" y="21"/>
                    <a:pt x="0" y="16"/>
                  </a:cubicBezTo>
                  <a:cubicBezTo>
                    <a:pt x="0" y="10"/>
                    <a:pt x="7" y="9"/>
                    <a:pt x="11" y="9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4" y="6"/>
                    <a:pt x="12" y="5"/>
                    <a:pt x="9" y="5"/>
                  </a:cubicBezTo>
                  <a:cubicBezTo>
                    <a:pt x="7" y="5"/>
                    <a:pt x="5" y="6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6" y="0"/>
                    <a:pt x="20" y="2"/>
                    <a:pt x="20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1" y="21"/>
                    <a:pt x="21" y="23"/>
                  </a:cubicBezTo>
                  <a:lnTo>
                    <a:pt x="15" y="23"/>
                  </a:lnTo>
                  <a:close/>
                  <a:moveTo>
                    <a:pt x="10" y="18"/>
                  </a:moveTo>
                  <a:cubicBezTo>
                    <a:pt x="12" y="18"/>
                    <a:pt x="14" y="16"/>
                    <a:pt x="14" y="13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7" y="14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8" name="Freeform 37">
              <a:extLst>
                <a:ext uri="{FF2B5EF4-FFF2-40B4-BE49-F238E27FC236}">
                  <a16:creationId xmlns:a16="http://schemas.microsoft.com/office/drawing/2014/main" id="{DFDCEE27-A089-4DCB-BFBA-E055C005C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0902" y="2593242"/>
              <a:ext cx="104942" cy="114482"/>
            </a:xfrm>
            <a:custGeom>
              <a:avLst/>
              <a:gdLst>
                <a:gd name="T0" fmla="*/ 0 w 21"/>
                <a:gd name="T1" fmla="*/ 1 h 23"/>
                <a:gd name="T2" fmla="*/ 6 w 21"/>
                <a:gd name="T3" fmla="*/ 1 h 23"/>
                <a:gd name="T4" fmla="*/ 6 w 21"/>
                <a:gd name="T5" fmla="*/ 5 h 23"/>
                <a:gd name="T6" fmla="*/ 6 w 21"/>
                <a:gd name="T7" fmla="*/ 5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9" name="Freeform 38">
              <a:extLst>
                <a:ext uri="{FF2B5EF4-FFF2-40B4-BE49-F238E27FC236}">
                  <a16:creationId xmlns:a16="http://schemas.microsoft.com/office/drawing/2014/main" id="{8E3CE3E1-6CB3-45C8-8619-867EF0BB8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104" y="2548721"/>
              <a:ext cx="98582" cy="159003"/>
            </a:xfrm>
            <a:custGeom>
              <a:avLst/>
              <a:gdLst>
                <a:gd name="T0" fmla="*/ 0 w 31"/>
                <a:gd name="T1" fmla="*/ 0 h 50"/>
                <a:gd name="T2" fmla="*/ 10 w 31"/>
                <a:gd name="T3" fmla="*/ 0 h 50"/>
                <a:gd name="T4" fmla="*/ 10 w 31"/>
                <a:gd name="T5" fmla="*/ 29 h 50"/>
                <a:gd name="T6" fmla="*/ 11 w 31"/>
                <a:gd name="T7" fmla="*/ 29 h 50"/>
                <a:gd name="T8" fmla="*/ 19 w 31"/>
                <a:gd name="T9" fmla="*/ 15 h 50"/>
                <a:gd name="T10" fmla="*/ 31 w 31"/>
                <a:gd name="T11" fmla="*/ 15 h 50"/>
                <a:gd name="T12" fmla="*/ 20 w 31"/>
                <a:gd name="T13" fmla="*/ 31 h 50"/>
                <a:gd name="T14" fmla="*/ 31 w 31"/>
                <a:gd name="T15" fmla="*/ 50 h 50"/>
                <a:gd name="T16" fmla="*/ 19 w 31"/>
                <a:gd name="T17" fmla="*/ 50 h 50"/>
                <a:gd name="T18" fmla="*/ 11 w 31"/>
                <a:gd name="T19" fmla="*/ 32 h 50"/>
                <a:gd name="T20" fmla="*/ 10 w 31"/>
                <a:gd name="T21" fmla="*/ 32 h 50"/>
                <a:gd name="T22" fmla="*/ 10 w 31"/>
                <a:gd name="T23" fmla="*/ 50 h 50"/>
                <a:gd name="T24" fmla="*/ 0 w 31"/>
                <a:gd name="T25" fmla="*/ 50 h 50"/>
                <a:gd name="T26" fmla="*/ 0 w 31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0" y="0"/>
                  </a:moveTo>
                  <a:lnTo>
                    <a:pt x="10" y="0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9" y="15"/>
                  </a:lnTo>
                  <a:lnTo>
                    <a:pt x="31" y="15"/>
                  </a:lnTo>
                  <a:lnTo>
                    <a:pt x="20" y="31"/>
                  </a:lnTo>
                  <a:lnTo>
                    <a:pt x="31" y="50"/>
                  </a:lnTo>
                  <a:lnTo>
                    <a:pt x="19" y="50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0" name="Freeform 39">
              <a:extLst>
                <a:ext uri="{FF2B5EF4-FFF2-40B4-BE49-F238E27FC236}">
                  <a16:creationId xmlns:a16="http://schemas.microsoft.com/office/drawing/2014/main" id="{9FE5967F-0B4B-4505-8721-A5ADE8BCD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423" y="2046273"/>
              <a:ext cx="184443" cy="740953"/>
            </a:xfrm>
            <a:custGeom>
              <a:avLst/>
              <a:gdLst>
                <a:gd name="T0" fmla="*/ 35 w 38"/>
                <a:gd name="T1" fmla="*/ 0 h 149"/>
                <a:gd name="T2" fmla="*/ 10 w 38"/>
                <a:gd name="T3" fmla="*/ 0 h 149"/>
                <a:gd name="T4" fmla="*/ 0 w 38"/>
                <a:gd name="T5" fmla="*/ 149 h 149"/>
                <a:gd name="T6" fmla="*/ 12 w 38"/>
                <a:gd name="T7" fmla="*/ 148 h 149"/>
                <a:gd name="T8" fmla="*/ 37 w 38"/>
                <a:gd name="T9" fmla="*/ 43 h 149"/>
                <a:gd name="T10" fmla="*/ 35 w 38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49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28" y="119"/>
                    <a:pt x="37" y="82"/>
                    <a:pt x="37" y="43"/>
                  </a:cubicBezTo>
                  <a:cubicBezTo>
                    <a:pt x="38" y="26"/>
                    <a:pt x="37" y="13"/>
                    <a:pt x="35" y="0"/>
                  </a:cubicBezTo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1" name="Freeform 40">
              <a:extLst>
                <a:ext uri="{FF2B5EF4-FFF2-40B4-BE49-F238E27FC236}">
                  <a16:creationId xmlns:a16="http://schemas.microsoft.com/office/drawing/2014/main" id="{BF705357-A49B-4E2B-A45A-F02E24B5B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908" y="2046273"/>
              <a:ext cx="171723" cy="731412"/>
            </a:xfrm>
            <a:custGeom>
              <a:avLst/>
              <a:gdLst>
                <a:gd name="T0" fmla="*/ 0 w 54"/>
                <a:gd name="T1" fmla="*/ 0 h 230"/>
                <a:gd name="T2" fmla="*/ 4 w 54"/>
                <a:gd name="T3" fmla="*/ 225 h 230"/>
                <a:gd name="T4" fmla="*/ 49 w 54"/>
                <a:gd name="T5" fmla="*/ 230 h 230"/>
                <a:gd name="T6" fmla="*/ 54 w 54"/>
                <a:gd name="T7" fmla="*/ 1 h 230"/>
                <a:gd name="T8" fmla="*/ 40 w 54"/>
                <a:gd name="T9" fmla="*/ 1 h 230"/>
                <a:gd name="T10" fmla="*/ 0 w 54"/>
                <a:gd name="T1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230">
                  <a:moveTo>
                    <a:pt x="0" y="0"/>
                  </a:moveTo>
                  <a:lnTo>
                    <a:pt x="4" y="225"/>
                  </a:lnTo>
                  <a:lnTo>
                    <a:pt x="49" y="230"/>
                  </a:lnTo>
                  <a:lnTo>
                    <a:pt x="54" y="1"/>
                  </a:lnTo>
                  <a:lnTo>
                    <a:pt x="4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2" name="Freeform 41">
              <a:extLst>
                <a:ext uri="{FF2B5EF4-FFF2-40B4-BE49-F238E27FC236}">
                  <a16:creationId xmlns:a16="http://schemas.microsoft.com/office/drawing/2014/main" id="{0326D529-916A-4E57-810F-94AC6B9CA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932" y="2065353"/>
              <a:ext cx="120842" cy="814094"/>
            </a:xfrm>
            <a:custGeom>
              <a:avLst/>
              <a:gdLst>
                <a:gd name="T0" fmla="*/ 25 w 38"/>
                <a:gd name="T1" fmla="*/ 256 h 256"/>
                <a:gd name="T2" fmla="*/ 0 w 38"/>
                <a:gd name="T3" fmla="*/ 256 h 256"/>
                <a:gd name="T4" fmla="*/ 0 w 38"/>
                <a:gd name="T5" fmla="*/ 0 h 256"/>
                <a:gd name="T6" fmla="*/ 38 w 38"/>
                <a:gd name="T7" fmla="*/ 0 h 256"/>
                <a:gd name="T8" fmla="*/ 38 w 38"/>
                <a:gd name="T9" fmla="*/ 59 h 256"/>
                <a:gd name="T10" fmla="*/ 25 w 38"/>
                <a:gd name="T11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56">
                  <a:moveTo>
                    <a:pt x="25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9"/>
                  </a:lnTo>
                  <a:lnTo>
                    <a:pt x="25" y="256"/>
                  </a:lnTo>
                  <a:close/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3" name="Freeform 42">
              <a:extLst>
                <a:ext uri="{FF2B5EF4-FFF2-40B4-BE49-F238E27FC236}">
                  <a16:creationId xmlns:a16="http://schemas.microsoft.com/office/drawing/2014/main" id="{E7D22B9E-E639-4FAA-A4BC-F05EDF85D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9743" y="246286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8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487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4" name="Freeform 43">
              <a:extLst>
                <a:ext uri="{FF2B5EF4-FFF2-40B4-BE49-F238E27FC236}">
                  <a16:creationId xmlns:a16="http://schemas.microsoft.com/office/drawing/2014/main" id="{3D974650-EDF7-4286-8DD9-0534096C3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8364" y="2936688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6 h 17"/>
                <a:gd name="T10" fmla="*/ 5 w 17"/>
                <a:gd name="T11" fmla="*/ 10 h 17"/>
                <a:gd name="T12" fmla="*/ 3 w 17"/>
                <a:gd name="T13" fmla="*/ 17 h 17"/>
                <a:gd name="T14" fmla="*/ 9 w 17"/>
                <a:gd name="T15" fmla="*/ 12 h 17"/>
                <a:gd name="T16" fmla="*/ 14 w 17"/>
                <a:gd name="T17" fmla="*/ 17 h 17"/>
                <a:gd name="T18" fmla="*/ 12 w 17"/>
                <a:gd name="T19" fmla="*/ 9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5" y="10"/>
                  </a:lnTo>
                  <a:lnTo>
                    <a:pt x="3" y="17"/>
                  </a:lnTo>
                  <a:lnTo>
                    <a:pt x="9" y="12"/>
                  </a:lnTo>
                  <a:lnTo>
                    <a:pt x="14" y="17"/>
                  </a:lnTo>
                  <a:lnTo>
                    <a:pt x="12" y="9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CA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5" name="Freeform 44">
              <a:extLst>
                <a:ext uri="{FF2B5EF4-FFF2-40B4-BE49-F238E27FC236}">
                  <a16:creationId xmlns:a16="http://schemas.microsoft.com/office/drawing/2014/main" id="{54D902BB-0BF2-4607-B1F0-049B14E25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666" y="2895347"/>
              <a:ext cx="54061" cy="60421"/>
            </a:xfrm>
            <a:custGeom>
              <a:avLst/>
              <a:gdLst>
                <a:gd name="T0" fmla="*/ 17 w 17"/>
                <a:gd name="T1" fmla="*/ 6 h 19"/>
                <a:gd name="T2" fmla="*/ 11 w 17"/>
                <a:gd name="T3" fmla="*/ 6 h 19"/>
                <a:gd name="T4" fmla="*/ 8 w 17"/>
                <a:gd name="T5" fmla="*/ 0 h 19"/>
                <a:gd name="T6" fmla="*/ 7 w 17"/>
                <a:gd name="T7" fmla="*/ 8 h 19"/>
                <a:gd name="T8" fmla="*/ 0 w 17"/>
                <a:gd name="T9" fmla="*/ 8 h 19"/>
                <a:gd name="T10" fmla="*/ 5 w 17"/>
                <a:gd name="T11" fmla="*/ 11 h 19"/>
                <a:gd name="T12" fmla="*/ 4 w 17"/>
                <a:gd name="T13" fmla="*/ 19 h 19"/>
                <a:gd name="T14" fmla="*/ 10 w 17"/>
                <a:gd name="T15" fmla="*/ 14 h 19"/>
                <a:gd name="T16" fmla="*/ 14 w 17"/>
                <a:gd name="T17" fmla="*/ 17 h 19"/>
                <a:gd name="T18" fmla="*/ 13 w 17"/>
                <a:gd name="T19" fmla="*/ 11 h 19"/>
                <a:gd name="T20" fmla="*/ 17 w 17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9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5" y="11"/>
                  </a:lnTo>
                  <a:lnTo>
                    <a:pt x="4" y="19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3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1A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6" name="Freeform 45">
              <a:extLst>
                <a:ext uri="{FF2B5EF4-FFF2-40B4-BE49-F238E27FC236}">
                  <a16:creationId xmlns:a16="http://schemas.microsoft.com/office/drawing/2014/main" id="{7AD10E65-955F-406E-AF23-CEA43CD6B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405" y="248830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7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5F7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7" name="Freeform 46">
              <a:extLst>
                <a:ext uri="{FF2B5EF4-FFF2-40B4-BE49-F238E27FC236}">
                  <a16:creationId xmlns:a16="http://schemas.microsoft.com/office/drawing/2014/main" id="{4299E7E8-2B4E-4B24-B417-E869B6BB1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9627" y="2570982"/>
              <a:ext cx="54061" cy="57241"/>
            </a:xfrm>
            <a:custGeom>
              <a:avLst/>
              <a:gdLst>
                <a:gd name="T0" fmla="*/ 17 w 17"/>
                <a:gd name="T1" fmla="*/ 7 h 18"/>
                <a:gd name="T2" fmla="*/ 11 w 17"/>
                <a:gd name="T3" fmla="*/ 7 h 18"/>
                <a:gd name="T4" fmla="*/ 8 w 17"/>
                <a:gd name="T5" fmla="*/ 0 h 18"/>
                <a:gd name="T6" fmla="*/ 6 w 17"/>
                <a:gd name="T7" fmla="*/ 7 h 18"/>
                <a:gd name="T8" fmla="*/ 0 w 17"/>
                <a:gd name="T9" fmla="*/ 7 h 18"/>
                <a:gd name="T10" fmla="*/ 5 w 17"/>
                <a:gd name="T11" fmla="*/ 11 h 18"/>
                <a:gd name="T12" fmla="*/ 3 w 17"/>
                <a:gd name="T13" fmla="*/ 18 h 18"/>
                <a:gd name="T14" fmla="*/ 9 w 17"/>
                <a:gd name="T15" fmla="*/ 13 h 18"/>
                <a:gd name="T16" fmla="*/ 14 w 17"/>
                <a:gd name="T17" fmla="*/ 18 h 18"/>
                <a:gd name="T18" fmla="*/ 12 w 17"/>
                <a:gd name="T19" fmla="*/ 10 h 18"/>
                <a:gd name="T20" fmla="*/ 17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17" y="7"/>
                  </a:moveTo>
                  <a:lnTo>
                    <a:pt x="11" y="7"/>
                  </a:lnTo>
                  <a:lnTo>
                    <a:pt x="8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4" y="18"/>
                  </a:lnTo>
                  <a:lnTo>
                    <a:pt x="12" y="1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738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8" name="Freeform 47">
              <a:extLst>
                <a:ext uri="{FF2B5EF4-FFF2-40B4-BE49-F238E27FC236}">
                  <a16:creationId xmlns:a16="http://schemas.microsoft.com/office/drawing/2014/main" id="{7ADF50F3-67F9-4233-8AA4-BE3782687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9167" y="2806306"/>
              <a:ext cx="60421" cy="54061"/>
            </a:xfrm>
            <a:custGeom>
              <a:avLst/>
              <a:gdLst>
                <a:gd name="T0" fmla="*/ 5 w 19"/>
                <a:gd name="T1" fmla="*/ 17 h 17"/>
                <a:gd name="T2" fmla="*/ 6 w 19"/>
                <a:gd name="T3" fmla="*/ 11 h 17"/>
                <a:gd name="T4" fmla="*/ 0 w 19"/>
                <a:gd name="T5" fmla="*/ 8 h 17"/>
                <a:gd name="T6" fmla="*/ 6 w 19"/>
                <a:gd name="T7" fmla="*/ 6 h 17"/>
                <a:gd name="T8" fmla="*/ 9 w 19"/>
                <a:gd name="T9" fmla="*/ 0 h 17"/>
                <a:gd name="T10" fmla="*/ 11 w 19"/>
                <a:gd name="T11" fmla="*/ 6 h 17"/>
                <a:gd name="T12" fmla="*/ 19 w 19"/>
                <a:gd name="T13" fmla="*/ 6 h 17"/>
                <a:gd name="T14" fmla="*/ 12 w 19"/>
                <a:gd name="T15" fmla="*/ 11 h 17"/>
                <a:gd name="T16" fmla="*/ 15 w 19"/>
                <a:gd name="T17" fmla="*/ 17 h 17"/>
                <a:gd name="T18" fmla="*/ 9 w 19"/>
                <a:gd name="T19" fmla="*/ 14 h 17"/>
                <a:gd name="T20" fmla="*/ 5 w 19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7">
                  <a:moveTo>
                    <a:pt x="5" y="17"/>
                  </a:moveTo>
                  <a:lnTo>
                    <a:pt x="6" y="11"/>
                  </a:lnTo>
                  <a:lnTo>
                    <a:pt x="0" y="8"/>
                  </a:lnTo>
                  <a:lnTo>
                    <a:pt x="6" y="6"/>
                  </a:lnTo>
                  <a:lnTo>
                    <a:pt x="9" y="0"/>
                  </a:lnTo>
                  <a:lnTo>
                    <a:pt x="11" y="6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15" y="17"/>
                  </a:lnTo>
                  <a:lnTo>
                    <a:pt x="9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879A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9" name="Freeform 48">
              <a:extLst>
                <a:ext uri="{FF2B5EF4-FFF2-40B4-BE49-F238E27FC236}">
                  <a16:creationId xmlns:a16="http://schemas.microsoft.com/office/drawing/2014/main" id="{1F08E975-4454-461F-AB80-971B9D32A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608" y="2685464"/>
              <a:ext cx="57241" cy="57241"/>
            </a:xfrm>
            <a:custGeom>
              <a:avLst/>
              <a:gdLst>
                <a:gd name="T0" fmla="*/ 18 w 18"/>
                <a:gd name="T1" fmla="*/ 7 h 18"/>
                <a:gd name="T2" fmla="*/ 11 w 18"/>
                <a:gd name="T3" fmla="*/ 7 h 18"/>
                <a:gd name="T4" fmla="*/ 9 w 18"/>
                <a:gd name="T5" fmla="*/ 0 h 18"/>
                <a:gd name="T6" fmla="*/ 7 w 18"/>
                <a:gd name="T7" fmla="*/ 7 h 18"/>
                <a:gd name="T8" fmla="*/ 0 w 18"/>
                <a:gd name="T9" fmla="*/ 7 h 18"/>
                <a:gd name="T10" fmla="*/ 6 w 18"/>
                <a:gd name="T11" fmla="*/ 11 h 18"/>
                <a:gd name="T12" fmla="*/ 4 w 18"/>
                <a:gd name="T13" fmla="*/ 18 h 18"/>
                <a:gd name="T14" fmla="*/ 9 w 18"/>
                <a:gd name="T15" fmla="*/ 13 h 18"/>
                <a:gd name="T16" fmla="*/ 15 w 18"/>
                <a:gd name="T17" fmla="*/ 18 h 18"/>
                <a:gd name="T18" fmla="*/ 12 w 18"/>
                <a:gd name="T19" fmla="*/ 10 h 18"/>
                <a:gd name="T20" fmla="*/ 18 w 18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8">
                  <a:moveTo>
                    <a:pt x="18" y="7"/>
                  </a:moveTo>
                  <a:lnTo>
                    <a:pt x="11" y="7"/>
                  </a:lnTo>
                  <a:lnTo>
                    <a:pt x="9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6" y="11"/>
                  </a:lnTo>
                  <a:lnTo>
                    <a:pt x="4" y="18"/>
                  </a:lnTo>
                  <a:lnTo>
                    <a:pt x="9" y="13"/>
                  </a:lnTo>
                  <a:lnTo>
                    <a:pt x="15" y="18"/>
                  </a:lnTo>
                  <a:lnTo>
                    <a:pt x="12" y="1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7D9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0" name="Freeform 49">
              <a:extLst>
                <a:ext uri="{FF2B5EF4-FFF2-40B4-BE49-F238E27FC236}">
                  <a16:creationId xmlns:a16="http://schemas.microsoft.com/office/drawing/2014/main" id="{E6B9516A-F9F5-4476-8796-95BC78B29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5261" y="2504201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7 w 17"/>
                <a:gd name="T7" fmla="*/ 6 h 17"/>
                <a:gd name="T8" fmla="*/ 0 w 17"/>
                <a:gd name="T9" fmla="*/ 6 h 17"/>
                <a:gd name="T10" fmla="*/ 7 w 17"/>
                <a:gd name="T11" fmla="*/ 10 h 17"/>
                <a:gd name="T12" fmla="*/ 4 w 17"/>
                <a:gd name="T13" fmla="*/ 17 h 17"/>
                <a:gd name="T14" fmla="*/ 10 w 17"/>
                <a:gd name="T15" fmla="*/ 12 h 17"/>
                <a:gd name="T16" fmla="*/ 14 w 17"/>
                <a:gd name="T17" fmla="*/ 17 h 17"/>
                <a:gd name="T18" fmla="*/ 13 w 17"/>
                <a:gd name="T19" fmla="*/ 10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7" y="10"/>
                  </a:lnTo>
                  <a:lnTo>
                    <a:pt x="4" y="17"/>
                  </a:lnTo>
                  <a:lnTo>
                    <a:pt x="10" y="12"/>
                  </a:lnTo>
                  <a:lnTo>
                    <a:pt x="14" y="17"/>
                  </a:lnTo>
                  <a:lnTo>
                    <a:pt x="13" y="1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2D6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1" name="Freeform 50">
              <a:extLst>
                <a:ext uri="{FF2B5EF4-FFF2-40B4-BE49-F238E27FC236}">
                  <a16:creationId xmlns:a16="http://schemas.microsoft.com/office/drawing/2014/main" id="{DE55EB19-1423-4770-BDFE-50C225707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8940" y="2593242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7 h 17"/>
                <a:gd name="T10" fmla="*/ 6 w 17"/>
                <a:gd name="T11" fmla="*/ 11 h 17"/>
                <a:gd name="T12" fmla="*/ 3 w 17"/>
                <a:gd name="T13" fmla="*/ 17 h 17"/>
                <a:gd name="T14" fmla="*/ 9 w 17"/>
                <a:gd name="T15" fmla="*/ 14 h 17"/>
                <a:gd name="T16" fmla="*/ 14 w 17"/>
                <a:gd name="T17" fmla="*/ 17 h 17"/>
                <a:gd name="T18" fmla="*/ 12 w 17"/>
                <a:gd name="T19" fmla="*/ 11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9" y="14"/>
                  </a:lnTo>
                  <a:lnTo>
                    <a:pt x="14" y="17"/>
                  </a:lnTo>
                  <a:lnTo>
                    <a:pt x="12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3" name="Freeform 51">
              <a:extLst>
                <a:ext uri="{FF2B5EF4-FFF2-40B4-BE49-F238E27FC236}">
                  <a16:creationId xmlns:a16="http://schemas.microsoft.com/office/drawing/2014/main" id="{9ED98382-285C-40C6-8DC3-EAFA92864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7522" y="2911248"/>
              <a:ext cx="57241" cy="54061"/>
            </a:xfrm>
            <a:custGeom>
              <a:avLst/>
              <a:gdLst>
                <a:gd name="T0" fmla="*/ 18 w 18"/>
                <a:gd name="T1" fmla="*/ 6 h 17"/>
                <a:gd name="T2" fmla="*/ 10 w 18"/>
                <a:gd name="T3" fmla="*/ 6 h 17"/>
                <a:gd name="T4" fmla="*/ 9 w 18"/>
                <a:gd name="T5" fmla="*/ 0 h 17"/>
                <a:gd name="T6" fmla="*/ 7 w 18"/>
                <a:gd name="T7" fmla="*/ 6 h 17"/>
                <a:gd name="T8" fmla="*/ 0 w 18"/>
                <a:gd name="T9" fmla="*/ 6 h 17"/>
                <a:gd name="T10" fmla="*/ 6 w 18"/>
                <a:gd name="T11" fmla="*/ 11 h 17"/>
                <a:gd name="T12" fmla="*/ 4 w 18"/>
                <a:gd name="T13" fmla="*/ 17 h 17"/>
                <a:gd name="T14" fmla="*/ 9 w 18"/>
                <a:gd name="T15" fmla="*/ 12 h 17"/>
                <a:gd name="T16" fmla="*/ 15 w 18"/>
                <a:gd name="T17" fmla="*/ 17 h 17"/>
                <a:gd name="T18" fmla="*/ 12 w 18"/>
                <a:gd name="T19" fmla="*/ 11 h 17"/>
                <a:gd name="T20" fmla="*/ 18 w 18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7">
                  <a:moveTo>
                    <a:pt x="18" y="6"/>
                  </a:moveTo>
                  <a:lnTo>
                    <a:pt x="10" y="6"/>
                  </a:lnTo>
                  <a:lnTo>
                    <a:pt x="9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6" y="11"/>
                  </a:lnTo>
                  <a:lnTo>
                    <a:pt x="4" y="17"/>
                  </a:lnTo>
                  <a:lnTo>
                    <a:pt x="9" y="12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6B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E69D0-9EA2-4400-8D6E-A55B2EC572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2606926"/>
            <a:ext cx="827485" cy="787139"/>
          </a:xfrm>
        </p:spPr>
        <p:txBody>
          <a:bodyPr anchor="b">
            <a:spAutoFit/>
          </a:bodyPr>
          <a:lstStyle>
            <a:lvl1pPr marL="0" indent="0">
              <a:buNone/>
              <a:defRPr sz="4950" b="0">
                <a:solidFill>
                  <a:srgbClr val="FFD400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6913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597-30DC-AC45-B3AA-D3D0FE2AE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804" y="736170"/>
            <a:ext cx="7722394" cy="1426007"/>
          </a:xfrm>
          <a:prstGeom prst="rect">
            <a:avLst/>
          </a:prstGeom>
        </p:spPr>
        <p:txBody>
          <a:bodyPr anchor="t" anchorCtr="0"/>
          <a:lstStyle>
            <a:lvl1pPr algn="ctr">
              <a:defRPr cap="all" baseline="0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688B5-E239-304B-AA7B-3F852CC0C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804" y="6339977"/>
            <a:ext cx="957202" cy="2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2302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D597-30DC-AC45-B3AA-D3D0FE2AE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6644" y="736170"/>
            <a:ext cx="4806554" cy="1588577"/>
          </a:xfrm>
          <a:prstGeom prst="rect">
            <a:avLst/>
          </a:prstGeom>
        </p:spPr>
        <p:txBody>
          <a:bodyPr anchor="t" anchorCtr="0"/>
          <a:lstStyle/>
          <a:p>
            <a:r>
              <a:rPr lang="en-GB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688B5-E239-304B-AA7B-3F852CC0C5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804" y="6339977"/>
            <a:ext cx="957202" cy="257832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C67A4AC-8774-5647-B328-2AC09BD34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626644" y="1998134"/>
            <a:ext cx="3887391" cy="402325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334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2842">
          <p15:clr>
            <a:srgbClr val="FBAE40"/>
          </p15:clr>
        </p15:guide>
        <p15:guide id="2" pos="304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72FCB-7B71-6843-B5AE-A6EFB9DE3B15}"/>
              </a:ext>
            </a:extLst>
          </p:cNvPr>
          <p:cNvSpPr/>
          <p:nvPr userDrawn="1"/>
        </p:nvSpPr>
        <p:spPr>
          <a:xfrm>
            <a:off x="0" y="5648"/>
            <a:ext cx="9144000" cy="6852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2605E-87D5-024E-AD0A-E04EF165F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803" y="6340375"/>
            <a:ext cx="956072" cy="257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DFD597-30DC-AC45-B3AA-D3D0FE2AE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804" y="736170"/>
            <a:ext cx="7722394" cy="1426007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10546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5862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BA4F4-A14F-A94F-883C-0AD8B0990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83341-55D1-A24E-AE84-D6AA73FC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8726A-579C-4948-B13C-BFD1EF4B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A3005-3C20-0B4A-8C89-7BAB200B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E2B2F-6D43-8D4B-BFB9-5466E21E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3063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92E-7918-5843-9CC8-5AB82419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365126"/>
            <a:ext cx="7722394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6F1F-8F26-9844-AB2F-B33FB53B8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2EAA-61CA-8945-A5A2-74F30FD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B6AB-5A7E-EE48-9534-15B4F90A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C5803-6258-AB46-9095-1B9276BA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28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AFB6-521B-9246-9774-9A3B3B92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1709739"/>
            <a:ext cx="7722394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F4A4E-2E84-7B4E-8F0D-7A1B54F7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804" y="4589464"/>
            <a:ext cx="7722394" cy="143192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8FCE6-31D9-0B41-ADC6-22453EF7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2C5DB-C9A7-CD4B-B0A9-193EA2112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09092-1380-8344-BC6E-D72826E2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260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AED80-A6EA-C745-93B5-F5BC4EBB7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365126"/>
            <a:ext cx="7722394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E1123-F21D-474F-9DD2-2C1F60E9C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FB236-8AA9-5945-9752-BA7FFC46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17A1B-3F3D-C142-A0F8-A8DB2E2F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8F84A-D8C6-D843-940E-2D94A9CA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827BF-3EBD-124F-989E-16C1D683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19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F37F6-C14B-6C4C-95FC-75DC742E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B17B3-62F3-B745-8B36-44344483F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C8B-B689-F546-A6EA-5E7B89AEB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DE812-D0A3-6144-B7F4-FCA1ADF0E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D140F0-2693-DF41-A8BD-8C6912825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B7394F-F8AC-9E49-9D4D-FA691F673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472A2-B4DB-2A44-9595-62ACAD6FF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0AA93-C2AC-334B-B4E0-CDC6772D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255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125F6-E950-1A40-A89D-71BC6EE8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2BF9F5-DB29-1F4F-9F42-5CD4527A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59528-CCA0-7C42-8EF2-97A7DC8F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817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F413-78BC-4545-B56C-A4B34761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DBD61-7715-7145-879F-F77EB21B5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05DCE-636F-014F-A1D6-C83BABDA1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480F8-0452-B149-83B6-CDED17A1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F0722-ACA2-5543-B470-8E48C924C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DDE5D-9E6E-EA46-B948-70151DFA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47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5F38-992F-4A4B-8059-052E50A9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E0CB69-E501-E94A-AEAD-E3D6C0A07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112D5-5385-7249-93DF-900D5AE28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0F63E-FF08-C141-AC2C-9FE99623A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F0F5F8-16DD-584D-BDC1-3CEA9EEA8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6F15A-FD75-CA43-8EDE-311122B7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886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AF62-9808-9942-B980-7F529A2D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F797C-1593-164F-9168-C2CFB7D23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C7759-1CBA-B64D-9174-EF03EE1F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4C55-B051-9248-9B75-45C4A5DC3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04061-D515-C746-864E-D40A6B51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9037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EE23AC-4A82-3345-83B0-5B4C34F28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9573-D86B-1C44-ADB0-AC78C0B61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293D7-DC61-F54E-B482-2D1ADADF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D7B39-E4DF-9B4D-95E2-094433BB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7BF6-8E8A-944A-B906-4D11C363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7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9013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0551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9149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75821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3622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83197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437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A83AF-AB7A-4B99-B737-1EBED37E7A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MSIPCMContentMarking" descr="{&quot;HashCode&quot;:-715127919,&quot;Placement&quot;:&quot;Header&quot;,&quot;Top&quot;:0.0,&quot;Left&quot;:319.462372,&quot;SlideWidth&quot;:720,&quot;SlideHeight&quot;:540}"/>
          <p:cNvSpPr txBox="1"/>
          <p:nvPr userDrawn="1"/>
        </p:nvSpPr>
        <p:spPr>
          <a:xfrm>
            <a:off x="4057172" y="0"/>
            <a:ext cx="102965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 smtClean="0">
                <a:solidFill>
                  <a:srgbClr val="808080"/>
                </a:solidFill>
                <a:latin typeface="Calibri" panose="020F0502020204030204" pitchFamily="34" charset="0"/>
              </a:rPr>
              <a:t>Corporate Use</a:t>
            </a:r>
            <a:endParaRPr lang="en-GB" sz="1000">
              <a:solidFill>
                <a:srgbClr val="80808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5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66" r:id="rId15"/>
    <p:sldLayoutId id="214748366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84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48" userDrawn="1">
          <p15:clr>
            <a:srgbClr val="F26B43"/>
          </p15:clr>
        </p15:guide>
        <p15:guide id="4" orient="horz" pos="4248" userDrawn="1">
          <p15:clr>
            <a:srgbClr val="F26B43"/>
          </p15:clr>
        </p15:guide>
        <p15:guide id="5" pos="312" userDrawn="1">
          <p15:clr>
            <a:srgbClr val="F26B43"/>
          </p15:clr>
        </p15:guide>
        <p15:guide id="6" pos="5442" userDrawn="1">
          <p15:clr>
            <a:srgbClr val="F26B43"/>
          </p15:clr>
        </p15:guide>
        <p15:guide id="7" orient="horz" pos="504" userDrawn="1">
          <p15:clr>
            <a:srgbClr val="F26B43"/>
          </p15:clr>
        </p15:guide>
        <p15:guide id="8" orient="horz" pos="656" userDrawn="1">
          <p15:clr>
            <a:srgbClr val="F26B43"/>
          </p15:clr>
        </p15:guide>
        <p15:guide id="9" orient="horz" pos="3856" userDrawn="1">
          <p15:clr>
            <a:srgbClr val="F26B43"/>
          </p15:clr>
        </p15:guide>
        <p15:guide id="10" orient="horz" pos="37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ABB76-2C0D-D647-A157-3E241141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804" y="1825625"/>
            <a:ext cx="772239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AFFA-B5AA-7945-B6E2-90F8496D1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7020A-098E-1147-A676-4CB7AACEB201}" type="datetimeFigureOut">
              <a:rPr lang="en-GB" smtClean="0"/>
              <a:t>07/03/2022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CE7F-D315-014E-AD58-6C1227A9D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6B47B-D32B-C441-B6D4-EE3F7175CE2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248D1368-80EC-0643-89DA-6990B320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365126"/>
            <a:ext cx="77223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E5E60-CF6E-9846-85E3-5A96F5B2F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MSIPCMContentMarking" descr="{&quot;HashCode&quot;:-715127919,&quot;Placement&quot;:&quot;Header&quot;,&quot;Top&quot;:0.0,&quot;Left&quot;:319.462372,&quot;SlideWidth&quot;:720,&quot;SlideHeight&quot;:540}"/>
          <p:cNvSpPr txBox="1"/>
          <p:nvPr userDrawn="1"/>
        </p:nvSpPr>
        <p:spPr>
          <a:xfrm>
            <a:off x="4057172" y="0"/>
            <a:ext cx="102965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 smtClean="0">
                <a:solidFill>
                  <a:srgbClr val="808080"/>
                </a:solidFill>
                <a:latin typeface="Calibri" panose="020F0502020204030204" pitchFamily="34" charset="0"/>
              </a:rPr>
              <a:t>Corporate Use</a:t>
            </a:r>
            <a:endParaRPr lang="en-GB" sz="1000">
              <a:solidFill>
                <a:srgbClr val="80808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4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accent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597">
          <p15:clr>
            <a:srgbClr val="F26B43"/>
          </p15:clr>
        </p15:guide>
        <p15:guide id="3" pos="7083">
          <p15:clr>
            <a:srgbClr val="F26B43"/>
          </p15:clr>
        </p15:guide>
        <p15:guide id="5" orient="horz" pos="527">
          <p15:clr>
            <a:srgbClr val="F26B43"/>
          </p15:clr>
        </p15:guide>
        <p15:guide id="6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19.svg"/><Relationship Id="rId10" Type="http://schemas.openxmlformats.org/officeDocument/2006/relationships/image" Target="../media/image9.png"/><Relationship Id="rId9" Type="http://schemas.openxmlformats.org/officeDocument/2006/relationships/image" Target="../media/image23.svg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ib.org/attachments/documents/mooc_factsheet_eib_framework_loans_en.pdf" TargetMode="Externa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cmagroup.org/assets/documents/Sustainable-finance/2021-updates/Green-Bond-Principles-June-2021-140621.pdf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691" y="2742514"/>
            <a:ext cx="6045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Evropská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investiční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banka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 err="1">
                <a:solidFill>
                  <a:srgbClr val="0070C0"/>
                </a:solidFill>
              </a:rPr>
              <a:t>možnost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podpory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investičních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projektů</a:t>
            </a:r>
            <a:r>
              <a:rPr lang="en-US" dirty="0">
                <a:solidFill>
                  <a:srgbClr val="0070C0"/>
                </a:solidFill>
              </a:rPr>
              <a:t> pro </a:t>
            </a:r>
            <a:r>
              <a:rPr lang="en-US" dirty="0" err="1">
                <a:solidFill>
                  <a:srgbClr val="0070C0"/>
                </a:solidFill>
              </a:rPr>
              <a:t>větší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města</a:t>
            </a:r>
            <a:r>
              <a:rPr lang="en-US" dirty="0">
                <a:solidFill>
                  <a:srgbClr val="0070C0"/>
                </a:solidFill>
              </a:rPr>
              <a:t> a </a:t>
            </a:r>
            <a:r>
              <a:rPr lang="en-US" dirty="0" err="1">
                <a:solidFill>
                  <a:srgbClr val="0070C0"/>
                </a:solidFill>
              </a:rPr>
              <a:t>aglomerace</a:t>
            </a:r>
            <a:endParaRPr lang="en-US" dirty="0">
              <a:solidFill>
                <a:srgbClr val="0070C0"/>
              </a:solidFill>
            </a:endParaRPr>
          </a:p>
          <a:p>
            <a:pPr algn="ctr"/>
            <a:endParaRPr lang="en-US" sz="1200" dirty="0">
              <a:solidFill>
                <a:srgbClr val="0070C0"/>
              </a:solidFill>
              <a:latin typeface="Futura Lt BT" panose="020B04020202040203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774AD3-83D2-4BBE-951F-A8ACBF234993}"/>
              </a:ext>
            </a:extLst>
          </p:cNvPr>
          <p:cNvGrpSpPr/>
          <p:nvPr userDrawn="1"/>
        </p:nvGrpSpPr>
        <p:grpSpPr>
          <a:xfrm>
            <a:off x="6843843" y="450346"/>
            <a:ext cx="1863255" cy="658008"/>
            <a:chOff x="9367423" y="2046273"/>
            <a:chExt cx="2674426" cy="944476"/>
          </a:xfrm>
        </p:grpSpPr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AAA582FD-38FB-4559-B901-3DF31E4E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409" y="2717264"/>
              <a:ext cx="146282" cy="168543"/>
            </a:xfrm>
            <a:custGeom>
              <a:avLst/>
              <a:gdLst>
                <a:gd name="T0" fmla="*/ 25 w 30"/>
                <a:gd name="T1" fmla="*/ 3 h 34"/>
                <a:gd name="T2" fmla="*/ 21 w 30"/>
                <a:gd name="T3" fmla="*/ 3 h 34"/>
                <a:gd name="T4" fmla="*/ 17 w 30"/>
                <a:gd name="T5" fmla="*/ 4 h 34"/>
                <a:gd name="T6" fmla="*/ 16 w 30"/>
                <a:gd name="T7" fmla="*/ 6 h 34"/>
                <a:gd name="T8" fmla="*/ 12 w 30"/>
                <a:gd name="T9" fmla="*/ 15 h 34"/>
                <a:gd name="T10" fmla="*/ 10 w 30"/>
                <a:gd name="T11" fmla="*/ 25 h 34"/>
                <a:gd name="T12" fmla="*/ 10 w 30"/>
                <a:gd name="T13" fmla="*/ 30 h 34"/>
                <a:gd name="T14" fmla="*/ 8 w 30"/>
                <a:gd name="T15" fmla="*/ 34 h 34"/>
                <a:gd name="T16" fmla="*/ 7 w 30"/>
                <a:gd name="T17" fmla="*/ 33 h 34"/>
                <a:gd name="T18" fmla="*/ 6 w 30"/>
                <a:gd name="T19" fmla="*/ 32 h 34"/>
                <a:gd name="T20" fmla="*/ 7 w 30"/>
                <a:gd name="T21" fmla="*/ 28 h 34"/>
                <a:gd name="T22" fmla="*/ 8 w 30"/>
                <a:gd name="T23" fmla="*/ 22 h 34"/>
                <a:gd name="T24" fmla="*/ 13 w 30"/>
                <a:gd name="T25" fmla="*/ 5 h 34"/>
                <a:gd name="T26" fmla="*/ 12 w 30"/>
                <a:gd name="T27" fmla="*/ 5 h 34"/>
                <a:gd name="T28" fmla="*/ 12 w 30"/>
                <a:gd name="T29" fmla="*/ 5 h 34"/>
                <a:gd name="T30" fmla="*/ 9 w 30"/>
                <a:gd name="T31" fmla="*/ 5 h 34"/>
                <a:gd name="T32" fmla="*/ 6 w 30"/>
                <a:gd name="T33" fmla="*/ 6 h 34"/>
                <a:gd name="T34" fmla="*/ 6 w 30"/>
                <a:gd name="T35" fmla="*/ 6 h 34"/>
                <a:gd name="T36" fmla="*/ 7 w 30"/>
                <a:gd name="T37" fmla="*/ 10 h 34"/>
                <a:gd name="T38" fmla="*/ 7 w 30"/>
                <a:gd name="T39" fmla="*/ 11 h 34"/>
                <a:gd name="T40" fmla="*/ 6 w 30"/>
                <a:gd name="T41" fmla="*/ 11 h 34"/>
                <a:gd name="T42" fmla="*/ 3 w 30"/>
                <a:gd name="T43" fmla="*/ 8 h 34"/>
                <a:gd name="T44" fmla="*/ 2 w 30"/>
                <a:gd name="T45" fmla="*/ 7 h 34"/>
                <a:gd name="T46" fmla="*/ 0 w 30"/>
                <a:gd name="T47" fmla="*/ 5 h 34"/>
                <a:gd name="T48" fmla="*/ 1 w 30"/>
                <a:gd name="T49" fmla="*/ 4 h 34"/>
                <a:gd name="T50" fmla="*/ 5 w 30"/>
                <a:gd name="T51" fmla="*/ 3 h 34"/>
                <a:gd name="T52" fmla="*/ 10 w 30"/>
                <a:gd name="T53" fmla="*/ 2 h 34"/>
                <a:gd name="T54" fmla="*/ 14 w 30"/>
                <a:gd name="T55" fmla="*/ 1 h 34"/>
                <a:gd name="T56" fmla="*/ 15 w 30"/>
                <a:gd name="T57" fmla="*/ 1 h 34"/>
                <a:gd name="T58" fmla="*/ 16 w 30"/>
                <a:gd name="T59" fmla="*/ 0 h 34"/>
                <a:gd name="T60" fmla="*/ 17 w 30"/>
                <a:gd name="T61" fmla="*/ 1 h 34"/>
                <a:gd name="T62" fmla="*/ 18 w 30"/>
                <a:gd name="T63" fmla="*/ 1 h 34"/>
                <a:gd name="T64" fmla="*/ 21 w 30"/>
                <a:gd name="T65" fmla="*/ 1 h 34"/>
                <a:gd name="T66" fmla="*/ 24 w 30"/>
                <a:gd name="T67" fmla="*/ 0 h 34"/>
                <a:gd name="T68" fmla="*/ 27 w 30"/>
                <a:gd name="T69" fmla="*/ 0 h 34"/>
                <a:gd name="T70" fmla="*/ 30 w 30"/>
                <a:gd name="T71" fmla="*/ 0 h 34"/>
                <a:gd name="T72" fmla="*/ 25 w 30"/>
                <a:gd name="T7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4">
                  <a:moveTo>
                    <a:pt x="25" y="3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20" y="3"/>
                    <a:pt x="18" y="4"/>
                    <a:pt x="17" y="4"/>
                  </a:cubicBezTo>
                  <a:cubicBezTo>
                    <a:pt x="17" y="4"/>
                    <a:pt x="16" y="5"/>
                    <a:pt x="16" y="6"/>
                  </a:cubicBezTo>
                  <a:cubicBezTo>
                    <a:pt x="14" y="8"/>
                    <a:pt x="13" y="11"/>
                    <a:pt x="12" y="15"/>
                  </a:cubicBezTo>
                  <a:cubicBezTo>
                    <a:pt x="11" y="19"/>
                    <a:pt x="11" y="22"/>
                    <a:pt x="10" y="25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0" y="32"/>
                    <a:pt x="9" y="34"/>
                    <a:pt x="8" y="34"/>
                  </a:cubicBezTo>
                  <a:cubicBezTo>
                    <a:pt x="8" y="34"/>
                    <a:pt x="7" y="34"/>
                    <a:pt x="7" y="33"/>
                  </a:cubicBezTo>
                  <a:cubicBezTo>
                    <a:pt x="6" y="33"/>
                    <a:pt x="6" y="32"/>
                    <a:pt x="6" y="32"/>
                  </a:cubicBezTo>
                  <a:cubicBezTo>
                    <a:pt x="6" y="31"/>
                    <a:pt x="6" y="30"/>
                    <a:pt x="7" y="28"/>
                  </a:cubicBezTo>
                  <a:cubicBezTo>
                    <a:pt x="7" y="26"/>
                    <a:pt x="7" y="24"/>
                    <a:pt x="8" y="22"/>
                  </a:cubicBezTo>
                  <a:cubicBezTo>
                    <a:pt x="10" y="17"/>
                    <a:pt x="11" y="11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9" y="5"/>
                    <a:pt x="9" y="5"/>
                  </a:cubicBezTo>
                  <a:cubicBezTo>
                    <a:pt x="8" y="5"/>
                    <a:pt x="7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8"/>
                    <a:pt x="7" y="10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5" y="9"/>
                    <a:pt x="3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2"/>
                    <a:pt x="8" y="2"/>
                    <a:pt x="10" y="2"/>
                  </a:cubicBezTo>
                  <a:cubicBezTo>
                    <a:pt x="11" y="2"/>
                    <a:pt x="12" y="2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1"/>
                    <a:pt x="19" y="1"/>
                    <a:pt x="21" y="1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9" y="0"/>
                    <a:pt x="30" y="0"/>
                    <a:pt x="30" y="0"/>
                  </a:cubicBezTo>
                  <a:cubicBezTo>
                    <a:pt x="30" y="2"/>
                    <a:pt x="28" y="3"/>
                    <a:pt x="25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DF5ED2B1-8C0A-45E4-923F-D22FD3291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9710" y="2729985"/>
              <a:ext cx="89042" cy="149463"/>
            </a:xfrm>
            <a:custGeom>
              <a:avLst/>
              <a:gdLst>
                <a:gd name="T0" fmla="*/ 16 w 18"/>
                <a:gd name="T1" fmla="*/ 28 h 30"/>
                <a:gd name="T2" fmla="*/ 13 w 18"/>
                <a:gd name="T3" fmla="*/ 30 h 30"/>
                <a:gd name="T4" fmla="*/ 9 w 18"/>
                <a:gd name="T5" fmla="*/ 25 h 30"/>
                <a:gd name="T6" fmla="*/ 9 w 18"/>
                <a:gd name="T7" fmla="*/ 21 h 30"/>
                <a:gd name="T8" fmla="*/ 10 w 18"/>
                <a:gd name="T9" fmla="*/ 17 h 30"/>
                <a:gd name="T10" fmla="*/ 6 w 18"/>
                <a:gd name="T11" fmla="*/ 22 h 30"/>
                <a:gd name="T12" fmla="*/ 3 w 18"/>
                <a:gd name="T13" fmla="*/ 26 h 30"/>
                <a:gd name="T14" fmla="*/ 2 w 18"/>
                <a:gd name="T15" fmla="*/ 26 h 30"/>
                <a:gd name="T16" fmla="*/ 0 w 18"/>
                <a:gd name="T17" fmla="*/ 25 h 30"/>
                <a:gd name="T18" fmla="*/ 2 w 18"/>
                <a:gd name="T19" fmla="*/ 20 h 30"/>
                <a:gd name="T20" fmla="*/ 4 w 18"/>
                <a:gd name="T21" fmla="*/ 13 h 30"/>
                <a:gd name="T22" fmla="*/ 6 w 18"/>
                <a:gd name="T23" fmla="*/ 5 h 30"/>
                <a:gd name="T24" fmla="*/ 7 w 18"/>
                <a:gd name="T25" fmla="*/ 2 h 30"/>
                <a:gd name="T26" fmla="*/ 8 w 18"/>
                <a:gd name="T27" fmla="*/ 0 h 30"/>
                <a:gd name="T28" fmla="*/ 9 w 18"/>
                <a:gd name="T29" fmla="*/ 2 h 30"/>
                <a:gd name="T30" fmla="*/ 7 w 18"/>
                <a:gd name="T31" fmla="*/ 10 h 30"/>
                <a:gd name="T32" fmla="*/ 5 w 18"/>
                <a:gd name="T33" fmla="*/ 20 h 30"/>
                <a:gd name="T34" fmla="*/ 8 w 18"/>
                <a:gd name="T35" fmla="*/ 16 h 30"/>
                <a:gd name="T36" fmla="*/ 12 w 18"/>
                <a:gd name="T37" fmla="*/ 12 h 30"/>
                <a:gd name="T38" fmla="*/ 13 w 18"/>
                <a:gd name="T39" fmla="*/ 13 h 30"/>
                <a:gd name="T40" fmla="*/ 12 w 18"/>
                <a:gd name="T41" fmla="*/ 19 h 30"/>
                <a:gd name="T42" fmla="*/ 11 w 18"/>
                <a:gd name="T43" fmla="*/ 25 h 30"/>
                <a:gd name="T44" fmla="*/ 13 w 18"/>
                <a:gd name="T45" fmla="*/ 27 h 30"/>
                <a:gd name="T46" fmla="*/ 15 w 18"/>
                <a:gd name="T47" fmla="*/ 26 h 30"/>
                <a:gd name="T48" fmla="*/ 17 w 18"/>
                <a:gd name="T49" fmla="*/ 24 h 30"/>
                <a:gd name="T50" fmla="*/ 18 w 18"/>
                <a:gd name="T51" fmla="*/ 25 h 30"/>
                <a:gd name="T52" fmla="*/ 16 w 18"/>
                <a:gd name="T5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30">
                  <a:moveTo>
                    <a:pt x="16" y="28"/>
                  </a:moveTo>
                  <a:cubicBezTo>
                    <a:pt x="14" y="29"/>
                    <a:pt x="14" y="30"/>
                    <a:pt x="13" y="30"/>
                  </a:cubicBezTo>
                  <a:cubicBezTo>
                    <a:pt x="10" y="30"/>
                    <a:pt x="9" y="28"/>
                    <a:pt x="9" y="25"/>
                  </a:cubicBezTo>
                  <a:cubicBezTo>
                    <a:pt x="8" y="24"/>
                    <a:pt x="9" y="23"/>
                    <a:pt x="9" y="21"/>
                  </a:cubicBezTo>
                  <a:cubicBezTo>
                    <a:pt x="10" y="19"/>
                    <a:pt x="10" y="18"/>
                    <a:pt x="10" y="17"/>
                  </a:cubicBezTo>
                  <a:cubicBezTo>
                    <a:pt x="9" y="18"/>
                    <a:pt x="8" y="19"/>
                    <a:pt x="6" y="22"/>
                  </a:cubicBezTo>
                  <a:cubicBezTo>
                    <a:pt x="4" y="25"/>
                    <a:pt x="3" y="26"/>
                    <a:pt x="3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5"/>
                    <a:pt x="1" y="23"/>
                    <a:pt x="2" y="20"/>
                  </a:cubicBezTo>
                  <a:cubicBezTo>
                    <a:pt x="3" y="17"/>
                    <a:pt x="4" y="14"/>
                    <a:pt x="4" y="13"/>
                  </a:cubicBezTo>
                  <a:cubicBezTo>
                    <a:pt x="5" y="11"/>
                    <a:pt x="5" y="8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1"/>
                    <a:pt x="7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9" y="2"/>
                    <a:pt x="9" y="5"/>
                    <a:pt x="7" y="10"/>
                  </a:cubicBezTo>
                  <a:cubicBezTo>
                    <a:pt x="6" y="15"/>
                    <a:pt x="5" y="19"/>
                    <a:pt x="5" y="20"/>
                  </a:cubicBezTo>
                  <a:cubicBezTo>
                    <a:pt x="6" y="18"/>
                    <a:pt x="7" y="17"/>
                    <a:pt x="8" y="16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4"/>
                    <a:pt x="13" y="15"/>
                    <a:pt x="12" y="19"/>
                  </a:cubicBezTo>
                  <a:cubicBezTo>
                    <a:pt x="11" y="22"/>
                    <a:pt x="11" y="24"/>
                    <a:pt x="11" y="25"/>
                  </a:cubicBezTo>
                  <a:cubicBezTo>
                    <a:pt x="11" y="26"/>
                    <a:pt x="12" y="27"/>
                    <a:pt x="13" y="27"/>
                  </a:cubicBezTo>
                  <a:cubicBezTo>
                    <a:pt x="13" y="27"/>
                    <a:pt x="14" y="27"/>
                    <a:pt x="15" y="26"/>
                  </a:cubicBezTo>
                  <a:cubicBezTo>
                    <a:pt x="16" y="25"/>
                    <a:pt x="17" y="24"/>
                    <a:pt x="17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6" y="2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8986F158-E949-417D-AABC-17A55E238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8752" y="2787226"/>
              <a:ext cx="69961" cy="89042"/>
            </a:xfrm>
            <a:custGeom>
              <a:avLst/>
              <a:gdLst>
                <a:gd name="T0" fmla="*/ 10 w 14"/>
                <a:gd name="T1" fmla="*/ 9 h 18"/>
                <a:gd name="T2" fmla="*/ 3 w 14"/>
                <a:gd name="T3" fmla="*/ 13 h 18"/>
                <a:gd name="T4" fmla="*/ 4 w 14"/>
                <a:gd name="T5" fmla="*/ 15 h 18"/>
                <a:gd name="T6" fmla="*/ 6 w 14"/>
                <a:gd name="T7" fmla="*/ 15 h 18"/>
                <a:gd name="T8" fmla="*/ 10 w 14"/>
                <a:gd name="T9" fmla="*/ 14 h 18"/>
                <a:gd name="T10" fmla="*/ 13 w 14"/>
                <a:gd name="T11" fmla="*/ 13 h 18"/>
                <a:gd name="T12" fmla="*/ 14 w 14"/>
                <a:gd name="T13" fmla="*/ 13 h 18"/>
                <a:gd name="T14" fmla="*/ 10 w 14"/>
                <a:gd name="T15" fmla="*/ 16 h 18"/>
                <a:gd name="T16" fmla="*/ 6 w 14"/>
                <a:gd name="T17" fmla="*/ 18 h 18"/>
                <a:gd name="T18" fmla="*/ 2 w 14"/>
                <a:gd name="T19" fmla="*/ 16 h 18"/>
                <a:gd name="T20" fmla="*/ 1 w 14"/>
                <a:gd name="T21" fmla="*/ 12 h 18"/>
                <a:gd name="T22" fmla="*/ 4 w 14"/>
                <a:gd name="T23" fmla="*/ 5 h 18"/>
                <a:gd name="T24" fmla="*/ 10 w 14"/>
                <a:gd name="T25" fmla="*/ 0 h 18"/>
                <a:gd name="T26" fmla="*/ 12 w 14"/>
                <a:gd name="T27" fmla="*/ 1 h 18"/>
                <a:gd name="T28" fmla="*/ 13 w 14"/>
                <a:gd name="T29" fmla="*/ 3 h 18"/>
                <a:gd name="T30" fmla="*/ 10 w 14"/>
                <a:gd name="T31" fmla="*/ 9 h 18"/>
                <a:gd name="T32" fmla="*/ 10 w 14"/>
                <a:gd name="T33" fmla="*/ 3 h 18"/>
                <a:gd name="T34" fmla="*/ 6 w 14"/>
                <a:gd name="T35" fmla="*/ 6 h 18"/>
                <a:gd name="T36" fmla="*/ 4 w 14"/>
                <a:gd name="T37" fmla="*/ 9 h 18"/>
                <a:gd name="T38" fmla="*/ 6 w 14"/>
                <a:gd name="T39" fmla="*/ 9 h 18"/>
                <a:gd name="T40" fmla="*/ 8 w 14"/>
                <a:gd name="T41" fmla="*/ 7 h 18"/>
                <a:gd name="T42" fmla="*/ 10 w 14"/>
                <a:gd name="T43" fmla="*/ 4 h 18"/>
                <a:gd name="T44" fmla="*/ 10 w 14"/>
                <a:gd name="T4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8">
                  <a:moveTo>
                    <a:pt x="10" y="9"/>
                  </a:moveTo>
                  <a:cubicBezTo>
                    <a:pt x="7" y="11"/>
                    <a:pt x="5" y="12"/>
                    <a:pt x="3" y="13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7" y="15"/>
                    <a:pt x="8" y="15"/>
                    <a:pt x="10" y="14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3" y="14"/>
                    <a:pt x="12" y="15"/>
                    <a:pt x="10" y="16"/>
                  </a:cubicBezTo>
                  <a:cubicBezTo>
                    <a:pt x="8" y="17"/>
                    <a:pt x="7" y="18"/>
                    <a:pt x="6" y="18"/>
                  </a:cubicBezTo>
                  <a:cubicBezTo>
                    <a:pt x="5" y="18"/>
                    <a:pt x="3" y="17"/>
                    <a:pt x="2" y="16"/>
                  </a:cubicBezTo>
                  <a:cubicBezTo>
                    <a:pt x="1" y="15"/>
                    <a:pt x="1" y="14"/>
                    <a:pt x="1" y="12"/>
                  </a:cubicBezTo>
                  <a:cubicBezTo>
                    <a:pt x="0" y="10"/>
                    <a:pt x="1" y="8"/>
                    <a:pt x="4" y="5"/>
                  </a:cubicBezTo>
                  <a:cubicBezTo>
                    <a:pt x="6" y="2"/>
                    <a:pt x="8" y="0"/>
                    <a:pt x="10" y="0"/>
                  </a:cubicBezTo>
                  <a:cubicBezTo>
                    <a:pt x="11" y="0"/>
                    <a:pt x="11" y="0"/>
                    <a:pt x="12" y="1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4"/>
                    <a:pt x="12" y="6"/>
                    <a:pt x="10" y="9"/>
                  </a:cubicBezTo>
                  <a:moveTo>
                    <a:pt x="10" y="3"/>
                  </a:moveTo>
                  <a:cubicBezTo>
                    <a:pt x="9" y="3"/>
                    <a:pt x="7" y="4"/>
                    <a:pt x="6" y="6"/>
                  </a:cubicBezTo>
                  <a:cubicBezTo>
                    <a:pt x="5" y="7"/>
                    <a:pt x="4" y="8"/>
                    <a:pt x="4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4F88759-0332-4777-A5D5-52D4ED970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314" y="2707724"/>
              <a:ext cx="120842" cy="152643"/>
            </a:xfrm>
            <a:custGeom>
              <a:avLst/>
              <a:gdLst>
                <a:gd name="T0" fmla="*/ 23 w 25"/>
                <a:gd name="T1" fmla="*/ 2 h 31"/>
                <a:gd name="T2" fmla="*/ 17 w 25"/>
                <a:gd name="T3" fmla="*/ 3 h 31"/>
                <a:gd name="T4" fmla="*/ 11 w 25"/>
                <a:gd name="T5" fmla="*/ 6 h 31"/>
                <a:gd name="T6" fmla="*/ 9 w 25"/>
                <a:gd name="T7" fmla="*/ 9 h 31"/>
                <a:gd name="T8" fmla="*/ 8 w 25"/>
                <a:gd name="T9" fmla="*/ 12 h 31"/>
                <a:gd name="T10" fmla="*/ 8 w 25"/>
                <a:gd name="T11" fmla="*/ 12 h 31"/>
                <a:gd name="T12" fmla="*/ 8 w 25"/>
                <a:gd name="T13" fmla="*/ 12 h 31"/>
                <a:gd name="T14" fmla="*/ 8 w 25"/>
                <a:gd name="T15" fmla="*/ 12 h 31"/>
                <a:gd name="T16" fmla="*/ 10 w 25"/>
                <a:gd name="T17" fmla="*/ 12 h 31"/>
                <a:gd name="T18" fmla="*/ 12 w 25"/>
                <a:gd name="T19" fmla="*/ 11 h 31"/>
                <a:gd name="T20" fmla="*/ 19 w 25"/>
                <a:gd name="T21" fmla="*/ 9 h 31"/>
                <a:gd name="T22" fmla="*/ 19 w 25"/>
                <a:gd name="T23" fmla="*/ 10 h 31"/>
                <a:gd name="T24" fmla="*/ 17 w 25"/>
                <a:gd name="T25" fmla="*/ 11 h 31"/>
                <a:gd name="T26" fmla="*/ 16 w 25"/>
                <a:gd name="T27" fmla="*/ 12 h 31"/>
                <a:gd name="T28" fmla="*/ 15 w 25"/>
                <a:gd name="T29" fmla="*/ 12 h 31"/>
                <a:gd name="T30" fmla="*/ 11 w 25"/>
                <a:gd name="T31" fmla="*/ 14 h 31"/>
                <a:gd name="T32" fmla="*/ 7 w 25"/>
                <a:gd name="T33" fmla="*/ 16 h 31"/>
                <a:gd name="T34" fmla="*/ 5 w 25"/>
                <a:gd name="T35" fmla="*/ 19 h 31"/>
                <a:gd name="T36" fmla="*/ 4 w 25"/>
                <a:gd name="T37" fmla="*/ 24 h 31"/>
                <a:gd name="T38" fmla="*/ 6 w 25"/>
                <a:gd name="T39" fmla="*/ 26 h 31"/>
                <a:gd name="T40" fmla="*/ 8 w 25"/>
                <a:gd name="T41" fmla="*/ 28 h 31"/>
                <a:gd name="T42" fmla="*/ 10 w 25"/>
                <a:gd name="T43" fmla="*/ 28 h 31"/>
                <a:gd name="T44" fmla="*/ 11 w 25"/>
                <a:gd name="T45" fmla="*/ 27 h 31"/>
                <a:gd name="T46" fmla="*/ 13 w 25"/>
                <a:gd name="T47" fmla="*/ 27 h 31"/>
                <a:gd name="T48" fmla="*/ 16 w 25"/>
                <a:gd name="T49" fmla="*/ 25 h 31"/>
                <a:gd name="T50" fmla="*/ 20 w 25"/>
                <a:gd name="T51" fmla="*/ 22 h 31"/>
                <a:gd name="T52" fmla="*/ 22 w 25"/>
                <a:gd name="T53" fmla="*/ 21 h 31"/>
                <a:gd name="T54" fmla="*/ 24 w 25"/>
                <a:gd name="T55" fmla="*/ 20 h 31"/>
                <a:gd name="T56" fmla="*/ 25 w 25"/>
                <a:gd name="T57" fmla="*/ 20 h 31"/>
                <a:gd name="T58" fmla="*/ 18 w 25"/>
                <a:gd name="T59" fmla="*/ 26 h 31"/>
                <a:gd name="T60" fmla="*/ 9 w 25"/>
                <a:gd name="T61" fmla="*/ 31 h 31"/>
                <a:gd name="T62" fmla="*/ 4 w 25"/>
                <a:gd name="T63" fmla="*/ 28 h 31"/>
                <a:gd name="T64" fmla="*/ 1 w 25"/>
                <a:gd name="T65" fmla="*/ 22 h 31"/>
                <a:gd name="T66" fmla="*/ 2 w 25"/>
                <a:gd name="T67" fmla="*/ 21 h 31"/>
                <a:gd name="T68" fmla="*/ 2 w 25"/>
                <a:gd name="T69" fmla="*/ 19 h 31"/>
                <a:gd name="T70" fmla="*/ 1 w 25"/>
                <a:gd name="T71" fmla="*/ 19 h 31"/>
                <a:gd name="T72" fmla="*/ 0 w 25"/>
                <a:gd name="T73" fmla="*/ 19 h 31"/>
                <a:gd name="T74" fmla="*/ 2 w 25"/>
                <a:gd name="T75" fmla="*/ 16 h 31"/>
                <a:gd name="T76" fmla="*/ 4 w 25"/>
                <a:gd name="T77" fmla="*/ 14 h 31"/>
                <a:gd name="T78" fmla="*/ 7 w 25"/>
                <a:gd name="T79" fmla="*/ 6 h 31"/>
                <a:gd name="T80" fmla="*/ 13 w 25"/>
                <a:gd name="T81" fmla="*/ 2 h 31"/>
                <a:gd name="T82" fmla="*/ 20 w 25"/>
                <a:gd name="T83" fmla="*/ 0 h 31"/>
                <a:gd name="T84" fmla="*/ 23 w 25"/>
                <a:gd name="T85" fmla="*/ 0 h 31"/>
                <a:gd name="T86" fmla="*/ 25 w 25"/>
                <a:gd name="T87" fmla="*/ 0 h 31"/>
                <a:gd name="T88" fmla="*/ 25 w 25"/>
                <a:gd name="T89" fmla="*/ 1 h 31"/>
                <a:gd name="T90" fmla="*/ 23 w 25"/>
                <a:gd name="T9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31">
                  <a:moveTo>
                    <a:pt x="23" y="2"/>
                  </a:moveTo>
                  <a:cubicBezTo>
                    <a:pt x="22" y="2"/>
                    <a:pt x="20" y="2"/>
                    <a:pt x="17" y="3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7"/>
                    <a:pt x="10" y="7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3" y="10"/>
                    <a:pt x="16" y="10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5" y="12"/>
                    <a:pt x="16" y="12"/>
                    <a:pt x="15" y="12"/>
                  </a:cubicBezTo>
                  <a:cubicBezTo>
                    <a:pt x="15" y="12"/>
                    <a:pt x="14" y="12"/>
                    <a:pt x="11" y="14"/>
                  </a:cubicBezTo>
                  <a:cubicBezTo>
                    <a:pt x="9" y="14"/>
                    <a:pt x="8" y="15"/>
                    <a:pt x="7" y="16"/>
                  </a:cubicBezTo>
                  <a:cubicBezTo>
                    <a:pt x="6" y="16"/>
                    <a:pt x="6" y="17"/>
                    <a:pt x="5" y="19"/>
                  </a:cubicBezTo>
                  <a:cubicBezTo>
                    <a:pt x="5" y="21"/>
                    <a:pt x="4" y="22"/>
                    <a:pt x="4" y="24"/>
                  </a:cubicBezTo>
                  <a:cubicBezTo>
                    <a:pt x="5" y="24"/>
                    <a:pt x="5" y="25"/>
                    <a:pt x="6" y="26"/>
                  </a:cubicBezTo>
                  <a:cubicBezTo>
                    <a:pt x="7" y="28"/>
                    <a:pt x="7" y="28"/>
                    <a:pt x="8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3" y="27"/>
                    <a:pt x="14" y="26"/>
                    <a:pt x="16" y="25"/>
                  </a:cubicBezTo>
                  <a:cubicBezTo>
                    <a:pt x="17" y="24"/>
                    <a:pt x="19" y="23"/>
                    <a:pt x="20" y="22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23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1"/>
                    <a:pt x="22" y="23"/>
                    <a:pt x="18" y="26"/>
                  </a:cubicBezTo>
                  <a:cubicBezTo>
                    <a:pt x="14" y="29"/>
                    <a:pt x="11" y="31"/>
                    <a:pt x="9" y="31"/>
                  </a:cubicBezTo>
                  <a:cubicBezTo>
                    <a:pt x="7" y="31"/>
                    <a:pt x="5" y="30"/>
                    <a:pt x="4" y="28"/>
                  </a:cubicBezTo>
                  <a:cubicBezTo>
                    <a:pt x="2" y="27"/>
                    <a:pt x="2" y="25"/>
                    <a:pt x="1" y="22"/>
                  </a:cubicBezTo>
                  <a:cubicBezTo>
                    <a:pt x="1" y="22"/>
                    <a:pt x="2" y="22"/>
                    <a:pt x="2" y="21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1" y="19"/>
                    <a:pt x="1" y="19"/>
                  </a:cubicBezTo>
                  <a:cubicBezTo>
                    <a:pt x="1" y="19"/>
                    <a:pt x="0" y="19"/>
                    <a:pt x="0" y="19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3" y="15"/>
                    <a:pt x="3" y="15"/>
                    <a:pt x="4" y="14"/>
                  </a:cubicBezTo>
                  <a:cubicBezTo>
                    <a:pt x="6" y="10"/>
                    <a:pt x="7" y="8"/>
                    <a:pt x="7" y="6"/>
                  </a:cubicBezTo>
                  <a:cubicBezTo>
                    <a:pt x="8" y="4"/>
                    <a:pt x="10" y="3"/>
                    <a:pt x="13" y="2"/>
                  </a:cubicBezTo>
                  <a:cubicBezTo>
                    <a:pt x="16" y="1"/>
                    <a:pt x="18" y="1"/>
                    <a:pt x="20" y="0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5" y="0"/>
                    <a:pt x="25" y="1"/>
                    <a:pt x="25" y="1"/>
                  </a:cubicBezTo>
                  <a:cubicBezTo>
                    <a:pt x="24" y="1"/>
                    <a:pt x="24" y="2"/>
                    <a:pt x="23" y="2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6F2D0458-38D1-4204-8C43-4A015EF0F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156" y="2675924"/>
              <a:ext cx="143102" cy="174903"/>
            </a:xfrm>
            <a:custGeom>
              <a:avLst/>
              <a:gdLst>
                <a:gd name="T0" fmla="*/ 29 w 29"/>
                <a:gd name="T1" fmla="*/ 30 h 35"/>
                <a:gd name="T2" fmla="*/ 27 w 29"/>
                <a:gd name="T3" fmla="*/ 33 h 35"/>
                <a:gd name="T4" fmla="*/ 23 w 29"/>
                <a:gd name="T5" fmla="*/ 35 h 35"/>
                <a:gd name="T6" fmla="*/ 18 w 29"/>
                <a:gd name="T7" fmla="*/ 33 h 35"/>
                <a:gd name="T8" fmla="*/ 16 w 29"/>
                <a:gd name="T9" fmla="*/ 27 h 35"/>
                <a:gd name="T10" fmla="*/ 16 w 29"/>
                <a:gd name="T11" fmla="*/ 25 h 35"/>
                <a:gd name="T12" fmla="*/ 16 w 29"/>
                <a:gd name="T13" fmla="*/ 23 h 35"/>
                <a:gd name="T14" fmla="*/ 11 w 29"/>
                <a:gd name="T15" fmla="*/ 29 h 35"/>
                <a:gd name="T16" fmla="*/ 4 w 29"/>
                <a:gd name="T17" fmla="*/ 35 h 35"/>
                <a:gd name="T18" fmla="*/ 1 w 29"/>
                <a:gd name="T19" fmla="*/ 33 h 35"/>
                <a:gd name="T20" fmla="*/ 0 w 29"/>
                <a:gd name="T21" fmla="*/ 31 h 35"/>
                <a:gd name="T22" fmla="*/ 3 w 29"/>
                <a:gd name="T23" fmla="*/ 19 h 35"/>
                <a:gd name="T24" fmla="*/ 8 w 29"/>
                <a:gd name="T25" fmla="*/ 10 h 35"/>
                <a:gd name="T26" fmla="*/ 9 w 29"/>
                <a:gd name="T27" fmla="*/ 11 h 35"/>
                <a:gd name="T28" fmla="*/ 10 w 29"/>
                <a:gd name="T29" fmla="*/ 13 h 35"/>
                <a:gd name="T30" fmla="*/ 9 w 29"/>
                <a:gd name="T31" fmla="*/ 15 h 35"/>
                <a:gd name="T32" fmla="*/ 7 w 29"/>
                <a:gd name="T33" fmla="*/ 17 h 35"/>
                <a:gd name="T34" fmla="*/ 4 w 29"/>
                <a:gd name="T35" fmla="*/ 23 h 35"/>
                <a:gd name="T36" fmla="*/ 3 w 29"/>
                <a:gd name="T37" fmla="*/ 30 h 35"/>
                <a:gd name="T38" fmla="*/ 4 w 29"/>
                <a:gd name="T39" fmla="*/ 32 h 35"/>
                <a:gd name="T40" fmla="*/ 11 w 29"/>
                <a:gd name="T41" fmla="*/ 25 h 35"/>
                <a:gd name="T42" fmla="*/ 17 w 29"/>
                <a:gd name="T43" fmla="*/ 17 h 35"/>
                <a:gd name="T44" fmla="*/ 19 w 29"/>
                <a:gd name="T45" fmla="*/ 8 h 35"/>
                <a:gd name="T46" fmla="*/ 24 w 29"/>
                <a:gd name="T47" fmla="*/ 0 h 35"/>
                <a:gd name="T48" fmla="*/ 26 w 29"/>
                <a:gd name="T49" fmla="*/ 1 h 35"/>
                <a:gd name="T50" fmla="*/ 26 w 29"/>
                <a:gd name="T51" fmla="*/ 2 h 35"/>
                <a:gd name="T52" fmla="*/ 24 w 29"/>
                <a:gd name="T53" fmla="*/ 8 h 35"/>
                <a:gd name="T54" fmla="*/ 20 w 29"/>
                <a:gd name="T55" fmla="*/ 14 h 35"/>
                <a:gd name="T56" fmla="*/ 19 w 29"/>
                <a:gd name="T57" fmla="*/ 22 h 35"/>
                <a:gd name="T58" fmla="*/ 19 w 29"/>
                <a:gd name="T59" fmla="*/ 27 h 35"/>
                <a:gd name="T60" fmla="*/ 23 w 29"/>
                <a:gd name="T61" fmla="*/ 32 h 35"/>
                <a:gd name="T62" fmla="*/ 27 w 29"/>
                <a:gd name="T63" fmla="*/ 31 h 35"/>
                <a:gd name="T64" fmla="*/ 29 w 29"/>
                <a:gd name="T65" fmla="*/ 29 h 35"/>
                <a:gd name="T66" fmla="*/ 29 w 29"/>
                <a:gd name="T6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35">
                  <a:moveTo>
                    <a:pt x="29" y="30"/>
                  </a:moveTo>
                  <a:cubicBezTo>
                    <a:pt x="29" y="31"/>
                    <a:pt x="28" y="32"/>
                    <a:pt x="27" y="33"/>
                  </a:cubicBezTo>
                  <a:cubicBezTo>
                    <a:pt x="25" y="34"/>
                    <a:pt x="24" y="35"/>
                    <a:pt x="23" y="35"/>
                  </a:cubicBezTo>
                  <a:cubicBezTo>
                    <a:pt x="21" y="35"/>
                    <a:pt x="20" y="35"/>
                    <a:pt x="18" y="33"/>
                  </a:cubicBezTo>
                  <a:cubicBezTo>
                    <a:pt x="17" y="32"/>
                    <a:pt x="17" y="30"/>
                    <a:pt x="16" y="27"/>
                  </a:cubicBezTo>
                  <a:cubicBezTo>
                    <a:pt x="16" y="27"/>
                    <a:pt x="16" y="26"/>
                    <a:pt x="16" y="25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6" y="24"/>
                    <a:pt x="14" y="26"/>
                    <a:pt x="11" y="29"/>
                  </a:cubicBezTo>
                  <a:cubicBezTo>
                    <a:pt x="8" y="33"/>
                    <a:pt x="5" y="35"/>
                    <a:pt x="4" y="35"/>
                  </a:cubicBezTo>
                  <a:cubicBezTo>
                    <a:pt x="3" y="35"/>
                    <a:pt x="2" y="35"/>
                    <a:pt x="1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9"/>
                    <a:pt x="1" y="25"/>
                    <a:pt x="3" y="19"/>
                  </a:cubicBezTo>
                  <a:cubicBezTo>
                    <a:pt x="5" y="13"/>
                    <a:pt x="7" y="10"/>
                    <a:pt x="8" y="10"/>
                  </a:cubicBezTo>
                  <a:cubicBezTo>
                    <a:pt x="9" y="10"/>
                    <a:pt x="9" y="10"/>
                    <a:pt x="9" y="11"/>
                  </a:cubicBezTo>
                  <a:cubicBezTo>
                    <a:pt x="10" y="12"/>
                    <a:pt x="10" y="12"/>
                    <a:pt x="10" y="13"/>
                  </a:cubicBezTo>
                  <a:cubicBezTo>
                    <a:pt x="10" y="13"/>
                    <a:pt x="9" y="14"/>
                    <a:pt x="9" y="15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6" y="19"/>
                    <a:pt x="5" y="21"/>
                    <a:pt x="4" y="23"/>
                  </a:cubicBezTo>
                  <a:cubicBezTo>
                    <a:pt x="3" y="26"/>
                    <a:pt x="3" y="29"/>
                    <a:pt x="3" y="30"/>
                  </a:cubicBezTo>
                  <a:cubicBezTo>
                    <a:pt x="3" y="31"/>
                    <a:pt x="3" y="31"/>
                    <a:pt x="4" y="32"/>
                  </a:cubicBezTo>
                  <a:cubicBezTo>
                    <a:pt x="6" y="30"/>
                    <a:pt x="9" y="28"/>
                    <a:pt x="11" y="25"/>
                  </a:cubicBezTo>
                  <a:cubicBezTo>
                    <a:pt x="12" y="23"/>
                    <a:pt x="14" y="21"/>
                    <a:pt x="17" y="17"/>
                  </a:cubicBezTo>
                  <a:cubicBezTo>
                    <a:pt x="18" y="14"/>
                    <a:pt x="19" y="11"/>
                    <a:pt x="19" y="8"/>
                  </a:cubicBezTo>
                  <a:cubicBezTo>
                    <a:pt x="21" y="3"/>
                    <a:pt x="23" y="0"/>
                    <a:pt x="24" y="0"/>
                  </a:cubicBezTo>
                  <a:cubicBezTo>
                    <a:pt x="25" y="0"/>
                    <a:pt x="25" y="0"/>
                    <a:pt x="26" y="1"/>
                  </a:cubicBezTo>
                  <a:cubicBezTo>
                    <a:pt x="26" y="1"/>
                    <a:pt x="26" y="2"/>
                    <a:pt x="26" y="2"/>
                  </a:cubicBezTo>
                  <a:cubicBezTo>
                    <a:pt x="26" y="2"/>
                    <a:pt x="25" y="4"/>
                    <a:pt x="24" y="8"/>
                  </a:cubicBezTo>
                  <a:cubicBezTo>
                    <a:pt x="22" y="12"/>
                    <a:pt x="21" y="14"/>
                    <a:pt x="20" y="14"/>
                  </a:cubicBezTo>
                  <a:cubicBezTo>
                    <a:pt x="20" y="17"/>
                    <a:pt x="19" y="19"/>
                    <a:pt x="19" y="22"/>
                  </a:cubicBezTo>
                  <a:cubicBezTo>
                    <a:pt x="19" y="24"/>
                    <a:pt x="19" y="25"/>
                    <a:pt x="19" y="27"/>
                  </a:cubicBezTo>
                  <a:cubicBezTo>
                    <a:pt x="19" y="31"/>
                    <a:pt x="21" y="32"/>
                    <a:pt x="23" y="32"/>
                  </a:cubicBezTo>
                  <a:cubicBezTo>
                    <a:pt x="24" y="32"/>
                    <a:pt x="25" y="32"/>
                    <a:pt x="27" y="31"/>
                  </a:cubicBezTo>
                  <a:cubicBezTo>
                    <a:pt x="27" y="30"/>
                    <a:pt x="28" y="30"/>
                    <a:pt x="29" y="29"/>
                  </a:cubicBezTo>
                  <a:lnTo>
                    <a:pt x="29" y="3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AFF3C29B-F6C1-46D6-81CE-1356DDC39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040" y="2685464"/>
              <a:ext cx="73141" cy="155823"/>
            </a:xfrm>
            <a:custGeom>
              <a:avLst/>
              <a:gdLst>
                <a:gd name="T0" fmla="*/ 12 w 15"/>
                <a:gd name="T1" fmla="*/ 26 h 31"/>
                <a:gd name="T2" fmla="*/ 5 w 15"/>
                <a:gd name="T3" fmla="*/ 31 h 31"/>
                <a:gd name="T4" fmla="*/ 3 w 15"/>
                <a:gd name="T5" fmla="*/ 31 h 31"/>
                <a:gd name="T6" fmla="*/ 1 w 15"/>
                <a:gd name="T7" fmla="*/ 31 h 31"/>
                <a:gd name="T8" fmla="*/ 0 w 15"/>
                <a:gd name="T9" fmla="*/ 29 h 31"/>
                <a:gd name="T10" fmla="*/ 2 w 15"/>
                <a:gd name="T11" fmla="*/ 25 h 31"/>
                <a:gd name="T12" fmla="*/ 5 w 15"/>
                <a:gd name="T13" fmla="*/ 21 h 31"/>
                <a:gd name="T14" fmla="*/ 5 w 15"/>
                <a:gd name="T15" fmla="*/ 21 h 31"/>
                <a:gd name="T16" fmla="*/ 5 w 15"/>
                <a:gd name="T17" fmla="*/ 22 h 31"/>
                <a:gd name="T18" fmla="*/ 3 w 15"/>
                <a:gd name="T19" fmla="*/ 28 h 31"/>
                <a:gd name="T20" fmla="*/ 4 w 15"/>
                <a:gd name="T21" fmla="*/ 29 h 31"/>
                <a:gd name="T22" fmla="*/ 4 w 15"/>
                <a:gd name="T23" fmla="*/ 29 h 31"/>
                <a:gd name="T24" fmla="*/ 7 w 15"/>
                <a:gd name="T25" fmla="*/ 28 h 31"/>
                <a:gd name="T26" fmla="*/ 11 w 15"/>
                <a:gd name="T27" fmla="*/ 24 h 31"/>
                <a:gd name="T28" fmla="*/ 12 w 15"/>
                <a:gd name="T29" fmla="*/ 19 h 31"/>
                <a:gd name="T30" fmla="*/ 9 w 15"/>
                <a:gd name="T31" fmla="*/ 16 h 31"/>
                <a:gd name="T32" fmla="*/ 5 w 15"/>
                <a:gd name="T33" fmla="*/ 19 h 31"/>
                <a:gd name="T34" fmla="*/ 3 w 15"/>
                <a:gd name="T35" fmla="*/ 21 h 31"/>
                <a:gd name="T36" fmla="*/ 1 w 15"/>
                <a:gd name="T37" fmla="*/ 20 h 31"/>
                <a:gd name="T38" fmla="*/ 5 w 15"/>
                <a:gd name="T39" fmla="*/ 9 h 31"/>
                <a:gd name="T40" fmla="*/ 7 w 15"/>
                <a:gd name="T41" fmla="*/ 3 h 31"/>
                <a:gd name="T42" fmla="*/ 8 w 15"/>
                <a:gd name="T43" fmla="*/ 1 h 31"/>
                <a:gd name="T44" fmla="*/ 9 w 15"/>
                <a:gd name="T45" fmla="*/ 0 h 31"/>
                <a:gd name="T46" fmla="*/ 11 w 15"/>
                <a:gd name="T47" fmla="*/ 2 h 31"/>
                <a:gd name="T48" fmla="*/ 10 w 15"/>
                <a:gd name="T49" fmla="*/ 3 h 31"/>
                <a:gd name="T50" fmla="*/ 6 w 15"/>
                <a:gd name="T51" fmla="*/ 14 h 31"/>
                <a:gd name="T52" fmla="*/ 9 w 15"/>
                <a:gd name="T53" fmla="*/ 13 h 31"/>
                <a:gd name="T54" fmla="*/ 13 w 15"/>
                <a:gd name="T55" fmla="*/ 15 h 31"/>
                <a:gd name="T56" fmla="*/ 14 w 15"/>
                <a:gd name="T57" fmla="*/ 19 h 31"/>
                <a:gd name="T58" fmla="*/ 12 w 15"/>
                <a:gd name="T5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31">
                  <a:moveTo>
                    <a:pt x="12" y="26"/>
                  </a:moveTo>
                  <a:cubicBezTo>
                    <a:pt x="9" y="29"/>
                    <a:pt x="7" y="31"/>
                    <a:pt x="5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2" y="31"/>
                    <a:pt x="1" y="31"/>
                  </a:cubicBezTo>
                  <a:cubicBezTo>
                    <a:pt x="1" y="30"/>
                    <a:pt x="0" y="29"/>
                    <a:pt x="0" y="29"/>
                  </a:cubicBezTo>
                  <a:cubicBezTo>
                    <a:pt x="0" y="28"/>
                    <a:pt x="1" y="26"/>
                    <a:pt x="2" y="25"/>
                  </a:cubicBezTo>
                  <a:cubicBezTo>
                    <a:pt x="2" y="23"/>
                    <a:pt x="4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3" y="25"/>
                    <a:pt x="3" y="27"/>
                    <a:pt x="3" y="28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8"/>
                    <a:pt x="6" y="28"/>
                    <a:pt x="7" y="28"/>
                  </a:cubicBezTo>
                  <a:cubicBezTo>
                    <a:pt x="8" y="27"/>
                    <a:pt x="9" y="26"/>
                    <a:pt x="11" y="24"/>
                  </a:cubicBezTo>
                  <a:cubicBezTo>
                    <a:pt x="12" y="22"/>
                    <a:pt x="12" y="20"/>
                    <a:pt x="12" y="19"/>
                  </a:cubicBezTo>
                  <a:cubicBezTo>
                    <a:pt x="12" y="17"/>
                    <a:pt x="10" y="15"/>
                    <a:pt x="9" y="16"/>
                  </a:cubicBezTo>
                  <a:cubicBezTo>
                    <a:pt x="8" y="16"/>
                    <a:pt x="7" y="17"/>
                    <a:pt x="5" y="19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1"/>
                    <a:pt x="2" y="20"/>
                    <a:pt x="1" y="20"/>
                  </a:cubicBezTo>
                  <a:cubicBezTo>
                    <a:pt x="1" y="19"/>
                    <a:pt x="3" y="16"/>
                    <a:pt x="5" y="9"/>
                  </a:cubicBezTo>
                  <a:cubicBezTo>
                    <a:pt x="6" y="8"/>
                    <a:pt x="6" y="6"/>
                    <a:pt x="7" y="3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8" y="1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6"/>
                    <a:pt x="8" y="9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3"/>
                    <a:pt x="12" y="13"/>
                    <a:pt x="13" y="15"/>
                  </a:cubicBezTo>
                  <a:cubicBezTo>
                    <a:pt x="14" y="16"/>
                    <a:pt x="14" y="17"/>
                    <a:pt x="14" y="19"/>
                  </a:cubicBezTo>
                  <a:cubicBezTo>
                    <a:pt x="15" y="21"/>
                    <a:pt x="14" y="24"/>
                    <a:pt x="12" y="26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6A79483-DE64-4854-BDD8-EF2874791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2081" y="2745885"/>
              <a:ext cx="108122" cy="85861"/>
            </a:xfrm>
            <a:custGeom>
              <a:avLst/>
              <a:gdLst>
                <a:gd name="T0" fmla="*/ 22 w 22"/>
                <a:gd name="T1" fmla="*/ 11 h 17"/>
                <a:gd name="T2" fmla="*/ 19 w 22"/>
                <a:gd name="T3" fmla="*/ 15 h 17"/>
                <a:gd name="T4" fmla="*/ 15 w 22"/>
                <a:gd name="T5" fmla="*/ 17 h 17"/>
                <a:gd name="T6" fmla="*/ 14 w 22"/>
                <a:gd name="T7" fmla="*/ 17 h 17"/>
                <a:gd name="T8" fmla="*/ 12 w 22"/>
                <a:gd name="T9" fmla="*/ 16 h 17"/>
                <a:gd name="T10" fmla="*/ 11 w 22"/>
                <a:gd name="T11" fmla="*/ 15 h 17"/>
                <a:gd name="T12" fmla="*/ 10 w 22"/>
                <a:gd name="T13" fmla="*/ 12 h 17"/>
                <a:gd name="T14" fmla="*/ 10 w 22"/>
                <a:gd name="T15" fmla="*/ 11 h 17"/>
                <a:gd name="T16" fmla="*/ 6 w 22"/>
                <a:gd name="T17" fmla="*/ 14 h 17"/>
                <a:gd name="T18" fmla="*/ 2 w 22"/>
                <a:gd name="T19" fmla="*/ 16 h 17"/>
                <a:gd name="T20" fmla="*/ 1 w 22"/>
                <a:gd name="T21" fmla="*/ 15 h 17"/>
                <a:gd name="T22" fmla="*/ 0 w 22"/>
                <a:gd name="T23" fmla="*/ 13 h 17"/>
                <a:gd name="T24" fmla="*/ 4 w 22"/>
                <a:gd name="T25" fmla="*/ 6 h 17"/>
                <a:gd name="T26" fmla="*/ 10 w 22"/>
                <a:gd name="T27" fmla="*/ 1 h 17"/>
                <a:gd name="T28" fmla="*/ 11 w 22"/>
                <a:gd name="T29" fmla="*/ 3 h 17"/>
                <a:gd name="T30" fmla="*/ 12 w 22"/>
                <a:gd name="T31" fmla="*/ 1 h 17"/>
                <a:gd name="T32" fmla="*/ 13 w 22"/>
                <a:gd name="T33" fmla="*/ 0 h 17"/>
                <a:gd name="T34" fmla="*/ 14 w 22"/>
                <a:gd name="T35" fmla="*/ 1 h 17"/>
                <a:gd name="T36" fmla="*/ 14 w 22"/>
                <a:gd name="T37" fmla="*/ 3 h 17"/>
                <a:gd name="T38" fmla="*/ 13 w 22"/>
                <a:gd name="T39" fmla="*/ 5 h 17"/>
                <a:gd name="T40" fmla="*/ 12 w 22"/>
                <a:gd name="T41" fmla="*/ 8 h 17"/>
                <a:gd name="T42" fmla="*/ 12 w 22"/>
                <a:gd name="T43" fmla="*/ 11 h 17"/>
                <a:gd name="T44" fmla="*/ 13 w 22"/>
                <a:gd name="T45" fmla="*/ 13 h 17"/>
                <a:gd name="T46" fmla="*/ 15 w 22"/>
                <a:gd name="T47" fmla="*/ 14 h 17"/>
                <a:gd name="T48" fmla="*/ 18 w 22"/>
                <a:gd name="T49" fmla="*/ 13 h 17"/>
                <a:gd name="T50" fmla="*/ 21 w 22"/>
                <a:gd name="T51" fmla="*/ 11 h 17"/>
                <a:gd name="T52" fmla="*/ 22 w 22"/>
                <a:gd name="T53" fmla="*/ 11 h 17"/>
                <a:gd name="T54" fmla="*/ 9 w 22"/>
                <a:gd name="T55" fmla="*/ 5 h 17"/>
                <a:gd name="T56" fmla="*/ 7 w 22"/>
                <a:gd name="T57" fmla="*/ 6 h 17"/>
                <a:gd name="T58" fmla="*/ 6 w 22"/>
                <a:gd name="T59" fmla="*/ 8 h 17"/>
                <a:gd name="T60" fmla="*/ 4 w 22"/>
                <a:gd name="T61" fmla="*/ 10 h 17"/>
                <a:gd name="T62" fmla="*/ 3 w 22"/>
                <a:gd name="T63" fmla="*/ 13 h 17"/>
                <a:gd name="T64" fmla="*/ 3 w 22"/>
                <a:gd name="T65" fmla="*/ 13 h 17"/>
                <a:gd name="T66" fmla="*/ 7 w 22"/>
                <a:gd name="T67" fmla="*/ 11 h 17"/>
                <a:gd name="T68" fmla="*/ 9 w 22"/>
                <a:gd name="T69" fmla="*/ 7 h 17"/>
                <a:gd name="T70" fmla="*/ 10 w 22"/>
                <a:gd name="T71" fmla="*/ 5 h 17"/>
                <a:gd name="T72" fmla="*/ 9 w 22"/>
                <a:gd name="T7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2" y="12"/>
                    <a:pt x="21" y="13"/>
                    <a:pt x="19" y="15"/>
                  </a:cubicBezTo>
                  <a:cubicBezTo>
                    <a:pt x="17" y="16"/>
                    <a:pt x="16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2" y="16"/>
                  </a:cubicBezTo>
                  <a:cubicBezTo>
                    <a:pt x="11" y="16"/>
                    <a:pt x="11" y="15"/>
                    <a:pt x="11" y="15"/>
                  </a:cubicBezTo>
                  <a:cubicBezTo>
                    <a:pt x="10" y="14"/>
                    <a:pt x="10" y="13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6"/>
                    <a:pt x="2" y="16"/>
                  </a:cubicBezTo>
                  <a:cubicBezTo>
                    <a:pt x="2" y="16"/>
                    <a:pt x="1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2"/>
                    <a:pt x="1" y="9"/>
                    <a:pt x="4" y="6"/>
                  </a:cubicBezTo>
                  <a:cubicBezTo>
                    <a:pt x="6" y="3"/>
                    <a:pt x="8" y="1"/>
                    <a:pt x="10" y="1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5" y="1"/>
                    <a:pt x="14" y="2"/>
                    <a:pt x="14" y="3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6"/>
                    <a:pt x="13" y="7"/>
                    <a:pt x="12" y="8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2" y="11"/>
                    <a:pt x="12" y="12"/>
                    <a:pt x="13" y="13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6" y="14"/>
                    <a:pt x="17" y="14"/>
                    <a:pt x="18" y="13"/>
                  </a:cubicBezTo>
                  <a:cubicBezTo>
                    <a:pt x="19" y="12"/>
                    <a:pt x="20" y="11"/>
                    <a:pt x="21" y="11"/>
                  </a:cubicBezTo>
                  <a:lnTo>
                    <a:pt x="22" y="11"/>
                  </a:lnTo>
                  <a:close/>
                  <a:moveTo>
                    <a:pt x="9" y="5"/>
                  </a:moveTo>
                  <a:cubicBezTo>
                    <a:pt x="9" y="5"/>
                    <a:pt x="8" y="5"/>
                    <a:pt x="7" y="6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5" y="12"/>
                    <a:pt x="7" y="11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6"/>
                    <a:pt x="10" y="5"/>
                  </a:cubicBezTo>
                  <a:cubicBezTo>
                    <a:pt x="10" y="5"/>
                    <a:pt x="9" y="5"/>
                    <a:pt x="9" y="5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3221A042-F6B8-40A2-A984-DC0251A9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3843" y="2745885"/>
              <a:ext cx="79501" cy="76321"/>
            </a:xfrm>
            <a:custGeom>
              <a:avLst/>
              <a:gdLst>
                <a:gd name="T0" fmla="*/ 8 w 16"/>
                <a:gd name="T1" fmla="*/ 8 h 15"/>
                <a:gd name="T2" fmla="*/ 8 w 16"/>
                <a:gd name="T3" fmla="*/ 6 h 15"/>
                <a:gd name="T4" fmla="*/ 5 w 16"/>
                <a:gd name="T5" fmla="*/ 9 h 15"/>
                <a:gd name="T6" fmla="*/ 3 w 16"/>
                <a:gd name="T7" fmla="*/ 13 h 15"/>
                <a:gd name="T8" fmla="*/ 1 w 16"/>
                <a:gd name="T9" fmla="*/ 14 h 15"/>
                <a:gd name="T10" fmla="*/ 0 w 16"/>
                <a:gd name="T11" fmla="*/ 13 h 15"/>
                <a:gd name="T12" fmla="*/ 0 w 16"/>
                <a:gd name="T13" fmla="*/ 13 h 15"/>
                <a:gd name="T14" fmla="*/ 0 w 16"/>
                <a:gd name="T15" fmla="*/ 8 h 15"/>
                <a:gd name="T16" fmla="*/ 2 w 16"/>
                <a:gd name="T17" fmla="*/ 2 h 15"/>
                <a:gd name="T18" fmla="*/ 3 w 16"/>
                <a:gd name="T19" fmla="*/ 1 h 15"/>
                <a:gd name="T20" fmla="*/ 4 w 16"/>
                <a:gd name="T21" fmla="*/ 1 h 15"/>
                <a:gd name="T22" fmla="*/ 5 w 16"/>
                <a:gd name="T23" fmla="*/ 2 h 15"/>
                <a:gd name="T24" fmla="*/ 4 w 16"/>
                <a:gd name="T25" fmla="*/ 4 h 15"/>
                <a:gd name="T26" fmla="*/ 4 w 16"/>
                <a:gd name="T27" fmla="*/ 7 h 15"/>
                <a:gd name="T28" fmla="*/ 4 w 16"/>
                <a:gd name="T29" fmla="*/ 7 h 15"/>
                <a:gd name="T30" fmla="*/ 6 w 16"/>
                <a:gd name="T31" fmla="*/ 4 h 15"/>
                <a:gd name="T32" fmla="*/ 8 w 16"/>
                <a:gd name="T33" fmla="*/ 1 h 15"/>
                <a:gd name="T34" fmla="*/ 11 w 16"/>
                <a:gd name="T35" fmla="*/ 0 h 15"/>
                <a:gd name="T36" fmla="*/ 12 w 16"/>
                <a:gd name="T37" fmla="*/ 1 h 15"/>
                <a:gd name="T38" fmla="*/ 11 w 16"/>
                <a:gd name="T39" fmla="*/ 6 h 15"/>
                <a:gd name="T40" fmla="*/ 10 w 16"/>
                <a:gd name="T41" fmla="*/ 11 h 15"/>
                <a:gd name="T42" fmla="*/ 12 w 16"/>
                <a:gd name="T43" fmla="*/ 13 h 15"/>
                <a:gd name="T44" fmla="*/ 15 w 16"/>
                <a:gd name="T45" fmla="*/ 11 h 15"/>
                <a:gd name="T46" fmla="*/ 16 w 16"/>
                <a:gd name="T47" fmla="*/ 11 h 15"/>
                <a:gd name="T48" fmla="*/ 14 w 16"/>
                <a:gd name="T49" fmla="*/ 14 h 15"/>
                <a:gd name="T50" fmla="*/ 11 w 16"/>
                <a:gd name="T51" fmla="*/ 15 h 15"/>
                <a:gd name="T52" fmla="*/ 7 w 16"/>
                <a:gd name="T53" fmla="*/ 11 h 15"/>
                <a:gd name="T54" fmla="*/ 8 w 16"/>
                <a:gd name="T5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5">
                  <a:moveTo>
                    <a:pt x="8" y="8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1"/>
                    <a:pt x="0" y="8"/>
                  </a:cubicBezTo>
                  <a:cubicBezTo>
                    <a:pt x="1" y="6"/>
                    <a:pt x="1" y="4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5" y="2"/>
                    <a:pt x="5" y="3"/>
                    <a:pt x="4" y="4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4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2" y="2"/>
                    <a:pt x="12" y="4"/>
                    <a:pt x="11" y="6"/>
                  </a:cubicBezTo>
                  <a:cubicBezTo>
                    <a:pt x="10" y="8"/>
                    <a:pt x="10" y="10"/>
                    <a:pt x="10" y="11"/>
                  </a:cubicBezTo>
                  <a:cubicBezTo>
                    <a:pt x="10" y="12"/>
                    <a:pt x="11" y="13"/>
                    <a:pt x="12" y="13"/>
                  </a:cubicBezTo>
                  <a:cubicBezTo>
                    <a:pt x="12" y="13"/>
                    <a:pt x="13" y="12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5" y="13"/>
                    <a:pt x="14" y="14"/>
                  </a:cubicBezTo>
                  <a:cubicBezTo>
                    <a:pt x="13" y="15"/>
                    <a:pt x="12" y="15"/>
                    <a:pt x="11" y="15"/>
                  </a:cubicBezTo>
                  <a:cubicBezTo>
                    <a:pt x="9" y="15"/>
                    <a:pt x="8" y="14"/>
                    <a:pt x="7" y="11"/>
                  </a:cubicBezTo>
                  <a:cubicBezTo>
                    <a:pt x="7" y="11"/>
                    <a:pt x="7" y="10"/>
                    <a:pt x="8" y="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128B2457-3C3A-402F-9072-7815B9B2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525" y="2672744"/>
              <a:ext cx="85861" cy="152643"/>
            </a:xfrm>
            <a:custGeom>
              <a:avLst/>
              <a:gdLst>
                <a:gd name="T0" fmla="*/ 9 w 17"/>
                <a:gd name="T1" fmla="*/ 31 h 31"/>
                <a:gd name="T2" fmla="*/ 4 w 17"/>
                <a:gd name="T3" fmla="*/ 28 h 31"/>
                <a:gd name="T4" fmla="*/ 4 w 17"/>
                <a:gd name="T5" fmla="*/ 26 h 31"/>
                <a:gd name="T6" fmla="*/ 3 w 17"/>
                <a:gd name="T7" fmla="*/ 25 h 31"/>
                <a:gd name="T8" fmla="*/ 3 w 17"/>
                <a:gd name="T9" fmla="*/ 25 h 31"/>
                <a:gd name="T10" fmla="*/ 2 w 17"/>
                <a:gd name="T11" fmla="*/ 26 h 31"/>
                <a:gd name="T12" fmla="*/ 1 w 17"/>
                <a:gd name="T13" fmla="*/ 25 h 31"/>
                <a:gd name="T14" fmla="*/ 1 w 17"/>
                <a:gd name="T15" fmla="*/ 24 h 31"/>
                <a:gd name="T16" fmla="*/ 3 w 17"/>
                <a:gd name="T17" fmla="*/ 14 h 31"/>
                <a:gd name="T18" fmla="*/ 6 w 17"/>
                <a:gd name="T19" fmla="*/ 5 h 31"/>
                <a:gd name="T20" fmla="*/ 7 w 17"/>
                <a:gd name="T21" fmla="*/ 2 h 31"/>
                <a:gd name="T22" fmla="*/ 9 w 17"/>
                <a:gd name="T23" fmla="*/ 0 h 31"/>
                <a:gd name="T24" fmla="*/ 10 w 17"/>
                <a:gd name="T25" fmla="*/ 1 h 31"/>
                <a:gd name="T26" fmla="*/ 7 w 17"/>
                <a:gd name="T27" fmla="*/ 9 h 31"/>
                <a:gd name="T28" fmla="*/ 4 w 17"/>
                <a:gd name="T29" fmla="*/ 19 h 31"/>
                <a:gd name="T30" fmla="*/ 4 w 17"/>
                <a:gd name="T31" fmla="*/ 19 h 31"/>
                <a:gd name="T32" fmla="*/ 8 w 17"/>
                <a:gd name="T33" fmla="*/ 14 h 31"/>
                <a:gd name="T34" fmla="*/ 13 w 17"/>
                <a:gd name="T35" fmla="*/ 9 h 31"/>
                <a:gd name="T36" fmla="*/ 14 w 17"/>
                <a:gd name="T37" fmla="*/ 10 h 31"/>
                <a:gd name="T38" fmla="*/ 14 w 17"/>
                <a:gd name="T39" fmla="*/ 10 h 31"/>
                <a:gd name="T40" fmla="*/ 14 w 17"/>
                <a:gd name="T41" fmla="*/ 12 h 31"/>
                <a:gd name="T42" fmla="*/ 13 w 17"/>
                <a:gd name="T43" fmla="*/ 13 h 31"/>
                <a:gd name="T44" fmla="*/ 11 w 17"/>
                <a:gd name="T45" fmla="*/ 14 h 31"/>
                <a:gd name="T46" fmla="*/ 8 w 17"/>
                <a:gd name="T47" fmla="*/ 18 h 31"/>
                <a:gd name="T48" fmla="*/ 6 w 17"/>
                <a:gd name="T49" fmla="*/ 24 h 31"/>
                <a:gd name="T50" fmla="*/ 7 w 17"/>
                <a:gd name="T51" fmla="*/ 27 h 31"/>
                <a:gd name="T52" fmla="*/ 10 w 17"/>
                <a:gd name="T53" fmla="*/ 28 h 31"/>
                <a:gd name="T54" fmla="*/ 16 w 17"/>
                <a:gd name="T55" fmla="*/ 25 h 31"/>
                <a:gd name="T56" fmla="*/ 17 w 17"/>
                <a:gd name="T57" fmla="*/ 25 h 31"/>
                <a:gd name="T58" fmla="*/ 17 w 17"/>
                <a:gd name="T59" fmla="*/ 25 h 31"/>
                <a:gd name="T60" fmla="*/ 9 w 17"/>
                <a:gd name="T6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1">
                  <a:moveTo>
                    <a:pt x="9" y="31"/>
                  </a:moveTo>
                  <a:cubicBezTo>
                    <a:pt x="7" y="31"/>
                    <a:pt x="5" y="30"/>
                    <a:pt x="4" y="28"/>
                  </a:cubicBezTo>
                  <a:cubicBezTo>
                    <a:pt x="4" y="27"/>
                    <a:pt x="4" y="27"/>
                    <a:pt x="4" y="26"/>
                  </a:cubicBezTo>
                  <a:cubicBezTo>
                    <a:pt x="4" y="25"/>
                    <a:pt x="4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6"/>
                    <a:pt x="2" y="26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4"/>
                    <a:pt x="0" y="24"/>
                    <a:pt x="1" y="24"/>
                  </a:cubicBezTo>
                  <a:cubicBezTo>
                    <a:pt x="1" y="22"/>
                    <a:pt x="1" y="19"/>
                    <a:pt x="3" y="14"/>
                  </a:cubicBezTo>
                  <a:cubicBezTo>
                    <a:pt x="4" y="9"/>
                    <a:pt x="5" y="6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9" y="4"/>
                    <a:pt x="8" y="7"/>
                    <a:pt x="7" y="9"/>
                  </a:cubicBezTo>
                  <a:cubicBezTo>
                    <a:pt x="5" y="14"/>
                    <a:pt x="4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7" y="16"/>
                    <a:pt x="8" y="14"/>
                  </a:cubicBezTo>
                  <a:cubicBezTo>
                    <a:pt x="11" y="11"/>
                    <a:pt x="12" y="9"/>
                    <a:pt x="13" y="9"/>
                  </a:cubicBezTo>
                  <a:cubicBezTo>
                    <a:pt x="13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2"/>
                  </a:cubicBezTo>
                  <a:cubicBezTo>
                    <a:pt x="14" y="12"/>
                    <a:pt x="13" y="12"/>
                    <a:pt x="13" y="13"/>
                  </a:cubicBezTo>
                  <a:cubicBezTo>
                    <a:pt x="12" y="14"/>
                    <a:pt x="11" y="14"/>
                    <a:pt x="11" y="14"/>
                  </a:cubicBezTo>
                  <a:cubicBezTo>
                    <a:pt x="10" y="15"/>
                    <a:pt x="9" y="17"/>
                    <a:pt x="8" y="18"/>
                  </a:cubicBezTo>
                  <a:cubicBezTo>
                    <a:pt x="7" y="21"/>
                    <a:pt x="6" y="22"/>
                    <a:pt x="6" y="24"/>
                  </a:cubicBezTo>
                  <a:cubicBezTo>
                    <a:pt x="6" y="26"/>
                    <a:pt x="6" y="27"/>
                    <a:pt x="7" y="27"/>
                  </a:cubicBezTo>
                  <a:cubicBezTo>
                    <a:pt x="8" y="28"/>
                    <a:pt x="9" y="28"/>
                    <a:pt x="10" y="28"/>
                  </a:cubicBezTo>
                  <a:cubicBezTo>
                    <a:pt x="11" y="28"/>
                    <a:pt x="13" y="27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9"/>
                    <a:pt x="12" y="31"/>
                    <a:pt x="9" y="31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222C146B-508C-429E-A979-1AAE8B812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2398" y="2065353"/>
              <a:ext cx="92222" cy="149463"/>
            </a:xfrm>
            <a:custGeom>
              <a:avLst/>
              <a:gdLst>
                <a:gd name="T0" fmla="*/ 0 w 29"/>
                <a:gd name="T1" fmla="*/ 0 h 47"/>
                <a:gd name="T2" fmla="*/ 29 w 29"/>
                <a:gd name="T3" fmla="*/ 0 h 47"/>
                <a:gd name="T4" fmla="*/ 29 w 29"/>
                <a:gd name="T5" fmla="*/ 8 h 47"/>
                <a:gd name="T6" fmla="*/ 11 w 29"/>
                <a:gd name="T7" fmla="*/ 8 h 47"/>
                <a:gd name="T8" fmla="*/ 11 w 29"/>
                <a:gd name="T9" fmla="*/ 19 h 47"/>
                <a:gd name="T10" fmla="*/ 28 w 29"/>
                <a:gd name="T11" fmla="*/ 19 h 47"/>
                <a:gd name="T12" fmla="*/ 28 w 29"/>
                <a:gd name="T13" fmla="*/ 27 h 47"/>
                <a:gd name="T14" fmla="*/ 11 w 29"/>
                <a:gd name="T15" fmla="*/ 27 h 47"/>
                <a:gd name="T16" fmla="*/ 11 w 29"/>
                <a:gd name="T17" fmla="*/ 38 h 47"/>
                <a:gd name="T18" fmla="*/ 29 w 29"/>
                <a:gd name="T19" fmla="*/ 38 h 47"/>
                <a:gd name="T20" fmla="*/ 29 w 29"/>
                <a:gd name="T21" fmla="*/ 47 h 47"/>
                <a:gd name="T22" fmla="*/ 0 w 29"/>
                <a:gd name="T23" fmla="*/ 47 h 47"/>
                <a:gd name="T24" fmla="*/ 0 w 29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0" y="0"/>
                  </a:moveTo>
                  <a:lnTo>
                    <a:pt x="29" y="0"/>
                  </a:lnTo>
                  <a:lnTo>
                    <a:pt x="29" y="8"/>
                  </a:lnTo>
                  <a:lnTo>
                    <a:pt x="11" y="8"/>
                  </a:lnTo>
                  <a:lnTo>
                    <a:pt x="11" y="19"/>
                  </a:lnTo>
                  <a:lnTo>
                    <a:pt x="28" y="19"/>
                  </a:lnTo>
                  <a:lnTo>
                    <a:pt x="28" y="27"/>
                  </a:lnTo>
                  <a:lnTo>
                    <a:pt x="11" y="27"/>
                  </a:lnTo>
                  <a:lnTo>
                    <a:pt x="11" y="38"/>
                  </a:lnTo>
                  <a:lnTo>
                    <a:pt x="29" y="38"/>
                  </a:lnTo>
                  <a:lnTo>
                    <a:pt x="29" y="47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F6269BE6-CF98-4C4E-B62F-421922E75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3700" y="2100334"/>
              <a:ext cx="104942" cy="114482"/>
            </a:xfrm>
            <a:custGeom>
              <a:avLst/>
              <a:gdLst>
                <a:gd name="T0" fmla="*/ 21 w 21"/>
                <a:gd name="T1" fmla="*/ 23 h 23"/>
                <a:gd name="T2" fmla="*/ 15 w 21"/>
                <a:gd name="T3" fmla="*/ 23 h 23"/>
                <a:gd name="T4" fmla="*/ 15 w 21"/>
                <a:gd name="T5" fmla="*/ 18 h 23"/>
                <a:gd name="T6" fmla="*/ 15 w 21"/>
                <a:gd name="T7" fmla="*/ 18 h 23"/>
                <a:gd name="T8" fmla="*/ 8 w 21"/>
                <a:gd name="T9" fmla="*/ 23 h 23"/>
                <a:gd name="T10" fmla="*/ 0 w 21"/>
                <a:gd name="T11" fmla="*/ 14 h 23"/>
                <a:gd name="T12" fmla="*/ 0 w 21"/>
                <a:gd name="T13" fmla="*/ 0 h 23"/>
                <a:gd name="T14" fmla="*/ 7 w 21"/>
                <a:gd name="T15" fmla="*/ 0 h 23"/>
                <a:gd name="T16" fmla="*/ 7 w 21"/>
                <a:gd name="T17" fmla="*/ 11 h 23"/>
                <a:gd name="T18" fmla="*/ 10 w 21"/>
                <a:gd name="T19" fmla="*/ 17 h 23"/>
                <a:gd name="T20" fmla="*/ 15 w 21"/>
                <a:gd name="T21" fmla="*/ 10 h 23"/>
                <a:gd name="T22" fmla="*/ 15 w 21"/>
                <a:gd name="T23" fmla="*/ 0 h 23"/>
                <a:gd name="T24" fmla="*/ 21 w 21"/>
                <a:gd name="T25" fmla="*/ 0 h 23"/>
                <a:gd name="T26" fmla="*/ 21 w 21"/>
                <a:gd name="T2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21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22"/>
                    <a:pt x="11" y="23"/>
                    <a:pt x="8" y="23"/>
                  </a:cubicBezTo>
                  <a:cubicBezTo>
                    <a:pt x="2" y="23"/>
                    <a:pt x="0" y="19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3" y="17"/>
                    <a:pt x="15" y="14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23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3197613D-FF52-4DF3-BD77-90FB0D72E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722" y="2100334"/>
              <a:ext cx="73141" cy="114482"/>
            </a:xfrm>
            <a:custGeom>
              <a:avLst/>
              <a:gdLst>
                <a:gd name="T0" fmla="*/ 15 w 15"/>
                <a:gd name="T1" fmla="*/ 6 h 23"/>
                <a:gd name="T2" fmla="*/ 12 w 15"/>
                <a:gd name="T3" fmla="*/ 6 h 23"/>
                <a:gd name="T4" fmla="*/ 7 w 15"/>
                <a:gd name="T5" fmla="*/ 13 h 23"/>
                <a:gd name="T6" fmla="*/ 7 w 15"/>
                <a:gd name="T7" fmla="*/ 23 h 23"/>
                <a:gd name="T8" fmla="*/ 0 w 15"/>
                <a:gd name="T9" fmla="*/ 23 h 23"/>
                <a:gd name="T10" fmla="*/ 0 w 15"/>
                <a:gd name="T11" fmla="*/ 0 h 23"/>
                <a:gd name="T12" fmla="*/ 7 w 15"/>
                <a:gd name="T13" fmla="*/ 0 h 23"/>
                <a:gd name="T14" fmla="*/ 7 w 15"/>
                <a:gd name="T15" fmla="*/ 4 h 23"/>
                <a:gd name="T16" fmla="*/ 7 w 15"/>
                <a:gd name="T17" fmla="*/ 4 h 23"/>
                <a:gd name="T18" fmla="*/ 13 w 15"/>
                <a:gd name="T19" fmla="*/ 0 h 23"/>
                <a:gd name="T20" fmla="*/ 15 w 15"/>
                <a:gd name="T21" fmla="*/ 0 h 23"/>
                <a:gd name="T22" fmla="*/ 15 w 15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3">
                  <a:moveTo>
                    <a:pt x="15" y="6"/>
                  </a:moveTo>
                  <a:cubicBezTo>
                    <a:pt x="14" y="6"/>
                    <a:pt x="13" y="6"/>
                    <a:pt x="12" y="6"/>
                  </a:cubicBezTo>
                  <a:cubicBezTo>
                    <a:pt x="9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116ADC29-8C74-4D45-A731-BA7A762687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4043" y="2100334"/>
              <a:ext cx="114482" cy="114482"/>
            </a:xfrm>
            <a:custGeom>
              <a:avLst/>
              <a:gdLst>
                <a:gd name="T0" fmla="*/ 0 w 23"/>
                <a:gd name="T1" fmla="*/ 11 h 23"/>
                <a:gd name="T2" fmla="*/ 11 w 23"/>
                <a:gd name="T3" fmla="*/ 0 h 23"/>
                <a:gd name="T4" fmla="*/ 23 w 23"/>
                <a:gd name="T5" fmla="*/ 11 h 23"/>
                <a:gd name="T6" fmla="*/ 11 w 23"/>
                <a:gd name="T7" fmla="*/ 23 h 23"/>
                <a:gd name="T8" fmla="*/ 0 w 23"/>
                <a:gd name="T9" fmla="*/ 11 h 23"/>
                <a:gd name="T10" fmla="*/ 16 w 23"/>
                <a:gd name="T11" fmla="*/ 11 h 23"/>
                <a:gd name="T12" fmla="*/ 11 w 23"/>
                <a:gd name="T13" fmla="*/ 5 h 23"/>
                <a:gd name="T14" fmla="*/ 7 w 23"/>
                <a:gd name="T15" fmla="*/ 11 h 23"/>
                <a:gd name="T16" fmla="*/ 11 w 23"/>
                <a:gd name="T17" fmla="*/ 18 h 23"/>
                <a:gd name="T18" fmla="*/ 16 w 23"/>
                <a:gd name="T1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0" y="11"/>
                  </a:move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3" y="19"/>
                    <a:pt x="18" y="23"/>
                    <a:pt x="11" y="23"/>
                  </a:cubicBezTo>
                  <a:cubicBezTo>
                    <a:pt x="5" y="23"/>
                    <a:pt x="0" y="19"/>
                    <a:pt x="0" y="11"/>
                  </a:cubicBezTo>
                  <a:moveTo>
                    <a:pt x="16" y="11"/>
                  </a:moveTo>
                  <a:cubicBezTo>
                    <a:pt x="16" y="8"/>
                    <a:pt x="14" y="5"/>
                    <a:pt x="11" y="5"/>
                  </a:cubicBezTo>
                  <a:cubicBezTo>
                    <a:pt x="8" y="5"/>
                    <a:pt x="7" y="8"/>
                    <a:pt x="7" y="11"/>
                  </a:cubicBezTo>
                  <a:cubicBezTo>
                    <a:pt x="7" y="15"/>
                    <a:pt x="8" y="18"/>
                    <a:pt x="11" y="18"/>
                  </a:cubicBezTo>
                  <a:cubicBezTo>
                    <a:pt x="14" y="18"/>
                    <a:pt x="16" y="15"/>
                    <a:pt x="16" y="11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F575326D-CF9B-41B9-B2D8-117747E3AE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1245" y="2100334"/>
              <a:ext cx="108122" cy="159003"/>
            </a:xfrm>
            <a:custGeom>
              <a:avLst/>
              <a:gdLst>
                <a:gd name="T0" fmla="*/ 0 w 22"/>
                <a:gd name="T1" fmla="*/ 0 h 32"/>
                <a:gd name="T2" fmla="*/ 6 w 22"/>
                <a:gd name="T3" fmla="*/ 0 h 32"/>
                <a:gd name="T4" fmla="*/ 6 w 22"/>
                <a:gd name="T5" fmla="*/ 4 h 32"/>
                <a:gd name="T6" fmla="*/ 6 w 22"/>
                <a:gd name="T7" fmla="*/ 4 h 32"/>
                <a:gd name="T8" fmla="*/ 14 w 22"/>
                <a:gd name="T9" fmla="*/ 0 h 32"/>
                <a:gd name="T10" fmla="*/ 22 w 22"/>
                <a:gd name="T11" fmla="*/ 11 h 32"/>
                <a:gd name="T12" fmla="*/ 13 w 22"/>
                <a:gd name="T13" fmla="*/ 23 h 32"/>
                <a:gd name="T14" fmla="*/ 7 w 22"/>
                <a:gd name="T15" fmla="*/ 19 h 32"/>
                <a:gd name="T16" fmla="*/ 7 w 22"/>
                <a:gd name="T17" fmla="*/ 19 h 32"/>
                <a:gd name="T18" fmla="*/ 7 w 22"/>
                <a:gd name="T19" fmla="*/ 32 h 32"/>
                <a:gd name="T20" fmla="*/ 0 w 22"/>
                <a:gd name="T21" fmla="*/ 32 h 32"/>
                <a:gd name="T22" fmla="*/ 0 w 22"/>
                <a:gd name="T23" fmla="*/ 0 h 32"/>
                <a:gd name="T24" fmla="*/ 11 w 22"/>
                <a:gd name="T25" fmla="*/ 6 h 32"/>
                <a:gd name="T26" fmla="*/ 7 w 22"/>
                <a:gd name="T27" fmla="*/ 11 h 32"/>
                <a:gd name="T28" fmla="*/ 11 w 22"/>
                <a:gd name="T29" fmla="*/ 17 h 32"/>
                <a:gd name="T30" fmla="*/ 15 w 22"/>
                <a:gd name="T31" fmla="*/ 11 h 32"/>
                <a:gd name="T32" fmla="*/ 11 w 22"/>
                <a:gd name="T33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2" y="6"/>
                    <a:pt x="22" y="11"/>
                  </a:cubicBezTo>
                  <a:cubicBezTo>
                    <a:pt x="22" y="18"/>
                    <a:pt x="19" y="23"/>
                    <a:pt x="13" y="23"/>
                  </a:cubicBezTo>
                  <a:cubicBezTo>
                    <a:pt x="11" y="23"/>
                    <a:pt x="8" y="22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11" y="6"/>
                  </a:moveTo>
                  <a:cubicBezTo>
                    <a:pt x="8" y="6"/>
                    <a:pt x="7" y="8"/>
                    <a:pt x="7" y="11"/>
                  </a:cubicBezTo>
                  <a:cubicBezTo>
                    <a:pt x="7" y="15"/>
                    <a:pt x="9" y="17"/>
                    <a:pt x="11" y="17"/>
                  </a:cubicBezTo>
                  <a:cubicBezTo>
                    <a:pt x="14" y="17"/>
                    <a:pt x="15" y="15"/>
                    <a:pt x="15" y="11"/>
                  </a:cubicBezTo>
                  <a:cubicBezTo>
                    <a:pt x="15" y="8"/>
                    <a:pt x="14" y="6"/>
                    <a:pt x="11" y="6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603A09EB-8303-4504-8389-526AF3804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8907" y="2100334"/>
              <a:ext cx="104942" cy="114482"/>
            </a:xfrm>
            <a:custGeom>
              <a:avLst/>
              <a:gdLst>
                <a:gd name="T0" fmla="*/ 7 w 21"/>
                <a:gd name="T1" fmla="*/ 14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2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4 h 23"/>
                <a:gd name="T18" fmla="*/ 7 w 21"/>
                <a:gd name="T19" fmla="*/ 14 h 23"/>
                <a:gd name="T20" fmla="*/ 15 w 21"/>
                <a:gd name="T21" fmla="*/ 9 h 23"/>
                <a:gd name="T22" fmla="*/ 11 w 21"/>
                <a:gd name="T23" fmla="*/ 5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4"/>
                  </a:moveTo>
                  <a:cubicBezTo>
                    <a:pt x="8" y="17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3"/>
                    <a:pt x="15" y="23"/>
                    <a:pt x="12" y="23"/>
                  </a:cubicBezTo>
                  <a:cubicBezTo>
                    <a:pt x="5" y="23"/>
                    <a:pt x="0" y="19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9" y="0"/>
                    <a:pt x="21" y="6"/>
                    <a:pt x="21" y="12"/>
                  </a:cubicBezTo>
                  <a:cubicBezTo>
                    <a:pt x="21" y="14"/>
                    <a:pt x="21" y="14"/>
                    <a:pt x="21" y="14"/>
                  </a:cubicBezTo>
                  <a:lnTo>
                    <a:pt x="7" y="14"/>
                  </a:lnTo>
                  <a:close/>
                  <a:moveTo>
                    <a:pt x="15" y="9"/>
                  </a:moveTo>
                  <a:cubicBezTo>
                    <a:pt x="15" y="7"/>
                    <a:pt x="14" y="5"/>
                    <a:pt x="11" y="5"/>
                  </a:cubicBezTo>
                  <a:cubicBezTo>
                    <a:pt x="9" y="5"/>
                    <a:pt x="8" y="7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78DA72BB-B87F-4429-BA11-239277E33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569" y="2100334"/>
              <a:ext cx="98582" cy="114482"/>
            </a:xfrm>
            <a:custGeom>
              <a:avLst/>
              <a:gdLst>
                <a:gd name="T0" fmla="*/ 14 w 20"/>
                <a:gd name="T1" fmla="*/ 23 h 23"/>
                <a:gd name="T2" fmla="*/ 14 w 20"/>
                <a:gd name="T3" fmla="*/ 19 h 23"/>
                <a:gd name="T4" fmla="*/ 13 w 20"/>
                <a:gd name="T5" fmla="*/ 19 h 23"/>
                <a:gd name="T6" fmla="*/ 7 w 20"/>
                <a:gd name="T7" fmla="*/ 23 h 23"/>
                <a:gd name="T8" fmla="*/ 0 w 20"/>
                <a:gd name="T9" fmla="*/ 16 h 23"/>
                <a:gd name="T10" fmla="*/ 10 w 20"/>
                <a:gd name="T11" fmla="*/ 8 h 23"/>
                <a:gd name="T12" fmla="*/ 13 w 20"/>
                <a:gd name="T13" fmla="*/ 9 h 23"/>
                <a:gd name="T14" fmla="*/ 9 w 20"/>
                <a:gd name="T15" fmla="*/ 5 h 23"/>
                <a:gd name="T16" fmla="*/ 2 w 20"/>
                <a:gd name="T17" fmla="*/ 7 h 23"/>
                <a:gd name="T18" fmla="*/ 2 w 20"/>
                <a:gd name="T19" fmla="*/ 1 h 23"/>
                <a:gd name="T20" fmla="*/ 10 w 20"/>
                <a:gd name="T21" fmla="*/ 0 h 23"/>
                <a:gd name="T22" fmla="*/ 20 w 20"/>
                <a:gd name="T23" fmla="*/ 9 h 23"/>
                <a:gd name="T24" fmla="*/ 20 w 20"/>
                <a:gd name="T25" fmla="*/ 17 h 23"/>
                <a:gd name="T26" fmla="*/ 20 w 20"/>
                <a:gd name="T27" fmla="*/ 23 h 23"/>
                <a:gd name="T28" fmla="*/ 14 w 20"/>
                <a:gd name="T29" fmla="*/ 23 h 23"/>
                <a:gd name="T30" fmla="*/ 9 w 20"/>
                <a:gd name="T31" fmla="*/ 18 h 23"/>
                <a:gd name="T32" fmla="*/ 13 w 20"/>
                <a:gd name="T33" fmla="*/ 13 h 23"/>
                <a:gd name="T34" fmla="*/ 10 w 20"/>
                <a:gd name="T35" fmla="*/ 13 h 23"/>
                <a:gd name="T36" fmla="*/ 6 w 20"/>
                <a:gd name="T37" fmla="*/ 15 h 23"/>
                <a:gd name="T38" fmla="*/ 9 w 20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3">
                  <a:moveTo>
                    <a:pt x="14" y="23"/>
                  </a:moveTo>
                  <a:cubicBezTo>
                    <a:pt x="14" y="21"/>
                    <a:pt x="14" y="20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2"/>
                    <a:pt x="10" y="23"/>
                    <a:pt x="7" y="23"/>
                  </a:cubicBezTo>
                  <a:cubicBezTo>
                    <a:pt x="3" y="23"/>
                    <a:pt x="0" y="21"/>
                    <a:pt x="0" y="16"/>
                  </a:cubicBezTo>
                  <a:cubicBezTo>
                    <a:pt x="0" y="9"/>
                    <a:pt x="6" y="8"/>
                    <a:pt x="10" y="8"/>
                  </a:cubicBezTo>
                  <a:cubicBezTo>
                    <a:pt x="11" y="8"/>
                    <a:pt x="12" y="9"/>
                    <a:pt x="13" y="9"/>
                  </a:cubicBezTo>
                  <a:cubicBezTo>
                    <a:pt x="13" y="6"/>
                    <a:pt x="11" y="5"/>
                    <a:pt x="9" y="5"/>
                  </a:cubicBezTo>
                  <a:cubicBezTo>
                    <a:pt x="6" y="5"/>
                    <a:pt x="4" y="5"/>
                    <a:pt x="2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5" y="0"/>
                    <a:pt x="20" y="2"/>
                    <a:pt x="20" y="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21"/>
                    <a:pt x="20" y="23"/>
                  </a:cubicBezTo>
                  <a:lnTo>
                    <a:pt x="14" y="23"/>
                  </a:lnTo>
                  <a:close/>
                  <a:moveTo>
                    <a:pt x="9" y="18"/>
                  </a:moveTo>
                  <a:cubicBezTo>
                    <a:pt x="12" y="18"/>
                    <a:pt x="13" y="15"/>
                    <a:pt x="13" y="13"/>
                  </a:cubicBezTo>
                  <a:cubicBezTo>
                    <a:pt x="12" y="13"/>
                    <a:pt x="11" y="13"/>
                    <a:pt x="10" y="13"/>
                  </a:cubicBezTo>
                  <a:cubicBezTo>
                    <a:pt x="8" y="13"/>
                    <a:pt x="6" y="13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83389B69-8E54-4484-993F-31090B3D1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231" y="2100334"/>
              <a:ext cx="101762" cy="114482"/>
            </a:xfrm>
            <a:custGeom>
              <a:avLst/>
              <a:gdLst>
                <a:gd name="T0" fmla="*/ 0 w 21"/>
                <a:gd name="T1" fmla="*/ 0 h 23"/>
                <a:gd name="T2" fmla="*/ 6 w 21"/>
                <a:gd name="T3" fmla="*/ 0 h 23"/>
                <a:gd name="T4" fmla="*/ 6 w 21"/>
                <a:gd name="T5" fmla="*/ 4 h 23"/>
                <a:gd name="T6" fmla="*/ 6 w 21"/>
                <a:gd name="T7" fmla="*/ 4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CD156B3B-645A-48AD-90FE-11B36808E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2398" y="2310217"/>
              <a:ext cx="34981" cy="146282"/>
            </a:xfrm>
            <a:prstGeom prst="rect">
              <a:avLst/>
            </a:pr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3CF9FDE3-01DA-40BE-8F35-F70E6C2C2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39" y="2348378"/>
              <a:ext cx="10494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3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9008DAA0-B2A1-482B-BC92-7307A81CA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7761" y="2348378"/>
              <a:ext cx="114482" cy="108122"/>
            </a:xfrm>
            <a:custGeom>
              <a:avLst/>
              <a:gdLst>
                <a:gd name="T0" fmla="*/ 0 w 36"/>
                <a:gd name="T1" fmla="*/ 0 h 34"/>
                <a:gd name="T2" fmla="*/ 13 w 36"/>
                <a:gd name="T3" fmla="*/ 0 h 34"/>
                <a:gd name="T4" fmla="*/ 19 w 36"/>
                <a:gd name="T5" fmla="*/ 25 h 34"/>
                <a:gd name="T6" fmla="*/ 19 w 36"/>
                <a:gd name="T7" fmla="*/ 25 h 34"/>
                <a:gd name="T8" fmla="*/ 25 w 36"/>
                <a:gd name="T9" fmla="*/ 0 h 34"/>
                <a:gd name="T10" fmla="*/ 36 w 36"/>
                <a:gd name="T11" fmla="*/ 0 h 34"/>
                <a:gd name="T12" fmla="*/ 25 w 36"/>
                <a:gd name="T13" fmla="*/ 34 h 34"/>
                <a:gd name="T14" fmla="*/ 13 w 36"/>
                <a:gd name="T15" fmla="*/ 34 h 34"/>
                <a:gd name="T16" fmla="*/ 0 w 3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4">
                  <a:moveTo>
                    <a:pt x="0" y="0"/>
                  </a:moveTo>
                  <a:lnTo>
                    <a:pt x="13" y="0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25" y="34"/>
                  </a:lnTo>
                  <a:lnTo>
                    <a:pt x="13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76E4417D-2D5C-48A6-AB26-2BF3FF93F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5423" y="2348378"/>
              <a:ext cx="98582" cy="114482"/>
            </a:xfrm>
            <a:custGeom>
              <a:avLst/>
              <a:gdLst>
                <a:gd name="T0" fmla="*/ 7 w 20"/>
                <a:gd name="T1" fmla="*/ 13 h 23"/>
                <a:gd name="T2" fmla="*/ 12 w 20"/>
                <a:gd name="T3" fmla="*/ 18 h 23"/>
                <a:gd name="T4" fmla="*/ 18 w 20"/>
                <a:gd name="T5" fmla="*/ 16 h 23"/>
                <a:gd name="T6" fmla="*/ 18 w 20"/>
                <a:gd name="T7" fmla="*/ 21 h 23"/>
                <a:gd name="T8" fmla="*/ 11 w 20"/>
                <a:gd name="T9" fmla="*/ 23 h 23"/>
                <a:gd name="T10" fmla="*/ 0 w 20"/>
                <a:gd name="T11" fmla="*/ 11 h 23"/>
                <a:gd name="T12" fmla="*/ 10 w 20"/>
                <a:gd name="T13" fmla="*/ 0 h 23"/>
                <a:gd name="T14" fmla="*/ 20 w 20"/>
                <a:gd name="T15" fmla="*/ 12 h 23"/>
                <a:gd name="T16" fmla="*/ 20 w 20"/>
                <a:gd name="T17" fmla="*/ 13 h 23"/>
                <a:gd name="T18" fmla="*/ 7 w 20"/>
                <a:gd name="T19" fmla="*/ 13 h 23"/>
                <a:gd name="T20" fmla="*/ 14 w 20"/>
                <a:gd name="T21" fmla="*/ 9 h 23"/>
                <a:gd name="T22" fmla="*/ 10 w 20"/>
                <a:gd name="T23" fmla="*/ 4 h 23"/>
                <a:gd name="T24" fmla="*/ 6 w 20"/>
                <a:gd name="T25" fmla="*/ 9 h 23"/>
                <a:gd name="T26" fmla="*/ 14 w 20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3">
                  <a:moveTo>
                    <a:pt x="7" y="13"/>
                  </a:moveTo>
                  <a:cubicBezTo>
                    <a:pt x="7" y="16"/>
                    <a:pt x="9" y="18"/>
                    <a:pt x="12" y="18"/>
                  </a:cubicBezTo>
                  <a:cubicBezTo>
                    <a:pt x="14" y="18"/>
                    <a:pt x="16" y="17"/>
                    <a:pt x="18" y="16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8" y="0"/>
                    <a:pt x="20" y="5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lnTo>
                    <a:pt x="7" y="13"/>
                  </a:lnTo>
                  <a:close/>
                  <a:moveTo>
                    <a:pt x="14" y="9"/>
                  </a:moveTo>
                  <a:cubicBezTo>
                    <a:pt x="14" y="6"/>
                    <a:pt x="13" y="4"/>
                    <a:pt x="10" y="4"/>
                  </a:cubicBezTo>
                  <a:cubicBezTo>
                    <a:pt x="8" y="4"/>
                    <a:pt x="7" y="6"/>
                    <a:pt x="6" y="9"/>
                  </a:cubicBezTo>
                  <a:lnTo>
                    <a:pt x="14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FF357FE1-8581-4B2C-AA52-87CFB37B8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9904" y="2348378"/>
              <a:ext cx="76321" cy="114482"/>
            </a:xfrm>
            <a:custGeom>
              <a:avLst/>
              <a:gdLst>
                <a:gd name="T0" fmla="*/ 0 w 16"/>
                <a:gd name="T1" fmla="*/ 16 h 23"/>
                <a:gd name="T2" fmla="*/ 7 w 16"/>
                <a:gd name="T3" fmla="*/ 18 h 23"/>
                <a:gd name="T4" fmla="*/ 9 w 16"/>
                <a:gd name="T5" fmla="*/ 16 h 23"/>
                <a:gd name="T6" fmla="*/ 0 w 16"/>
                <a:gd name="T7" fmla="*/ 7 h 23"/>
                <a:gd name="T8" fmla="*/ 8 w 16"/>
                <a:gd name="T9" fmla="*/ 0 h 23"/>
                <a:gd name="T10" fmla="*/ 15 w 16"/>
                <a:gd name="T11" fmla="*/ 1 h 23"/>
                <a:gd name="T12" fmla="*/ 15 w 16"/>
                <a:gd name="T13" fmla="*/ 6 h 23"/>
                <a:gd name="T14" fmla="*/ 9 w 16"/>
                <a:gd name="T15" fmla="*/ 5 h 23"/>
                <a:gd name="T16" fmla="*/ 6 w 16"/>
                <a:gd name="T17" fmla="*/ 6 h 23"/>
                <a:gd name="T18" fmla="*/ 16 w 16"/>
                <a:gd name="T19" fmla="*/ 15 h 23"/>
                <a:gd name="T20" fmla="*/ 7 w 16"/>
                <a:gd name="T21" fmla="*/ 23 h 23"/>
                <a:gd name="T22" fmla="*/ 0 w 16"/>
                <a:gd name="T23" fmla="*/ 22 h 23"/>
                <a:gd name="T24" fmla="*/ 0 w 16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16"/>
                  </a:moveTo>
                  <a:cubicBezTo>
                    <a:pt x="2" y="17"/>
                    <a:pt x="4" y="18"/>
                    <a:pt x="7" y="18"/>
                  </a:cubicBezTo>
                  <a:cubicBezTo>
                    <a:pt x="8" y="18"/>
                    <a:pt x="9" y="17"/>
                    <a:pt x="9" y="16"/>
                  </a:cubicBezTo>
                  <a:cubicBezTo>
                    <a:pt x="9" y="12"/>
                    <a:pt x="0" y="15"/>
                    <a:pt x="0" y="7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1" y="5"/>
                    <a:pt x="9" y="5"/>
                  </a:cubicBezTo>
                  <a:cubicBezTo>
                    <a:pt x="8" y="5"/>
                    <a:pt x="6" y="5"/>
                    <a:pt x="6" y="6"/>
                  </a:cubicBezTo>
                  <a:cubicBezTo>
                    <a:pt x="6" y="10"/>
                    <a:pt x="16" y="7"/>
                    <a:pt x="16" y="15"/>
                  </a:cubicBezTo>
                  <a:cubicBezTo>
                    <a:pt x="16" y="21"/>
                    <a:pt x="12" y="23"/>
                    <a:pt x="7" y="23"/>
                  </a:cubicBezTo>
                  <a:cubicBezTo>
                    <a:pt x="4" y="23"/>
                    <a:pt x="2" y="22"/>
                    <a:pt x="0" y="22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86DBAEC7-48AF-4F27-BE82-5F1E356AA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2586" y="2313397"/>
              <a:ext cx="7632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EAC25561-C7A8-4E86-9BA7-714650D8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807" y="2348378"/>
              <a:ext cx="165363" cy="108122"/>
            </a:xfrm>
            <a:custGeom>
              <a:avLst/>
              <a:gdLst>
                <a:gd name="T0" fmla="*/ 0 w 34"/>
                <a:gd name="T1" fmla="*/ 0 h 22"/>
                <a:gd name="T2" fmla="*/ 6 w 34"/>
                <a:gd name="T3" fmla="*/ 0 h 22"/>
                <a:gd name="T4" fmla="*/ 6 w 34"/>
                <a:gd name="T5" fmla="*/ 4 h 22"/>
                <a:gd name="T6" fmla="*/ 6 w 34"/>
                <a:gd name="T7" fmla="*/ 4 h 22"/>
                <a:gd name="T8" fmla="*/ 14 w 34"/>
                <a:gd name="T9" fmla="*/ 0 h 22"/>
                <a:gd name="T10" fmla="*/ 20 w 34"/>
                <a:gd name="T11" fmla="*/ 4 h 22"/>
                <a:gd name="T12" fmla="*/ 27 w 34"/>
                <a:gd name="T13" fmla="*/ 0 h 22"/>
                <a:gd name="T14" fmla="*/ 34 w 34"/>
                <a:gd name="T15" fmla="*/ 9 h 22"/>
                <a:gd name="T16" fmla="*/ 34 w 34"/>
                <a:gd name="T17" fmla="*/ 22 h 22"/>
                <a:gd name="T18" fmla="*/ 27 w 34"/>
                <a:gd name="T19" fmla="*/ 22 h 22"/>
                <a:gd name="T20" fmla="*/ 27 w 34"/>
                <a:gd name="T21" fmla="*/ 10 h 22"/>
                <a:gd name="T22" fmla="*/ 24 w 34"/>
                <a:gd name="T23" fmla="*/ 6 h 22"/>
                <a:gd name="T24" fmla="*/ 21 w 34"/>
                <a:gd name="T25" fmla="*/ 13 h 22"/>
                <a:gd name="T26" fmla="*/ 21 w 34"/>
                <a:gd name="T27" fmla="*/ 22 h 22"/>
                <a:gd name="T28" fmla="*/ 14 w 34"/>
                <a:gd name="T29" fmla="*/ 22 h 22"/>
                <a:gd name="T30" fmla="*/ 14 w 34"/>
                <a:gd name="T31" fmla="*/ 10 h 22"/>
                <a:gd name="T32" fmla="*/ 11 w 34"/>
                <a:gd name="T33" fmla="*/ 6 h 22"/>
                <a:gd name="T34" fmla="*/ 7 w 34"/>
                <a:gd name="T35" fmla="*/ 13 h 22"/>
                <a:gd name="T36" fmla="*/ 7 w 34"/>
                <a:gd name="T37" fmla="*/ 22 h 22"/>
                <a:gd name="T38" fmla="*/ 0 w 34"/>
                <a:gd name="T39" fmla="*/ 22 h 22"/>
                <a:gd name="T40" fmla="*/ 0 w 34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7" y="0"/>
                    <a:pt x="19" y="1"/>
                    <a:pt x="20" y="4"/>
                  </a:cubicBezTo>
                  <a:cubicBezTo>
                    <a:pt x="22" y="1"/>
                    <a:pt x="24" y="0"/>
                    <a:pt x="27" y="0"/>
                  </a:cubicBezTo>
                  <a:cubicBezTo>
                    <a:pt x="33" y="0"/>
                    <a:pt x="34" y="3"/>
                    <a:pt x="34" y="9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8"/>
                    <a:pt x="26" y="6"/>
                    <a:pt x="24" y="6"/>
                  </a:cubicBezTo>
                  <a:cubicBezTo>
                    <a:pt x="22" y="6"/>
                    <a:pt x="21" y="8"/>
                    <a:pt x="21" y="1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1B9BB72-1660-466F-B192-CF85DB53D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6071" y="2348378"/>
              <a:ext cx="101762" cy="114482"/>
            </a:xfrm>
            <a:custGeom>
              <a:avLst/>
              <a:gdLst>
                <a:gd name="T0" fmla="*/ 7 w 21"/>
                <a:gd name="T1" fmla="*/ 13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1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3 h 23"/>
                <a:gd name="T18" fmla="*/ 7 w 21"/>
                <a:gd name="T19" fmla="*/ 13 h 23"/>
                <a:gd name="T20" fmla="*/ 15 w 21"/>
                <a:gd name="T21" fmla="*/ 9 h 23"/>
                <a:gd name="T22" fmla="*/ 11 w 21"/>
                <a:gd name="T23" fmla="*/ 4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3"/>
                  </a:moveTo>
                  <a:cubicBezTo>
                    <a:pt x="7" y="16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7" y="22"/>
                    <a:pt x="14" y="23"/>
                    <a:pt x="12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1" y="5"/>
                    <a:pt x="21" y="12"/>
                  </a:cubicBezTo>
                  <a:cubicBezTo>
                    <a:pt x="21" y="13"/>
                    <a:pt x="21" y="13"/>
                    <a:pt x="21" y="13"/>
                  </a:cubicBezTo>
                  <a:lnTo>
                    <a:pt x="7" y="13"/>
                  </a:lnTo>
                  <a:close/>
                  <a:moveTo>
                    <a:pt x="15" y="9"/>
                  </a:moveTo>
                  <a:cubicBezTo>
                    <a:pt x="15" y="6"/>
                    <a:pt x="14" y="4"/>
                    <a:pt x="11" y="4"/>
                  </a:cubicBezTo>
                  <a:cubicBezTo>
                    <a:pt x="8" y="4"/>
                    <a:pt x="7" y="6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D76FFA77-2944-4C87-BC29-2B1B75D0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3733" y="2348378"/>
              <a:ext cx="10176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4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FA5BA28B-48E1-492D-9C76-09821CC30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034" y="2313397"/>
              <a:ext cx="7950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5D468039-BA7F-4778-980A-1088602F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32398" y="2558262"/>
              <a:ext cx="108122" cy="149463"/>
            </a:xfrm>
            <a:custGeom>
              <a:avLst/>
              <a:gdLst>
                <a:gd name="T0" fmla="*/ 0 w 22"/>
                <a:gd name="T1" fmla="*/ 0 h 30"/>
                <a:gd name="T2" fmla="*/ 12 w 22"/>
                <a:gd name="T3" fmla="*/ 0 h 30"/>
                <a:gd name="T4" fmla="*/ 21 w 22"/>
                <a:gd name="T5" fmla="*/ 8 h 30"/>
                <a:gd name="T6" fmla="*/ 16 w 22"/>
                <a:gd name="T7" fmla="*/ 15 h 30"/>
                <a:gd name="T8" fmla="*/ 16 w 22"/>
                <a:gd name="T9" fmla="*/ 15 h 30"/>
                <a:gd name="T10" fmla="*/ 22 w 22"/>
                <a:gd name="T11" fmla="*/ 21 h 30"/>
                <a:gd name="T12" fmla="*/ 11 w 22"/>
                <a:gd name="T13" fmla="*/ 30 h 30"/>
                <a:gd name="T14" fmla="*/ 0 w 22"/>
                <a:gd name="T15" fmla="*/ 30 h 30"/>
                <a:gd name="T16" fmla="*/ 0 w 22"/>
                <a:gd name="T17" fmla="*/ 0 h 30"/>
                <a:gd name="T18" fmla="*/ 7 w 22"/>
                <a:gd name="T19" fmla="*/ 24 h 30"/>
                <a:gd name="T20" fmla="*/ 9 w 22"/>
                <a:gd name="T21" fmla="*/ 24 h 30"/>
                <a:gd name="T22" fmla="*/ 15 w 22"/>
                <a:gd name="T23" fmla="*/ 21 h 30"/>
                <a:gd name="T24" fmla="*/ 9 w 22"/>
                <a:gd name="T25" fmla="*/ 17 h 30"/>
                <a:gd name="T26" fmla="*/ 7 w 22"/>
                <a:gd name="T27" fmla="*/ 17 h 30"/>
                <a:gd name="T28" fmla="*/ 7 w 22"/>
                <a:gd name="T29" fmla="*/ 24 h 30"/>
                <a:gd name="T30" fmla="*/ 7 w 22"/>
                <a:gd name="T31" fmla="*/ 12 h 30"/>
                <a:gd name="T32" fmla="*/ 9 w 22"/>
                <a:gd name="T33" fmla="*/ 12 h 30"/>
                <a:gd name="T34" fmla="*/ 14 w 22"/>
                <a:gd name="T35" fmla="*/ 9 h 30"/>
                <a:gd name="T36" fmla="*/ 9 w 22"/>
                <a:gd name="T37" fmla="*/ 6 h 30"/>
                <a:gd name="T38" fmla="*/ 7 w 22"/>
                <a:gd name="T39" fmla="*/ 6 h 30"/>
                <a:gd name="T40" fmla="*/ 7 w 22"/>
                <a:gd name="T41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0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21" y="2"/>
                    <a:pt x="21" y="8"/>
                  </a:cubicBezTo>
                  <a:cubicBezTo>
                    <a:pt x="21" y="11"/>
                    <a:pt x="19" y="13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5"/>
                    <a:pt x="22" y="18"/>
                    <a:pt x="22" y="21"/>
                  </a:cubicBezTo>
                  <a:cubicBezTo>
                    <a:pt x="22" y="28"/>
                    <a:pt x="16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0"/>
                  </a:lnTo>
                  <a:close/>
                  <a:moveTo>
                    <a:pt x="7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2" y="24"/>
                    <a:pt x="15" y="24"/>
                    <a:pt x="15" y="21"/>
                  </a:cubicBezTo>
                  <a:cubicBezTo>
                    <a:pt x="15" y="17"/>
                    <a:pt x="12" y="17"/>
                    <a:pt x="9" y="17"/>
                  </a:cubicBezTo>
                  <a:cubicBezTo>
                    <a:pt x="7" y="17"/>
                    <a:pt x="7" y="17"/>
                    <a:pt x="7" y="17"/>
                  </a:cubicBezTo>
                  <a:lnTo>
                    <a:pt x="7" y="24"/>
                  </a:lnTo>
                  <a:close/>
                  <a:moveTo>
                    <a:pt x="7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4" y="11"/>
                    <a:pt x="14" y="9"/>
                  </a:cubicBezTo>
                  <a:cubicBezTo>
                    <a:pt x="14" y="6"/>
                    <a:pt x="12" y="6"/>
                    <a:pt x="9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2CC09F60-2B61-432A-AF10-83F165961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50060" y="2593242"/>
              <a:ext cx="101762" cy="114482"/>
            </a:xfrm>
            <a:custGeom>
              <a:avLst/>
              <a:gdLst>
                <a:gd name="T0" fmla="*/ 15 w 21"/>
                <a:gd name="T1" fmla="*/ 23 h 23"/>
                <a:gd name="T2" fmla="*/ 14 w 21"/>
                <a:gd name="T3" fmla="*/ 19 h 23"/>
                <a:gd name="T4" fmla="*/ 14 w 21"/>
                <a:gd name="T5" fmla="*/ 19 h 23"/>
                <a:gd name="T6" fmla="*/ 8 w 21"/>
                <a:gd name="T7" fmla="*/ 23 h 23"/>
                <a:gd name="T8" fmla="*/ 0 w 21"/>
                <a:gd name="T9" fmla="*/ 16 h 23"/>
                <a:gd name="T10" fmla="*/ 11 w 21"/>
                <a:gd name="T11" fmla="*/ 9 h 23"/>
                <a:gd name="T12" fmla="*/ 14 w 21"/>
                <a:gd name="T13" fmla="*/ 9 h 23"/>
                <a:gd name="T14" fmla="*/ 9 w 21"/>
                <a:gd name="T15" fmla="*/ 5 h 23"/>
                <a:gd name="T16" fmla="*/ 3 w 21"/>
                <a:gd name="T17" fmla="*/ 7 h 23"/>
                <a:gd name="T18" fmla="*/ 3 w 21"/>
                <a:gd name="T19" fmla="*/ 2 h 23"/>
                <a:gd name="T20" fmla="*/ 11 w 21"/>
                <a:gd name="T21" fmla="*/ 0 h 23"/>
                <a:gd name="T22" fmla="*/ 20 w 21"/>
                <a:gd name="T23" fmla="*/ 9 h 23"/>
                <a:gd name="T24" fmla="*/ 20 w 21"/>
                <a:gd name="T25" fmla="*/ 18 h 23"/>
                <a:gd name="T26" fmla="*/ 21 w 21"/>
                <a:gd name="T27" fmla="*/ 23 h 23"/>
                <a:gd name="T28" fmla="*/ 15 w 21"/>
                <a:gd name="T29" fmla="*/ 23 h 23"/>
                <a:gd name="T30" fmla="*/ 10 w 21"/>
                <a:gd name="T31" fmla="*/ 18 h 23"/>
                <a:gd name="T32" fmla="*/ 14 w 21"/>
                <a:gd name="T33" fmla="*/ 13 h 23"/>
                <a:gd name="T34" fmla="*/ 11 w 21"/>
                <a:gd name="T35" fmla="*/ 13 h 23"/>
                <a:gd name="T36" fmla="*/ 7 w 21"/>
                <a:gd name="T37" fmla="*/ 16 h 23"/>
                <a:gd name="T38" fmla="*/ 10 w 2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23">
                  <a:moveTo>
                    <a:pt x="15" y="23"/>
                  </a:moveTo>
                  <a:cubicBezTo>
                    <a:pt x="14" y="22"/>
                    <a:pt x="14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22"/>
                    <a:pt x="11" y="23"/>
                    <a:pt x="8" y="23"/>
                  </a:cubicBezTo>
                  <a:cubicBezTo>
                    <a:pt x="4" y="23"/>
                    <a:pt x="0" y="21"/>
                    <a:pt x="0" y="16"/>
                  </a:cubicBezTo>
                  <a:cubicBezTo>
                    <a:pt x="0" y="10"/>
                    <a:pt x="7" y="9"/>
                    <a:pt x="11" y="9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4" y="6"/>
                    <a:pt x="12" y="5"/>
                    <a:pt x="9" y="5"/>
                  </a:cubicBezTo>
                  <a:cubicBezTo>
                    <a:pt x="7" y="5"/>
                    <a:pt x="5" y="6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6" y="0"/>
                    <a:pt x="20" y="2"/>
                    <a:pt x="20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1" y="21"/>
                    <a:pt x="21" y="23"/>
                  </a:cubicBezTo>
                  <a:lnTo>
                    <a:pt x="15" y="23"/>
                  </a:lnTo>
                  <a:close/>
                  <a:moveTo>
                    <a:pt x="10" y="18"/>
                  </a:moveTo>
                  <a:cubicBezTo>
                    <a:pt x="12" y="18"/>
                    <a:pt x="14" y="16"/>
                    <a:pt x="14" y="13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7" y="14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7380917B-5026-4DE0-A1E4-E296EB7C1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0902" y="2593242"/>
              <a:ext cx="104942" cy="114482"/>
            </a:xfrm>
            <a:custGeom>
              <a:avLst/>
              <a:gdLst>
                <a:gd name="T0" fmla="*/ 0 w 21"/>
                <a:gd name="T1" fmla="*/ 1 h 23"/>
                <a:gd name="T2" fmla="*/ 6 w 21"/>
                <a:gd name="T3" fmla="*/ 1 h 23"/>
                <a:gd name="T4" fmla="*/ 6 w 21"/>
                <a:gd name="T5" fmla="*/ 5 h 23"/>
                <a:gd name="T6" fmla="*/ 6 w 21"/>
                <a:gd name="T7" fmla="*/ 5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AC60FD3F-8BD4-4E31-B1F1-3604B6E7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104" y="2548721"/>
              <a:ext cx="98582" cy="159003"/>
            </a:xfrm>
            <a:custGeom>
              <a:avLst/>
              <a:gdLst>
                <a:gd name="T0" fmla="*/ 0 w 31"/>
                <a:gd name="T1" fmla="*/ 0 h 50"/>
                <a:gd name="T2" fmla="*/ 10 w 31"/>
                <a:gd name="T3" fmla="*/ 0 h 50"/>
                <a:gd name="T4" fmla="*/ 10 w 31"/>
                <a:gd name="T5" fmla="*/ 29 h 50"/>
                <a:gd name="T6" fmla="*/ 11 w 31"/>
                <a:gd name="T7" fmla="*/ 29 h 50"/>
                <a:gd name="T8" fmla="*/ 19 w 31"/>
                <a:gd name="T9" fmla="*/ 15 h 50"/>
                <a:gd name="T10" fmla="*/ 31 w 31"/>
                <a:gd name="T11" fmla="*/ 15 h 50"/>
                <a:gd name="T12" fmla="*/ 20 w 31"/>
                <a:gd name="T13" fmla="*/ 31 h 50"/>
                <a:gd name="T14" fmla="*/ 31 w 31"/>
                <a:gd name="T15" fmla="*/ 50 h 50"/>
                <a:gd name="T16" fmla="*/ 19 w 31"/>
                <a:gd name="T17" fmla="*/ 50 h 50"/>
                <a:gd name="T18" fmla="*/ 11 w 31"/>
                <a:gd name="T19" fmla="*/ 32 h 50"/>
                <a:gd name="T20" fmla="*/ 10 w 31"/>
                <a:gd name="T21" fmla="*/ 32 h 50"/>
                <a:gd name="T22" fmla="*/ 10 w 31"/>
                <a:gd name="T23" fmla="*/ 50 h 50"/>
                <a:gd name="T24" fmla="*/ 0 w 31"/>
                <a:gd name="T25" fmla="*/ 50 h 50"/>
                <a:gd name="T26" fmla="*/ 0 w 31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0" y="0"/>
                  </a:moveTo>
                  <a:lnTo>
                    <a:pt x="10" y="0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9" y="15"/>
                  </a:lnTo>
                  <a:lnTo>
                    <a:pt x="31" y="15"/>
                  </a:lnTo>
                  <a:lnTo>
                    <a:pt x="20" y="31"/>
                  </a:lnTo>
                  <a:lnTo>
                    <a:pt x="31" y="50"/>
                  </a:lnTo>
                  <a:lnTo>
                    <a:pt x="19" y="50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716E7BF0-E592-4A77-A6FE-84C257AED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423" y="2046273"/>
              <a:ext cx="184443" cy="740953"/>
            </a:xfrm>
            <a:custGeom>
              <a:avLst/>
              <a:gdLst>
                <a:gd name="T0" fmla="*/ 35 w 38"/>
                <a:gd name="T1" fmla="*/ 0 h 149"/>
                <a:gd name="T2" fmla="*/ 10 w 38"/>
                <a:gd name="T3" fmla="*/ 0 h 149"/>
                <a:gd name="T4" fmla="*/ 0 w 38"/>
                <a:gd name="T5" fmla="*/ 149 h 149"/>
                <a:gd name="T6" fmla="*/ 12 w 38"/>
                <a:gd name="T7" fmla="*/ 148 h 149"/>
                <a:gd name="T8" fmla="*/ 37 w 38"/>
                <a:gd name="T9" fmla="*/ 43 h 149"/>
                <a:gd name="T10" fmla="*/ 35 w 38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49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28" y="119"/>
                    <a:pt x="37" y="82"/>
                    <a:pt x="37" y="43"/>
                  </a:cubicBezTo>
                  <a:cubicBezTo>
                    <a:pt x="38" y="26"/>
                    <a:pt x="37" y="13"/>
                    <a:pt x="35" y="0"/>
                  </a:cubicBezTo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509B583A-669C-4DDB-A5EF-227F23C65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908" y="2046273"/>
              <a:ext cx="171723" cy="731412"/>
            </a:xfrm>
            <a:custGeom>
              <a:avLst/>
              <a:gdLst>
                <a:gd name="T0" fmla="*/ 0 w 54"/>
                <a:gd name="T1" fmla="*/ 0 h 230"/>
                <a:gd name="T2" fmla="*/ 4 w 54"/>
                <a:gd name="T3" fmla="*/ 225 h 230"/>
                <a:gd name="T4" fmla="*/ 49 w 54"/>
                <a:gd name="T5" fmla="*/ 230 h 230"/>
                <a:gd name="T6" fmla="*/ 54 w 54"/>
                <a:gd name="T7" fmla="*/ 1 h 230"/>
                <a:gd name="T8" fmla="*/ 40 w 54"/>
                <a:gd name="T9" fmla="*/ 1 h 230"/>
                <a:gd name="T10" fmla="*/ 0 w 54"/>
                <a:gd name="T1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230">
                  <a:moveTo>
                    <a:pt x="0" y="0"/>
                  </a:moveTo>
                  <a:lnTo>
                    <a:pt x="4" y="225"/>
                  </a:lnTo>
                  <a:lnTo>
                    <a:pt x="49" y="230"/>
                  </a:lnTo>
                  <a:lnTo>
                    <a:pt x="54" y="1"/>
                  </a:lnTo>
                  <a:lnTo>
                    <a:pt x="4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9D8D209E-48DE-4C69-9D60-7CCC9F4A6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932" y="2065353"/>
              <a:ext cx="120842" cy="814094"/>
            </a:xfrm>
            <a:custGeom>
              <a:avLst/>
              <a:gdLst>
                <a:gd name="T0" fmla="*/ 25 w 38"/>
                <a:gd name="T1" fmla="*/ 256 h 256"/>
                <a:gd name="T2" fmla="*/ 0 w 38"/>
                <a:gd name="T3" fmla="*/ 256 h 256"/>
                <a:gd name="T4" fmla="*/ 0 w 38"/>
                <a:gd name="T5" fmla="*/ 0 h 256"/>
                <a:gd name="T6" fmla="*/ 38 w 38"/>
                <a:gd name="T7" fmla="*/ 0 h 256"/>
                <a:gd name="T8" fmla="*/ 38 w 38"/>
                <a:gd name="T9" fmla="*/ 59 h 256"/>
                <a:gd name="T10" fmla="*/ 25 w 38"/>
                <a:gd name="T11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56">
                  <a:moveTo>
                    <a:pt x="25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9"/>
                  </a:lnTo>
                  <a:lnTo>
                    <a:pt x="25" y="256"/>
                  </a:lnTo>
                  <a:close/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CDF33489-BCE9-4D2B-B5DF-1FBD7C93A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9743" y="246286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8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487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FE72BCF5-5697-4346-A0C7-C33267252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8364" y="2936688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6 h 17"/>
                <a:gd name="T10" fmla="*/ 5 w 17"/>
                <a:gd name="T11" fmla="*/ 10 h 17"/>
                <a:gd name="T12" fmla="*/ 3 w 17"/>
                <a:gd name="T13" fmla="*/ 17 h 17"/>
                <a:gd name="T14" fmla="*/ 9 w 17"/>
                <a:gd name="T15" fmla="*/ 12 h 17"/>
                <a:gd name="T16" fmla="*/ 14 w 17"/>
                <a:gd name="T17" fmla="*/ 17 h 17"/>
                <a:gd name="T18" fmla="*/ 12 w 17"/>
                <a:gd name="T19" fmla="*/ 9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5" y="10"/>
                  </a:lnTo>
                  <a:lnTo>
                    <a:pt x="3" y="17"/>
                  </a:lnTo>
                  <a:lnTo>
                    <a:pt x="9" y="12"/>
                  </a:lnTo>
                  <a:lnTo>
                    <a:pt x="14" y="17"/>
                  </a:lnTo>
                  <a:lnTo>
                    <a:pt x="12" y="9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CA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9EFD29BC-5732-4F36-B721-1FCD4400D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666" y="2895347"/>
              <a:ext cx="54061" cy="60421"/>
            </a:xfrm>
            <a:custGeom>
              <a:avLst/>
              <a:gdLst>
                <a:gd name="T0" fmla="*/ 17 w 17"/>
                <a:gd name="T1" fmla="*/ 6 h 19"/>
                <a:gd name="T2" fmla="*/ 11 w 17"/>
                <a:gd name="T3" fmla="*/ 6 h 19"/>
                <a:gd name="T4" fmla="*/ 8 w 17"/>
                <a:gd name="T5" fmla="*/ 0 h 19"/>
                <a:gd name="T6" fmla="*/ 7 w 17"/>
                <a:gd name="T7" fmla="*/ 8 h 19"/>
                <a:gd name="T8" fmla="*/ 0 w 17"/>
                <a:gd name="T9" fmla="*/ 8 h 19"/>
                <a:gd name="T10" fmla="*/ 5 w 17"/>
                <a:gd name="T11" fmla="*/ 11 h 19"/>
                <a:gd name="T12" fmla="*/ 4 w 17"/>
                <a:gd name="T13" fmla="*/ 19 h 19"/>
                <a:gd name="T14" fmla="*/ 10 w 17"/>
                <a:gd name="T15" fmla="*/ 14 h 19"/>
                <a:gd name="T16" fmla="*/ 14 w 17"/>
                <a:gd name="T17" fmla="*/ 17 h 19"/>
                <a:gd name="T18" fmla="*/ 13 w 17"/>
                <a:gd name="T19" fmla="*/ 11 h 19"/>
                <a:gd name="T20" fmla="*/ 17 w 17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9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5" y="11"/>
                  </a:lnTo>
                  <a:lnTo>
                    <a:pt x="4" y="19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3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1A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C545BB88-AD02-4685-8B25-CA815BA1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405" y="248830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7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5F7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78128FDD-8094-407A-9136-5E9C2050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9627" y="2570982"/>
              <a:ext cx="54061" cy="57241"/>
            </a:xfrm>
            <a:custGeom>
              <a:avLst/>
              <a:gdLst>
                <a:gd name="T0" fmla="*/ 17 w 17"/>
                <a:gd name="T1" fmla="*/ 7 h 18"/>
                <a:gd name="T2" fmla="*/ 11 w 17"/>
                <a:gd name="T3" fmla="*/ 7 h 18"/>
                <a:gd name="T4" fmla="*/ 8 w 17"/>
                <a:gd name="T5" fmla="*/ 0 h 18"/>
                <a:gd name="T6" fmla="*/ 6 w 17"/>
                <a:gd name="T7" fmla="*/ 7 h 18"/>
                <a:gd name="T8" fmla="*/ 0 w 17"/>
                <a:gd name="T9" fmla="*/ 7 h 18"/>
                <a:gd name="T10" fmla="*/ 5 w 17"/>
                <a:gd name="T11" fmla="*/ 11 h 18"/>
                <a:gd name="T12" fmla="*/ 3 w 17"/>
                <a:gd name="T13" fmla="*/ 18 h 18"/>
                <a:gd name="T14" fmla="*/ 9 w 17"/>
                <a:gd name="T15" fmla="*/ 13 h 18"/>
                <a:gd name="T16" fmla="*/ 14 w 17"/>
                <a:gd name="T17" fmla="*/ 18 h 18"/>
                <a:gd name="T18" fmla="*/ 12 w 17"/>
                <a:gd name="T19" fmla="*/ 10 h 18"/>
                <a:gd name="T20" fmla="*/ 17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17" y="7"/>
                  </a:moveTo>
                  <a:lnTo>
                    <a:pt x="11" y="7"/>
                  </a:lnTo>
                  <a:lnTo>
                    <a:pt x="8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4" y="18"/>
                  </a:lnTo>
                  <a:lnTo>
                    <a:pt x="12" y="1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738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A3C200E4-B58C-4D6F-867B-B7C506E6F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9167" y="2806306"/>
              <a:ext cx="60421" cy="54061"/>
            </a:xfrm>
            <a:custGeom>
              <a:avLst/>
              <a:gdLst>
                <a:gd name="T0" fmla="*/ 5 w 19"/>
                <a:gd name="T1" fmla="*/ 17 h 17"/>
                <a:gd name="T2" fmla="*/ 6 w 19"/>
                <a:gd name="T3" fmla="*/ 11 h 17"/>
                <a:gd name="T4" fmla="*/ 0 w 19"/>
                <a:gd name="T5" fmla="*/ 8 h 17"/>
                <a:gd name="T6" fmla="*/ 6 w 19"/>
                <a:gd name="T7" fmla="*/ 6 h 17"/>
                <a:gd name="T8" fmla="*/ 9 w 19"/>
                <a:gd name="T9" fmla="*/ 0 h 17"/>
                <a:gd name="T10" fmla="*/ 11 w 19"/>
                <a:gd name="T11" fmla="*/ 6 h 17"/>
                <a:gd name="T12" fmla="*/ 19 w 19"/>
                <a:gd name="T13" fmla="*/ 6 h 17"/>
                <a:gd name="T14" fmla="*/ 12 w 19"/>
                <a:gd name="T15" fmla="*/ 11 h 17"/>
                <a:gd name="T16" fmla="*/ 15 w 19"/>
                <a:gd name="T17" fmla="*/ 17 h 17"/>
                <a:gd name="T18" fmla="*/ 9 w 19"/>
                <a:gd name="T19" fmla="*/ 14 h 17"/>
                <a:gd name="T20" fmla="*/ 5 w 19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7">
                  <a:moveTo>
                    <a:pt x="5" y="17"/>
                  </a:moveTo>
                  <a:lnTo>
                    <a:pt x="6" y="11"/>
                  </a:lnTo>
                  <a:lnTo>
                    <a:pt x="0" y="8"/>
                  </a:lnTo>
                  <a:lnTo>
                    <a:pt x="6" y="6"/>
                  </a:lnTo>
                  <a:lnTo>
                    <a:pt x="9" y="0"/>
                  </a:lnTo>
                  <a:lnTo>
                    <a:pt x="11" y="6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15" y="17"/>
                  </a:lnTo>
                  <a:lnTo>
                    <a:pt x="9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879A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13B8F893-1C39-4D4A-B3C3-60E12CE1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608" y="2685464"/>
              <a:ext cx="57241" cy="57241"/>
            </a:xfrm>
            <a:custGeom>
              <a:avLst/>
              <a:gdLst>
                <a:gd name="T0" fmla="*/ 18 w 18"/>
                <a:gd name="T1" fmla="*/ 7 h 18"/>
                <a:gd name="T2" fmla="*/ 11 w 18"/>
                <a:gd name="T3" fmla="*/ 7 h 18"/>
                <a:gd name="T4" fmla="*/ 9 w 18"/>
                <a:gd name="T5" fmla="*/ 0 h 18"/>
                <a:gd name="T6" fmla="*/ 7 w 18"/>
                <a:gd name="T7" fmla="*/ 7 h 18"/>
                <a:gd name="T8" fmla="*/ 0 w 18"/>
                <a:gd name="T9" fmla="*/ 7 h 18"/>
                <a:gd name="T10" fmla="*/ 6 w 18"/>
                <a:gd name="T11" fmla="*/ 11 h 18"/>
                <a:gd name="T12" fmla="*/ 4 w 18"/>
                <a:gd name="T13" fmla="*/ 18 h 18"/>
                <a:gd name="T14" fmla="*/ 9 w 18"/>
                <a:gd name="T15" fmla="*/ 13 h 18"/>
                <a:gd name="T16" fmla="*/ 15 w 18"/>
                <a:gd name="T17" fmla="*/ 18 h 18"/>
                <a:gd name="T18" fmla="*/ 12 w 18"/>
                <a:gd name="T19" fmla="*/ 10 h 18"/>
                <a:gd name="T20" fmla="*/ 18 w 18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8">
                  <a:moveTo>
                    <a:pt x="18" y="7"/>
                  </a:moveTo>
                  <a:lnTo>
                    <a:pt x="11" y="7"/>
                  </a:lnTo>
                  <a:lnTo>
                    <a:pt x="9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6" y="11"/>
                  </a:lnTo>
                  <a:lnTo>
                    <a:pt x="4" y="18"/>
                  </a:lnTo>
                  <a:lnTo>
                    <a:pt x="9" y="13"/>
                  </a:lnTo>
                  <a:lnTo>
                    <a:pt x="15" y="18"/>
                  </a:lnTo>
                  <a:lnTo>
                    <a:pt x="12" y="1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7D9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7EFD8780-F207-4202-B80A-28875FD81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5261" y="2504201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7 w 17"/>
                <a:gd name="T7" fmla="*/ 6 h 17"/>
                <a:gd name="T8" fmla="*/ 0 w 17"/>
                <a:gd name="T9" fmla="*/ 6 h 17"/>
                <a:gd name="T10" fmla="*/ 7 w 17"/>
                <a:gd name="T11" fmla="*/ 10 h 17"/>
                <a:gd name="T12" fmla="*/ 4 w 17"/>
                <a:gd name="T13" fmla="*/ 17 h 17"/>
                <a:gd name="T14" fmla="*/ 10 w 17"/>
                <a:gd name="T15" fmla="*/ 12 h 17"/>
                <a:gd name="T16" fmla="*/ 14 w 17"/>
                <a:gd name="T17" fmla="*/ 17 h 17"/>
                <a:gd name="T18" fmla="*/ 13 w 17"/>
                <a:gd name="T19" fmla="*/ 10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7" y="10"/>
                  </a:lnTo>
                  <a:lnTo>
                    <a:pt x="4" y="17"/>
                  </a:lnTo>
                  <a:lnTo>
                    <a:pt x="10" y="12"/>
                  </a:lnTo>
                  <a:lnTo>
                    <a:pt x="14" y="17"/>
                  </a:lnTo>
                  <a:lnTo>
                    <a:pt x="13" y="1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2D6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3147F473-4E2F-4245-BE6F-26AAF594F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8940" y="2593242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7 h 17"/>
                <a:gd name="T10" fmla="*/ 6 w 17"/>
                <a:gd name="T11" fmla="*/ 11 h 17"/>
                <a:gd name="T12" fmla="*/ 3 w 17"/>
                <a:gd name="T13" fmla="*/ 17 h 17"/>
                <a:gd name="T14" fmla="*/ 9 w 17"/>
                <a:gd name="T15" fmla="*/ 14 h 17"/>
                <a:gd name="T16" fmla="*/ 14 w 17"/>
                <a:gd name="T17" fmla="*/ 17 h 17"/>
                <a:gd name="T18" fmla="*/ 12 w 17"/>
                <a:gd name="T19" fmla="*/ 11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9" y="14"/>
                  </a:lnTo>
                  <a:lnTo>
                    <a:pt x="14" y="17"/>
                  </a:lnTo>
                  <a:lnTo>
                    <a:pt x="12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AB9ACA88-B9C1-41CD-905E-FB60F748B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7522" y="2911248"/>
              <a:ext cx="57241" cy="54061"/>
            </a:xfrm>
            <a:custGeom>
              <a:avLst/>
              <a:gdLst>
                <a:gd name="T0" fmla="*/ 18 w 18"/>
                <a:gd name="T1" fmla="*/ 6 h 17"/>
                <a:gd name="T2" fmla="*/ 10 w 18"/>
                <a:gd name="T3" fmla="*/ 6 h 17"/>
                <a:gd name="T4" fmla="*/ 9 w 18"/>
                <a:gd name="T5" fmla="*/ 0 h 17"/>
                <a:gd name="T6" fmla="*/ 7 w 18"/>
                <a:gd name="T7" fmla="*/ 6 h 17"/>
                <a:gd name="T8" fmla="*/ 0 w 18"/>
                <a:gd name="T9" fmla="*/ 6 h 17"/>
                <a:gd name="T10" fmla="*/ 6 w 18"/>
                <a:gd name="T11" fmla="*/ 11 h 17"/>
                <a:gd name="T12" fmla="*/ 4 w 18"/>
                <a:gd name="T13" fmla="*/ 17 h 17"/>
                <a:gd name="T14" fmla="*/ 9 w 18"/>
                <a:gd name="T15" fmla="*/ 12 h 17"/>
                <a:gd name="T16" fmla="*/ 15 w 18"/>
                <a:gd name="T17" fmla="*/ 17 h 17"/>
                <a:gd name="T18" fmla="*/ 12 w 18"/>
                <a:gd name="T19" fmla="*/ 11 h 17"/>
                <a:gd name="T20" fmla="*/ 18 w 18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7">
                  <a:moveTo>
                    <a:pt x="18" y="6"/>
                  </a:moveTo>
                  <a:lnTo>
                    <a:pt x="10" y="6"/>
                  </a:lnTo>
                  <a:lnTo>
                    <a:pt x="9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6" y="11"/>
                  </a:lnTo>
                  <a:lnTo>
                    <a:pt x="4" y="17"/>
                  </a:lnTo>
                  <a:lnTo>
                    <a:pt x="9" y="12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6B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84" name="Straight Connector 83"/>
          <p:cNvCxnSpPr/>
          <p:nvPr/>
        </p:nvCxnSpPr>
        <p:spPr>
          <a:xfrm>
            <a:off x="-15241" y="5067501"/>
            <a:ext cx="91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30416" y="983734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i="1" dirty="0">
                <a:solidFill>
                  <a:schemeClr val="bg1"/>
                </a:solidFill>
                <a:latin typeface="Futura Lt BT" panose="020B0402020204020303" pitchFamily="34" charset="0"/>
              </a:rPr>
              <a:t>Meeting with 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809506BE-90AB-CB44-A346-816484D61B92}"/>
              </a:ext>
            </a:extLst>
          </p:cNvPr>
          <p:cNvSpPr/>
          <p:nvPr/>
        </p:nvSpPr>
        <p:spPr>
          <a:xfrm>
            <a:off x="1432452" y="1522293"/>
            <a:ext cx="6095988" cy="3271441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Rectangle 3"/>
          <p:cNvSpPr/>
          <p:nvPr/>
        </p:nvSpPr>
        <p:spPr>
          <a:xfrm>
            <a:off x="2850652" y="5020726"/>
            <a:ext cx="2978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SMOCR, </a:t>
            </a:r>
            <a:r>
              <a:rPr lang="cs-CZ" sz="200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Praha, 0</a:t>
            </a:r>
            <a:r>
              <a:rPr lang="sk-SK" sz="200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lang="en-US" sz="200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.03.2022</a:t>
            </a:r>
            <a:endParaRPr lang="en-US" sz="200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82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431370"/>
            <a:ext cx="8045141" cy="83228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EIB </a:t>
            </a:r>
            <a:r>
              <a:rPr lang="sk-SK" sz="2800" dirty="0">
                <a:solidFill>
                  <a:srgbClr val="0070C0"/>
                </a:solidFill>
              </a:rPr>
              <a:t>ÚVER PRE </a:t>
            </a:r>
            <a:r>
              <a:rPr lang="sk-SK" sz="2800" dirty="0" smtClean="0">
                <a:solidFill>
                  <a:srgbClr val="0070C0"/>
                </a:solidFill>
              </a:rPr>
              <a:t>mestá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INDI</a:t>
            </a:r>
            <a:r>
              <a:rPr lang="sk-SK" sz="2800" dirty="0" err="1">
                <a:solidFill>
                  <a:srgbClr val="0070C0"/>
                </a:solidFill>
              </a:rPr>
              <a:t>katívne</a:t>
            </a:r>
            <a:r>
              <a:rPr lang="sk-SK" sz="2800" dirty="0">
                <a:solidFill>
                  <a:srgbClr val="0070C0"/>
                </a:solidFill>
              </a:rPr>
              <a:t> kľúčové podmienky</a:t>
            </a:r>
            <a:r>
              <a:rPr lang="en-US" sz="2800" dirty="0">
                <a:solidFill>
                  <a:srgbClr val="0070C0"/>
                </a:solidFill>
              </a:rPr>
              <a:t>* </a:t>
            </a:r>
            <a:r>
              <a:rPr lang="sk-SK" sz="2800" dirty="0" smtClean="0">
                <a:solidFill>
                  <a:srgbClr val="0070C0"/>
                </a:solidFill>
              </a:rPr>
              <a:t>1</a:t>
            </a:r>
            <a:r>
              <a:rPr lang="en-US" sz="2800" dirty="0" smtClean="0">
                <a:solidFill>
                  <a:srgbClr val="0070C0"/>
                </a:solidFill>
              </a:rPr>
              <a:t>/2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6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7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7894" y="1669598"/>
            <a:ext cx="8238051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 smtClean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10803" y="1443038"/>
            <a:ext cx="8280400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Účel: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altLang="en-US" sz="1600" dirty="0" smtClean="0"/>
              <a:t>Financovanie mestských investícií vhodných pre EIB </a:t>
            </a:r>
            <a:r>
              <a:rPr lang="en-GB" altLang="en-US" sz="1600" dirty="0" smtClean="0"/>
              <a:t> (“</a:t>
            </a:r>
            <a:r>
              <a:rPr lang="en-GB" altLang="en-US" sz="1600" dirty="0" err="1" smtClean="0"/>
              <a:t>Proje</a:t>
            </a:r>
            <a:r>
              <a:rPr lang="sk-SK" altLang="en-US" sz="1600" dirty="0" smtClean="0"/>
              <a:t>k</a:t>
            </a:r>
            <a:r>
              <a:rPr lang="en-GB" altLang="en-US" sz="1600" dirty="0" smtClean="0"/>
              <a:t>t”, capex </a:t>
            </a:r>
            <a:r>
              <a:rPr lang="en-GB" altLang="en-US" sz="1600" dirty="0" err="1" smtClean="0"/>
              <a:t>nie</a:t>
            </a:r>
            <a:r>
              <a:rPr lang="en-GB" altLang="en-US" sz="1600" dirty="0" smtClean="0"/>
              <a:t> </a:t>
            </a:r>
            <a:r>
              <a:rPr lang="en-GB" altLang="en-US" sz="1600" dirty="0" err="1" smtClean="0"/>
              <a:t>opex</a:t>
            </a:r>
            <a:r>
              <a:rPr lang="en-GB" altLang="en-US" sz="1600" dirty="0" smtClean="0"/>
              <a:t>)</a:t>
            </a:r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Doba implementácie projektu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sk-SK" altLang="en-US" sz="1600" dirty="0" smtClean="0">
                <a:ea typeface="Open Sans" panose="020B0606030504020204" pitchFamily="34" charset="0"/>
              </a:rPr>
              <a:t>do 4</a:t>
            </a:r>
            <a:r>
              <a:rPr lang="en-GB" altLang="en-US" sz="1600" dirty="0" smtClean="0"/>
              <a:t> </a:t>
            </a:r>
            <a:r>
              <a:rPr lang="sk-SK" altLang="en-US" sz="1600" dirty="0" smtClean="0"/>
              <a:t>rokov</a:t>
            </a:r>
            <a:endParaRPr lang="en-GB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Dlžník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altLang="en-US" sz="1600" dirty="0" smtClean="0"/>
              <a:t>M</a:t>
            </a:r>
            <a:r>
              <a:rPr lang="sk-SK" altLang="en-US" sz="1600" dirty="0" smtClean="0"/>
              <a:t>e</a:t>
            </a:r>
            <a:r>
              <a:rPr lang="en-GB" altLang="en-US" sz="1600" dirty="0" err="1" smtClean="0"/>
              <a:t>sto</a:t>
            </a:r>
            <a:r>
              <a:rPr lang="sk-SK" altLang="en-US" sz="1600" dirty="0" smtClean="0"/>
              <a:t>/mestská spoločnosť</a:t>
            </a:r>
            <a:r>
              <a:rPr lang="cs-CZ" altLang="en-US" sz="1600" dirty="0" smtClean="0"/>
              <a:t> </a:t>
            </a:r>
            <a:endParaRPr lang="en-GB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Suma úveru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cs-CZ" altLang="en-US" sz="1600" dirty="0" smtClean="0">
                <a:ea typeface="Open Sans" panose="020B0606030504020204" pitchFamily="34" charset="0"/>
              </a:rPr>
              <a:t>min. E</a:t>
            </a:r>
            <a:r>
              <a:rPr lang="en-GB" altLang="en-US" sz="1600" dirty="0" smtClean="0"/>
              <a:t>UR 1</a:t>
            </a:r>
            <a:r>
              <a:rPr lang="cs-CZ" altLang="en-US" sz="1600" dirty="0" smtClean="0"/>
              <a:t>2</a:t>
            </a:r>
            <a:r>
              <a:rPr lang="en-US" altLang="en-US" sz="1600" dirty="0" smtClean="0"/>
              <a:t>.5</a:t>
            </a:r>
            <a:r>
              <a:rPr lang="en-GB" altLang="en-US" sz="1600" dirty="0" smtClean="0"/>
              <a:t>m</a:t>
            </a:r>
            <a:r>
              <a:rPr lang="sk-SK" altLang="en-US" sz="1600" dirty="0" smtClean="0"/>
              <a:t> </a:t>
            </a:r>
            <a:r>
              <a:rPr lang="en-US" altLang="en-US" sz="1600" dirty="0" smtClean="0"/>
              <a:t>(ca CZK 320m)</a:t>
            </a:r>
            <a:r>
              <a:rPr lang="sk-SK" altLang="en-US" sz="1600" dirty="0" smtClean="0"/>
              <a:t> </a:t>
            </a:r>
            <a:r>
              <a:rPr lang="en-GB" altLang="en-US" sz="1600" dirty="0" smtClean="0"/>
              <a:t> </a:t>
            </a:r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Minimálna výška investície</a:t>
            </a:r>
            <a:r>
              <a:rPr lang="en-US" altLang="en-US" sz="1600" dirty="0" smtClean="0"/>
              <a:t>: EUR </a:t>
            </a:r>
            <a:r>
              <a:rPr lang="sk-SK" altLang="en-US" sz="1600" dirty="0" smtClean="0"/>
              <a:t>2</a:t>
            </a:r>
            <a:r>
              <a:rPr lang="en-US" altLang="en-US" sz="1600" dirty="0" smtClean="0"/>
              <a:t>5m (ca CZK 640m)</a:t>
            </a:r>
            <a:endParaRPr lang="en-GB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Minimálne percento podpory klímy </a:t>
            </a:r>
            <a:r>
              <a:rPr lang="en-US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&amp; </a:t>
            </a: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životného prostredia</a:t>
            </a:r>
            <a:r>
              <a:rPr lang="en-US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altLang="en-US" sz="1600" dirty="0" smtClean="0"/>
              <a:t>na diskusiu</a:t>
            </a:r>
            <a:endParaRPr lang="en-GB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Čerpanie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altLang="en-US" sz="1600" dirty="0" smtClean="0">
                <a:ea typeface="Open Sans" panose="020B0606030504020204" pitchFamily="34" charset="0"/>
              </a:rPr>
              <a:t>v </a:t>
            </a:r>
            <a:r>
              <a:rPr lang="en-US" altLang="en-US" sz="1600" dirty="0" err="1" smtClean="0">
                <a:ea typeface="Open Sans" panose="020B0606030504020204" pitchFamily="34" charset="0"/>
              </a:rPr>
              <a:t>tran</a:t>
            </a:r>
            <a:r>
              <a:rPr lang="sk-SK" altLang="en-US" sz="1600" dirty="0" err="1" smtClean="0">
                <a:ea typeface="Open Sans" panose="020B0606030504020204" pitchFamily="34" charset="0"/>
              </a:rPr>
              <a:t>žiach</a:t>
            </a:r>
            <a:r>
              <a:rPr lang="en-GB" altLang="en-US" sz="1600" dirty="0" smtClean="0"/>
              <a:t> (mini</a:t>
            </a:r>
            <a:r>
              <a:rPr lang="sk-SK" altLang="en-US" sz="1600" dirty="0" err="1" smtClean="0"/>
              <a:t>málne</a:t>
            </a:r>
            <a:r>
              <a:rPr lang="en-GB" altLang="en-US" sz="1600" dirty="0" smtClean="0"/>
              <a:t> </a:t>
            </a:r>
            <a:r>
              <a:rPr lang="en-GB" altLang="en-US" sz="1600" dirty="0"/>
              <a:t>EUR </a:t>
            </a:r>
            <a:r>
              <a:rPr lang="en-GB" altLang="en-US" sz="1600" dirty="0" smtClean="0"/>
              <a:t>3m</a:t>
            </a:r>
            <a:r>
              <a:rPr lang="sk-SK" altLang="en-US" sz="1600" dirty="0" smtClean="0"/>
              <a:t>/</a:t>
            </a:r>
            <a:r>
              <a:rPr lang="sk-SK" altLang="en-US" sz="1600" dirty="0" err="1" smtClean="0"/>
              <a:t>tranžu</a:t>
            </a:r>
            <a:r>
              <a:rPr lang="en-GB" altLang="en-US" sz="1600" dirty="0" smtClean="0"/>
              <a:t>)</a:t>
            </a:r>
            <a:endParaRPr lang="en-GB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Obdobie čerpania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altLang="en-US" sz="1600" dirty="0"/>
              <a:t>3-4 </a:t>
            </a:r>
            <a:r>
              <a:rPr lang="en-GB" altLang="en-US" sz="1600" dirty="0" err="1"/>
              <a:t>roky</a:t>
            </a:r>
            <a:endParaRPr lang="en-GB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Splatnosť</a:t>
            </a:r>
            <a:r>
              <a:rPr lang="en-US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sk-SK" altLang="en-US" sz="1600" dirty="0" smtClean="0"/>
              <a:t>Pre každú </a:t>
            </a:r>
            <a:r>
              <a:rPr lang="sk-SK" altLang="en-US" sz="1600" dirty="0" err="1" smtClean="0"/>
              <a:t>tranžu</a:t>
            </a:r>
            <a:r>
              <a:rPr lang="en-US" altLang="en-US" sz="1600" dirty="0" smtClean="0"/>
              <a:t>, </a:t>
            </a:r>
            <a:r>
              <a:rPr lang="en-US" altLang="en-US" sz="1600" dirty="0"/>
              <a:t>tenor </a:t>
            </a:r>
            <a:r>
              <a:rPr lang="sk-SK" altLang="en-US" sz="1600" dirty="0" smtClean="0"/>
              <a:t>od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4 </a:t>
            </a:r>
            <a:r>
              <a:rPr lang="sk-SK" altLang="en-US" sz="1600" dirty="0" smtClean="0"/>
              <a:t>rokov</a:t>
            </a:r>
            <a:r>
              <a:rPr lang="en-US" altLang="en-US" sz="1600" dirty="0" smtClean="0"/>
              <a:t> </a:t>
            </a:r>
            <a:r>
              <a:rPr lang="sk-SK" altLang="en-US" sz="1600" dirty="0" smtClean="0"/>
              <a:t>a až do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25 </a:t>
            </a:r>
            <a:r>
              <a:rPr lang="sk-SK" altLang="en-US" sz="1600" dirty="0" smtClean="0"/>
              <a:t>rokov</a:t>
            </a:r>
            <a:r>
              <a:rPr lang="en-US" altLang="en-US" sz="1600" dirty="0" smtClean="0"/>
              <a:t> </a:t>
            </a:r>
            <a:endParaRPr lang="en-US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Splácanie istiny</a:t>
            </a:r>
            <a:r>
              <a:rPr lang="en-US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altLang="en-US" sz="1600" dirty="0" smtClean="0"/>
              <a:t>Individuálne nastaviteľné pre každú </a:t>
            </a:r>
            <a:r>
              <a:rPr lang="sk-SK" altLang="en-US" sz="1600" dirty="0" err="1" smtClean="0"/>
              <a:t>tranžu</a:t>
            </a:r>
            <a:r>
              <a:rPr lang="sk-SK" altLang="en-US" sz="1600" dirty="0" smtClean="0"/>
              <a:t> s pravidelnými splátkami istiny</a:t>
            </a:r>
            <a:r>
              <a:rPr lang="en-US" altLang="en-US" sz="1600" dirty="0" smtClean="0"/>
              <a:t> (</a:t>
            </a:r>
            <a:r>
              <a:rPr lang="sk-SK" altLang="en-US" sz="1600" dirty="0" smtClean="0"/>
              <a:t>štvrťročne, polročne, ročne</a:t>
            </a:r>
            <a:r>
              <a:rPr lang="en-US" altLang="en-US" sz="1600" dirty="0" smtClean="0"/>
              <a:t>) </a:t>
            </a:r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Odklad splatnosti istiny</a:t>
            </a:r>
            <a:r>
              <a:rPr lang="en-US" altLang="en-US" sz="1600" dirty="0" smtClean="0">
                <a:solidFill>
                  <a:srgbClr val="015CAB"/>
                </a:solidFill>
              </a:rPr>
              <a:t>: </a:t>
            </a:r>
            <a:r>
              <a:rPr lang="sk-SK" altLang="en-US" sz="1600" dirty="0" smtClean="0"/>
              <a:t>Odklady splácania istiny až do 3 rokov pre každú </a:t>
            </a:r>
            <a:r>
              <a:rPr lang="sk-SK" altLang="en-US" sz="1600" dirty="0" err="1" smtClean="0"/>
              <a:t>tranžu</a:t>
            </a:r>
            <a:r>
              <a:rPr lang="sk-SK" altLang="en-US" sz="1600" dirty="0" smtClean="0"/>
              <a:t> individuálne.</a:t>
            </a:r>
            <a:endParaRPr lang="en-US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endParaRPr lang="sk-SK" altLang="en-US" sz="12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endParaRPr lang="sk-SK" altLang="en-US" sz="12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en-US" altLang="en-US" sz="1100" dirty="0" smtClean="0"/>
              <a:t>* </a:t>
            </a:r>
            <a:r>
              <a:rPr lang="sk-SK" altLang="en-US" sz="1100" dirty="0"/>
              <a:t>Podlieha ohodnoteniu EIB a schváleniu jej manažmentom</a:t>
            </a:r>
            <a:endParaRPr lang="en-GB" altLang="en-US" sz="11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endParaRPr lang="en-US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endParaRPr lang="en-US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endParaRPr lang="en-GB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05411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3" y="431370"/>
            <a:ext cx="8045141" cy="83228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EIB </a:t>
            </a:r>
            <a:r>
              <a:rPr lang="sk-SK" sz="2800" dirty="0" smtClean="0">
                <a:solidFill>
                  <a:srgbClr val="0070C0"/>
                </a:solidFill>
              </a:rPr>
              <a:t>ÚVER PRE </a:t>
            </a:r>
            <a:r>
              <a:rPr lang="en-US" sz="2800" dirty="0" err="1" smtClean="0">
                <a:solidFill>
                  <a:srgbClr val="0070C0"/>
                </a:solidFill>
              </a:rPr>
              <a:t>mest</a:t>
            </a:r>
            <a:r>
              <a:rPr lang="cs-CZ" sz="2800" dirty="0" smtClean="0">
                <a:solidFill>
                  <a:srgbClr val="0070C0"/>
                </a:solidFill>
              </a:rPr>
              <a:t>á</a:t>
            </a:r>
            <a:r>
              <a:rPr lang="en-US" sz="2800" dirty="0" smtClean="0">
                <a:solidFill>
                  <a:srgbClr val="0070C0"/>
                </a:solidFill>
              </a:rPr>
              <a:t/>
            </a:r>
            <a:br>
              <a:rPr lang="en-US" sz="2800" dirty="0" smtClean="0">
                <a:solidFill>
                  <a:srgbClr val="0070C0"/>
                </a:solidFill>
              </a:rPr>
            </a:br>
            <a:r>
              <a:rPr lang="en-US" sz="2800" dirty="0" smtClean="0">
                <a:solidFill>
                  <a:srgbClr val="0070C0"/>
                </a:solidFill>
              </a:rPr>
              <a:t>INDI</a:t>
            </a:r>
            <a:r>
              <a:rPr lang="sk-SK" sz="2800" dirty="0" err="1" smtClean="0">
                <a:solidFill>
                  <a:srgbClr val="0070C0"/>
                </a:solidFill>
              </a:rPr>
              <a:t>katívne</a:t>
            </a:r>
            <a:r>
              <a:rPr lang="sk-SK" sz="2800" dirty="0" smtClean="0">
                <a:solidFill>
                  <a:srgbClr val="0070C0"/>
                </a:solidFill>
              </a:rPr>
              <a:t> kľúčové podmienky</a:t>
            </a:r>
            <a:r>
              <a:rPr lang="en-US" sz="2800" dirty="0" smtClean="0">
                <a:solidFill>
                  <a:srgbClr val="0070C0"/>
                </a:solidFill>
              </a:rPr>
              <a:t>* 2/2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6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7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7894" y="1669598"/>
            <a:ext cx="8238051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 smtClean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10803" y="1443038"/>
            <a:ext cx="722669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4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Times New Roman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Obdobia splácania úrokov</a:t>
            </a:r>
            <a:r>
              <a:rPr lang="en-US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altLang="en-US" sz="1600" dirty="0" smtClean="0"/>
              <a:t>štvrťročne, polročne, ročne</a:t>
            </a:r>
            <a:r>
              <a:rPr lang="en-US" altLang="en-US" sz="1600" dirty="0" smtClean="0"/>
              <a:t>.</a:t>
            </a:r>
            <a:endParaRPr lang="en-US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Úrokové sadzby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sk-SK" altLang="en-US" sz="1600" dirty="0" smtClean="0">
                <a:ea typeface="Open Sans" panose="020B0606030504020204" pitchFamily="34" charset="0"/>
              </a:rPr>
              <a:t>Pevné alebo plávajúce. Dlžník rozhoduje o type úrokovej sadzby pre každú </a:t>
            </a:r>
            <a:r>
              <a:rPr lang="sk-SK" altLang="en-US" sz="1600" dirty="0" err="1" smtClean="0">
                <a:ea typeface="Open Sans" panose="020B0606030504020204" pitchFamily="34" charset="0"/>
              </a:rPr>
              <a:t>tranžu</a:t>
            </a:r>
            <a:r>
              <a:rPr lang="sk-SK" altLang="en-US" sz="1600" dirty="0" smtClean="0">
                <a:ea typeface="Open Sans" panose="020B0606030504020204" pitchFamily="34" charset="0"/>
              </a:rPr>
              <a:t>. Možnosť odsúhlasenia úrokovej sadzby na obdobie kratšie ako splatnosť </a:t>
            </a:r>
            <a:r>
              <a:rPr lang="sk-SK" altLang="en-US" sz="1600" dirty="0" err="1" smtClean="0">
                <a:ea typeface="Open Sans" panose="020B0606030504020204" pitchFamily="34" charset="0"/>
              </a:rPr>
              <a:t>tranže</a:t>
            </a:r>
            <a:r>
              <a:rPr lang="sk-SK" altLang="en-US" sz="1600" dirty="0" smtClean="0">
                <a:ea typeface="Open Sans" panose="020B0606030504020204" pitchFamily="34" charset="0"/>
              </a:rPr>
              <a:t> (možnosť tzv. „revízie“ alebo „konverzie“)</a:t>
            </a:r>
            <a:r>
              <a:rPr lang="en-US" altLang="en-US" sz="1600" dirty="0" smtClean="0"/>
              <a:t> </a:t>
            </a:r>
            <a:endParaRPr lang="en-US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en-US" altLang="en-US" sz="1650" b="1" dirty="0" err="1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Meny</a:t>
            </a:r>
            <a:r>
              <a:rPr lang="en-US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alt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  CZK, EUR </a:t>
            </a:r>
            <a:r>
              <a:rPr lang="en-US" altLang="en-US" sz="16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alebo</a:t>
            </a:r>
            <a:r>
              <a:rPr lang="en-US" alt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 USD</a:t>
            </a: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k-SK" alt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menu možno zvoliť pred čerpaním každej </a:t>
            </a:r>
            <a:r>
              <a:rPr lang="sk-SK" altLang="en-US" sz="16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tranže</a:t>
            </a:r>
            <a:endParaRPr lang="en-US" altLang="en-US" sz="16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Cena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altLang="en-US" sz="1600" dirty="0"/>
              <a:t>EIB AAA </a:t>
            </a:r>
            <a:r>
              <a:rPr lang="sk-SK" altLang="en-US" sz="1600" dirty="0" smtClean="0"/>
              <a:t>zdroje</a:t>
            </a:r>
            <a:r>
              <a:rPr lang="en-US" altLang="en-US" sz="1600" dirty="0" smtClean="0"/>
              <a:t> </a:t>
            </a:r>
            <a:r>
              <a:rPr lang="en-US" altLang="en-US" sz="1600" dirty="0"/>
              <a:t>+ </a:t>
            </a:r>
            <a:r>
              <a:rPr lang="sk-SK" altLang="en-US" sz="1600" dirty="0" smtClean="0"/>
              <a:t>marža zodpovedajúca rizikovému profilu dlžníka.</a:t>
            </a:r>
            <a:endParaRPr lang="en-US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Poplatky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altLang="en-US" sz="1600" dirty="0" smtClean="0">
                <a:ea typeface="Open Sans" panose="020B0606030504020204" pitchFamily="34" charset="0"/>
              </a:rPr>
              <a:t>Žiadne poplatky za poskytnutie</a:t>
            </a:r>
            <a:endParaRPr lang="en-GB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Zabezpečenie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altLang="en-US" sz="1600" dirty="0" smtClean="0">
                <a:ea typeface="Open Sans" panose="020B0606030504020204" pitchFamily="34" charset="0"/>
              </a:rPr>
              <a:t>Zabezpečenie nie je požadované. Avšak, ak bolo zabezpečenie poskytnuté iným financujúcim subjektom, platí pravidlo </a:t>
            </a:r>
            <a:r>
              <a:rPr lang="sk-SK" altLang="en-US" sz="1600" dirty="0" err="1" smtClean="0">
                <a:ea typeface="Open Sans" panose="020B0606030504020204" pitchFamily="34" charset="0"/>
              </a:rPr>
              <a:t>pari</a:t>
            </a:r>
            <a:r>
              <a:rPr lang="sk-SK" altLang="en-US" sz="1600" dirty="0" err="1">
                <a:ea typeface="Open Sans" panose="020B0606030504020204" pitchFamily="34" charset="0"/>
              </a:rPr>
              <a:t>-</a:t>
            </a:r>
            <a:r>
              <a:rPr lang="sk-SK" altLang="en-US" sz="1600" dirty="0" err="1" smtClean="0">
                <a:ea typeface="Open Sans" panose="020B0606030504020204" pitchFamily="34" charset="0"/>
              </a:rPr>
              <a:t>passu</a:t>
            </a:r>
            <a:r>
              <a:rPr lang="sk-SK" altLang="en-US" sz="1600" dirty="0" smtClean="0">
                <a:ea typeface="Open Sans" panose="020B0606030504020204" pitchFamily="34" charset="0"/>
              </a:rPr>
              <a:t>.</a:t>
            </a:r>
            <a:endParaRPr lang="en-GB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sk-SK" altLang="en-US" sz="1650" b="1" dirty="0" err="1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Kovenanty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sk-SK" altLang="en-US" sz="1600" dirty="0" smtClean="0">
                <a:ea typeface="Open Sans" panose="020B0606030504020204" pitchFamily="34" charset="0"/>
              </a:rPr>
              <a:t>V súlade s trhovými štandardmi súvisiacimi s dlžníkom a projektom</a:t>
            </a:r>
            <a:endParaRPr lang="en-US" altLang="en-US" sz="1600" dirty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en-GB" altLang="en-US" sz="1650" b="1" dirty="0" err="1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Reporti</a:t>
            </a:r>
            <a:r>
              <a:rPr lang="sk-SK" altLang="en-US" sz="1650" b="1" dirty="0" err="1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ng</a:t>
            </a:r>
            <a:r>
              <a:rPr lang="en-GB" alt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sk-SK" altLang="en-US" sz="1650" dirty="0" smtClean="0">
                <a:ea typeface="Open Sans" panose="020B0606030504020204" pitchFamily="34" charset="0"/>
                <a:cs typeface="Open Sans" panose="020B0606030504020204" pitchFamily="34" charset="0"/>
              </a:rPr>
              <a:t>kľúčové finančné indikátory dlžníka. Informácia o implementácii a ukončení projektu.</a:t>
            </a:r>
            <a:endParaRPr lang="en-GB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endParaRPr lang="en-US" altLang="en-US" sz="1600" dirty="0" smtClean="0"/>
          </a:p>
          <a:p>
            <a:pPr marL="72000" indent="0" algn="just" eaLnBrk="1" hangingPunct="1">
              <a:spcBef>
                <a:spcPts val="600"/>
              </a:spcBef>
              <a:buNone/>
              <a:defRPr/>
            </a:pPr>
            <a:r>
              <a:rPr lang="en-US" altLang="en-US" sz="1600" dirty="0" smtClean="0"/>
              <a:t>* </a:t>
            </a:r>
            <a:r>
              <a:rPr lang="sk-SK" altLang="en-US" sz="1100" dirty="0" smtClean="0"/>
              <a:t>Podlieha ohodnoteniu EIB a schváleniu jej manažmentom</a:t>
            </a:r>
            <a:endParaRPr lang="en-GB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2053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854" y="616102"/>
            <a:ext cx="7722394" cy="648130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0070C0"/>
                </a:solidFill>
              </a:rPr>
              <a:t>POŽIADAVKY NA PROJEKT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45EC2-DC89-6E41-8361-946DBEC0EEC4}"/>
              </a:ext>
            </a:extLst>
          </p:cNvPr>
          <p:cNvSpPr txBox="1"/>
          <p:nvPr/>
        </p:nvSpPr>
        <p:spPr>
          <a:xfrm>
            <a:off x="1622882" y="2228235"/>
            <a:ext cx="186961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… </a:t>
            </a:r>
            <a:r>
              <a:rPr lang="sk-SK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byť technický zdraví</a:t>
            </a:r>
            <a:endParaRPr lang="en-GB" dirty="0">
              <a:solidFill>
                <a:srgbClr val="44546A"/>
              </a:solidFill>
              <a:latin typeface="Futura Lt BT" panose="020B0402020204020303" pitchFamily="34" charset="0"/>
            </a:endParaRPr>
          </a:p>
        </p:txBody>
      </p:sp>
      <p:pic>
        <p:nvPicPr>
          <p:cNvPr id="23" name="Graphic 22" descr="Magnifying glass outline">
            <a:extLst>
              <a:ext uri="{FF2B5EF4-FFF2-40B4-BE49-F238E27FC236}">
                <a16:creationId xmlns:a16="http://schemas.microsoft.com/office/drawing/2014/main" id="{5C561A3D-0A2E-F446-8B9F-BB14CCE44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426" y="2507202"/>
            <a:ext cx="445005" cy="445005"/>
          </a:xfrm>
          <a:prstGeom prst="rect">
            <a:avLst/>
          </a:prstGeom>
        </p:spPr>
      </p:pic>
      <p:pic>
        <p:nvPicPr>
          <p:cNvPr id="27" name="Graphic 26" descr="Open hand with plant outline">
            <a:extLst>
              <a:ext uri="{FF2B5EF4-FFF2-40B4-BE49-F238E27FC236}">
                <a16:creationId xmlns:a16="http://schemas.microsoft.com/office/drawing/2014/main" id="{CAF1D725-7687-4B46-B093-51AFEAE4BB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3296" y="4239406"/>
            <a:ext cx="478136" cy="478136"/>
          </a:xfrm>
          <a:prstGeom prst="rect">
            <a:avLst/>
          </a:prstGeom>
        </p:spPr>
      </p:pic>
      <p:pic>
        <p:nvPicPr>
          <p:cNvPr id="31" name="Graphic 30" descr="Bank outline">
            <a:extLst>
              <a:ext uri="{FF2B5EF4-FFF2-40B4-BE49-F238E27FC236}">
                <a16:creationId xmlns:a16="http://schemas.microsoft.com/office/drawing/2014/main" id="{7564D248-E9EB-AD47-9BFD-9EA4A7031E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87199" y="4238426"/>
            <a:ext cx="461604" cy="46160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3AB18B5-FFB2-4412-8F69-F103A30EBB74}"/>
              </a:ext>
            </a:extLst>
          </p:cNvPr>
          <p:cNvSpPr/>
          <p:nvPr/>
        </p:nvSpPr>
        <p:spPr>
          <a:xfrm>
            <a:off x="2557691" y="1442618"/>
            <a:ext cx="3829508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sk-SK" sz="1350" dirty="0" smtClean="0">
                <a:solidFill>
                  <a:schemeClr val="accent1"/>
                </a:solidFill>
              </a:rPr>
              <a:t>Aby bol projekt vhodný na financovanie EIB, musí</a:t>
            </a:r>
            <a:r>
              <a:rPr lang="en-US" sz="1350" dirty="0" smtClean="0">
                <a:solidFill>
                  <a:schemeClr val="accent1"/>
                </a:solidFill>
              </a:rPr>
              <a:t>…</a:t>
            </a:r>
            <a:endParaRPr lang="en-GB" sz="1350" dirty="0">
              <a:solidFill>
                <a:schemeClr val="accent1"/>
              </a:solidFill>
            </a:endParaRPr>
          </a:p>
        </p:txBody>
      </p:sp>
      <p:grpSp>
        <p:nvGrpSpPr>
          <p:cNvPr id="30" name="Graphic 378">
            <a:extLst>
              <a:ext uri="{FF2B5EF4-FFF2-40B4-BE49-F238E27FC236}">
                <a16:creationId xmlns:a16="http://schemas.microsoft.com/office/drawing/2014/main" id="{3EF40587-31DC-49A8-B63E-54F5A16B619B}"/>
              </a:ext>
            </a:extLst>
          </p:cNvPr>
          <p:cNvGrpSpPr/>
          <p:nvPr/>
        </p:nvGrpSpPr>
        <p:grpSpPr>
          <a:xfrm>
            <a:off x="882539" y="2273613"/>
            <a:ext cx="504201" cy="463237"/>
            <a:chOff x="468314" y="2551748"/>
            <a:chExt cx="647701" cy="515879"/>
          </a:xfrm>
          <a:solidFill>
            <a:srgbClr val="44546A"/>
          </a:solidFill>
        </p:grpSpPr>
        <p:sp>
          <p:nvSpPr>
            <p:cNvPr id="32" name="Freeform: Shape 61">
              <a:extLst>
                <a:ext uri="{FF2B5EF4-FFF2-40B4-BE49-F238E27FC236}">
                  <a16:creationId xmlns:a16="http://schemas.microsoft.com/office/drawing/2014/main" id="{E310599E-148D-4736-AE74-08071F70419A}"/>
                </a:ext>
              </a:extLst>
            </p:cNvPr>
            <p:cNvSpPr/>
            <p:nvPr/>
          </p:nvSpPr>
          <p:spPr>
            <a:xfrm>
              <a:off x="468314" y="2551748"/>
              <a:ext cx="646436" cy="237026"/>
            </a:xfrm>
            <a:custGeom>
              <a:avLst/>
              <a:gdLst>
                <a:gd name="connsiteX0" fmla="*/ 12650 w 646435"/>
                <a:gd name="connsiteY0" fmla="*/ 238115 h 237025"/>
                <a:gd name="connsiteX1" fmla="*/ 25301 w 646435"/>
                <a:gd name="connsiteY1" fmla="*/ 225440 h 237025"/>
                <a:gd name="connsiteX2" fmla="*/ 25301 w 646435"/>
                <a:gd name="connsiteY2" fmla="*/ 51528 h 237025"/>
                <a:gd name="connsiteX3" fmla="*/ 51427 w 646435"/>
                <a:gd name="connsiteY3" fmla="*/ 25350 h 237025"/>
                <a:gd name="connsiteX4" fmla="*/ 596269 w 646435"/>
                <a:gd name="connsiteY4" fmla="*/ 25350 h 237025"/>
                <a:gd name="connsiteX5" fmla="*/ 622395 w 646435"/>
                <a:gd name="connsiteY5" fmla="*/ 51528 h 237025"/>
                <a:gd name="connsiteX6" fmla="*/ 622395 w 646435"/>
                <a:gd name="connsiteY6" fmla="*/ 70545 h 237025"/>
                <a:gd name="connsiteX7" fmla="*/ 635046 w 646435"/>
                <a:gd name="connsiteY7" fmla="*/ 83220 h 237025"/>
                <a:gd name="connsiteX8" fmla="*/ 647696 w 646435"/>
                <a:gd name="connsiteY8" fmla="*/ 70545 h 237025"/>
                <a:gd name="connsiteX9" fmla="*/ 647696 w 646435"/>
                <a:gd name="connsiteY9" fmla="*/ 51528 h 237025"/>
                <a:gd name="connsiteX10" fmla="*/ 596269 w 646435"/>
                <a:gd name="connsiteY10" fmla="*/ 0 h 237025"/>
                <a:gd name="connsiteX11" fmla="*/ 51427 w 646435"/>
                <a:gd name="connsiteY11" fmla="*/ 0 h 237025"/>
                <a:gd name="connsiteX12" fmla="*/ 0 w 646435"/>
                <a:gd name="connsiteY12" fmla="*/ 51528 h 237025"/>
                <a:gd name="connsiteX13" fmla="*/ 0 w 646435"/>
                <a:gd name="connsiteY13" fmla="*/ 225440 h 237025"/>
                <a:gd name="connsiteX14" fmla="*/ 12650 w 646435"/>
                <a:gd name="connsiteY14" fmla="*/ 238115 h 23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435" h="237025">
                  <a:moveTo>
                    <a:pt x="12650" y="238115"/>
                  </a:moveTo>
                  <a:cubicBezTo>
                    <a:pt x="19638" y="238115"/>
                    <a:pt x="25301" y="232436"/>
                    <a:pt x="25301" y="225440"/>
                  </a:cubicBezTo>
                  <a:lnTo>
                    <a:pt x="25301" y="51528"/>
                  </a:lnTo>
                  <a:cubicBezTo>
                    <a:pt x="25301" y="37095"/>
                    <a:pt x="37022" y="25350"/>
                    <a:pt x="51427" y="25350"/>
                  </a:cubicBezTo>
                  <a:lnTo>
                    <a:pt x="596269" y="25350"/>
                  </a:lnTo>
                  <a:cubicBezTo>
                    <a:pt x="610679" y="25350"/>
                    <a:pt x="622395" y="37095"/>
                    <a:pt x="622395" y="51528"/>
                  </a:cubicBezTo>
                  <a:lnTo>
                    <a:pt x="622395" y="70545"/>
                  </a:lnTo>
                  <a:cubicBezTo>
                    <a:pt x="622395" y="77541"/>
                    <a:pt x="628063" y="83220"/>
                    <a:pt x="635046" y="83220"/>
                  </a:cubicBezTo>
                  <a:cubicBezTo>
                    <a:pt x="642033" y="83220"/>
                    <a:pt x="647696" y="77541"/>
                    <a:pt x="647696" y="70545"/>
                  </a:cubicBezTo>
                  <a:lnTo>
                    <a:pt x="647696" y="51528"/>
                  </a:lnTo>
                  <a:cubicBezTo>
                    <a:pt x="647696" y="23117"/>
                    <a:pt x="624629" y="0"/>
                    <a:pt x="596269" y="0"/>
                  </a:cubicBezTo>
                  <a:lnTo>
                    <a:pt x="51427" y="0"/>
                  </a:lnTo>
                  <a:cubicBezTo>
                    <a:pt x="23072" y="0"/>
                    <a:pt x="0" y="23117"/>
                    <a:pt x="0" y="51528"/>
                  </a:cubicBezTo>
                  <a:lnTo>
                    <a:pt x="0" y="225440"/>
                  </a:lnTo>
                  <a:cubicBezTo>
                    <a:pt x="0" y="232441"/>
                    <a:pt x="5663" y="238115"/>
                    <a:pt x="12650" y="238115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33" name="Freeform: Shape 62">
              <a:extLst>
                <a:ext uri="{FF2B5EF4-FFF2-40B4-BE49-F238E27FC236}">
                  <a16:creationId xmlns:a16="http://schemas.microsoft.com/office/drawing/2014/main" id="{1D377521-25FE-49E2-89A3-5CEBBA3E566B}"/>
                </a:ext>
              </a:extLst>
            </p:cNvPr>
            <p:cNvSpPr/>
            <p:nvPr/>
          </p:nvSpPr>
          <p:spPr>
            <a:xfrm>
              <a:off x="468314" y="2711019"/>
              <a:ext cx="646436" cy="356172"/>
            </a:xfrm>
            <a:custGeom>
              <a:avLst/>
              <a:gdLst>
                <a:gd name="connsiteX0" fmla="*/ 635051 w 646435"/>
                <a:gd name="connsiteY0" fmla="*/ 0 h 356172"/>
                <a:gd name="connsiteX1" fmla="*/ 622400 w 646435"/>
                <a:gd name="connsiteY1" fmla="*/ 12675 h 356172"/>
                <a:gd name="connsiteX2" fmla="*/ 622400 w 646435"/>
                <a:gd name="connsiteY2" fmla="*/ 186582 h 356172"/>
                <a:gd name="connsiteX3" fmla="*/ 596274 w 646435"/>
                <a:gd name="connsiteY3" fmla="*/ 212760 h 356172"/>
                <a:gd name="connsiteX4" fmla="*/ 244934 w 646435"/>
                <a:gd name="connsiteY4" fmla="*/ 212760 h 356172"/>
                <a:gd name="connsiteX5" fmla="*/ 235989 w 646435"/>
                <a:gd name="connsiteY5" fmla="*/ 216473 h 356172"/>
                <a:gd name="connsiteX6" fmla="*/ 138779 w 646435"/>
                <a:gd name="connsiteY6" fmla="*/ 313879 h 356172"/>
                <a:gd name="connsiteX7" fmla="*/ 138779 w 646435"/>
                <a:gd name="connsiteY7" fmla="*/ 225440 h 356172"/>
                <a:gd name="connsiteX8" fmla="*/ 126129 w 646435"/>
                <a:gd name="connsiteY8" fmla="*/ 212765 h 356172"/>
                <a:gd name="connsiteX9" fmla="*/ 51427 w 646435"/>
                <a:gd name="connsiteY9" fmla="*/ 212765 h 356172"/>
                <a:gd name="connsiteX10" fmla="*/ 25301 w 646435"/>
                <a:gd name="connsiteY10" fmla="*/ 186582 h 356172"/>
                <a:gd name="connsiteX11" fmla="*/ 25301 w 646435"/>
                <a:gd name="connsiteY11" fmla="*/ 167570 h 356172"/>
                <a:gd name="connsiteX12" fmla="*/ 12650 w 646435"/>
                <a:gd name="connsiteY12" fmla="*/ 154895 h 356172"/>
                <a:gd name="connsiteX13" fmla="*/ 0 w 646435"/>
                <a:gd name="connsiteY13" fmla="*/ 167570 h 356172"/>
                <a:gd name="connsiteX14" fmla="*/ 0 w 646435"/>
                <a:gd name="connsiteY14" fmla="*/ 186582 h 356172"/>
                <a:gd name="connsiteX15" fmla="*/ 51427 w 646435"/>
                <a:gd name="connsiteY15" fmla="*/ 238115 h 356172"/>
                <a:gd name="connsiteX16" fmla="*/ 113478 w 646435"/>
                <a:gd name="connsiteY16" fmla="*/ 238115 h 356172"/>
                <a:gd name="connsiteX17" fmla="*/ 113478 w 646435"/>
                <a:gd name="connsiteY17" fmla="*/ 344477 h 356172"/>
                <a:gd name="connsiteX18" fmla="*/ 121286 w 646435"/>
                <a:gd name="connsiteY18" fmla="*/ 356187 h 356172"/>
                <a:gd name="connsiteX19" fmla="*/ 126124 w 646435"/>
                <a:gd name="connsiteY19" fmla="*/ 357153 h 356172"/>
                <a:gd name="connsiteX20" fmla="*/ 135073 w 646435"/>
                <a:gd name="connsiteY20" fmla="*/ 353444 h 356172"/>
                <a:gd name="connsiteX21" fmla="*/ 250177 w 646435"/>
                <a:gd name="connsiteY21" fmla="*/ 238115 h 356172"/>
                <a:gd name="connsiteX22" fmla="*/ 596269 w 646435"/>
                <a:gd name="connsiteY22" fmla="*/ 238115 h 356172"/>
                <a:gd name="connsiteX23" fmla="*/ 647696 w 646435"/>
                <a:gd name="connsiteY23" fmla="*/ 186582 h 356172"/>
                <a:gd name="connsiteX24" fmla="*/ 647696 w 646435"/>
                <a:gd name="connsiteY24" fmla="*/ 12675 h 356172"/>
                <a:gd name="connsiteX25" fmla="*/ 635051 w 646435"/>
                <a:gd name="connsiteY25" fmla="*/ 0 h 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6435" h="356172">
                  <a:moveTo>
                    <a:pt x="635051" y="0"/>
                  </a:moveTo>
                  <a:cubicBezTo>
                    <a:pt x="628063" y="0"/>
                    <a:pt x="622400" y="5674"/>
                    <a:pt x="622400" y="12675"/>
                  </a:cubicBezTo>
                  <a:lnTo>
                    <a:pt x="622400" y="186582"/>
                  </a:lnTo>
                  <a:cubicBezTo>
                    <a:pt x="622400" y="201020"/>
                    <a:pt x="610679" y="212760"/>
                    <a:pt x="596274" y="212760"/>
                  </a:cubicBezTo>
                  <a:lnTo>
                    <a:pt x="244934" y="212760"/>
                  </a:lnTo>
                  <a:cubicBezTo>
                    <a:pt x="241578" y="212760"/>
                    <a:pt x="238361" y="214096"/>
                    <a:pt x="235989" y="216473"/>
                  </a:cubicBezTo>
                  <a:lnTo>
                    <a:pt x="138779" y="313879"/>
                  </a:lnTo>
                  <a:lnTo>
                    <a:pt x="138779" y="225440"/>
                  </a:lnTo>
                  <a:cubicBezTo>
                    <a:pt x="138779" y="218439"/>
                    <a:pt x="133111" y="212765"/>
                    <a:pt x="126129" y="212765"/>
                  </a:cubicBezTo>
                  <a:lnTo>
                    <a:pt x="51427" y="212765"/>
                  </a:lnTo>
                  <a:cubicBezTo>
                    <a:pt x="37022" y="212765"/>
                    <a:pt x="25301" y="201020"/>
                    <a:pt x="25301" y="186582"/>
                  </a:cubicBezTo>
                  <a:lnTo>
                    <a:pt x="25301" y="167570"/>
                  </a:lnTo>
                  <a:cubicBezTo>
                    <a:pt x="25301" y="160569"/>
                    <a:pt x="19638" y="154895"/>
                    <a:pt x="12650" y="154895"/>
                  </a:cubicBezTo>
                  <a:cubicBezTo>
                    <a:pt x="5663" y="154895"/>
                    <a:pt x="0" y="160569"/>
                    <a:pt x="0" y="167570"/>
                  </a:cubicBezTo>
                  <a:lnTo>
                    <a:pt x="0" y="186582"/>
                  </a:lnTo>
                  <a:cubicBezTo>
                    <a:pt x="0" y="214998"/>
                    <a:pt x="23072" y="238115"/>
                    <a:pt x="51427" y="238115"/>
                  </a:cubicBezTo>
                  <a:lnTo>
                    <a:pt x="113478" y="238115"/>
                  </a:lnTo>
                  <a:lnTo>
                    <a:pt x="113478" y="344477"/>
                  </a:lnTo>
                  <a:cubicBezTo>
                    <a:pt x="113478" y="349607"/>
                    <a:pt x="116562" y="354226"/>
                    <a:pt x="121286" y="356187"/>
                  </a:cubicBezTo>
                  <a:cubicBezTo>
                    <a:pt x="122852" y="356841"/>
                    <a:pt x="124493" y="357153"/>
                    <a:pt x="126124" y="357153"/>
                  </a:cubicBezTo>
                  <a:cubicBezTo>
                    <a:pt x="129415" y="357153"/>
                    <a:pt x="132651" y="355865"/>
                    <a:pt x="135073" y="353444"/>
                  </a:cubicBezTo>
                  <a:lnTo>
                    <a:pt x="250177" y="238115"/>
                  </a:lnTo>
                  <a:lnTo>
                    <a:pt x="596269" y="238115"/>
                  </a:lnTo>
                  <a:cubicBezTo>
                    <a:pt x="624629" y="238115"/>
                    <a:pt x="647696" y="214998"/>
                    <a:pt x="647696" y="186582"/>
                  </a:cubicBezTo>
                  <a:lnTo>
                    <a:pt x="647696" y="12675"/>
                  </a:lnTo>
                  <a:cubicBezTo>
                    <a:pt x="647701" y="5674"/>
                    <a:pt x="642033" y="0"/>
                    <a:pt x="635051" y="0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34" name="Freeform: Shape 63">
              <a:extLst>
                <a:ext uri="{FF2B5EF4-FFF2-40B4-BE49-F238E27FC236}">
                  <a16:creationId xmlns:a16="http://schemas.microsoft.com/office/drawing/2014/main" id="{8F90B3AE-D70E-41C2-B5F9-700E45C29869}"/>
                </a:ext>
              </a:extLst>
            </p:cNvPr>
            <p:cNvSpPr/>
            <p:nvPr/>
          </p:nvSpPr>
          <p:spPr>
            <a:xfrm>
              <a:off x="641471" y="2599458"/>
              <a:ext cx="301080" cy="301669"/>
            </a:xfrm>
            <a:custGeom>
              <a:avLst/>
              <a:gdLst>
                <a:gd name="connsiteX0" fmla="*/ 288731 w 301079"/>
                <a:gd name="connsiteY0" fmla="*/ 187092 h 301668"/>
                <a:gd name="connsiteX1" fmla="*/ 301381 w 301079"/>
                <a:gd name="connsiteY1" fmla="*/ 174417 h 301668"/>
                <a:gd name="connsiteX2" fmla="*/ 301381 w 301079"/>
                <a:gd name="connsiteY2" fmla="*/ 127549 h 301668"/>
                <a:gd name="connsiteX3" fmla="*/ 288731 w 301079"/>
                <a:gd name="connsiteY3" fmla="*/ 114874 h 301668"/>
                <a:gd name="connsiteX4" fmla="*/ 274460 w 301079"/>
                <a:gd name="connsiteY4" fmla="*/ 114874 h 301668"/>
                <a:gd name="connsiteX5" fmla="*/ 263682 w 301079"/>
                <a:gd name="connsiteY5" fmla="*/ 88835 h 301668"/>
                <a:gd name="connsiteX6" fmla="*/ 273783 w 301079"/>
                <a:gd name="connsiteY6" fmla="*/ 78715 h 301668"/>
                <a:gd name="connsiteX7" fmla="*/ 273783 w 301079"/>
                <a:gd name="connsiteY7" fmla="*/ 60791 h 301668"/>
                <a:gd name="connsiteX8" fmla="*/ 240709 w 301079"/>
                <a:gd name="connsiteY8" fmla="*/ 27648 h 301668"/>
                <a:gd name="connsiteX9" fmla="*/ 222815 w 301079"/>
                <a:gd name="connsiteY9" fmla="*/ 27648 h 301668"/>
                <a:gd name="connsiteX10" fmla="*/ 212720 w 301079"/>
                <a:gd name="connsiteY10" fmla="*/ 37768 h 301668"/>
                <a:gd name="connsiteX11" fmla="*/ 186727 w 301079"/>
                <a:gd name="connsiteY11" fmla="*/ 26969 h 301668"/>
                <a:gd name="connsiteX12" fmla="*/ 186727 w 301079"/>
                <a:gd name="connsiteY12" fmla="*/ 12675 h 301668"/>
                <a:gd name="connsiteX13" fmla="*/ 174077 w 301079"/>
                <a:gd name="connsiteY13" fmla="*/ 0 h 301668"/>
                <a:gd name="connsiteX14" fmla="*/ 127305 w 301079"/>
                <a:gd name="connsiteY14" fmla="*/ 0 h 301668"/>
                <a:gd name="connsiteX15" fmla="*/ 114654 w 301079"/>
                <a:gd name="connsiteY15" fmla="*/ 12675 h 301668"/>
                <a:gd name="connsiteX16" fmla="*/ 114654 w 301079"/>
                <a:gd name="connsiteY16" fmla="*/ 26969 h 301668"/>
                <a:gd name="connsiteX17" fmla="*/ 88662 w 301079"/>
                <a:gd name="connsiteY17" fmla="*/ 37768 h 301668"/>
                <a:gd name="connsiteX18" fmla="*/ 78566 w 301079"/>
                <a:gd name="connsiteY18" fmla="*/ 27653 h 301668"/>
                <a:gd name="connsiteX19" fmla="*/ 60673 w 301079"/>
                <a:gd name="connsiteY19" fmla="*/ 27653 h 301668"/>
                <a:gd name="connsiteX20" fmla="*/ 27599 w 301079"/>
                <a:gd name="connsiteY20" fmla="*/ 60791 h 301668"/>
                <a:gd name="connsiteX21" fmla="*/ 27599 w 301079"/>
                <a:gd name="connsiteY21" fmla="*/ 78720 h 301668"/>
                <a:gd name="connsiteX22" fmla="*/ 37694 w 301079"/>
                <a:gd name="connsiteY22" fmla="*/ 88835 h 301668"/>
                <a:gd name="connsiteX23" fmla="*/ 26922 w 301079"/>
                <a:gd name="connsiteY23" fmla="*/ 114874 h 301668"/>
                <a:gd name="connsiteX24" fmla="*/ 12650 w 301079"/>
                <a:gd name="connsiteY24" fmla="*/ 114874 h 301668"/>
                <a:gd name="connsiteX25" fmla="*/ 0 w 301079"/>
                <a:gd name="connsiteY25" fmla="*/ 127549 h 301668"/>
                <a:gd name="connsiteX26" fmla="*/ 0 w 301079"/>
                <a:gd name="connsiteY26" fmla="*/ 174417 h 301668"/>
                <a:gd name="connsiteX27" fmla="*/ 12650 w 301079"/>
                <a:gd name="connsiteY27" fmla="*/ 187092 h 301668"/>
                <a:gd name="connsiteX28" fmla="*/ 26927 w 301079"/>
                <a:gd name="connsiteY28" fmla="*/ 187092 h 301668"/>
                <a:gd name="connsiteX29" fmla="*/ 37699 w 301079"/>
                <a:gd name="connsiteY29" fmla="*/ 213131 h 301668"/>
                <a:gd name="connsiteX30" fmla="*/ 27599 w 301079"/>
                <a:gd name="connsiteY30" fmla="*/ 223246 h 301668"/>
                <a:gd name="connsiteX31" fmla="*/ 27599 w 301079"/>
                <a:gd name="connsiteY31" fmla="*/ 241175 h 301668"/>
                <a:gd name="connsiteX32" fmla="*/ 60673 w 301079"/>
                <a:gd name="connsiteY32" fmla="*/ 274313 h 301668"/>
                <a:gd name="connsiteX33" fmla="*/ 78566 w 301079"/>
                <a:gd name="connsiteY33" fmla="*/ 274313 h 301668"/>
                <a:gd name="connsiteX34" fmla="*/ 88662 w 301079"/>
                <a:gd name="connsiteY34" fmla="*/ 264198 h 301668"/>
                <a:gd name="connsiteX35" fmla="*/ 114654 w 301079"/>
                <a:gd name="connsiteY35" fmla="*/ 274992 h 301668"/>
                <a:gd name="connsiteX36" fmla="*/ 114654 w 301079"/>
                <a:gd name="connsiteY36" fmla="*/ 289291 h 301668"/>
                <a:gd name="connsiteX37" fmla="*/ 127305 w 301079"/>
                <a:gd name="connsiteY37" fmla="*/ 301966 h 301668"/>
                <a:gd name="connsiteX38" fmla="*/ 174077 w 301079"/>
                <a:gd name="connsiteY38" fmla="*/ 301966 h 301668"/>
                <a:gd name="connsiteX39" fmla="*/ 186727 w 301079"/>
                <a:gd name="connsiteY39" fmla="*/ 289291 h 301668"/>
                <a:gd name="connsiteX40" fmla="*/ 186727 w 301079"/>
                <a:gd name="connsiteY40" fmla="*/ 274992 h 301668"/>
                <a:gd name="connsiteX41" fmla="*/ 212715 w 301079"/>
                <a:gd name="connsiteY41" fmla="*/ 264198 h 301668"/>
                <a:gd name="connsiteX42" fmla="*/ 222815 w 301079"/>
                <a:gd name="connsiteY42" fmla="*/ 274313 h 301668"/>
                <a:gd name="connsiteX43" fmla="*/ 240709 w 301079"/>
                <a:gd name="connsiteY43" fmla="*/ 274313 h 301668"/>
                <a:gd name="connsiteX44" fmla="*/ 273783 w 301079"/>
                <a:gd name="connsiteY44" fmla="*/ 241175 h 301668"/>
                <a:gd name="connsiteX45" fmla="*/ 273783 w 301079"/>
                <a:gd name="connsiteY45" fmla="*/ 223246 h 301668"/>
                <a:gd name="connsiteX46" fmla="*/ 263682 w 301079"/>
                <a:gd name="connsiteY46" fmla="*/ 213131 h 301668"/>
                <a:gd name="connsiteX47" fmla="*/ 274460 w 301079"/>
                <a:gd name="connsiteY47" fmla="*/ 187092 h 301668"/>
                <a:gd name="connsiteX48" fmla="*/ 252168 w 301079"/>
                <a:gd name="connsiteY48" fmla="*/ 171877 h 301668"/>
                <a:gd name="connsiteX49" fmla="*/ 237185 w 301079"/>
                <a:gd name="connsiteY49" fmla="*/ 208096 h 301668"/>
                <a:gd name="connsiteX50" fmla="*/ 238796 w 301079"/>
                <a:gd name="connsiteY50" fmla="*/ 224043 h 301668"/>
                <a:gd name="connsiteX51" fmla="*/ 246950 w 301079"/>
                <a:gd name="connsiteY51" fmla="*/ 232208 h 301668"/>
                <a:gd name="connsiteX52" fmla="*/ 231764 w 301079"/>
                <a:gd name="connsiteY52" fmla="*/ 247423 h 301668"/>
                <a:gd name="connsiteX53" fmla="*/ 223606 w 301079"/>
                <a:gd name="connsiteY53" fmla="*/ 239254 h 301668"/>
                <a:gd name="connsiteX54" fmla="*/ 207689 w 301079"/>
                <a:gd name="connsiteY54" fmla="*/ 237645 h 301668"/>
                <a:gd name="connsiteX55" fmla="*/ 171546 w 301079"/>
                <a:gd name="connsiteY55" fmla="*/ 252657 h 301668"/>
                <a:gd name="connsiteX56" fmla="*/ 161431 w 301079"/>
                <a:gd name="connsiteY56" fmla="*/ 265074 h 301668"/>
                <a:gd name="connsiteX57" fmla="*/ 161431 w 301079"/>
                <a:gd name="connsiteY57" fmla="*/ 276616 h 301668"/>
                <a:gd name="connsiteX58" fmla="*/ 139955 w 301079"/>
                <a:gd name="connsiteY58" fmla="*/ 276616 h 301668"/>
                <a:gd name="connsiteX59" fmla="*/ 139955 w 301079"/>
                <a:gd name="connsiteY59" fmla="*/ 265074 h 301668"/>
                <a:gd name="connsiteX60" fmla="*/ 129840 w 301079"/>
                <a:gd name="connsiteY60" fmla="*/ 252657 h 301668"/>
                <a:gd name="connsiteX61" fmla="*/ 93692 w 301079"/>
                <a:gd name="connsiteY61" fmla="*/ 237645 h 301668"/>
                <a:gd name="connsiteX62" fmla="*/ 77775 w 301079"/>
                <a:gd name="connsiteY62" fmla="*/ 239254 h 301668"/>
                <a:gd name="connsiteX63" fmla="*/ 69622 w 301079"/>
                <a:gd name="connsiteY63" fmla="*/ 247423 h 301668"/>
                <a:gd name="connsiteX64" fmla="*/ 54436 w 301079"/>
                <a:gd name="connsiteY64" fmla="*/ 232208 h 301668"/>
                <a:gd name="connsiteX65" fmla="*/ 62595 w 301079"/>
                <a:gd name="connsiteY65" fmla="*/ 224039 h 301668"/>
                <a:gd name="connsiteX66" fmla="*/ 64201 w 301079"/>
                <a:gd name="connsiteY66" fmla="*/ 208091 h 301668"/>
                <a:gd name="connsiteX67" fmla="*/ 49218 w 301079"/>
                <a:gd name="connsiteY67" fmla="*/ 171877 h 301668"/>
                <a:gd name="connsiteX68" fmla="*/ 36825 w 301079"/>
                <a:gd name="connsiteY68" fmla="*/ 161742 h 301668"/>
                <a:gd name="connsiteX69" fmla="*/ 25306 w 301079"/>
                <a:gd name="connsiteY69" fmla="*/ 161742 h 301668"/>
                <a:gd name="connsiteX70" fmla="*/ 25306 w 301079"/>
                <a:gd name="connsiteY70" fmla="*/ 140224 h 301668"/>
                <a:gd name="connsiteX71" fmla="*/ 36825 w 301079"/>
                <a:gd name="connsiteY71" fmla="*/ 140224 h 301668"/>
                <a:gd name="connsiteX72" fmla="*/ 49218 w 301079"/>
                <a:gd name="connsiteY72" fmla="*/ 130084 h 301668"/>
                <a:gd name="connsiteX73" fmla="*/ 64201 w 301079"/>
                <a:gd name="connsiteY73" fmla="*/ 93871 h 301668"/>
                <a:gd name="connsiteX74" fmla="*/ 62590 w 301079"/>
                <a:gd name="connsiteY74" fmla="*/ 77923 h 301668"/>
                <a:gd name="connsiteX75" fmla="*/ 54436 w 301079"/>
                <a:gd name="connsiteY75" fmla="*/ 69753 h 301668"/>
                <a:gd name="connsiteX76" fmla="*/ 69622 w 301079"/>
                <a:gd name="connsiteY76" fmla="*/ 54538 h 301668"/>
                <a:gd name="connsiteX77" fmla="*/ 77780 w 301079"/>
                <a:gd name="connsiteY77" fmla="*/ 62707 h 301668"/>
                <a:gd name="connsiteX78" fmla="*/ 93697 w 301079"/>
                <a:gd name="connsiteY78" fmla="*/ 64322 h 301668"/>
                <a:gd name="connsiteX79" fmla="*/ 129835 w 301079"/>
                <a:gd name="connsiteY79" fmla="*/ 49309 h 301668"/>
                <a:gd name="connsiteX80" fmla="*/ 139955 w 301079"/>
                <a:gd name="connsiteY80" fmla="*/ 36887 h 301668"/>
                <a:gd name="connsiteX81" fmla="*/ 139955 w 301079"/>
                <a:gd name="connsiteY81" fmla="*/ 25350 h 301668"/>
                <a:gd name="connsiteX82" fmla="*/ 161431 w 301079"/>
                <a:gd name="connsiteY82" fmla="*/ 25350 h 301668"/>
                <a:gd name="connsiteX83" fmla="*/ 161431 w 301079"/>
                <a:gd name="connsiteY83" fmla="*/ 36887 h 301668"/>
                <a:gd name="connsiteX84" fmla="*/ 171546 w 301079"/>
                <a:gd name="connsiteY84" fmla="*/ 49309 h 301668"/>
                <a:gd name="connsiteX85" fmla="*/ 207689 w 301079"/>
                <a:gd name="connsiteY85" fmla="*/ 64322 h 301668"/>
                <a:gd name="connsiteX86" fmla="*/ 223606 w 301079"/>
                <a:gd name="connsiteY86" fmla="*/ 62712 h 301668"/>
                <a:gd name="connsiteX87" fmla="*/ 231759 w 301079"/>
                <a:gd name="connsiteY87" fmla="*/ 54538 h 301668"/>
                <a:gd name="connsiteX88" fmla="*/ 246945 w 301079"/>
                <a:gd name="connsiteY88" fmla="*/ 69753 h 301668"/>
                <a:gd name="connsiteX89" fmla="*/ 238791 w 301079"/>
                <a:gd name="connsiteY89" fmla="*/ 77928 h 301668"/>
                <a:gd name="connsiteX90" fmla="*/ 237180 w 301079"/>
                <a:gd name="connsiteY90" fmla="*/ 93875 h 301668"/>
                <a:gd name="connsiteX91" fmla="*/ 252163 w 301079"/>
                <a:gd name="connsiteY91" fmla="*/ 130084 h 301668"/>
                <a:gd name="connsiteX92" fmla="*/ 264562 w 301079"/>
                <a:gd name="connsiteY92" fmla="*/ 140224 h 301668"/>
                <a:gd name="connsiteX93" fmla="*/ 276080 w 301079"/>
                <a:gd name="connsiteY93" fmla="*/ 140224 h 301668"/>
                <a:gd name="connsiteX94" fmla="*/ 276080 w 301079"/>
                <a:gd name="connsiteY94" fmla="*/ 161742 h 301668"/>
                <a:gd name="connsiteX95" fmla="*/ 264562 w 301079"/>
                <a:gd name="connsiteY95" fmla="*/ 161742 h 301668"/>
                <a:gd name="connsiteX96" fmla="*/ 252168 w 301079"/>
                <a:gd name="connsiteY96" fmla="*/ 171877 h 30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01079" h="301668">
                  <a:moveTo>
                    <a:pt x="288731" y="187092"/>
                  </a:moveTo>
                  <a:cubicBezTo>
                    <a:pt x="295713" y="187092"/>
                    <a:pt x="301381" y="181413"/>
                    <a:pt x="301381" y="174417"/>
                  </a:cubicBezTo>
                  <a:lnTo>
                    <a:pt x="301381" y="127549"/>
                  </a:lnTo>
                  <a:cubicBezTo>
                    <a:pt x="301381" y="120548"/>
                    <a:pt x="295713" y="114874"/>
                    <a:pt x="288731" y="114874"/>
                  </a:cubicBezTo>
                  <a:lnTo>
                    <a:pt x="274460" y="114874"/>
                  </a:lnTo>
                  <a:cubicBezTo>
                    <a:pt x="271836" y="105818"/>
                    <a:pt x="268233" y="97109"/>
                    <a:pt x="263682" y="88835"/>
                  </a:cubicBezTo>
                  <a:lnTo>
                    <a:pt x="273783" y="78715"/>
                  </a:lnTo>
                  <a:cubicBezTo>
                    <a:pt x="278724" y="73768"/>
                    <a:pt x="278724" y="65743"/>
                    <a:pt x="273783" y="60791"/>
                  </a:cubicBezTo>
                  <a:lnTo>
                    <a:pt x="240709" y="27648"/>
                  </a:lnTo>
                  <a:cubicBezTo>
                    <a:pt x="235767" y="22701"/>
                    <a:pt x="227757" y="22701"/>
                    <a:pt x="222815" y="27648"/>
                  </a:cubicBezTo>
                  <a:lnTo>
                    <a:pt x="212720" y="37768"/>
                  </a:lnTo>
                  <a:cubicBezTo>
                    <a:pt x="204457" y="33208"/>
                    <a:pt x="195770" y="29598"/>
                    <a:pt x="186727" y="26969"/>
                  </a:cubicBezTo>
                  <a:lnTo>
                    <a:pt x="186727" y="12675"/>
                  </a:lnTo>
                  <a:cubicBezTo>
                    <a:pt x="186727" y="5674"/>
                    <a:pt x="181064" y="0"/>
                    <a:pt x="174077" y="0"/>
                  </a:cubicBezTo>
                  <a:lnTo>
                    <a:pt x="127305" y="0"/>
                  </a:lnTo>
                  <a:cubicBezTo>
                    <a:pt x="120317" y="0"/>
                    <a:pt x="114654" y="5674"/>
                    <a:pt x="114654" y="12675"/>
                  </a:cubicBezTo>
                  <a:lnTo>
                    <a:pt x="114654" y="26969"/>
                  </a:lnTo>
                  <a:cubicBezTo>
                    <a:pt x="105616" y="29598"/>
                    <a:pt x="96924" y="33208"/>
                    <a:pt x="88662" y="37768"/>
                  </a:cubicBezTo>
                  <a:lnTo>
                    <a:pt x="78566" y="27653"/>
                  </a:lnTo>
                  <a:cubicBezTo>
                    <a:pt x="73624" y="22701"/>
                    <a:pt x="65619" y="22701"/>
                    <a:pt x="60673" y="27653"/>
                  </a:cubicBezTo>
                  <a:lnTo>
                    <a:pt x="27599" y="60791"/>
                  </a:lnTo>
                  <a:cubicBezTo>
                    <a:pt x="22662" y="65743"/>
                    <a:pt x="22662" y="73768"/>
                    <a:pt x="27599" y="78720"/>
                  </a:cubicBezTo>
                  <a:lnTo>
                    <a:pt x="37694" y="88835"/>
                  </a:lnTo>
                  <a:cubicBezTo>
                    <a:pt x="33148" y="97109"/>
                    <a:pt x="29546" y="105813"/>
                    <a:pt x="26922" y="114874"/>
                  </a:cubicBezTo>
                  <a:lnTo>
                    <a:pt x="12650" y="114874"/>
                  </a:lnTo>
                  <a:cubicBezTo>
                    <a:pt x="5668" y="114874"/>
                    <a:pt x="0" y="120548"/>
                    <a:pt x="0" y="127549"/>
                  </a:cubicBezTo>
                  <a:lnTo>
                    <a:pt x="0" y="174417"/>
                  </a:lnTo>
                  <a:cubicBezTo>
                    <a:pt x="0" y="181418"/>
                    <a:pt x="5668" y="187092"/>
                    <a:pt x="12650" y="187092"/>
                  </a:cubicBezTo>
                  <a:lnTo>
                    <a:pt x="26927" y="187092"/>
                  </a:lnTo>
                  <a:cubicBezTo>
                    <a:pt x="29546" y="196148"/>
                    <a:pt x="33148" y="204852"/>
                    <a:pt x="37699" y="213131"/>
                  </a:cubicBezTo>
                  <a:lnTo>
                    <a:pt x="27599" y="223246"/>
                  </a:lnTo>
                  <a:cubicBezTo>
                    <a:pt x="22662" y="228198"/>
                    <a:pt x="22662" y="236224"/>
                    <a:pt x="27599" y="241175"/>
                  </a:cubicBezTo>
                  <a:lnTo>
                    <a:pt x="60673" y="274313"/>
                  </a:lnTo>
                  <a:cubicBezTo>
                    <a:pt x="65614" y="279265"/>
                    <a:pt x="73624" y="279265"/>
                    <a:pt x="78566" y="274313"/>
                  </a:cubicBezTo>
                  <a:lnTo>
                    <a:pt x="88662" y="264198"/>
                  </a:lnTo>
                  <a:cubicBezTo>
                    <a:pt x="96924" y="268758"/>
                    <a:pt x="105611" y="272368"/>
                    <a:pt x="114654" y="274992"/>
                  </a:cubicBezTo>
                  <a:lnTo>
                    <a:pt x="114654" y="289291"/>
                  </a:lnTo>
                  <a:cubicBezTo>
                    <a:pt x="114654" y="296287"/>
                    <a:pt x="120317" y="301966"/>
                    <a:pt x="127305" y="301966"/>
                  </a:cubicBezTo>
                  <a:lnTo>
                    <a:pt x="174077" y="301966"/>
                  </a:lnTo>
                  <a:cubicBezTo>
                    <a:pt x="181064" y="301966"/>
                    <a:pt x="186727" y="296287"/>
                    <a:pt x="186727" y="289291"/>
                  </a:cubicBezTo>
                  <a:lnTo>
                    <a:pt x="186727" y="274992"/>
                  </a:lnTo>
                  <a:cubicBezTo>
                    <a:pt x="195770" y="272368"/>
                    <a:pt x="204457" y="268753"/>
                    <a:pt x="212715" y="264198"/>
                  </a:cubicBezTo>
                  <a:lnTo>
                    <a:pt x="222815" y="274313"/>
                  </a:lnTo>
                  <a:cubicBezTo>
                    <a:pt x="227757" y="279265"/>
                    <a:pt x="235762" y="279265"/>
                    <a:pt x="240709" y="274313"/>
                  </a:cubicBezTo>
                  <a:lnTo>
                    <a:pt x="273783" y="241175"/>
                  </a:lnTo>
                  <a:cubicBezTo>
                    <a:pt x="278724" y="236224"/>
                    <a:pt x="278724" y="228198"/>
                    <a:pt x="273783" y="223246"/>
                  </a:cubicBezTo>
                  <a:lnTo>
                    <a:pt x="263682" y="213131"/>
                  </a:lnTo>
                  <a:cubicBezTo>
                    <a:pt x="268233" y="204857"/>
                    <a:pt x="271836" y="196153"/>
                    <a:pt x="274460" y="187092"/>
                  </a:cubicBezTo>
                  <a:close/>
                  <a:moveTo>
                    <a:pt x="252168" y="171877"/>
                  </a:moveTo>
                  <a:cubicBezTo>
                    <a:pt x="249524" y="184835"/>
                    <a:pt x="244484" y="197020"/>
                    <a:pt x="237185" y="208096"/>
                  </a:cubicBezTo>
                  <a:cubicBezTo>
                    <a:pt x="233874" y="213121"/>
                    <a:pt x="234547" y="219785"/>
                    <a:pt x="238796" y="224043"/>
                  </a:cubicBezTo>
                  <a:lnTo>
                    <a:pt x="246950" y="232208"/>
                  </a:lnTo>
                  <a:lnTo>
                    <a:pt x="231764" y="247423"/>
                  </a:lnTo>
                  <a:lnTo>
                    <a:pt x="223606" y="239254"/>
                  </a:lnTo>
                  <a:cubicBezTo>
                    <a:pt x="219361" y="235001"/>
                    <a:pt x="212705" y="234322"/>
                    <a:pt x="207689" y="237645"/>
                  </a:cubicBezTo>
                  <a:cubicBezTo>
                    <a:pt x="196635" y="244957"/>
                    <a:pt x="184474" y="250008"/>
                    <a:pt x="171546" y="252657"/>
                  </a:cubicBezTo>
                  <a:cubicBezTo>
                    <a:pt x="165661" y="253860"/>
                    <a:pt x="161431" y="259054"/>
                    <a:pt x="161431" y="265074"/>
                  </a:cubicBezTo>
                  <a:lnTo>
                    <a:pt x="161431" y="276616"/>
                  </a:lnTo>
                  <a:lnTo>
                    <a:pt x="139955" y="276616"/>
                  </a:lnTo>
                  <a:lnTo>
                    <a:pt x="139955" y="265074"/>
                  </a:lnTo>
                  <a:cubicBezTo>
                    <a:pt x="139955" y="259054"/>
                    <a:pt x="135725" y="253860"/>
                    <a:pt x="129840" y="252657"/>
                  </a:cubicBezTo>
                  <a:cubicBezTo>
                    <a:pt x="116908" y="250008"/>
                    <a:pt x="104746" y="244957"/>
                    <a:pt x="93692" y="237645"/>
                  </a:cubicBezTo>
                  <a:cubicBezTo>
                    <a:pt x="88681" y="234327"/>
                    <a:pt x="82025" y="235001"/>
                    <a:pt x="77775" y="239254"/>
                  </a:cubicBezTo>
                  <a:lnTo>
                    <a:pt x="69622" y="247423"/>
                  </a:lnTo>
                  <a:lnTo>
                    <a:pt x="54436" y="232208"/>
                  </a:lnTo>
                  <a:lnTo>
                    <a:pt x="62595" y="224039"/>
                  </a:lnTo>
                  <a:cubicBezTo>
                    <a:pt x="66845" y="219780"/>
                    <a:pt x="67517" y="213116"/>
                    <a:pt x="64201" y="208091"/>
                  </a:cubicBezTo>
                  <a:cubicBezTo>
                    <a:pt x="56902" y="197015"/>
                    <a:pt x="51862" y="184830"/>
                    <a:pt x="49218" y="171877"/>
                  </a:cubicBezTo>
                  <a:cubicBezTo>
                    <a:pt x="48017" y="165980"/>
                    <a:pt x="42834" y="161742"/>
                    <a:pt x="36825" y="161742"/>
                  </a:cubicBezTo>
                  <a:lnTo>
                    <a:pt x="25306" y="161742"/>
                  </a:lnTo>
                  <a:lnTo>
                    <a:pt x="25306" y="140224"/>
                  </a:lnTo>
                  <a:lnTo>
                    <a:pt x="36825" y="140224"/>
                  </a:lnTo>
                  <a:cubicBezTo>
                    <a:pt x="42834" y="140224"/>
                    <a:pt x="48012" y="135986"/>
                    <a:pt x="49218" y="130084"/>
                  </a:cubicBezTo>
                  <a:cubicBezTo>
                    <a:pt x="51862" y="117126"/>
                    <a:pt x="56902" y="104941"/>
                    <a:pt x="64201" y="93871"/>
                  </a:cubicBezTo>
                  <a:cubicBezTo>
                    <a:pt x="67512" y="88845"/>
                    <a:pt x="66840" y="82181"/>
                    <a:pt x="62590" y="77923"/>
                  </a:cubicBezTo>
                  <a:lnTo>
                    <a:pt x="54436" y="69753"/>
                  </a:lnTo>
                  <a:lnTo>
                    <a:pt x="69622" y="54538"/>
                  </a:lnTo>
                  <a:lnTo>
                    <a:pt x="77780" y="62707"/>
                  </a:lnTo>
                  <a:cubicBezTo>
                    <a:pt x="82025" y="66965"/>
                    <a:pt x="88681" y="67639"/>
                    <a:pt x="93697" y="64322"/>
                  </a:cubicBezTo>
                  <a:cubicBezTo>
                    <a:pt x="104746" y="57009"/>
                    <a:pt x="116908" y="51953"/>
                    <a:pt x="129835" y="49309"/>
                  </a:cubicBezTo>
                  <a:cubicBezTo>
                    <a:pt x="135725" y="48101"/>
                    <a:pt x="139955" y="42912"/>
                    <a:pt x="139955" y="36887"/>
                  </a:cubicBezTo>
                  <a:lnTo>
                    <a:pt x="139955" y="25350"/>
                  </a:lnTo>
                  <a:lnTo>
                    <a:pt x="161431" y="25350"/>
                  </a:lnTo>
                  <a:lnTo>
                    <a:pt x="161431" y="36887"/>
                  </a:lnTo>
                  <a:cubicBezTo>
                    <a:pt x="161431" y="42912"/>
                    <a:pt x="165656" y="48101"/>
                    <a:pt x="171546" y="49309"/>
                  </a:cubicBezTo>
                  <a:cubicBezTo>
                    <a:pt x="184474" y="51953"/>
                    <a:pt x="196635" y="57004"/>
                    <a:pt x="207689" y="64322"/>
                  </a:cubicBezTo>
                  <a:cubicBezTo>
                    <a:pt x="212700" y="67639"/>
                    <a:pt x="219356" y="66970"/>
                    <a:pt x="223606" y="62712"/>
                  </a:cubicBezTo>
                  <a:lnTo>
                    <a:pt x="231759" y="54538"/>
                  </a:lnTo>
                  <a:lnTo>
                    <a:pt x="246945" y="69753"/>
                  </a:lnTo>
                  <a:lnTo>
                    <a:pt x="238791" y="77928"/>
                  </a:lnTo>
                  <a:cubicBezTo>
                    <a:pt x="234542" y="82186"/>
                    <a:pt x="233870" y="88850"/>
                    <a:pt x="237180" y="93875"/>
                  </a:cubicBezTo>
                  <a:cubicBezTo>
                    <a:pt x="244484" y="104951"/>
                    <a:pt x="249524" y="117136"/>
                    <a:pt x="252163" y="130084"/>
                  </a:cubicBezTo>
                  <a:cubicBezTo>
                    <a:pt x="253369" y="135986"/>
                    <a:pt x="258548" y="140224"/>
                    <a:pt x="264562" y="140224"/>
                  </a:cubicBezTo>
                  <a:lnTo>
                    <a:pt x="276080" y="140224"/>
                  </a:lnTo>
                  <a:lnTo>
                    <a:pt x="276080" y="161742"/>
                  </a:lnTo>
                  <a:lnTo>
                    <a:pt x="264562" y="161742"/>
                  </a:lnTo>
                  <a:cubicBezTo>
                    <a:pt x="258553" y="161742"/>
                    <a:pt x="253369" y="165975"/>
                    <a:pt x="252168" y="171877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35" name="Freeform: Shape 64">
              <a:extLst>
                <a:ext uri="{FF2B5EF4-FFF2-40B4-BE49-F238E27FC236}">
                  <a16:creationId xmlns:a16="http://schemas.microsoft.com/office/drawing/2014/main" id="{62BCAE98-3D05-47C7-A0AA-3BBE3433B1FF}"/>
                </a:ext>
              </a:extLst>
            </p:cNvPr>
            <p:cNvSpPr/>
            <p:nvPr/>
          </p:nvSpPr>
          <p:spPr>
            <a:xfrm>
              <a:off x="721080" y="2679217"/>
              <a:ext cx="141685" cy="141962"/>
            </a:xfrm>
            <a:custGeom>
              <a:avLst/>
              <a:gdLst>
                <a:gd name="connsiteX0" fmla="*/ 71084 w 141684"/>
                <a:gd name="connsiteY0" fmla="*/ 0 h 141961"/>
                <a:gd name="connsiteX1" fmla="*/ 0 w 141684"/>
                <a:gd name="connsiteY1" fmla="*/ 71219 h 141961"/>
                <a:gd name="connsiteX2" fmla="*/ 71084 w 141684"/>
                <a:gd name="connsiteY2" fmla="*/ 142442 h 141961"/>
                <a:gd name="connsiteX3" fmla="*/ 142164 w 141684"/>
                <a:gd name="connsiteY3" fmla="*/ 71219 h 141961"/>
                <a:gd name="connsiteX4" fmla="*/ 71084 w 141684"/>
                <a:gd name="connsiteY4" fmla="*/ 0 h 141961"/>
                <a:gd name="connsiteX5" fmla="*/ 71084 w 141684"/>
                <a:gd name="connsiteY5" fmla="*/ 117097 h 141961"/>
                <a:gd name="connsiteX6" fmla="*/ 25301 w 141684"/>
                <a:gd name="connsiteY6" fmla="*/ 71224 h 141961"/>
                <a:gd name="connsiteX7" fmla="*/ 71084 w 141684"/>
                <a:gd name="connsiteY7" fmla="*/ 25350 h 141961"/>
                <a:gd name="connsiteX8" fmla="*/ 116863 w 141684"/>
                <a:gd name="connsiteY8" fmla="*/ 71224 h 141961"/>
                <a:gd name="connsiteX9" fmla="*/ 71084 w 141684"/>
                <a:gd name="connsiteY9" fmla="*/ 117097 h 14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684" h="141961">
                  <a:moveTo>
                    <a:pt x="71084" y="0"/>
                  </a:moveTo>
                  <a:cubicBezTo>
                    <a:pt x="31888" y="0"/>
                    <a:pt x="0" y="31950"/>
                    <a:pt x="0" y="71219"/>
                  </a:cubicBezTo>
                  <a:cubicBezTo>
                    <a:pt x="0" y="110492"/>
                    <a:pt x="31888" y="142442"/>
                    <a:pt x="71084" y="142442"/>
                  </a:cubicBezTo>
                  <a:cubicBezTo>
                    <a:pt x="110281" y="142442"/>
                    <a:pt x="142164" y="110492"/>
                    <a:pt x="142164" y="71219"/>
                  </a:cubicBezTo>
                  <a:cubicBezTo>
                    <a:pt x="142164" y="31950"/>
                    <a:pt x="110281" y="0"/>
                    <a:pt x="71084" y="0"/>
                  </a:cubicBezTo>
                  <a:close/>
                  <a:moveTo>
                    <a:pt x="71084" y="117097"/>
                  </a:moveTo>
                  <a:cubicBezTo>
                    <a:pt x="45838" y="117097"/>
                    <a:pt x="25301" y="96514"/>
                    <a:pt x="25301" y="71224"/>
                  </a:cubicBezTo>
                  <a:cubicBezTo>
                    <a:pt x="25301" y="45928"/>
                    <a:pt x="45838" y="25350"/>
                    <a:pt x="71084" y="25350"/>
                  </a:cubicBezTo>
                  <a:cubicBezTo>
                    <a:pt x="96326" y="25350"/>
                    <a:pt x="116863" y="45928"/>
                    <a:pt x="116863" y="71224"/>
                  </a:cubicBezTo>
                  <a:cubicBezTo>
                    <a:pt x="116863" y="96514"/>
                    <a:pt x="96326" y="117097"/>
                    <a:pt x="71084" y="117097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36" name="Freeform: Shape 65">
              <a:extLst>
                <a:ext uri="{FF2B5EF4-FFF2-40B4-BE49-F238E27FC236}">
                  <a16:creationId xmlns:a16="http://schemas.microsoft.com/office/drawing/2014/main" id="{064C3553-ED61-4CFF-94D7-D0D88943EACD}"/>
                </a:ext>
              </a:extLst>
            </p:cNvPr>
            <p:cNvSpPr/>
            <p:nvPr/>
          </p:nvSpPr>
          <p:spPr>
            <a:xfrm>
              <a:off x="468314" y="2815213"/>
              <a:ext cx="25301" cy="25350"/>
            </a:xfrm>
            <a:custGeom>
              <a:avLst/>
              <a:gdLst>
                <a:gd name="connsiteX0" fmla="*/ 12650 w 25300"/>
                <a:gd name="connsiteY0" fmla="*/ 25350 h 25350"/>
                <a:gd name="connsiteX1" fmla="*/ 25301 w 25300"/>
                <a:gd name="connsiteY1" fmla="*/ 12675 h 25350"/>
                <a:gd name="connsiteX2" fmla="*/ 12650 w 25300"/>
                <a:gd name="connsiteY2" fmla="*/ 0 h 25350"/>
                <a:gd name="connsiteX3" fmla="*/ 0 w 25300"/>
                <a:gd name="connsiteY3" fmla="*/ 12675 h 25350"/>
                <a:gd name="connsiteX4" fmla="*/ 12650 w 25300"/>
                <a:gd name="connsiteY4" fmla="*/ 25350 h 2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0" h="25350">
                  <a:moveTo>
                    <a:pt x="12650" y="25350"/>
                  </a:moveTo>
                  <a:cubicBezTo>
                    <a:pt x="19618" y="25350"/>
                    <a:pt x="25301" y="19656"/>
                    <a:pt x="25301" y="12675"/>
                  </a:cubicBezTo>
                  <a:cubicBezTo>
                    <a:pt x="25301" y="5694"/>
                    <a:pt x="19618" y="0"/>
                    <a:pt x="12650" y="0"/>
                  </a:cubicBezTo>
                  <a:cubicBezTo>
                    <a:pt x="5683" y="0"/>
                    <a:pt x="0" y="5694"/>
                    <a:pt x="0" y="12675"/>
                  </a:cubicBezTo>
                  <a:cubicBezTo>
                    <a:pt x="0" y="19656"/>
                    <a:pt x="5683" y="25350"/>
                    <a:pt x="12650" y="25350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37" name="Freeform: Shape 66">
              <a:extLst>
                <a:ext uri="{FF2B5EF4-FFF2-40B4-BE49-F238E27FC236}">
                  <a16:creationId xmlns:a16="http://schemas.microsoft.com/office/drawing/2014/main" id="{6295E2C5-9110-4CAF-BC8D-DC27BC7CD15B}"/>
                </a:ext>
              </a:extLst>
            </p:cNvPr>
            <p:cNvSpPr/>
            <p:nvPr/>
          </p:nvSpPr>
          <p:spPr>
            <a:xfrm>
              <a:off x="1090714" y="2660314"/>
              <a:ext cx="25301" cy="25350"/>
            </a:xfrm>
            <a:custGeom>
              <a:avLst/>
              <a:gdLst>
                <a:gd name="connsiteX0" fmla="*/ 12650 w 25300"/>
                <a:gd name="connsiteY0" fmla="*/ 0 h 25350"/>
                <a:gd name="connsiteX1" fmla="*/ 0 w 25300"/>
                <a:gd name="connsiteY1" fmla="*/ 12680 h 25350"/>
                <a:gd name="connsiteX2" fmla="*/ 12650 w 25300"/>
                <a:gd name="connsiteY2" fmla="*/ 25355 h 25350"/>
                <a:gd name="connsiteX3" fmla="*/ 25301 w 25300"/>
                <a:gd name="connsiteY3" fmla="*/ 12680 h 25350"/>
                <a:gd name="connsiteX4" fmla="*/ 12650 w 25300"/>
                <a:gd name="connsiteY4" fmla="*/ 0 h 2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0" h="25350">
                  <a:moveTo>
                    <a:pt x="12650" y="0"/>
                  </a:moveTo>
                  <a:cubicBezTo>
                    <a:pt x="5683" y="0"/>
                    <a:pt x="0" y="5694"/>
                    <a:pt x="0" y="12680"/>
                  </a:cubicBezTo>
                  <a:cubicBezTo>
                    <a:pt x="0" y="19661"/>
                    <a:pt x="5683" y="25355"/>
                    <a:pt x="12650" y="25355"/>
                  </a:cubicBezTo>
                  <a:cubicBezTo>
                    <a:pt x="19618" y="25355"/>
                    <a:pt x="25301" y="19661"/>
                    <a:pt x="25301" y="12680"/>
                  </a:cubicBezTo>
                  <a:cubicBezTo>
                    <a:pt x="25301" y="5694"/>
                    <a:pt x="19618" y="0"/>
                    <a:pt x="12650" y="0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5BA180C-5318-40E7-9480-73F1C5A7DE64}"/>
              </a:ext>
            </a:extLst>
          </p:cNvPr>
          <p:cNvGrpSpPr/>
          <p:nvPr/>
        </p:nvGrpSpPr>
        <p:grpSpPr>
          <a:xfrm>
            <a:off x="882540" y="3847094"/>
            <a:ext cx="376575" cy="391333"/>
            <a:chOff x="5433973" y="5347434"/>
            <a:chExt cx="502100" cy="461672"/>
          </a:xfrm>
          <a:solidFill>
            <a:srgbClr val="44546A"/>
          </a:solidFill>
        </p:grpSpPr>
        <p:grpSp>
          <p:nvGrpSpPr>
            <p:cNvPr id="48" name="Graphic 232">
              <a:extLst>
                <a:ext uri="{FF2B5EF4-FFF2-40B4-BE49-F238E27FC236}">
                  <a16:creationId xmlns:a16="http://schemas.microsoft.com/office/drawing/2014/main" id="{F5151459-C021-4BA9-8C27-DB1E42BF8FCF}"/>
                </a:ext>
              </a:extLst>
            </p:cNvPr>
            <p:cNvGrpSpPr/>
            <p:nvPr/>
          </p:nvGrpSpPr>
          <p:grpSpPr>
            <a:xfrm>
              <a:off x="5433973" y="5347434"/>
              <a:ext cx="502100" cy="461672"/>
              <a:chOff x="3657600" y="1186919"/>
              <a:chExt cx="4876798" cy="4484134"/>
            </a:xfrm>
            <a:grpFill/>
          </p:grpSpPr>
          <p:sp>
            <p:nvSpPr>
              <p:cNvPr id="53" name="Freeform: Shape 80">
                <a:extLst>
                  <a:ext uri="{FF2B5EF4-FFF2-40B4-BE49-F238E27FC236}">
                    <a16:creationId xmlns:a16="http://schemas.microsoft.com/office/drawing/2014/main" id="{AA637AD7-F9D8-40E9-8E28-FF796A64EFA0}"/>
                  </a:ext>
                </a:extLst>
              </p:cNvPr>
              <p:cNvSpPr/>
              <p:nvPr/>
            </p:nvSpPr>
            <p:spPr>
              <a:xfrm>
                <a:off x="3657600" y="3480014"/>
                <a:ext cx="4876798" cy="2191039"/>
              </a:xfrm>
              <a:custGeom>
                <a:avLst/>
                <a:gdLst>
                  <a:gd name="connsiteX0" fmla="*/ 4811916 w 4876798"/>
                  <a:gd name="connsiteY0" fmla="*/ 168451 h 2191039"/>
                  <a:gd name="connsiteX1" fmla="*/ 4514507 w 4876798"/>
                  <a:gd name="connsiteY1" fmla="*/ 820 h 2191039"/>
                  <a:gd name="connsiteX2" fmla="*/ 4274973 w 4876798"/>
                  <a:gd name="connsiteY2" fmla="*/ 90280 h 2191039"/>
                  <a:gd name="connsiteX3" fmla="*/ 4232196 w 4876798"/>
                  <a:gd name="connsiteY3" fmla="*/ 136314 h 2191039"/>
                  <a:gd name="connsiteX4" fmla="*/ 3989003 w 4876798"/>
                  <a:gd name="connsiteY4" fmla="*/ 29481 h 2191039"/>
                  <a:gd name="connsiteX5" fmla="*/ 3751307 w 4876798"/>
                  <a:gd name="connsiteY5" fmla="*/ 117102 h 2191039"/>
                  <a:gd name="connsiteX6" fmla="*/ 3508534 w 4876798"/>
                  <a:gd name="connsiteY6" fmla="*/ 28681 h 2191039"/>
                  <a:gd name="connsiteX7" fmla="*/ 3506905 w 4876798"/>
                  <a:gd name="connsiteY7" fmla="*/ 28681 h 2191039"/>
                  <a:gd name="connsiteX8" fmla="*/ 3290830 w 4876798"/>
                  <a:gd name="connsiteY8" fmla="*/ 118940 h 2191039"/>
                  <a:gd name="connsiteX9" fmla="*/ 2863320 w 4876798"/>
                  <a:gd name="connsiteY9" fmla="*/ 605410 h 2191039"/>
                  <a:gd name="connsiteX10" fmla="*/ 1294657 w 4876798"/>
                  <a:gd name="connsiteY10" fmla="*/ 159945 h 2191039"/>
                  <a:gd name="connsiteX11" fmla="*/ 71657 w 4876798"/>
                  <a:gd name="connsiteY11" fmla="*/ 159945 h 2191039"/>
                  <a:gd name="connsiteX12" fmla="*/ 0 w 4876798"/>
                  <a:gd name="connsiteY12" fmla="*/ 231602 h 2191039"/>
                  <a:gd name="connsiteX13" fmla="*/ 71657 w 4876798"/>
                  <a:gd name="connsiteY13" fmla="*/ 303258 h 2191039"/>
                  <a:gd name="connsiteX14" fmla="*/ 1294657 w 4876798"/>
                  <a:gd name="connsiteY14" fmla="*/ 303258 h 2191039"/>
                  <a:gd name="connsiteX15" fmla="*/ 3071117 w 4876798"/>
                  <a:gd name="connsiteY15" fmla="*/ 846231 h 2191039"/>
                  <a:gd name="connsiteX16" fmla="*/ 3078195 w 4876798"/>
                  <a:gd name="connsiteY16" fmla="*/ 848850 h 2191039"/>
                  <a:gd name="connsiteX17" fmla="*/ 3231928 w 4876798"/>
                  <a:gd name="connsiteY17" fmla="*/ 1142058 h 2191039"/>
                  <a:gd name="connsiteX18" fmla="*/ 3117171 w 4876798"/>
                  <a:gd name="connsiteY18" fmla="*/ 1279647 h 2191039"/>
                  <a:gd name="connsiteX19" fmla="*/ 2938739 w 4876798"/>
                  <a:gd name="connsiteY19" fmla="*/ 1295783 h 2191039"/>
                  <a:gd name="connsiteX20" fmla="*/ 2936415 w 4876798"/>
                  <a:gd name="connsiteY20" fmla="*/ 1295106 h 2191039"/>
                  <a:gd name="connsiteX21" fmla="*/ 2154498 w 4876798"/>
                  <a:gd name="connsiteY21" fmla="*/ 1079765 h 2191039"/>
                  <a:gd name="connsiteX22" fmla="*/ 2066382 w 4876798"/>
                  <a:gd name="connsiteY22" fmla="*/ 1129819 h 2191039"/>
                  <a:gd name="connsiteX23" fmla="*/ 2116436 w 4876798"/>
                  <a:gd name="connsiteY23" fmla="*/ 1217935 h 2191039"/>
                  <a:gd name="connsiteX24" fmla="*/ 2897248 w 4876798"/>
                  <a:gd name="connsiteY24" fmla="*/ 1432981 h 2191039"/>
                  <a:gd name="connsiteX25" fmla="*/ 3183703 w 4876798"/>
                  <a:gd name="connsiteY25" fmla="*/ 1406568 h 2191039"/>
                  <a:gd name="connsiteX26" fmla="*/ 3368716 w 4876798"/>
                  <a:gd name="connsiteY26" fmla="*/ 1184750 h 2191039"/>
                  <a:gd name="connsiteX27" fmla="*/ 3385452 w 4876798"/>
                  <a:gd name="connsiteY27" fmla="*/ 1089319 h 2191039"/>
                  <a:gd name="connsiteX28" fmla="*/ 3595259 w 4876798"/>
                  <a:gd name="connsiteY28" fmla="*/ 1067240 h 2191039"/>
                  <a:gd name="connsiteX29" fmla="*/ 3642836 w 4876798"/>
                  <a:gd name="connsiteY29" fmla="*/ 1041827 h 2191039"/>
                  <a:gd name="connsiteX30" fmla="*/ 4379129 w 4876798"/>
                  <a:gd name="connsiteY30" fmla="*/ 188692 h 2191039"/>
                  <a:gd name="connsiteX31" fmla="*/ 4504754 w 4876798"/>
                  <a:gd name="connsiteY31" fmla="*/ 143800 h 2191039"/>
                  <a:gd name="connsiteX32" fmla="*/ 4695340 w 4876798"/>
                  <a:gd name="connsiteY32" fmla="*/ 251852 h 2191039"/>
                  <a:gd name="connsiteX33" fmla="*/ 4630531 w 4876798"/>
                  <a:gd name="connsiteY33" fmla="*/ 587875 h 2191039"/>
                  <a:gd name="connsiteX34" fmla="*/ 4000795 w 4876798"/>
                  <a:gd name="connsiteY34" fmla="*/ 1320843 h 2191039"/>
                  <a:gd name="connsiteX35" fmla="*/ 2579932 w 4876798"/>
                  <a:gd name="connsiteY35" fmla="*/ 2031284 h 2191039"/>
                  <a:gd name="connsiteX36" fmla="*/ 2448239 w 4876798"/>
                  <a:gd name="connsiteY36" fmla="*/ 2035561 h 2191039"/>
                  <a:gd name="connsiteX37" fmla="*/ 1093127 w 4876798"/>
                  <a:gd name="connsiteY37" fmla="*/ 1465004 h 2191039"/>
                  <a:gd name="connsiteX38" fmla="*/ 1065324 w 4876798"/>
                  <a:gd name="connsiteY38" fmla="*/ 1459384 h 2191039"/>
                  <a:gd name="connsiteX39" fmla="*/ 71657 w 4876798"/>
                  <a:gd name="connsiteY39" fmla="*/ 1459384 h 2191039"/>
                  <a:gd name="connsiteX40" fmla="*/ 0 w 4876798"/>
                  <a:gd name="connsiteY40" fmla="*/ 1531041 h 2191039"/>
                  <a:gd name="connsiteX41" fmla="*/ 71657 w 4876798"/>
                  <a:gd name="connsiteY41" fmla="*/ 1602697 h 2191039"/>
                  <a:gd name="connsiteX42" fmla="*/ 1050874 w 4876798"/>
                  <a:gd name="connsiteY42" fmla="*/ 1602697 h 2191039"/>
                  <a:gd name="connsiteX43" fmla="*/ 2392652 w 4876798"/>
                  <a:gd name="connsiteY43" fmla="*/ 2167644 h 2191039"/>
                  <a:gd name="connsiteX44" fmla="*/ 2644054 w 4876798"/>
                  <a:gd name="connsiteY44" fmla="*/ 2159462 h 2191039"/>
                  <a:gd name="connsiteX45" fmla="*/ 4078472 w 4876798"/>
                  <a:gd name="connsiteY45" fmla="*/ 1442258 h 2191039"/>
                  <a:gd name="connsiteX46" fmla="*/ 4101694 w 4876798"/>
                  <a:gd name="connsiteY46" fmla="*/ 1423770 h 2191039"/>
                  <a:gd name="connsiteX47" fmla="*/ 4735411 w 4876798"/>
                  <a:gd name="connsiteY47" fmla="*/ 685583 h 2191039"/>
                  <a:gd name="connsiteX48" fmla="*/ 4811916 w 4876798"/>
                  <a:gd name="connsiteY48" fmla="*/ 168451 h 2191039"/>
                  <a:gd name="connsiteX49" fmla="*/ 3201105 w 4876798"/>
                  <a:gd name="connsiteY49" fmla="*/ 747876 h 2191039"/>
                  <a:gd name="connsiteX50" fmla="*/ 3124667 w 4876798"/>
                  <a:gd name="connsiteY50" fmla="*/ 713262 h 2191039"/>
                  <a:gd name="connsiteX51" fmla="*/ 3003233 w 4876798"/>
                  <a:gd name="connsiteY51" fmla="*/ 662227 h 2191039"/>
                  <a:gd name="connsiteX52" fmla="*/ 3395015 w 4876798"/>
                  <a:gd name="connsiteY52" fmla="*/ 217381 h 2191039"/>
                  <a:gd name="connsiteX53" fmla="*/ 3506905 w 4876798"/>
                  <a:gd name="connsiteY53" fmla="*/ 172014 h 2191039"/>
                  <a:gd name="connsiteX54" fmla="*/ 3507829 w 4876798"/>
                  <a:gd name="connsiteY54" fmla="*/ 172014 h 2191039"/>
                  <a:gd name="connsiteX55" fmla="*/ 3653971 w 4876798"/>
                  <a:gd name="connsiteY55" fmla="*/ 223191 h 2191039"/>
                  <a:gd name="connsiteX56" fmla="*/ 3201105 w 4876798"/>
                  <a:gd name="connsiteY56" fmla="*/ 747876 h 2191039"/>
                  <a:gd name="connsiteX57" fmla="*/ 3551368 w 4876798"/>
                  <a:gd name="connsiteY57" fmla="*/ 927765 h 2191039"/>
                  <a:gd name="connsiteX58" fmla="*/ 3364430 w 4876798"/>
                  <a:gd name="connsiteY58" fmla="*/ 947434 h 2191039"/>
                  <a:gd name="connsiteX59" fmla="*/ 3308118 w 4876798"/>
                  <a:gd name="connsiteY59" fmla="*/ 843269 h 2191039"/>
                  <a:gd name="connsiteX60" fmla="*/ 3853634 w 4876798"/>
                  <a:gd name="connsiteY60" fmla="*/ 217372 h 2191039"/>
                  <a:gd name="connsiteX61" fmla="*/ 3979259 w 4876798"/>
                  <a:gd name="connsiteY61" fmla="*/ 172471 h 2191039"/>
                  <a:gd name="connsiteX62" fmla="*/ 4136355 w 4876798"/>
                  <a:gd name="connsiteY62" fmla="*/ 242880 h 2191039"/>
                  <a:gd name="connsiteX63" fmla="*/ 3551368 w 4876798"/>
                  <a:gd name="connsiteY63" fmla="*/ 927765 h 219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76798" h="2191039">
                    <a:moveTo>
                      <a:pt x="4811916" y="168451"/>
                    </a:moveTo>
                    <a:cubicBezTo>
                      <a:pt x="4743517" y="72877"/>
                      <a:pt x="4629541" y="8641"/>
                      <a:pt x="4514507" y="820"/>
                    </a:cubicBezTo>
                    <a:cubicBezTo>
                      <a:pt x="4420639" y="-5637"/>
                      <a:pt x="4335523" y="26195"/>
                      <a:pt x="4274973" y="90280"/>
                    </a:cubicBezTo>
                    <a:cubicBezTo>
                      <a:pt x="4261695" y="104338"/>
                      <a:pt x="4247360" y="119778"/>
                      <a:pt x="4232196" y="136314"/>
                    </a:cubicBezTo>
                    <a:cubicBezTo>
                      <a:pt x="4165226" y="74973"/>
                      <a:pt x="4077472" y="35492"/>
                      <a:pt x="3989003" y="29481"/>
                    </a:cubicBezTo>
                    <a:cubicBezTo>
                      <a:pt x="3896059" y="23100"/>
                      <a:pt x="3811734" y="54284"/>
                      <a:pt x="3751307" y="117102"/>
                    </a:cubicBezTo>
                    <a:cubicBezTo>
                      <a:pt x="3681203" y="61419"/>
                      <a:pt x="3594021" y="29100"/>
                      <a:pt x="3508534" y="28681"/>
                    </a:cubicBezTo>
                    <a:cubicBezTo>
                      <a:pt x="3507991" y="28681"/>
                      <a:pt x="3507458" y="28681"/>
                      <a:pt x="3506905" y="28681"/>
                    </a:cubicBezTo>
                    <a:cubicBezTo>
                      <a:pt x="3422542" y="28681"/>
                      <a:pt x="3345856" y="60704"/>
                      <a:pt x="3290830" y="118940"/>
                    </a:cubicBezTo>
                    <a:cubicBezTo>
                      <a:pt x="3202619" y="212323"/>
                      <a:pt x="3058744" y="376048"/>
                      <a:pt x="2863320" y="605410"/>
                    </a:cubicBezTo>
                    <a:cubicBezTo>
                      <a:pt x="2457984" y="443485"/>
                      <a:pt x="1691526" y="159945"/>
                      <a:pt x="1294657" y="159945"/>
                    </a:cubicBezTo>
                    <a:lnTo>
                      <a:pt x="71657" y="159945"/>
                    </a:lnTo>
                    <a:cubicBezTo>
                      <a:pt x="32071" y="159945"/>
                      <a:pt x="0" y="192016"/>
                      <a:pt x="0" y="231602"/>
                    </a:cubicBezTo>
                    <a:cubicBezTo>
                      <a:pt x="0" y="271188"/>
                      <a:pt x="32071" y="303258"/>
                      <a:pt x="71657" y="303258"/>
                    </a:cubicBezTo>
                    <a:lnTo>
                      <a:pt x="1294657" y="303258"/>
                    </a:lnTo>
                    <a:cubicBezTo>
                      <a:pt x="1808778" y="303258"/>
                      <a:pt x="3058554" y="840802"/>
                      <a:pt x="3071117" y="846231"/>
                    </a:cubicBezTo>
                    <a:cubicBezTo>
                      <a:pt x="3073432" y="847222"/>
                      <a:pt x="3075794" y="848107"/>
                      <a:pt x="3078195" y="848850"/>
                    </a:cubicBezTo>
                    <a:cubicBezTo>
                      <a:pt x="3201410" y="887293"/>
                      <a:pt x="3270380" y="1018824"/>
                      <a:pt x="3231928" y="1142058"/>
                    </a:cubicBezTo>
                    <a:cubicBezTo>
                      <a:pt x="3213297" y="1201742"/>
                      <a:pt x="3172549" y="1250606"/>
                      <a:pt x="3117171" y="1279647"/>
                    </a:cubicBezTo>
                    <a:cubicBezTo>
                      <a:pt x="3061802" y="1308670"/>
                      <a:pt x="2998451" y="1314413"/>
                      <a:pt x="2938739" y="1295783"/>
                    </a:cubicBezTo>
                    <a:cubicBezTo>
                      <a:pt x="2937967" y="1295544"/>
                      <a:pt x="2937196" y="1295316"/>
                      <a:pt x="2936415" y="1295106"/>
                    </a:cubicBezTo>
                    <a:lnTo>
                      <a:pt x="2154498" y="1079765"/>
                    </a:lnTo>
                    <a:cubicBezTo>
                      <a:pt x="2116855" y="1069402"/>
                      <a:pt x="2076764" y="1092186"/>
                      <a:pt x="2066382" y="1129819"/>
                    </a:cubicBezTo>
                    <a:cubicBezTo>
                      <a:pt x="2056019" y="1167462"/>
                      <a:pt x="2078793" y="1207562"/>
                      <a:pt x="2116436" y="1217935"/>
                    </a:cubicBezTo>
                    <a:lnTo>
                      <a:pt x="2897248" y="1432981"/>
                    </a:lnTo>
                    <a:cubicBezTo>
                      <a:pt x="2992117" y="1462242"/>
                      <a:pt x="3095806" y="1452678"/>
                      <a:pt x="3183703" y="1406568"/>
                    </a:cubicBezTo>
                    <a:cubicBezTo>
                      <a:pt x="3272990" y="1359762"/>
                      <a:pt x="3338703" y="1280971"/>
                      <a:pt x="3368716" y="1184750"/>
                    </a:cubicBezTo>
                    <a:cubicBezTo>
                      <a:pt x="3378603" y="1153060"/>
                      <a:pt x="3384033" y="1121027"/>
                      <a:pt x="3385452" y="1089319"/>
                    </a:cubicBezTo>
                    <a:lnTo>
                      <a:pt x="3595259" y="1067240"/>
                    </a:lnTo>
                    <a:cubicBezTo>
                      <a:pt x="3613814" y="1065278"/>
                      <a:pt x="3630892" y="1056162"/>
                      <a:pt x="3642836" y="1041827"/>
                    </a:cubicBezTo>
                    <a:cubicBezTo>
                      <a:pt x="3648009" y="1035617"/>
                      <a:pt x="4162254" y="418254"/>
                      <a:pt x="4379129" y="188692"/>
                    </a:cubicBezTo>
                    <a:cubicBezTo>
                      <a:pt x="4418324" y="147191"/>
                      <a:pt x="4469054" y="141362"/>
                      <a:pt x="4504754" y="143800"/>
                    </a:cubicBezTo>
                    <a:cubicBezTo>
                      <a:pt x="4577068" y="148715"/>
                      <a:pt x="4651877" y="191121"/>
                      <a:pt x="4695340" y="251852"/>
                    </a:cubicBezTo>
                    <a:cubicBezTo>
                      <a:pt x="4795447" y="391717"/>
                      <a:pt x="4671041" y="544403"/>
                      <a:pt x="4630531" y="587875"/>
                    </a:cubicBezTo>
                    <a:cubicBezTo>
                      <a:pt x="4431459" y="801473"/>
                      <a:pt x="4066413" y="1241519"/>
                      <a:pt x="4000795" y="1320843"/>
                    </a:cubicBezTo>
                    <a:lnTo>
                      <a:pt x="2579932" y="2031284"/>
                    </a:lnTo>
                    <a:cubicBezTo>
                      <a:pt x="2538718" y="2051887"/>
                      <a:pt x="2490702" y="2053439"/>
                      <a:pt x="2448239" y="2035561"/>
                    </a:cubicBezTo>
                    <a:lnTo>
                      <a:pt x="1093127" y="1465004"/>
                    </a:lnTo>
                    <a:cubicBezTo>
                      <a:pt x="1084326" y="1461299"/>
                      <a:pt x="1074877" y="1459384"/>
                      <a:pt x="1065324" y="1459384"/>
                    </a:cubicBezTo>
                    <a:lnTo>
                      <a:pt x="71657" y="1459384"/>
                    </a:lnTo>
                    <a:cubicBezTo>
                      <a:pt x="32071" y="1459384"/>
                      <a:pt x="0" y="1491455"/>
                      <a:pt x="0" y="1531041"/>
                    </a:cubicBezTo>
                    <a:cubicBezTo>
                      <a:pt x="0" y="1570626"/>
                      <a:pt x="32071" y="1602697"/>
                      <a:pt x="71657" y="1602697"/>
                    </a:cubicBezTo>
                    <a:lnTo>
                      <a:pt x="1050874" y="1602697"/>
                    </a:lnTo>
                    <a:lnTo>
                      <a:pt x="2392652" y="2167644"/>
                    </a:lnTo>
                    <a:cubicBezTo>
                      <a:pt x="2473052" y="2201505"/>
                      <a:pt x="2566025" y="2198467"/>
                      <a:pt x="2644054" y="2159462"/>
                    </a:cubicBezTo>
                    <a:lnTo>
                      <a:pt x="4078472" y="1442258"/>
                    </a:lnTo>
                    <a:cubicBezTo>
                      <a:pt x="4087416" y="1437791"/>
                      <a:pt x="4095321" y="1431485"/>
                      <a:pt x="4101694" y="1423770"/>
                    </a:cubicBezTo>
                    <a:cubicBezTo>
                      <a:pt x="4105885" y="1418684"/>
                      <a:pt x="4523747" y="912706"/>
                      <a:pt x="4735411" y="685583"/>
                    </a:cubicBezTo>
                    <a:cubicBezTo>
                      <a:pt x="4891240" y="518400"/>
                      <a:pt x="4920558" y="320241"/>
                      <a:pt x="4811916" y="168451"/>
                    </a:cubicBezTo>
                    <a:close/>
                    <a:moveTo>
                      <a:pt x="3201105" y="747876"/>
                    </a:moveTo>
                    <a:cubicBezTo>
                      <a:pt x="3177426" y="733807"/>
                      <a:pt x="3151918" y="722082"/>
                      <a:pt x="3124667" y="713262"/>
                    </a:cubicBezTo>
                    <a:cubicBezTo>
                      <a:pt x="3110598" y="707204"/>
                      <a:pt x="3067574" y="688802"/>
                      <a:pt x="3003233" y="662227"/>
                    </a:cubicBezTo>
                    <a:cubicBezTo>
                      <a:pt x="3179359" y="456049"/>
                      <a:pt x="3314338" y="302773"/>
                      <a:pt x="3395015" y="217381"/>
                    </a:cubicBezTo>
                    <a:cubicBezTo>
                      <a:pt x="3430362" y="179976"/>
                      <a:pt x="3475187" y="172014"/>
                      <a:pt x="3506905" y="172014"/>
                    </a:cubicBezTo>
                    <a:cubicBezTo>
                      <a:pt x="3507210" y="172014"/>
                      <a:pt x="3507524" y="172014"/>
                      <a:pt x="3507829" y="172014"/>
                    </a:cubicBezTo>
                    <a:cubicBezTo>
                      <a:pt x="3557607" y="172252"/>
                      <a:pt x="3610356" y="191206"/>
                      <a:pt x="3653971" y="223191"/>
                    </a:cubicBezTo>
                    <a:cubicBezTo>
                      <a:pt x="3521488" y="370943"/>
                      <a:pt x="3345723" y="576693"/>
                      <a:pt x="3201105" y="747876"/>
                    </a:cubicBezTo>
                    <a:close/>
                    <a:moveTo>
                      <a:pt x="3551368" y="927765"/>
                    </a:moveTo>
                    <a:lnTo>
                      <a:pt x="3364430" y="947434"/>
                    </a:lnTo>
                    <a:cubicBezTo>
                      <a:pt x="3351248" y="910010"/>
                      <a:pt x="3332188" y="874844"/>
                      <a:pt x="3308118" y="843269"/>
                    </a:cubicBezTo>
                    <a:cubicBezTo>
                      <a:pt x="3464176" y="658541"/>
                      <a:pt x="3717903" y="361056"/>
                      <a:pt x="3853634" y="217372"/>
                    </a:cubicBezTo>
                    <a:cubicBezTo>
                      <a:pt x="3892839" y="175862"/>
                      <a:pt x="3943550" y="170099"/>
                      <a:pt x="3979259" y="172471"/>
                    </a:cubicBezTo>
                    <a:cubicBezTo>
                      <a:pt x="4035428" y="176290"/>
                      <a:pt x="4093035" y="202798"/>
                      <a:pt x="4136355" y="242880"/>
                    </a:cubicBezTo>
                    <a:cubicBezTo>
                      <a:pt x="3921366" y="485605"/>
                      <a:pt x="3628654" y="835201"/>
                      <a:pt x="3551368" y="9277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dirty="0">
                  <a:latin typeface="Futura Lt BT" panose="020B0402020204020303" pitchFamily="34" charset="0"/>
                </a:endParaRPr>
              </a:p>
            </p:txBody>
          </p:sp>
          <p:sp>
            <p:nvSpPr>
              <p:cNvPr id="54" name="Freeform: Shape 81">
                <a:extLst>
                  <a:ext uri="{FF2B5EF4-FFF2-40B4-BE49-F238E27FC236}">
                    <a16:creationId xmlns:a16="http://schemas.microsoft.com/office/drawing/2014/main" id="{4437551D-A9F8-4BDF-8526-8600CEC91A19}"/>
                  </a:ext>
                </a:extLst>
              </p:cNvPr>
              <p:cNvSpPr/>
              <p:nvPr/>
            </p:nvSpPr>
            <p:spPr>
              <a:xfrm>
                <a:off x="4804268" y="1186919"/>
                <a:ext cx="2589120" cy="2512687"/>
              </a:xfrm>
              <a:custGeom>
                <a:avLst/>
                <a:gdLst>
                  <a:gd name="connsiteX0" fmla="*/ 2584607 w 2589120"/>
                  <a:gd name="connsiteY0" fmla="*/ 1422263 h 2512687"/>
                  <a:gd name="connsiteX1" fmla="*/ 2517561 w 2589120"/>
                  <a:gd name="connsiteY1" fmla="*/ 1375867 h 2512687"/>
                  <a:gd name="connsiteX2" fmla="*/ 2130598 w 2589120"/>
                  <a:gd name="connsiteY2" fmla="*/ 1375867 h 2512687"/>
                  <a:gd name="connsiteX3" fmla="*/ 2130598 w 2589120"/>
                  <a:gd name="connsiteY3" fmla="*/ 800995 h 2512687"/>
                  <a:gd name="connsiteX4" fmla="*/ 2058941 w 2589120"/>
                  <a:gd name="connsiteY4" fmla="*/ 729339 h 2512687"/>
                  <a:gd name="connsiteX5" fmla="*/ 1987285 w 2589120"/>
                  <a:gd name="connsiteY5" fmla="*/ 800995 h 2512687"/>
                  <a:gd name="connsiteX6" fmla="*/ 1987285 w 2589120"/>
                  <a:gd name="connsiteY6" fmla="*/ 1447533 h 2512687"/>
                  <a:gd name="connsiteX7" fmla="*/ 2058941 w 2589120"/>
                  <a:gd name="connsiteY7" fmla="*/ 1519190 h 2512687"/>
                  <a:gd name="connsiteX8" fmla="*/ 2315735 w 2589120"/>
                  <a:gd name="connsiteY8" fmla="*/ 1519190 h 2512687"/>
                  <a:gd name="connsiteX9" fmla="*/ 1294570 w 2589120"/>
                  <a:gd name="connsiteY9" fmla="*/ 2348884 h 2512687"/>
                  <a:gd name="connsiteX10" fmla="*/ 273404 w 2589120"/>
                  <a:gd name="connsiteY10" fmla="*/ 1519180 h 2512687"/>
                  <a:gd name="connsiteX11" fmla="*/ 530198 w 2589120"/>
                  <a:gd name="connsiteY11" fmla="*/ 1519180 h 2512687"/>
                  <a:gd name="connsiteX12" fmla="*/ 601855 w 2589120"/>
                  <a:gd name="connsiteY12" fmla="*/ 1447524 h 2512687"/>
                  <a:gd name="connsiteX13" fmla="*/ 601855 w 2589120"/>
                  <a:gd name="connsiteY13" fmla="*/ 143304 h 2512687"/>
                  <a:gd name="connsiteX14" fmla="*/ 1987285 w 2589120"/>
                  <a:gd name="connsiteY14" fmla="*/ 143304 h 2512687"/>
                  <a:gd name="connsiteX15" fmla="*/ 1987285 w 2589120"/>
                  <a:gd name="connsiteY15" fmla="*/ 457019 h 2512687"/>
                  <a:gd name="connsiteX16" fmla="*/ 2058941 w 2589120"/>
                  <a:gd name="connsiteY16" fmla="*/ 528676 h 2512687"/>
                  <a:gd name="connsiteX17" fmla="*/ 2130598 w 2589120"/>
                  <a:gd name="connsiteY17" fmla="*/ 457019 h 2512687"/>
                  <a:gd name="connsiteX18" fmla="*/ 2130598 w 2589120"/>
                  <a:gd name="connsiteY18" fmla="*/ 71657 h 2512687"/>
                  <a:gd name="connsiteX19" fmla="*/ 2058941 w 2589120"/>
                  <a:gd name="connsiteY19" fmla="*/ 0 h 2512687"/>
                  <a:gd name="connsiteX20" fmla="*/ 530179 w 2589120"/>
                  <a:gd name="connsiteY20" fmla="*/ 0 h 2512687"/>
                  <a:gd name="connsiteX21" fmla="*/ 458522 w 2589120"/>
                  <a:gd name="connsiteY21" fmla="*/ 71657 h 2512687"/>
                  <a:gd name="connsiteX22" fmla="*/ 458522 w 2589120"/>
                  <a:gd name="connsiteY22" fmla="*/ 1375877 h 2512687"/>
                  <a:gd name="connsiteX23" fmla="*/ 71560 w 2589120"/>
                  <a:gd name="connsiteY23" fmla="*/ 1375877 h 2512687"/>
                  <a:gd name="connsiteX24" fmla="*/ 4513 w 2589120"/>
                  <a:gd name="connsiteY24" fmla="*/ 1422273 h 2512687"/>
                  <a:gd name="connsiteX25" fmla="*/ 26373 w 2589120"/>
                  <a:gd name="connsiteY25" fmla="*/ 1503150 h 2512687"/>
                  <a:gd name="connsiteX26" fmla="*/ 1249374 w 2589120"/>
                  <a:gd name="connsiteY26" fmla="*/ 2496836 h 2512687"/>
                  <a:gd name="connsiteX27" fmla="*/ 1339756 w 2589120"/>
                  <a:gd name="connsiteY27" fmla="*/ 2496836 h 2512687"/>
                  <a:gd name="connsiteX28" fmla="*/ 2562757 w 2589120"/>
                  <a:gd name="connsiteY28" fmla="*/ 1503150 h 2512687"/>
                  <a:gd name="connsiteX29" fmla="*/ 2584607 w 2589120"/>
                  <a:gd name="connsiteY29" fmla="*/ 1422263 h 25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589120" h="2512687">
                    <a:moveTo>
                      <a:pt x="2584607" y="1422263"/>
                    </a:moveTo>
                    <a:cubicBezTo>
                      <a:pt x="2574216" y="1394651"/>
                      <a:pt x="2547079" y="1375867"/>
                      <a:pt x="2517561" y="1375867"/>
                    </a:cubicBezTo>
                    <a:lnTo>
                      <a:pt x="2130598" y="1375867"/>
                    </a:lnTo>
                    <a:lnTo>
                      <a:pt x="2130598" y="800995"/>
                    </a:lnTo>
                    <a:cubicBezTo>
                      <a:pt x="2130598" y="761410"/>
                      <a:pt x="2098527" y="729339"/>
                      <a:pt x="2058941" y="729339"/>
                    </a:cubicBezTo>
                    <a:cubicBezTo>
                      <a:pt x="2019355" y="729339"/>
                      <a:pt x="1987285" y="761410"/>
                      <a:pt x="1987285" y="800995"/>
                    </a:cubicBezTo>
                    <a:lnTo>
                      <a:pt x="1987285" y="1447533"/>
                    </a:lnTo>
                    <a:cubicBezTo>
                      <a:pt x="1987285" y="1487119"/>
                      <a:pt x="2019355" y="1519190"/>
                      <a:pt x="2058941" y="1519190"/>
                    </a:cubicBezTo>
                    <a:lnTo>
                      <a:pt x="2315735" y="1519190"/>
                    </a:lnTo>
                    <a:lnTo>
                      <a:pt x="1294570" y="2348884"/>
                    </a:lnTo>
                    <a:lnTo>
                      <a:pt x="273404" y="1519180"/>
                    </a:lnTo>
                    <a:lnTo>
                      <a:pt x="530198" y="1519180"/>
                    </a:lnTo>
                    <a:cubicBezTo>
                      <a:pt x="569784" y="1519180"/>
                      <a:pt x="601855" y="1487110"/>
                      <a:pt x="601855" y="1447524"/>
                    </a:cubicBezTo>
                    <a:lnTo>
                      <a:pt x="601855" y="143304"/>
                    </a:lnTo>
                    <a:lnTo>
                      <a:pt x="1987285" y="143304"/>
                    </a:lnTo>
                    <a:lnTo>
                      <a:pt x="1987285" y="457019"/>
                    </a:lnTo>
                    <a:cubicBezTo>
                      <a:pt x="1987285" y="496605"/>
                      <a:pt x="2019355" y="528676"/>
                      <a:pt x="2058941" y="528676"/>
                    </a:cubicBezTo>
                    <a:cubicBezTo>
                      <a:pt x="2098527" y="528676"/>
                      <a:pt x="2130598" y="496605"/>
                      <a:pt x="2130598" y="457019"/>
                    </a:cubicBezTo>
                    <a:lnTo>
                      <a:pt x="2130598" y="71657"/>
                    </a:lnTo>
                    <a:cubicBezTo>
                      <a:pt x="2130598" y="32071"/>
                      <a:pt x="2098527" y="0"/>
                      <a:pt x="2058941" y="0"/>
                    </a:cubicBezTo>
                    <a:lnTo>
                      <a:pt x="530179" y="0"/>
                    </a:lnTo>
                    <a:cubicBezTo>
                      <a:pt x="490593" y="0"/>
                      <a:pt x="458522" y="32071"/>
                      <a:pt x="458522" y="71657"/>
                    </a:cubicBezTo>
                    <a:lnTo>
                      <a:pt x="458522" y="1375877"/>
                    </a:lnTo>
                    <a:lnTo>
                      <a:pt x="71560" y="1375877"/>
                    </a:lnTo>
                    <a:cubicBezTo>
                      <a:pt x="42042" y="1375877"/>
                      <a:pt x="14914" y="1394660"/>
                      <a:pt x="4513" y="1422273"/>
                    </a:cubicBezTo>
                    <a:cubicBezTo>
                      <a:pt x="-6241" y="1450800"/>
                      <a:pt x="2684" y="1483909"/>
                      <a:pt x="26373" y="1503150"/>
                    </a:cubicBezTo>
                    <a:lnTo>
                      <a:pt x="1249374" y="2496836"/>
                    </a:lnTo>
                    <a:cubicBezTo>
                      <a:pt x="1275396" y="2517972"/>
                      <a:pt x="1313734" y="2517972"/>
                      <a:pt x="1339756" y="2496836"/>
                    </a:cubicBezTo>
                    <a:lnTo>
                      <a:pt x="2562757" y="1503150"/>
                    </a:lnTo>
                    <a:cubicBezTo>
                      <a:pt x="2586436" y="1483909"/>
                      <a:pt x="2595361" y="1450800"/>
                      <a:pt x="2584607" y="14222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350" dirty="0">
                  <a:latin typeface="Futura Lt BT" panose="020B0402020204020303" pitchFamily="34" charset="0"/>
                </a:endParaRPr>
              </a:p>
            </p:txBody>
          </p:sp>
        </p:grpSp>
        <p:grpSp>
          <p:nvGrpSpPr>
            <p:cNvPr id="49" name="Graphic 42">
              <a:extLst>
                <a:ext uri="{FF2B5EF4-FFF2-40B4-BE49-F238E27FC236}">
                  <a16:creationId xmlns:a16="http://schemas.microsoft.com/office/drawing/2014/main" id="{B5E77270-307A-4FDF-9115-B0074E89631A}"/>
                </a:ext>
              </a:extLst>
            </p:cNvPr>
            <p:cNvGrpSpPr/>
            <p:nvPr/>
          </p:nvGrpSpPr>
          <p:grpSpPr>
            <a:xfrm>
              <a:off x="5659710" y="5394242"/>
              <a:ext cx="61849" cy="85042"/>
              <a:chOff x="5180008" y="2309812"/>
              <a:chExt cx="1625603" cy="2235203"/>
            </a:xfrm>
            <a:grpFill/>
          </p:grpSpPr>
          <p:sp>
            <p:nvSpPr>
              <p:cNvPr id="50" name="Freeform: Shape 59">
                <a:extLst>
                  <a:ext uri="{FF2B5EF4-FFF2-40B4-BE49-F238E27FC236}">
                    <a16:creationId xmlns:a16="http://schemas.microsoft.com/office/drawing/2014/main" id="{DCC2C798-CC02-4E16-B7B9-1FA0C5A8FD59}"/>
                  </a:ext>
                </a:extLst>
              </p:cNvPr>
              <p:cNvSpPr/>
              <p:nvPr/>
            </p:nvSpPr>
            <p:spPr>
              <a:xfrm>
                <a:off x="5383205" y="2309812"/>
                <a:ext cx="1422406" cy="2235203"/>
              </a:xfrm>
              <a:custGeom>
                <a:avLst/>
                <a:gdLst>
                  <a:gd name="connsiteX0" fmla="*/ 1320803 w 1422406"/>
                  <a:gd name="connsiteY0" fmla="*/ 1524000 h 2235203"/>
                  <a:gd name="connsiteX1" fmla="*/ 1219200 w 1422406"/>
                  <a:gd name="connsiteY1" fmla="*/ 1625603 h 2235203"/>
                  <a:gd name="connsiteX2" fmla="*/ 711203 w 1422406"/>
                  <a:gd name="connsiteY2" fmla="*/ 2032007 h 2235203"/>
                  <a:gd name="connsiteX3" fmla="*/ 203206 w 1422406"/>
                  <a:gd name="connsiteY3" fmla="*/ 1625603 h 2235203"/>
                  <a:gd name="connsiteX4" fmla="*/ 203206 w 1422406"/>
                  <a:gd name="connsiteY4" fmla="*/ 609600 h 2235203"/>
                  <a:gd name="connsiteX5" fmla="*/ 711203 w 1422406"/>
                  <a:gd name="connsiteY5" fmla="*/ 203197 h 2235203"/>
                  <a:gd name="connsiteX6" fmla="*/ 1219200 w 1422406"/>
                  <a:gd name="connsiteY6" fmla="*/ 609600 h 2235203"/>
                  <a:gd name="connsiteX7" fmla="*/ 1320803 w 1422406"/>
                  <a:gd name="connsiteY7" fmla="*/ 711203 h 2235203"/>
                  <a:gd name="connsiteX8" fmla="*/ 1422406 w 1422406"/>
                  <a:gd name="connsiteY8" fmla="*/ 609600 h 2235203"/>
                  <a:gd name="connsiteX9" fmla="*/ 711203 w 1422406"/>
                  <a:gd name="connsiteY9" fmla="*/ 0 h 2235203"/>
                  <a:gd name="connsiteX10" fmla="*/ 0 w 1422406"/>
                  <a:gd name="connsiteY10" fmla="*/ 609600 h 2235203"/>
                  <a:gd name="connsiteX11" fmla="*/ 0 w 1422406"/>
                  <a:gd name="connsiteY11" fmla="*/ 1625603 h 2235203"/>
                  <a:gd name="connsiteX12" fmla="*/ 711203 w 1422406"/>
                  <a:gd name="connsiteY12" fmla="*/ 2235203 h 2235203"/>
                  <a:gd name="connsiteX13" fmla="*/ 1422406 w 1422406"/>
                  <a:gd name="connsiteY13" fmla="*/ 1625603 h 2235203"/>
                  <a:gd name="connsiteX14" fmla="*/ 1320803 w 1422406"/>
                  <a:gd name="connsiteY14" fmla="*/ 1524000 h 223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22406" h="2235203">
                    <a:moveTo>
                      <a:pt x="1320803" y="1524000"/>
                    </a:moveTo>
                    <a:cubicBezTo>
                      <a:pt x="1264720" y="1524000"/>
                      <a:pt x="1219200" y="1569520"/>
                      <a:pt x="1219200" y="1625603"/>
                    </a:cubicBezTo>
                    <a:cubicBezTo>
                      <a:pt x="1219200" y="1849736"/>
                      <a:pt x="991210" y="2032007"/>
                      <a:pt x="711203" y="2032007"/>
                    </a:cubicBezTo>
                    <a:cubicBezTo>
                      <a:pt x="431197" y="2032007"/>
                      <a:pt x="203206" y="1849726"/>
                      <a:pt x="203206" y="1625603"/>
                    </a:cubicBezTo>
                    <a:lnTo>
                      <a:pt x="203206" y="609600"/>
                    </a:lnTo>
                    <a:cubicBezTo>
                      <a:pt x="203206" y="385467"/>
                      <a:pt x="431197" y="203197"/>
                      <a:pt x="711203" y="203197"/>
                    </a:cubicBezTo>
                    <a:cubicBezTo>
                      <a:pt x="991210" y="203197"/>
                      <a:pt x="1219200" y="385467"/>
                      <a:pt x="1219200" y="609600"/>
                    </a:cubicBezTo>
                    <a:cubicBezTo>
                      <a:pt x="1219200" y="665683"/>
                      <a:pt x="1264720" y="711203"/>
                      <a:pt x="1320803" y="711203"/>
                    </a:cubicBezTo>
                    <a:cubicBezTo>
                      <a:pt x="1376887" y="711203"/>
                      <a:pt x="1422406" y="665683"/>
                      <a:pt x="1422406" y="609600"/>
                    </a:cubicBezTo>
                    <a:cubicBezTo>
                      <a:pt x="1422406" y="273510"/>
                      <a:pt x="1103385" y="0"/>
                      <a:pt x="711203" y="0"/>
                    </a:cubicBezTo>
                    <a:cubicBezTo>
                      <a:pt x="319021" y="0"/>
                      <a:pt x="0" y="273510"/>
                      <a:pt x="0" y="609600"/>
                    </a:cubicBezTo>
                    <a:lnTo>
                      <a:pt x="0" y="1625603"/>
                    </a:lnTo>
                    <a:cubicBezTo>
                      <a:pt x="0" y="1961693"/>
                      <a:pt x="319021" y="2235203"/>
                      <a:pt x="711203" y="2235203"/>
                    </a:cubicBezTo>
                    <a:cubicBezTo>
                      <a:pt x="1103385" y="2235203"/>
                      <a:pt x="1422406" y="1961693"/>
                      <a:pt x="1422406" y="1625603"/>
                    </a:cubicBezTo>
                    <a:cubicBezTo>
                      <a:pt x="1422406" y="1569520"/>
                      <a:pt x="1376887" y="1524000"/>
                      <a:pt x="1320803" y="15240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>
                  <a:solidFill>
                    <a:schemeClr val="accent1"/>
                  </a:solidFill>
                  <a:latin typeface="Futura Lt BT" panose="020B0402020204020303" pitchFamily="34" charset="0"/>
                </a:endParaRPr>
              </a:p>
            </p:txBody>
          </p:sp>
          <p:sp>
            <p:nvSpPr>
              <p:cNvPr id="51" name="Freeform: Shape 78">
                <a:extLst>
                  <a:ext uri="{FF2B5EF4-FFF2-40B4-BE49-F238E27FC236}">
                    <a16:creationId xmlns:a16="http://schemas.microsoft.com/office/drawing/2014/main" id="{5F1F2246-49B6-485A-80C6-B5009B5864F9}"/>
                  </a:ext>
                </a:extLst>
              </p:cNvPr>
              <p:cNvSpPr/>
              <p:nvPr/>
            </p:nvSpPr>
            <p:spPr>
              <a:xfrm>
                <a:off x="5180008" y="3122608"/>
                <a:ext cx="1219209" cy="203206"/>
              </a:xfrm>
              <a:custGeom>
                <a:avLst/>
                <a:gdLst>
                  <a:gd name="connsiteX0" fmla="*/ 1117606 w 1219209"/>
                  <a:gd name="connsiteY0" fmla="*/ 0 h 203206"/>
                  <a:gd name="connsiteX1" fmla="*/ 101603 w 1219209"/>
                  <a:gd name="connsiteY1" fmla="*/ 0 h 203206"/>
                  <a:gd name="connsiteX2" fmla="*/ 0 w 1219209"/>
                  <a:gd name="connsiteY2" fmla="*/ 101603 h 203206"/>
                  <a:gd name="connsiteX3" fmla="*/ 101603 w 1219209"/>
                  <a:gd name="connsiteY3" fmla="*/ 203206 h 203206"/>
                  <a:gd name="connsiteX4" fmla="*/ 1117606 w 1219209"/>
                  <a:gd name="connsiteY4" fmla="*/ 203206 h 203206"/>
                  <a:gd name="connsiteX5" fmla="*/ 1219210 w 1219209"/>
                  <a:gd name="connsiteY5" fmla="*/ 101603 h 203206"/>
                  <a:gd name="connsiteX6" fmla="*/ 1117606 w 1219209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9" h="203206">
                    <a:moveTo>
                      <a:pt x="1117606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117606" y="203206"/>
                    </a:lnTo>
                    <a:cubicBezTo>
                      <a:pt x="1173690" y="203206"/>
                      <a:pt x="1219210" y="157686"/>
                      <a:pt x="1219210" y="101603"/>
                    </a:cubicBezTo>
                    <a:cubicBezTo>
                      <a:pt x="1219210" y="45520"/>
                      <a:pt x="1173690" y="0"/>
                      <a:pt x="1117606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>
                  <a:solidFill>
                    <a:schemeClr val="accent1"/>
                  </a:solidFill>
                  <a:latin typeface="Futura Lt BT" panose="020B0402020204020303" pitchFamily="34" charset="0"/>
                </a:endParaRPr>
              </a:p>
            </p:txBody>
          </p:sp>
          <p:sp>
            <p:nvSpPr>
              <p:cNvPr id="52" name="Freeform: Shape 79">
                <a:extLst>
                  <a:ext uri="{FF2B5EF4-FFF2-40B4-BE49-F238E27FC236}">
                    <a16:creationId xmlns:a16="http://schemas.microsoft.com/office/drawing/2014/main" id="{5FD42614-F962-4F81-844D-4A74B991A9B6}"/>
                  </a:ext>
                </a:extLst>
              </p:cNvPr>
              <p:cNvSpPr/>
              <p:nvPr/>
            </p:nvSpPr>
            <p:spPr>
              <a:xfrm>
                <a:off x="5180008" y="3529012"/>
                <a:ext cx="1422406" cy="203206"/>
              </a:xfrm>
              <a:custGeom>
                <a:avLst/>
                <a:gdLst>
                  <a:gd name="connsiteX0" fmla="*/ 1320803 w 1422406"/>
                  <a:gd name="connsiteY0" fmla="*/ 0 h 203206"/>
                  <a:gd name="connsiteX1" fmla="*/ 101603 w 1422406"/>
                  <a:gd name="connsiteY1" fmla="*/ 0 h 203206"/>
                  <a:gd name="connsiteX2" fmla="*/ 0 w 1422406"/>
                  <a:gd name="connsiteY2" fmla="*/ 101603 h 203206"/>
                  <a:gd name="connsiteX3" fmla="*/ 101603 w 1422406"/>
                  <a:gd name="connsiteY3" fmla="*/ 203206 h 203206"/>
                  <a:gd name="connsiteX4" fmla="*/ 1320803 w 1422406"/>
                  <a:gd name="connsiteY4" fmla="*/ 203206 h 203206"/>
                  <a:gd name="connsiteX5" fmla="*/ 1422406 w 1422406"/>
                  <a:gd name="connsiteY5" fmla="*/ 101603 h 203206"/>
                  <a:gd name="connsiteX6" fmla="*/ 1320803 w 1422406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406" h="203206">
                    <a:moveTo>
                      <a:pt x="1320803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320803" y="203206"/>
                    </a:lnTo>
                    <a:cubicBezTo>
                      <a:pt x="1376887" y="203206"/>
                      <a:pt x="1422406" y="157686"/>
                      <a:pt x="1422406" y="101603"/>
                    </a:cubicBezTo>
                    <a:cubicBezTo>
                      <a:pt x="1422406" y="45520"/>
                      <a:pt x="1376887" y="0"/>
                      <a:pt x="132080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>
                  <a:solidFill>
                    <a:schemeClr val="accent1"/>
                  </a:solidFill>
                  <a:latin typeface="Futura Lt BT" panose="020B0402020204020303" pitchFamily="34" charset="0"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1333744" y="3744370"/>
            <a:ext cx="265168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…</a:t>
            </a:r>
            <a:r>
              <a:rPr lang="sk-SK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byt finančne nezávadný</a:t>
            </a:r>
            <a:endParaRPr lang="en-GB" dirty="0">
              <a:solidFill>
                <a:srgbClr val="44546A"/>
              </a:solidFill>
              <a:latin typeface="Futura Lt BT" panose="020B0402020204020303" pitchFamily="34" charset="0"/>
            </a:endParaRPr>
          </a:p>
        </p:txBody>
      </p:sp>
      <p:grpSp>
        <p:nvGrpSpPr>
          <p:cNvPr id="55" name="Graphic 294">
            <a:extLst>
              <a:ext uri="{FF2B5EF4-FFF2-40B4-BE49-F238E27FC236}">
                <a16:creationId xmlns:a16="http://schemas.microsoft.com/office/drawing/2014/main" id="{A73C5A98-D79C-4A92-AC64-7EF60BC5F065}"/>
              </a:ext>
            </a:extLst>
          </p:cNvPr>
          <p:cNvGrpSpPr/>
          <p:nvPr/>
        </p:nvGrpSpPr>
        <p:grpSpPr>
          <a:xfrm>
            <a:off x="4674655" y="2288417"/>
            <a:ext cx="379094" cy="379094"/>
            <a:chOff x="3657600" y="990600"/>
            <a:chExt cx="4876800" cy="4876800"/>
          </a:xfrm>
          <a:solidFill>
            <a:srgbClr val="44546A"/>
          </a:solidFill>
        </p:grpSpPr>
        <p:sp>
          <p:nvSpPr>
            <p:cNvPr id="56" name="Freeform: Shape 72">
              <a:extLst>
                <a:ext uri="{FF2B5EF4-FFF2-40B4-BE49-F238E27FC236}">
                  <a16:creationId xmlns:a16="http://schemas.microsoft.com/office/drawing/2014/main" id="{93DB495D-3D6E-4B05-87C9-56C32CDD7DAC}"/>
                </a:ext>
              </a:extLst>
            </p:cNvPr>
            <p:cNvSpPr/>
            <p:nvPr/>
          </p:nvSpPr>
          <p:spPr>
            <a:xfrm>
              <a:off x="3657600" y="2822981"/>
              <a:ext cx="4876800" cy="3044418"/>
            </a:xfrm>
            <a:custGeom>
              <a:avLst/>
              <a:gdLst>
                <a:gd name="connsiteX0" fmla="*/ 4805220 w 4876800"/>
                <a:gd name="connsiteY0" fmla="*/ 2901268 h 3044418"/>
                <a:gd name="connsiteX1" fmla="*/ 4342353 w 4876800"/>
                <a:gd name="connsiteY1" fmla="*/ 2901268 h 3044418"/>
                <a:gd name="connsiteX2" fmla="*/ 4342353 w 4876800"/>
                <a:gd name="connsiteY2" fmla="*/ 71580 h 3044418"/>
                <a:gd name="connsiteX3" fmla="*/ 4270772 w 4876800"/>
                <a:gd name="connsiteY3" fmla="*/ 0 h 3044418"/>
                <a:gd name="connsiteX4" fmla="*/ 3507286 w 4876800"/>
                <a:gd name="connsiteY4" fmla="*/ 0 h 3044418"/>
                <a:gd name="connsiteX5" fmla="*/ 3435706 w 4876800"/>
                <a:gd name="connsiteY5" fmla="*/ 71580 h 3044418"/>
                <a:gd name="connsiteX6" fmla="*/ 3435706 w 4876800"/>
                <a:gd name="connsiteY6" fmla="*/ 2901268 h 3044418"/>
                <a:gd name="connsiteX7" fmla="*/ 2891723 w 4876800"/>
                <a:gd name="connsiteY7" fmla="*/ 2901268 h 3044418"/>
                <a:gd name="connsiteX8" fmla="*/ 2891723 w 4876800"/>
                <a:gd name="connsiteY8" fmla="*/ 911419 h 3044418"/>
                <a:gd name="connsiteX9" fmla="*/ 2820143 w 4876800"/>
                <a:gd name="connsiteY9" fmla="*/ 839838 h 3044418"/>
                <a:gd name="connsiteX10" fmla="*/ 2056657 w 4876800"/>
                <a:gd name="connsiteY10" fmla="*/ 839838 h 3044418"/>
                <a:gd name="connsiteX11" fmla="*/ 1985077 w 4876800"/>
                <a:gd name="connsiteY11" fmla="*/ 911419 h 3044418"/>
                <a:gd name="connsiteX12" fmla="*/ 1985077 w 4876800"/>
                <a:gd name="connsiteY12" fmla="*/ 2901268 h 3044418"/>
                <a:gd name="connsiteX13" fmla="*/ 1441095 w 4876800"/>
                <a:gd name="connsiteY13" fmla="*/ 2901268 h 3044418"/>
                <a:gd name="connsiteX14" fmla="*/ 1441095 w 4876800"/>
                <a:gd name="connsiteY14" fmla="*/ 1293162 h 3044418"/>
                <a:gd name="connsiteX15" fmla="*/ 1369514 w 4876800"/>
                <a:gd name="connsiteY15" fmla="*/ 1221581 h 3044418"/>
                <a:gd name="connsiteX16" fmla="*/ 606028 w 4876800"/>
                <a:gd name="connsiteY16" fmla="*/ 1221581 h 3044418"/>
                <a:gd name="connsiteX17" fmla="*/ 534448 w 4876800"/>
                <a:gd name="connsiteY17" fmla="*/ 1293162 h 3044418"/>
                <a:gd name="connsiteX18" fmla="*/ 534448 w 4876800"/>
                <a:gd name="connsiteY18" fmla="*/ 2901258 h 3044418"/>
                <a:gd name="connsiteX19" fmla="*/ 71580 w 4876800"/>
                <a:gd name="connsiteY19" fmla="*/ 2901258 h 3044418"/>
                <a:gd name="connsiteX20" fmla="*/ 0 w 4876800"/>
                <a:gd name="connsiteY20" fmla="*/ 2972838 h 3044418"/>
                <a:gd name="connsiteX21" fmla="*/ 71580 w 4876800"/>
                <a:gd name="connsiteY21" fmla="*/ 3044419 h 3044418"/>
                <a:gd name="connsiteX22" fmla="*/ 4805220 w 4876800"/>
                <a:gd name="connsiteY22" fmla="*/ 3044419 h 3044418"/>
                <a:gd name="connsiteX23" fmla="*/ 4876800 w 4876800"/>
                <a:gd name="connsiteY23" fmla="*/ 2972838 h 3044418"/>
                <a:gd name="connsiteX24" fmla="*/ 4805220 w 4876800"/>
                <a:gd name="connsiteY24" fmla="*/ 2901268 h 3044418"/>
                <a:gd name="connsiteX25" fmla="*/ 1297934 w 4876800"/>
                <a:gd name="connsiteY25" fmla="*/ 2901268 h 3044418"/>
                <a:gd name="connsiteX26" fmla="*/ 677599 w 4876800"/>
                <a:gd name="connsiteY26" fmla="*/ 2901268 h 3044418"/>
                <a:gd name="connsiteX27" fmla="*/ 677599 w 4876800"/>
                <a:gd name="connsiteY27" fmla="*/ 1364742 h 3044418"/>
                <a:gd name="connsiteX28" fmla="*/ 1297934 w 4876800"/>
                <a:gd name="connsiteY28" fmla="*/ 1364742 h 3044418"/>
                <a:gd name="connsiteX29" fmla="*/ 1297934 w 4876800"/>
                <a:gd name="connsiteY29" fmla="*/ 2901268 h 3044418"/>
                <a:gd name="connsiteX30" fmla="*/ 2748572 w 4876800"/>
                <a:gd name="connsiteY30" fmla="*/ 2901268 h 3044418"/>
                <a:gd name="connsiteX31" fmla="*/ 2128238 w 4876800"/>
                <a:gd name="connsiteY31" fmla="*/ 2901268 h 3044418"/>
                <a:gd name="connsiteX32" fmla="*/ 2128238 w 4876800"/>
                <a:gd name="connsiteY32" fmla="*/ 982999 h 3044418"/>
                <a:gd name="connsiteX33" fmla="*/ 2748572 w 4876800"/>
                <a:gd name="connsiteY33" fmla="*/ 982999 h 3044418"/>
                <a:gd name="connsiteX34" fmla="*/ 2748572 w 4876800"/>
                <a:gd name="connsiteY34" fmla="*/ 2901268 h 3044418"/>
                <a:gd name="connsiteX35" fmla="*/ 4199201 w 4876800"/>
                <a:gd name="connsiteY35" fmla="*/ 2901268 h 3044418"/>
                <a:gd name="connsiteX36" fmla="*/ 3578867 w 4876800"/>
                <a:gd name="connsiteY36" fmla="*/ 2901268 h 3044418"/>
                <a:gd name="connsiteX37" fmla="*/ 3578867 w 4876800"/>
                <a:gd name="connsiteY37" fmla="*/ 143161 h 3044418"/>
                <a:gd name="connsiteX38" fmla="*/ 4199201 w 4876800"/>
                <a:gd name="connsiteY38" fmla="*/ 143161 h 3044418"/>
                <a:gd name="connsiteX39" fmla="*/ 4199201 w 4876800"/>
                <a:gd name="connsiteY39" fmla="*/ 2901268 h 304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76800" h="3044418">
                  <a:moveTo>
                    <a:pt x="4805220" y="2901268"/>
                  </a:moveTo>
                  <a:lnTo>
                    <a:pt x="4342353" y="2901268"/>
                  </a:lnTo>
                  <a:lnTo>
                    <a:pt x="4342353" y="71580"/>
                  </a:lnTo>
                  <a:cubicBezTo>
                    <a:pt x="4342353" y="32052"/>
                    <a:pt x="4310310" y="0"/>
                    <a:pt x="4270772" y="0"/>
                  </a:cubicBezTo>
                  <a:lnTo>
                    <a:pt x="3507286" y="0"/>
                  </a:lnTo>
                  <a:cubicBezTo>
                    <a:pt x="3467748" y="0"/>
                    <a:pt x="3435706" y="32052"/>
                    <a:pt x="3435706" y="71580"/>
                  </a:cubicBezTo>
                  <a:lnTo>
                    <a:pt x="3435706" y="2901268"/>
                  </a:lnTo>
                  <a:lnTo>
                    <a:pt x="2891723" y="2901268"/>
                  </a:lnTo>
                  <a:lnTo>
                    <a:pt x="2891723" y="911419"/>
                  </a:lnTo>
                  <a:cubicBezTo>
                    <a:pt x="2891723" y="871890"/>
                    <a:pt x="2859681" y="839838"/>
                    <a:pt x="2820143" y="839838"/>
                  </a:cubicBezTo>
                  <a:lnTo>
                    <a:pt x="2056657" y="839838"/>
                  </a:lnTo>
                  <a:cubicBezTo>
                    <a:pt x="2017119" y="839838"/>
                    <a:pt x="1985077" y="871890"/>
                    <a:pt x="1985077" y="911419"/>
                  </a:cubicBezTo>
                  <a:lnTo>
                    <a:pt x="1985077" y="2901268"/>
                  </a:lnTo>
                  <a:lnTo>
                    <a:pt x="1441095" y="2901268"/>
                  </a:lnTo>
                  <a:lnTo>
                    <a:pt x="1441095" y="1293162"/>
                  </a:lnTo>
                  <a:cubicBezTo>
                    <a:pt x="1441095" y="1253633"/>
                    <a:pt x="1409052" y="1221581"/>
                    <a:pt x="1369514" y="1221581"/>
                  </a:cubicBezTo>
                  <a:lnTo>
                    <a:pt x="606028" y="1221581"/>
                  </a:lnTo>
                  <a:cubicBezTo>
                    <a:pt x="566490" y="1221581"/>
                    <a:pt x="534448" y="1253633"/>
                    <a:pt x="534448" y="1293162"/>
                  </a:cubicBezTo>
                  <a:lnTo>
                    <a:pt x="534448" y="2901258"/>
                  </a:lnTo>
                  <a:lnTo>
                    <a:pt x="71580" y="2901258"/>
                  </a:lnTo>
                  <a:cubicBezTo>
                    <a:pt x="32042" y="2901258"/>
                    <a:pt x="0" y="2933309"/>
                    <a:pt x="0" y="2972838"/>
                  </a:cubicBezTo>
                  <a:cubicBezTo>
                    <a:pt x="0" y="3012367"/>
                    <a:pt x="32042" y="3044419"/>
                    <a:pt x="71580" y="3044419"/>
                  </a:cubicBezTo>
                  <a:lnTo>
                    <a:pt x="4805220" y="3044419"/>
                  </a:lnTo>
                  <a:cubicBezTo>
                    <a:pt x="4844758" y="3044419"/>
                    <a:pt x="4876800" y="3012367"/>
                    <a:pt x="4876800" y="2972838"/>
                  </a:cubicBezTo>
                  <a:cubicBezTo>
                    <a:pt x="4876791" y="2933309"/>
                    <a:pt x="4844758" y="2901268"/>
                    <a:pt x="4805220" y="2901268"/>
                  </a:cubicBezTo>
                  <a:close/>
                  <a:moveTo>
                    <a:pt x="1297934" y="2901268"/>
                  </a:moveTo>
                  <a:lnTo>
                    <a:pt x="677599" y="2901268"/>
                  </a:lnTo>
                  <a:lnTo>
                    <a:pt x="677599" y="1364742"/>
                  </a:lnTo>
                  <a:lnTo>
                    <a:pt x="1297934" y="1364742"/>
                  </a:lnTo>
                  <a:lnTo>
                    <a:pt x="1297934" y="2901268"/>
                  </a:lnTo>
                  <a:close/>
                  <a:moveTo>
                    <a:pt x="2748572" y="2901268"/>
                  </a:moveTo>
                  <a:lnTo>
                    <a:pt x="2128238" y="2901268"/>
                  </a:lnTo>
                  <a:lnTo>
                    <a:pt x="2128238" y="982999"/>
                  </a:lnTo>
                  <a:lnTo>
                    <a:pt x="2748572" y="982999"/>
                  </a:lnTo>
                  <a:lnTo>
                    <a:pt x="2748572" y="2901268"/>
                  </a:lnTo>
                  <a:close/>
                  <a:moveTo>
                    <a:pt x="4199201" y="2901268"/>
                  </a:moveTo>
                  <a:lnTo>
                    <a:pt x="3578867" y="2901268"/>
                  </a:lnTo>
                  <a:lnTo>
                    <a:pt x="3578867" y="143161"/>
                  </a:lnTo>
                  <a:lnTo>
                    <a:pt x="4199201" y="143161"/>
                  </a:lnTo>
                  <a:lnTo>
                    <a:pt x="4199201" y="290126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57" name="Freeform: Shape 73">
              <a:extLst>
                <a:ext uri="{FF2B5EF4-FFF2-40B4-BE49-F238E27FC236}">
                  <a16:creationId xmlns:a16="http://schemas.microsoft.com/office/drawing/2014/main" id="{C0E350F9-5D0B-4E59-AE12-B1D7A8431794}"/>
                </a:ext>
              </a:extLst>
            </p:cNvPr>
            <p:cNvSpPr/>
            <p:nvPr/>
          </p:nvSpPr>
          <p:spPr>
            <a:xfrm>
              <a:off x="3733962" y="990596"/>
              <a:ext cx="4647760" cy="2815374"/>
            </a:xfrm>
            <a:custGeom>
              <a:avLst/>
              <a:gdLst>
                <a:gd name="connsiteX0" fmla="*/ 4571914 w 4647760"/>
                <a:gd name="connsiteY0" fmla="*/ 56154 h 2815374"/>
                <a:gd name="connsiteX1" fmla="*/ 4395644 w 4647760"/>
                <a:gd name="connsiteY1" fmla="*/ 1747 h 2815374"/>
                <a:gd name="connsiteX2" fmla="*/ 3784853 w 4647760"/>
                <a:gd name="connsiteY2" fmla="*/ 78099 h 2815374"/>
                <a:gd name="connsiteX3" fmla="*/ 3590134 w 4647760"/>
                <a:gd name="connsiteY3" fmla="*/ 328445 h 2815374"/>
                <a:gd name="connsiteX4" fmla="*/ 3840489 w 4647760"/>
                <a:gd name="connsiteY4" fmla="*/ 523174 h 2815374"/>
                <a:gd name="connsiteX5" fmla="*/ 3890324 w 4647760"/>
                <a:gd name="connsiteY5" fmla="*/ 516954 h 2815374"/>
                <a:gd name="connsiteX6" fmla="*/ 1619659 w 4647760"/>
                <a:gd name="connsiteY6" fmla="*/ 2061147 h 2815374"/>
                <a:gd name="connsiteX7" fmla="*/ 217264 w 4647760"/>
                <a:gd name="connsiteY7" fmla="*/ 2366938 h 2815374"/>
                <a:gd name="connsiteX8" fmla="*/ 104 w 4647760"/>
                <a:gd name="connsiteY8" fmla="*/ 2597891 h 2815374"/>
                <a:gd name="connsiteX9" fmla="*/ 224189 w 4647760"/>
                <a:gd name="connsiteY9" fmla="*/ 2815375 h 2815374"/>
                <a:gd name="connsiteX10" fmla="*/ 231066 w 4647760"/>
                <a:gd name="connsiteY10" fmla="*/ 2815270 h 2815374"/>
                <a:gd name="connsiteX11" fmla="*/ 1759724 w 4647760"/>
                <a:gd name="connsiteY11" fmla="*/ 2487420 h 2815374"/>
                <a:gd name="connsiteX12" fmla="*/ 3101730 w 4647760"/>
                <a:gd name="connsiteY12" fmla="*/ 1812764 h 2815374"/>
                <a:gd name="connsiteX13" fmla="*/ 3121085 w 4647760"/>
                <a:gd name="connsiteY13" fmla="*/ 1713409 h 2815374"/>
                <a:gd name="connsiteX14" fmla="*/ 3021729 w 4647760"/>
                <a:gd name="connsiteY14" fmla="*/ 1694044 h 2815374"/>
                <a:gd name="connsiteX15" fmla="*/ 1711670 w 4647760"/>
                <a:gd name="connsiteY15" fmla="*/ 2352574 h 2815374"/>
                <a:gd name="connsiteX16" fmla="*/ 226780 w 4647760"/>
                <a:gd name="connsiteY16" fmla="*/ 2672176 h 2815374"/>
                <a:gd name="connsiteX17" fmla="*/ 224189 w 4647760"/>
                <a:gd name="connsiteY17" fmla="*/ 2672214 h 2815374"/>
                <a:gd name="connsiteX18" fmla="*/ 143188 w 4647760"/>
                <a:gd name="connsiteY18" fmla="*/ 2593557 h 2815374"/>
                <a:gd name="connsiteX19" fmla="*/ 221770 w 4647760"/>
                <a:gd name="connsiteY19" fmla="*/ 2510013 h 2815374"/>
                <a:gd name="connsiteX20" fmla="*/ 1667970 w 4647760"/>
                <a:gd name="connsiteY20" fmla="*/ 2195898 h 2815374"/>
                <a:gd name="connsiteX21" fmla="*/ 4117095 w 4647760"/>
                <a:gd name="connsiteY21" fmla="*/ 468272 h 2815374"/>
                <a:gd name="connsiteX22" fmla="*/ 4052439 w 4647760"/>
                <a:gd name="connsiteY22" fmla="*/ 352410 h 2815374"/>
                <a:gd name="connsiteX23" fmla="*/ 3822772 w 4647760"/>
                <a:gd name="connsiteY23" fmla="*/ 381118 h 2815374"/>
                <a:gd name="connsiteX24" fmla="*/ 3734180 w 4647760"/>
                <a:gd name="connsiteY24" fmla="*/ 321073 h 2815374"/>
                <a:gd name="connsiteX25" fmla="*/ 3802627 w 4647760"/>
                <a:gd name="connsiteY25" fmla="*/ 220127 h 2815374"/>
                <a:gd name="connsiteX26" fmla="*/ 4413437 w 4647760"/>
                <a:gd name="connsiteY26" fmla="*/ 143774 h 2815374"/>
                <a:gd name="connsiteX27" fmla="*/ 4504601 w 4647760"/>
                <a:gd name="connsiteY27" fmla="*/ 224270 h 2815374"/>
                <a:gd name="connsiteX28" fmla="*/ 4504601 w 4647760"/>
                <a:gd name="connsiteY28" fmla="*/ 835061 h 2815374"/>
                <a:gd name="connsiteX29" fmla="*/ 4423476 w 4647760"/>
                <a:gd name="connsiteY29" fmla="*/ 916185 h 2815374"/>
                <a:gd name="connsiteX30" fmla="*/ 4342352 w 4647760"/>
                <a:gd name="connsiteY30" fmla="*/ 835061 h 2815374"/>
                <a:gd name="connsiteX31" fmla="*/ 4342352 w 4647760"/>
                <a:gd name="connsiteY31" fmla="*/ 649895 h 2815374"/>
                <a:gd name="connsiteX32" fmla="*/ 4296079 w 4647760"/>
                <a:gd name="connsiteY32" fmla="*/ 582953 h 2815374"/>
                <a:gd name="connsiteX33" fmla="*/ 4215317 w 4647760"/>
                <a:gd name="connsiteY33" fmla="*/ 604632 h 2815374"/>
                <a:gd name="connsiteX34" fmla="*/ 3310556 w 4647760"/>
                <a:gd name="connsiteY34" fmla="*/ 1485647 h 2815374"/>
                <a:gd name="connsiteX35" fmla="*/ 3297621 w 4647760"/>
                <a:gd name="connsiteY35" fmla="*/ 1586050 h 2815374"/>
                <a:gd name="connsiteX36" fmla="*/ 3398024 w 4647760"/>
                <a:gd name="connsiteY36" fmla="*/ 1598985 h 2815374"/>
                <a:gd name="connsiteX37" fmla="*/ 4199429 w 4647760"/>
                <a:gd name="connsiteY37" fmla="*/ 845167 h 2815374"/>
                <a:gd name="connsiteX38" fmla="*/ 4423485 w 4647760"/>
                <a:gd name="connsiteY38" fmla="*/ 1059356 h 2815374"/>
                <a:gd name="connsiteX39" fmla="*/ 4647761 w 4647760"/>
                <a:gd name="connsiteY39" fmla="*/ 835080 h 2815374"/>
                <a:gd name="connsiteX40" fmla="*/ 4647761 w 4647760"/>
                <a:gd name="connsiteY40" fmla="*/ 224289 h 2815374"/>
                <a:gd name="connsiteX41" fmla="*/ 4571914 w 4647760"/>
                <a:gd name="connsiteY41" fmla="*/ 56154 h 281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47760" h="2815374">
                  <a:moveTo>
                    <a:pt x="4571914" y="56154"/>
                  </a:moveTo>
                  <a:cubicBezTo>
                    <a:pt x="4523669" y="13568"/>
                    <a:pt x="4459461" y="-6273"/>
                    <a:pt x="4395644" y="1747"/>
                  </a:cubicBezTo>
                  <a:lnTo>
                    <a:pt x="3784853" y="78099"/>
                  </a:lnTo>
                  <a:cubicBezTo>
                    <a:pt x="3663600" y="93254"/>
                    <a:pt x="3574960" y="207068"/>
                    <a:pt x="3590134" y="328445"/>
                  </a:cubicBezTo>
                  <a:cubicBezTo>
                    <a:pt x="3605459" y="451098"/>
                    <a:pt x="3717673" y="538509"/>
                    <a:pt x="3840489" y="523174"/>
                  </a:cubicBezTo>
                  <a:lnTo>
                    <a:pt x="3890324" y="516954"/>
                  </a:lnTo>
                  <a:cubicBezTo>
                    <a:pt x="3140658" y="1386168"/>
                    <a:pt x="2249433" y="1835386"/>
                    <a:pt x="1619659" y="2061147"/>
                  </a:cubicBezTo>
                  <a:cubicBezTo>
                    <a:pt x="834408" y="2342659"/>
                    <a:pt x="223217" y="2366738"/>
                    <a:pt x="217264" y="2366938"/>
                  </a:cubicBezTo>
                  <a:cubicBezTo>
                    <a:pt x="93792" y="2370796"/>
                    <a:pt x="-3630" y="2474399"/>
                    <a:pt x="104" y="2597891"/>
                  </a:cubicBezTo>
                  <a:cubicBezTo>
                    <a:pt x="3800" y="2719849"/>
                    <a:pt x="102221" y="2815375"/>
                    <a:pt x="224189" y="2815375"/>
                  </a:cubicBezTo>
                  <a:cubicBezTo>
                    <a:pt x="226456" y="2815375"/>
                    <a:pt x="228732" y="2815347"/>
                    <a:pt x="231066" y="2815270"/>
                  </a:cubicBezTo>
                  <a:cubicBezTo>
                    <a:pt x="258241" y="2814451"/>
                    <a:pt x="906141" y="2791572"/>
                    <a:pt x="1759724" y="2487420"/>
                  </a:cubicBezTo>
                  <a:cubicBezTo>
                    <a:pt x="2239574" y="2316427"/>
                    <a:pt x="2691097" y="2089437"/>
                    <a:pt x="3101730" y="1812764"/>
                  </a:cubicBezTo>
                  <a:cubicBezTo>
                    <a:pt x="3134515" y="1790685"/>
                    <a:pt x="3143183" y="1746184"/>
                    <a:pt x="3121085" y="1713409"/>
                  </a:cubicBezTo>
                  <a:cubicBezTo>
                    <a:pt x="3099006" y="1680614"/>
                    <a:pt x="3054524" y="1671956"/>
                    <a:pt x="3021729" y="1694044"/>
                  </a:cubicBezTo>
                  <a:cubicBezTo>
                    <a:pt x="2621032" y="1964040"/>
                    <a:pt x="2180262" y="2185601"/>
                    <a:pt x="1711670" y="2352574"/>
                  </a:cubicBezTo>
                  <a:cubicBezTo>
                    <a:pt x="879061" y="2649249"/>
                    <a:pt x="252964" y="2671386"/>
                    <a:pt x="226780" y="2672176"/>
                  </a:cubicBezTo>
                  <a:lnTo>
                    <a:pt x="224189" y="2672214"/>
                  </a:lnTo>
                  <a:cubicBezTo>
                    <a:pt x="180107" y="2672214"/>
                    <a:pt x="144522" y="2637667"/>
                    <a:pt x="143188" y="2593557"/>
                  </a:cubicBezTo>
                  <a:cubicBezTo>
                    <a:pt x="141836" y="2548885"/>
                    <a:pt x="177078" y="2511413"/>
                    <a:pt x="221770" y="2510013"/>
                  </a:cubicBezTo>
                  <a:cubicBezTo>
                    <a:pt x="228018" y="2509813"/>
                    <a:pt x="856649" y="2486744"/>
                    <a:pt x="1667970" y="2195898"/>
                  </a:cubicBezTo>
                  <a:cubicBezTo>
                    <a:pt x="2347664" y="1952239"/>
                    <a:pt x="3324300" y="1454719"/>
                    <a:pt x="4117095" y="468272"/>
                  </a:cubicBezTo>
                  <a:cubicBezTo>
                    <a:pt x="4156566" y="419161"/>
                    <a:pt x="4114837" y="344590"/>
                    <a:pt x="4052439" y="352410"/>
                  </a:cubicBezTo>
                  <a:lnTo>
                    <a:pt x="3822772" y="381118"/>
                  </a:lnTo>
                  <a:cubicBezTo>
                    <a:pt x="3782958" y="386043"/>
                    <a:pt x="3744286" y="359954"/>
                    <a:pt x="3734180" y="321073"/>
                  </a:cubicBezTo>
                  <a:cubicBezTo>
                    <a:pt x="3722026" y="274286"/>
                    <a:pt x="3754716" y="226128"/>
                    <a:pt x="3802627" y="220127"/>
                  </a:cubicBezTo>
                  <a:lnTo>
                    <a:pt x="4413437" y="143774"/>
                  </a:lnTo>
                  <a:cubicBezTo>
                    <a:pt x="4461128" y="137745"/>
                    <a:pt x="4504601" y="176293"/>
                    <a:pt x="4504601" y="224270"/>
                  </a:cubicBezTo>
                  <a:lnTo>
                    <a:pt x="4504601" y="835061"/>
                  </a:lnTo>
                  <a:cubicBezTo>
                    <a:pt x="4504601" y="879790"/>
                    <a:pt x="4468215" y="916185"/>
                    <a:pt x="4423476" y="916185"/>
                  </a:cubicBezTo>
                  <a:cubicBezTo>
                    <a:pt x="4378737" y="916185"/>
                    <a:pt x="4342352" y="879800"/>
                    <a:pt x="4342352" y="835061"/>
                  </a:cubicBezTo>
                  <a:lnTo>
                    <a:pt x="4342352" y="649895"/>
                  </a:lnTo>
                  <a:cubicBezTo>
                    <a:pt x="4342352" y="620643"/>
                    <a:pt x="4323435" y="593288"/>
                    <a:pt x="4296079" y="582953"/>
                  </a:cubicBezTo>
                  <a:cubicBezTo>
                    <a:pt x="4267818" y="572276"/>
                    <a:pt x="4234424" y="581239"/>
                    <a:pt x="4215317" y="604632"/>
                  </a:cubicBezTo>
                  <a:cubicBezTo>
                    <a:pt x="3947978" y="932206"/>
                    <a:pt x="3643579" y="1228624"/>
                    <a:pt x="3310556" y="1485647"/>
                  </a:cubicBezTo>
                  <a:cubicBezTo>
                    <a:pt x="3279266" y="1509802"/>
                    <a:pt x="3273465" y="1554751"/>
                    <a:pt x="3297621" y="1586050"/>
                  </a:cubicBezTo>
                  <a:cubicBezTo>
                    <a:pt x="3321776" y="1617349"/>
                    <a:pt x="3366744" y="1623131"/>
                    <a:pt x="3398024" y="1598985"/>
                  </a:cubicBezTo>
                  <a:cubicBezTo>
                    <a:pt x="3688108" y="1375100"/>
                    <a:pt x="3956999" y="1122106"/>
                    <a:pt x="4199429" y="845167"/>
                  </a:cubicBezTo>
                  <a:cubicBezTo>
                    <a:pt x="4204725" y="964163"/>
                    <a:pt x="4303194" y="1059356"/>
                    <a:pt x="4423485" y="1059356"/>
                  </a:cubicBezTo>
                  <a:cubicBezTo>
                    <a:pt x="4547148" y="1059356"/>
                    <a:pt x="4647761" y="958743"/>
                    <a:pt x="4647761" y="835080"/>
                  </a:cubicBezTo>
                  <a:lnTo>
                    <a:pt x="4647761" y="224289"/>
                  </a:lnTo>
                  <a:cubicBezTo>
                    <a:pt x="4647752" y="159995"/>
                    <a:pt x="4620110" y="98702"/>
                    <a:pt x="4571914" y="56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>
                <a:latin typeface="Futura Lt BT" panose="020B0402020204020303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5435600" y="2110668"/>
            <a:ext cx="203915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…</a:t>
            </a:r>
            <a:r>
              <a:rPr lang="sk-SK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vykazovať akceptovateľnú ekonomickú návratnosť</a:t>
            </a:r>
            <a:endParaRPr lang="en-GB" dirty="0">
              <a:solidFill>
                <a:srgbClr val="44546A"/>
              </a:solidFill>
              <a:latin typeface="Futura Lt BT" panose="020B0402020204020303" pitchFamily="34" charset="0"/>
            </a:endParaRPr>
          </a:p>
        </p:txBody>
      </p:sp>
      <p:grpSp>
        <p:nvGrpSpPr>
          <p:cNvPr id="58" name="Graphic 168">
            <a:extLst>
              <a:ext uri="{FF2B5EF4-FFF2-40B4-BE49-F238E27FC236}">
                <a16:creationId xmlns:a16="http://schemas.microsoft.com/office/drawing/2014/main" id="{CEAA3CC2-82E6-45FC-A3EF-6D79A5CDDC37}"/>
              </a:ext>
            </a:extLst>
          </p:cNvPr>
          <p:cNvGrpSpPr/>
          <p:nvPr/>
        </p:nvGrpSpPr>
        <p:grpSpPr>
          <a:xfrm>
            <a:off x="4584700" y="3742056"/>
            <a:ext cx="494430" cy="496369"/>
            <a:chOff x="301624" y="3429000"/>
            <a:chExt cx="650875" cy="650875"/>
          </a:xfrm>
          <a:solidFill>
            <a:srgbClr val="44546A"/>
          </a:solidFill>
        </p:grpSpPr>
        <p:sp>
          <p:nvSpPr>
            <p:cNvPr id="59" name="Freeform: Shape 75">
              <a:extLst>
                <a:ext uri="{FF2B5EF4-FFF2-40B4-BE49-F238E27FC236}">
                  <a16:creationId xmlns:a16="http://schemas.microsoft.com/office/drawing/2014/main" id="{F289FC51-5BD3-47C1-82B7-7A84761BD57F}"/>
                </a:ext>
              </a:extLst>
            </p:cNvPr>
            <p:cNvSpPr/>
            <p:nvPr/>
          </p:nvSpPr>
          <p:spPr>
            <a:xfrm>
              <a:off x="344370" y="3446055"/>
              <a:ext cx="548905" cy="632795"/>
            </a:xfrm>
            <a:custGeom>
              <a:avLst/>
              <a:gdLst>
                <a:gd name="connsiteX0" fmla="*/ 529759 w 548904"/>
                <a:gd name="connsiteY0" fmla="*/ 439442 h 632795"/>
                <a:gd name="connsiteX1" fmla="*/ 319787 w 548904"/>
                <a:gd name="connsiteY1" fmla="*/ 526415 h 632795"/>
                <a:gd name="connsiteX2" fmla="*/ 109816 w 548904"/>
                <a:gd name="connsiteY2" fmla="*/ 439442 h 632795"/>
                <a:gd name="connsiteX3" fmla="*/ 22840 w 548904"/>
                <a:gd name="connsiteY3" fmla="*/ 229469 h 632795"/>
                <a:gd name="connsiteX4" fmla="*/ 109814 w 548904"/>
                <a:gd name="connsiteY4" fmla="*/ 19494 h 632795"/>
                <a:gd name="connsiteX5" fmla="*/ 109816 w 548904"/>
                <a:gd name="connsiteY5" fmla="*/ 3344 h 632795"/>
                <a:gd name="connsiteX6" fmla="*/ 93666 w 548904"/>
                <a:gd name="connsiteY6" fmla="*/ 3344 h 632795"/>
                <a:gd name="connsiteX7" fmla="*/ 0 w 548904"/>
                <a:gd name="connsiteY7" fmla="*/ 229469 h 632795"/>
                <a:gd name="connsiteX8" fmla="*/ 93665 w 548904"/>
                <a:gd name="connsiteY8" fmla="*/ 455593 h 632795"/>
                <a:gd name="connsiteX9" fmla="*/ 308733 w 548904"/>
                <a:gd name="connsiteY9" fmla="*/ 548892 h 632795"/>
                <a:gd name="connsiteX10" fmla="*/ 308733 w 548904"/>
                <a:gd name="connsiteY10" fmla="*/ 609992 h 632795"/>
                <a:gd name="connsiteX11" fmla="*/ 194537 w 548904"/>
                <a:gd name="connsiteY11" fmla="*/ 609992 h 632795"/>
                <a:gd name="connsiteX12" fmla="*/ 183117 w 548904"/>
                <a:gd name="connsiteY12" fmla="*/ 621412 h 632795"/>
                <a:gd name="connsiteX13" fmla="*/ 194537 w 548904"/>
                <a:gd name="connsiteY13" fmla="*/ 632832 h 632795"/>
                <a:gd name="connsiteX14" fmla="*/ 445771 w 548904"/>
                <a:gd name="connsiteY14" fmla="*/ 632832 h 632795"/>
                <a:gd name="connsiteX15" fmla="*/ 457191 w 548904"/>
                <a:gd name="connsiteY15" fmla="*/ 621412 h 632795"/>
                <a:gd name="connsiteX16" fmla="*/ 445771 w 548904"/>
                <a:gd name="connsiteY16" fmla="*/ 609992 h 632795"/>
                <a:gd name="connsiteX17" fmla="*/ 331573 w 548904"/>
                <a:gd name="connsiteY17" fmla="*/ 609992 h 632795"/>
                <a:gd name="connsiteX18" fmla="*/ 331573 w 548904"/>
                <a:gd name="connsiteY18" fmla="*/ 548867 h 632795"/>
                <a:gd name="connsiteX19" fmla="*/ 545910 w 548904"/>
                <a:gd name="connsiteY19" fmla="*/ 455594 h 632795"/>
                <a:gd name="connsiteX20" fmla="*/ 545910 w 548904"/>
                <a:gd name="connsiteY20" fmla="*/ 439442 h 632795"/>
                <a:gd name="connsiteX21" fmla="*/ 529759 w 548904"/>
                <a:gd name="connsiteY21" fmla="*/ 439442 h 632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8904" h="632795">
                  <a:moveTo>
                    <a:pt x="529759" y="439442"/>
                  </a:moveTo>
                  <a:cubicBezTo>
                    <a:pt x="473673" y="495527"/>
                    <a:pt x="399104" y="526415"/>
                    <a:pt x="319787" y="526415"/>
                  </a:cubicBezTo>
                  <a:cubicBezTo>
                    <a:pt x="240471" y="526415"/>
                    <a:pt x="165902" y="495527"/>
                    <a:pt x="109816" y="439442"/>
                  </a:cubicBezTo>
                  <a:cubicBezTo>
                    <a:pt x="53730" y="383356"/>
                    <a:pt x="22842" y="308786"/>
                    <a:pt x="22840" y="229469"/>
                  </a:cubicBezTo>
                  <a:cubicBezTo>
                    <a:pt x="22840" y="150151"/>
                    <a:pt x="53728" y="75581"/>
                    <a:pt x="109814" y="19494"/>
                  </a:cubicBezTo>
                  <a:cubicBezTo>
                    <a:pt x="114275" y="15035"/>
                    <a:pt x="114275" y="7805"/>
                    <a:pt x="109816" y="3344"/>
                  </a:cubicBezTo>
                  <a:cubicBezTo>
                    <a:pt x="105356" y="-1114"/>
                    <a:pt x="98126" y="-1116"/>
                    <a:pt x="93666" y="3344"/>
                  </a:cubicBezTo>
                  <a:cubicBezTo>
                    <a:pt x="33264" y="63744"/>
                    <a:pt x="0" y="144051"/>
                    <a:pt x="0" y="229469"/>
                  </a:cubicBezTo>
                  <a:cubicBezTo>
                    <a:pt x="1" y="314885"/>
                    <a:pt x="33265" y="395194"/>
                    <a:pt x="93665" y="455593"/>
                  </a:cubicBezTo>
                  <a:cubicBezTo>
                    <a:pt x="153202" y="515129"/>
                    <a:pt x="230567" y="546212"/>
                    <a:pt x="308733" y="548892"/>
                  </a:cubicBezTo>
                  <a:lnTo>
                    <a:pt x="308733" y="609992"/>
                  </a:lnTo>
                  <a:lnTo>
                    <a:pt x="194537" y="609992"/>
                  </a:lnTo>
                  <a:cubicBezTo>
                    <a:pt x="188229" y="609992"/>
                    <a:pt x="183117" y="615103"/>
                    <a:pt x="183117" y="621412"/>
                  </a:cubicBezTo>
                  <a:cubicBezTo>
                    <a:pt x="183117" y="627718"/>
                    <a:pt x="188229" y="632832"/>
                    <a:pt x="194537" y="632832"/>
                  </a:cubicBezTo>
                  <a:lnTo>
                    <a:pt x="445771" y="632832"/>
                  </a:lnTo>
                  <a:cubicBezTo>
                    <a:pt x="452079" y="632832"/>
                    <a:pt x="457191" y="627718"/>
                    <a:pt x="457191" y="621412"/>
                  </a:cubicBezTo>
                  <a:cubicBezTo>
                    <a:pt x="457191" y="615103"/>
                    <a:pt x="452079" y="609992"/>
                    <a:pt x="445771" y="609992"/>
                  </a:cubicBezTo>
                  <a:lnTo>
                    <a:pt x="331573" y="609992"/>
                  </a:lnTo>
                  <a:lnTo>
                    <a:pt x="331573" y="548867"/>
                  </a:lnTo>
                  <a:cubicBezTo>
                    <a:pt x="409488" y="546018"/>
                    <a:pt x="486558" y="514942"/>
                    <a:pt x="545910" y="455594"/>
                  </a:cubicBezTo>
                  <a:cubicBezTo>
                    <a:pt x="550368" y="451133"/>
                    <a:pt x="550368" y="443903"/>
                    <a:pt x="545910" y="439442"/>
                  </a:cubicBezTo>
                  <a:cubicBezTo>
                    <a:pt x="541449" y="434984"/>
                    <a:pt x="534219" y="434984"/>
                    <a:pt x="529759" y="439442"/>
                  </a:cubicBezTo>
                  <a:close/>
                </a:path>
              </a:pathLst>
            </a:custGeom>
            <a:grpFill/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60" name="Freeform: Shape 76">
              <a:extLst>
                <a:ext uri="{FF2B5EF4-FFF2-40B4-BE49-F238E27FC236}">
                  <a16:creationId xmlns:a16="http://schemas.microsoft.com/office/drawing/2014/main" id="{414501B4-9F44-4BD8-B239-D139E679EBE3}"/>
                </a:ext>
              </a:extLst>
            </p:cNvPr>
            <p:cNvSpPr/>
            <p:nvPr/>
          </p:nvSpPr>
          <p:spPr>
            <a:xfrm>
              <a:off x="418558" y="3429989"/>
              <a:ext cx="491049" cy="491049"/>
            </a:xfrm>
            <a:custGeom>
              <a:avLst/>
              <a:gdLst>
                <a:gd name="connsiteX0" fmla="*/ 23860 w 491049"/>
                <a:gd name="connsiteY0" fmla="*/ 350831 h 491049"/>
                <a:gd name="connsiteX1" fmla="*/ 163262 w 491049"/>
                <a:gd name="connsiteY1" fmla="*/ 476787 h 491049"/>
                <a:gd name="connsiteX2" fmla="*/ 245593 w 491049"/>
                <a:gd name="connsiteY2" fmla="*/ 491071 h 491049"/>
                <a:gd name="connsiteX3" fmla="*/ 245600 w 491049"/>
                <a:gd name="connsiteY3" fmla="*/ 491071 h 491049"/>
                <a:gd name="connsiteX4" fmla="*/ 476811 w 491049"/>
                <a:gd name="connsiteY4" fmla="*/ 327967 h 491049"/>
                <a:gd name="connsiteX5" fmla="*/ 476852 w 491049"/>
                <a:gd name="connsiteY5" fmla="*/ 327852 h 491049"/>
                <a:gd name="connsiteX6" fmla="*/ 467335 w 491049"/>
                <a:gd name="connsiteY6" fmla="*/ 140235 h 491049"/>
                <a:gd name="connsiteX7" fmla="*/ 327931 w 491049"/>
                <a:gd name="connsiteY7" fmla="*/ 14285 h 491049"/>
                <a:gd name="connsiteX8" fmla="*/ 245606 w 491049"/>
                <a:gd name="connsiteY8" fmla="*/ 0 h 491049"/>
                <a:gd name="connsiteX9" fmla="*/ 14349 w 491049"/>
                <a:gd name="connsiteY9" fmla="*/ 163198 h 491049"/>
                <a:gd name="connsiteX10" fmla="*/ 23860 w 491049"/>
                <a:gd name="connsiteY10" fmla="*/ 350831 h 491049"/>
                <a:gd name="connsiteX11" fmla="*/ 44490 w 491049"/>
                <a:gd name="connsiteY11" fmla="*/ 341035 h 491049"/>
                <a:gd name="connsiteX12" fmla="*/ 31313 w 491049"/>
                <a:gd name="connsiteY12" fmla="*/ 306082 h 491049"/>
                <a:gd name="connsiteX13" fmla="*/ 32179 w 491049"/>
                <a:gd name="connsiteY13" fmla="*/ 305136 h 491049"/>
                <a:gd name="connsiteX14" fmla="*/ 128866 w 491049"/>
                <a:gd name="connsiteY14" fmla="*/ 243891 h 491049"/>
                <a:gd name="connsiteX15" fmla="*/ 166235 w 491049"/>
                <a:gd name="connsiteY15" fmla="*/ 236302 h 491049"/>
                <a:gd name="connsiteX16" fmla="*/ 191007 w 491049"/>
                <a:gd name="connsiteY16" fmla="*/ 162863 h 491049"/>
                <a:gd name="connsiteX17" fmla="*/ 191329 w 491049"/>
                <a:gd name="connsiteY17" fmla="*/ 157597 h 491049"/>
                <a:gd name="connsiteX18" fmla="*/ 186428 w 491049"/>
                <a:gd name="connsiteY18" fmla="*/ 123278 h 491049"/>
                <a:gd name="connsiteX19" fmla="*/ 182743 w 491049"/>
                <a:gd name="connsiteY19" fmla="*/ 91257 h 491049"/>
                <a:gd name="connsiteX20" fmla="*/ 183180 w 491049"/>
                <a:gd name="connsiteY20" fmla="*/ 91085 h 491049"/>
                <a:gd name="connsiteX21" fmla="*/ 229670 w 491049"/>
                <a:gd name="connsiteY21" fmla="*/ 52675 h 491049"/>
                <a:gd name="connsiteX22" fmla="*/ 252911 w 491049"/>
                <a:gd name="connsiteY22" fmla="*/ 22972 h 491049"/>
                <a:gd name="connsiteX23" fmla="*/ 298887 w 491049"/>
                <a:gd name="connsiteY23" fmla="*/ 29366 h 491049"/>
                <a:gd name="connsiteX24" fmla="*/ 262783 w 491049"/>
                <a:gd name="connsiteY24" fmla="*/ 87585 h 491049"/>
                <a:gd name="connsiteX25" fmla="*/ 297539 w 491049"/>
                <a:gd name="connsiteY25" fmla="*/ 118039 h 491049"/>
                <a:gd name="connsiteX26" fmla="*/ 387546 w 491049"/>
                <a:gd name="connsiteY26" fmla="*/ 184361 h 491049"/>
                <a:gd name="connsiteX27" fmla="*/ 442930 w 491049"/>
                <a:gd name="connsiteY27" fmla="*/ 233819 h 491049"/>
                <a:gd name="connsiteX28" fmla="*/ 447127 w 491049"/>
                <a:gd name="connsiteY28" fmla="*/ 233559 h 491049"/>
                <a:gd name="connsiteX29" fmla="*/ 467191 w 491049"/>
                <a:gd name="connsiteY29" fmla="*/ 222945 h 491049"/>
                <a:gd name="connsiteX30" fmla="*/ 459553 w 491049"/>
                <a:gd name="connsiteY30" fmla="*/ 307043 h 491049"/>
                <a:gd name="connsiteX31" fmla="*/ 417057 w 491049"/>
                <a:gd name="connsiteY31" fmla="*/ 299714 h 491049"/>
                <a:gd name="connsiteX32" fmla="*/ 375537 w 491049"/>
                <a:gd name="connsiteY32" fmla="*/ 229090 h 491049"/>
                <a:gd name="connsiteX33" fmla="*/ 337852 w 491049"/>
                <a:gd name="connsiteY33" fmla="*/ 190918 h 491049"/>
                <a:gd name="connsiteX34" fmla="*/ 294228 w 491049"/>
                <a:gd name="connsiteY34" fmla="*/ 247007 h 491049"/>
                <a:gd name="connsiteX35" fmla="*/ 266080 w 491049"/>
                <a:gd name="connsiteY35" fmla="*/ 316377 h 491049"/>
                <a:gd name="connsiteX36" fmla="*/ 248428 w 491049"/>
                <a:gd name="connsiteY36" fmla="*/ 311580 h 491049"/>
                <a:gd name="connsiteX37" fmla="*/ 191379 w 491049"/>
                <a:gd name="connsiteY37" fmla="*/ 317892 h 491049"/>
                <a:gd name="connsiteX38" fmla="*/ 108514 w 491049"/>
                <a:gd name="connsiteY38" fmla="*/ 421099 h 491049"/>
                <a:gd name="connsiteX39" fmla="*/ 44490 w 491049"/>
                <a:gd name="connsiteY39" fmla="*/ 341035 h 491049"/>
                <a:gd name="connsiteX40" fmla="*/ 245593 w 491049"/>
                <a:gd name="connsiteY40" fmla="*/ 468231 h 491049"/>
                <a:gd name="connsiteX41" fmla="*/ 170922 w 491049"/>
                <a:gd name="connsiteY41" fmla="*/ 455269 h 491049"/>
                <a:gd name="connsiteX42" fmla="*/ 127292 w 491049"/>
                <a:gd name="connsiteY42" fmla="*/ 434211 h 491049"/>
                <a:gd name="connsiteX43" fmla="*/ 209497 w 491049"/>
                <a:gd name="connsiteY43" fmla="*/ 331799 h 491049"/>
                <a:gd name="connsiteX44" fmla="*/ 239456 w 491049"/>
                <a:gd name="connsiteY44" fmla="*/ 332583 h 491049"/>
                <a:gd name="connsiteX45" fmla="*/ 281404 w 491049"/>
                <a:gd name="connsiteY45" fmla="*/ 333313 h 491049"/>
                <a:gd name="connsiteX46" fmla="*/ 316877 w 491049"/>
                <a:gd name="connsiteY46" fmla="*/ 244063 h 491049"/>
                <a:gd name="connsiteX47" fmla="*/ 341277 w 491049"/>
                <a:gd name="connsiteY47" fmla="*/ 213499 h 491049"/>
                <a:gd name="connsiteX48" fmla="*/ 353032 w 491049"/>
                <a:gd name="connsiteY48" fmla="*/ 232990 h 491049"/>
                <a:gd name="connsiteX49" fmla="*/ 377153 w 491049"/>
                <a:gd name="connsiteY49" fmla="*/ 302167 h 491049"/>
                <a:gd name="connsiteX50" fmla="*/ 420812 w 491049"/>
                <a:gd name="connsiteY50" fmla="*/ 322243 h 491049"/>
                <a:gd name="connsiteX51" fmla="*/ 452056 w 491049"/>
                <a:gd name="connsiteY51" fmla="*/ 328813 h 491049"/>
                <a:gd name="connsiteX52" fmla="*/ 245593 w 491049"/>
                <a:gd name="connsiteY52" fmla="*/ 468231 h 491049"/>
                <a:gd name="connsiteX53" fmla="*/ 446703 w 491049"/>
                <a:gd name="connsiteY53" fmla="*/ 150032 h 491049"/>
                <a:gd name="connsiteX54" fmla="*/ 458142 w 491049"/>
                <a:gd name="connsiteY54" fmla="*/ 179189 h 491049"/>
                <a:gd name="connsiteX55" fmla="*/ 444256 w 491049"/>
                <a:gd name="connsiteY55" fmla="*/ 210900 h 491049"/>
                <a:gd name="connsiteX56" fmla="*/ 409541 w 491049"/>
                <a:gd name="connsiteY56" fmla="*/ 178204 h 491049"/>
                <a:gd name="connsiteX57" fmla="*/ 303781 w 491049"/>
                <a:gd name="connsiteY57" fmla="*/ 96069 h 491049"/>
                <a:gd name="connsiteX58" fmla="*/ 285371 w 491049"/>
                <a:gd name="connsiteY58" fmla="*/ 84203 h 491049"/>
                <a:gd name="connsiteX59" fmla="*/ 325633 w 491049"/>
                <a:gd name="connsiteY59" fmla="*/ 37787 h 491049"/>
                <a:gd name="connsiteX60" fmla="*/ 446703 w 491049"/>
                <a:gd name="connsiteY60" fmla="*/ 150032 h 491049"/>
                <a:gd name="connsiteX61" fmla="*/ 35865 w 491049"/>
                <a:gd name="connsiteY61" fmla="*/ 170859 h 491049"/>
                <a:gd name="connsiteX62" fmla="*/ 223989 w 491049"/>
                <a:gd name="connsiteY62" fmla="*/ 23936 h 491049"/>
                <a:gd name="connsiteX63" fmla="*/ 176693 w 491049"/>
                <a:gd name="connsiteY63" fmla="*/ 69187 h 491049"/>
                <a:gd name="connsiteX64" fmla="*/ 164173 w 491049"/>
                <a:gd name="connsiteY64" fmla="*/ 128417 h 491049"/>
                <a:gd name="connsiteX65" fmla="*/ 168544 w 491049"/>
                <a:gd name="connsiteY65" fmla="*/ 156026 h 491049"/>
                <a:gd name="connsiteX66" fmla="*/ 168205 w 491049"/>
                <a:gd name="connsiteY66" fmla="*/ 161543 h 491049"/>
                <a:gd name="connsiteX67" fmla="*/ 152182 w 491049"/>
                <a:gd name="connsiteY67" fmla="*/ 218298 h 491049"/>
                <a:gd name="connsiteX68" fmla="*/ 133123 w 491049"/>
                <a:gd name="connsiteY68" fmla="*/ 221452 h 491049"/>
                <a:gd name="connsiteX69" fmla="*/ 52123 w 491049"/>
                <a:gd name="connsiteY69" fmla="*/ 253147 h 491049"/>
                <a:gd name="connsiteX70" fmla="*/ 25314 w 491049"/>
                <a:gd name="connsiteY70" fmla="*/ 278490 h 491049"/>
                <a:gd name="connsiteX71" fmla="*/ 35865 w 491049"/>
                <a:gd name="connsiteY71" fmla="*/ 170859 h 49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491049" h="491049">
                  <a:moveTo>
                    <a:pt x="23860" y="350831"/>
                  </a:moveTo>
                  <a:cubicBezTo>
                    <a:pt x="51985" y="410061"/>
                    <a:pt x="101492" y="454791"/>
                    <a:pt x="163262" y="476787"/>
                  </a:cubicBezTo>
                  <a:cubicBezTo>
                    <a:pt x="189881" y="486262"/>
                    <a:pt x="217582" y="491071"/>
                    <a:pt x="245593" y="491071"/>
                  </a:cubicBezTo>
                  <a:cubicBezTo>
                    <a:pt x="245600" y="491071"/>
                    <a:pt x="245593" y="491071"/>
                    <a:pt x="245600" y="491071"/>
                  </a:cubicBezTo>
                  <a:cubicBezTo>
                    <a:pt x="349126" y="491071"/>
                    <a:pt x="442032" y="425524"/>
                    <a:pt x="476811" y="327967"/>
                  </a:cubicBezTo>
                  <a:cubicBezTo>
                    <a:pt x="476827" y="327928"/>
                    <a:pt x="476840" y="327890"/>
                    <a:pt x="476852" y="327852"/>
                  </a:cubicBezTo>
                  <a:cubicBezTo>
                    <a:pt x="498838" y="266087"/>
                    <a:pt x="495457" y="199458"/>
                    <a:pt x="467335" y="140235"/>
                  </a:cubicBezTo>
                  <a:cubicBezTo>
                    <a:pt x="439209" y="81006"/>
                    <a:pt x="389701" y="36276"/>
                    <a:pt x="327931" y="14285"/>
                  </a:cubicBezTo>
                  <a:cubicBezTo>
                    <a:pt x="301312" y="4806"/>
                    <a:pt x="273614" y="0"/>
                    <a:pt x="245606" y="0"/>
                  </a:cubicBezTo>
                  <a:cubicBezTo>
                    <a:pt x="142038" y="0"/>
                    <a:pt x="49103" y="65585"/>
                    <a:pt x="14349" y="163198"/>
                  </a:cubicBezTo>
                  <a:cubicBezTo>
                    <a:pt x="-7643" y="224968"/>
                    <a:pt x="-4266" y="291604"/>
                    <a:pt x="23860" y="350831"/>
                  </a:cubicBezTo>
                  <a:close/>
                  <a:moveTo>
                    <a:pt x="44490" y="341035"/>
                  </a:moveTo>
                  <a:cubicBezTo>
                    <a:pt x="39085" y="329652"/>
                    <a:pt x="34697" y="317964"/>
                    <a:pt x="31313" y="306082"/>
                  </a:cubicBezTo>
                  <a:cubicBezTo>
                    <a:pt x="31616" y="305787"/>
                    <a:pt x="31905" y="305472"/>
                    <a:pt x="32179" y="305136"/>
                  </a:cubicBezTo>
                  <a:cubicBezTo>
                    <a:pt x="47801" y="285964"/>
                    <a:pt x="95647" y="237595"/>
                    <a:pt x="128866" y="243891"/>
                  </a:cubicBezTo>
                  <a:cubicBezTo>
                    <a:pt x="143624" y="246688"/>
                    <a:pt x="156198" y="244138"/>
                    <a:pt x="166235" y="236302"/>
                  </a:cubicBezTo>
                  <a:cubicBezTo>
                    <a:pt x="187727" y="219526"/>
                    <a:pt x="189780" y="184056"/>
                    <a:pt x="191007" y="162863"/>
                  </a:cubicBezTo>
                  <a:cubicBezTo>
                    <a:pt x="191117" y="160956"/>
                    <a:pt x="191219" y="159190"/>
                    <a:pt x="191329" y="157597"/>
                  </a:cubicBezTo>
                  <a:cubicBezTo>
                    <a:pt x="192024" y="147516"/>
                    <a:pt x="189180" y="135194"/>
                    <a:pt x="186428" y="123278"/>
                  </a:cubicBezTo>
                  <a:cubicBezTo>
                    <a:pt x="184295" y="114041"/>
                    <a:pt x="179856" y="94819"/>
                    <a:pt x="182743" y="91257"/>
                  </a:cubicBezTo>
                  <a:cubicBezTo>
                    <a:pt x="182743" y="91257"/>
                    <a:pt x="182861" y="91180"/>
                    <a:pt x="183180" y="91085"/>
                  </a:cubicBezTo>
                  <a:cubicBezTo>
                    <a:pt x="194558" y="87714"/>
                    <a:pt x="210199" y="74791"/>
                    <a:pt x="229670" y="52675"/>
                  </a:cubicBezTo>
                  <a:cubicBezTo>
                    <a:pt x="242196" y="38449"/>
                    <a:pt x="249120" y="29188"/>
                    <a:pt x="252911" y="22972"/>
                  </a:cubicBezTo>
                  <a:cubicBezTo>
                    <a:pt x="268416" y="23484"/>
                    <a:pt x="283793" y="25624"/>
                    <a:pt x="298887" y="29366"/>
                  </a:cubicBezTo>
                  <a:cubicBezTo>
                    <a:pt x="281359" y="43682"/>
                    <a:pt x="259571" y="66169"/>
                    <a:pt x="262783" y="87585"/>
                  </a:cubicBezTo>
                  <a:cubicBezTo>
                    <a:pt x="264920" y="101849"/>
                    <a:pt x="276614" y="112095"/>
                    <a:pt x="297539" y="118039"/>
                  </a:cubicBezTo>
                  <a:cubicBezTo>
                    <a:pt x="367527" y="137922"/>
                    <a:pt x="377659" y="149049"/>
                    <a:pt x="387546" y="184361"/>
                  </a:cubicBezTo>
                  <a:cubicBezTo>
                    <a:pt x="395241" y="211840"/>
                    <a:pt x="420355" y="233823"/>
                    <a:pt x="442930" y="233819"/>
                  </a:cubicBezTo>
                  <a:cubicBezTo>
                    <a:pt x="444339" y="233819"/>
                    <a:pt x="445741" y="233734"/>
                    <a:pt x="447127" y="233559"/>
                  </a:cubicBezTo>
                  <a:cubicBezTo>
                    <a:pt x="452008" y="232940"/>
                    <a:pt x="460120" y="230680"/>
                    <a:pt x="467191" y="222945"/>
                  </a:cubicBezTo>
                  <a:cubicBezTo>
                    <a:pt x="470064" y="250961"/>
                    <a:pt x="467535" y="279422"/>
                    <a:pt x="459553" y="307043"/>
                  </a:cubicBezTo>
                  <a:cubicBezTo>
                    <a:pt x="449074" y="302026"/>
                    <a:pt x="433575" y="296959"/>
                    <a:pt x="417057" y="299714"/>
                  </a:cubicBezTo>
                  <a:cubicBezTo>
                    <a:pt x="393517" y="303642"/>
                    <a:pt x="381495" y="263471"/>
                    <a:pt x="375537" y="229090"/>
                  </a:cubicBezTo>
                  <a:cubicBezTo>
                    <a:pt x="368845" y="190491"/>
                    <a:pt x="346952" y="189537"/>
                    <a:pt x="337852" y="190918"/>
                  </a:cubicBezTo>
                  <a:cubicBezTo>
                    <a:pt x="314987" y="194383"/>
                    <a:pt x="291341" y="224787"/>
                    <a:pt x="294228" y="247007"/>
                  </a:cubicBezTo>
                  <a:cubicBezTo>
                    <a:pt x="296930" y="267794"/>
                    <a:pt x="280737" y="303114"/>
                    <a:pt x="266080" y="316377"/>
                  </a:cubicBezTo>
                  <a:cubicBezTo>
                    <a:pt x="264019" y="318242"/>
                    <a:pt x="254638" y="314233"/>
                    <a:pt x="248428" y="311580"/>
                  </a:cubicBezTo>
                  <a:cubicBezTo>
                    <a:pt x="233723" y="305297"/>
                    <a:pt x="209114" y="294784"/>
                    <a:pt x="191379" y="317892"/>
                  </a:cubicBezTo>
                  <a:cubicBezTo>
                    <a:pt x="173917" y="340643"/>
                    <a:pt x="126331" y="399219"/>
                    <a:pt x="108514" y="421099"/>
                  </a:cubicBezTo>
                  <a:cubicBezTo>
                    <a:pt x="81517" y="400060"/>
                    <a:pt x="59600" y="372855"/>
                    <a:pt x="44490" y="341035"/>
                  </a:cubicBezTo>
                  <a:close/>
                  <a:moveTo>
                    <a:pt x="245593" y="468231"/>
                  </a:moveTo>
                  <a:cubicBezTo>
                    <a:pt x="220198" y="468231"/>
                    <a:pt x="195076" y="463869"/>
                    <a:pt x="170922" y="455269"/>
                  </a:cubicBezTo>
                  <a:cubicBezTo>
                    <a:pt x="155473" y="449769"/>
                    <a:pt x="140875" y="442693"/>
                    <a:pt x="127292" y="434211"/>
                  </a:cubicBezTo>
                  <a:cubicBezTo>
                    <a:pt x="145925" y="411317"/>
                    <a:pt x="192205" y="354327"/>
                    <a:pt x="209497" y="331799"/>
                  </a:cubicBezTo>
                  <a:cubicBezTo>
                    <a:pt x="215530" y="323938"/>
                    <a:pt x="221628" y="324967"/>
                    <a:pt x="239456" y="332583"/>
                  </a:cubicBezTo>
                  <a:cubicBezTo>
                    <a:pt x="252392" y="338108"/>
                    <a:pt x="268493" y="344988"/>
                    <a:pt x="281404" y="333313"/>
                  </a:cubicBezTo>
                  <a:cubicBezTo>
                    <a:pt x="301286" y="315323"/>
                    <a:pt x="320681" y="273332"/>
                    <a:pt x="316877" y="244063"/>
                  </a:cubicBezTo>
                  <a:cubicBezTo>
                    <a:pt x="315698" y="234990"/>
                    <a:pt x="330084" y="215195"/>
                    <a:pt x="341277" y="213499"/>
                  </a:cubicBezTo>
                  <a:cubicBezTo>
                    <a:pt x="348670" y="212393"/>
                    <a:pt x="351952" y="226757"/>
                    <a:pt x="353032" y="232990"/>
                  </a:cubicBezTo>
                  <a:cubicBezTo>
                    <a:pt x="358522" y="264669"/>
                    <a:pt x="366412" y="287297"/>
                    <a:pt x="377153" y="302167"/>
                  </a:cubicBezTo>
                  <a:cubicBezTo>
                    <a:pt x="391727" y="322346"/>
                    <a:pt x="408942" y="324222"/>
                    <a:pt x="420812" y="322243"/>
                  </a:cubicBezTo>
                  <a:cubicBezTo>
                    <a:pt x="432811" y="320246"/>
                    <a:pt x="444753" y="324966"/>
                    <a:pt x="452056" y="328813"/>
                  </a:cubicBezTo>
                  <a:cubicBezTo>
                    <a:pt x="418268" y="412576"/>
                    <a:pt x="336447" y="468234"/>
                    <a:pt x="245593" y="468231"/>
                  </a:cubicBezTo>
                  <a:close/>
                  <a:moveTo>
                    <a:pt x="446703" y="150032"/>
                  </a:moveTo>
                  <a:cubicBezTo>
                    <a:pt x="451228" y="159560"/>
                    <a:pt x="455032" y="169301"/>
                    <a:pt x="458142" y="179189"/>
                  </a:cubicBezTo>
                  <a:cubicBezTo>
                    <a:pt x="457466" y="198055"/>
                    <a:pt x="452330" y="209878"/>
                    <a:pt x="444256" y="210900"/>
                  </a:cubicBezTo>
                  <a:cubicBezTo>
                    <a:pt x="433168" y="212303"/>
                    <a:pt x="414943" y="197497"/>
                    <a:pt x="409541" y="178204"/>
                  </a:cubicBezTo>
                  <a:cubicBezTo>
                    <a:pt x="396509" y="131662"/>
                    <a:pt x="377729" y="117077"/>
                    <a:pt x="303781" y="96069"/>
                  </a:cubicBezTo>
                  <a:cubicBezTo>
                    <a:pt x="292744" y="92933"/>
                    <a:pt x="286033" y="88608"/>
                    <a:pt x="285371" y="84203"/>
                  </a:cubicBezTo>
                  <a:cubicBezTo>
                    <a:pt x="283682" y="72983"/>
                    <a:pt x="306384" y="51267"/>
                    <a:pt x="325633" y="37787"/>
                  </a:cubicBezTo>
                  <a:cubicBezTo>
                    <a:pt x="379156" y="58367"/>
                    <a:pt x="422013" y="98039"/>
                    <a:pt x="446703" y="150032"/>
                  </a:cubicBezTo>
                  <a:close/>
                  <a:moveTo>
                    <a:pt x="35865" y="170859"/>
                  </a:moveTo>
                  <a:cubicBezTo>
                    <a:pt x="64947" y="89178"/>
                    <a:pt x="138949" y="32266"/>
                    <a:pt x="223989" y="23936"/>
                  </a:cubicBezTo>
                  <a:cubicBezTo>
                    <a:pt x="210189" y="41247"/>
                    <a:pt x="187500" y="65984"/>
                    <a:pt x="176693" y="69187"/>
                  </a:cubicBezTo>
                  <a:cubicBezTo>
                    <a:pt x="152176" y="76451"/>
                    <a:pt x="159110" y="106486"/>
                    <a:pt x="164173" y="128417"/>
                  </a:cubicBezTo>
                  <a:cubicBezTo>
                    <a:pt x="166549" y="138702"/>
                    <a:pt x="169004" y="149339"/>
                    <a:pt x="168544" y="156026"/>
                  </a:cubicBezTo>
                  <a:cubicBezTo>
                    <a:pt x="168429" y="157694"/>
                    <a:pt x="168320" y="159545"/>
                    <a:pt x="168205" y="161543"/>
                  </a:cubicBezTo>
                  <a:cubicBezTo>
                    <a:pt x="167267" y="177738"/>
                    <a:pt x="165523" y="207884"/>
                    <a:pt x="152182" y="218298"/>
                  </a:cubicBezTo>
                  <a:cubicBezTo>
                    <a:pt x="147487" y="221965"/>
                    <a:pt x="141249" y="222994"/>
                    <a:pt x="133123" y="221452"/>
                  </a:cubicBezTo>
                  <a:cubicBezTo>
                    <a:pt x="109988" y="217071"/>
                    <a:pt x="82744" y="227731"/>
                    <a:pt x="52123" y="253147"/>
                  </a:cubicBezTo>
                  <a:cubicBezTo>
                    <a:pt x="41252" y="262172"/>
                    <a:pt x="31954" y="271422"/>
                    <a:pt x="25314" y="278490"/>
                  </a:cubicBezTo>
                  <a:cubicBezTo>
                    <a:pt x="19914" y="242703"/>
                    <a:pt x="23384" y="205917"/>
                    <a:pt x="35865" y="170859"/>
                  </a:cubicBezTo>
                  <a:close/>
                </a:path>
              </a:pathLst>
            </a:custGeom>
            <a:grpFill/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50" dirty="0">
                <a:latin typeface="Futura Lt BT" panose="020B0402020204020303" pitchFamily="34" charset="0"/>
              </a:endParaRPr>
            </a:p>
          </p:txBody>
        </p:sp>
        <p:sp>
          <p:nvSpPr>
            <p:cNvPr id="61" name="Freeform: Shape 77">
              <a:extLst>
                <a:ext uri="{FF2B5EF4-FFF2-40B4-BE49-F238E27FC236}">
                  <a16:creationId xmlns:a16="http://schemas.microsoft.com/office/drawing/2014/main" id="{CB26F324-79D6-41E2-8A26-0955149EAA98}"/>
                </a:ext>
              </a:extLst>
            </p:cNvPr>
            <p:cNvSpPr/>
            <p:nvPr/>
          </p:nvSpPr>
          <p:spPr>
            <a:xfrm>
              <a:off x="624550" y="3561101"/>
              <a:ext cx="106671" cy="95100"/>
            </a:xfrm>
            <a:custGeom>
              <a:avLst/>
              <a:gdLst>
                <a:gd name="connsiteX0" fmla="*/ 51536 w 106671"/>
                <a:gd name="connsiteY0" fmla="*/ 95406 h 95100"/>
                <a:gd name="connsiteX1" fmla="*/ 51536 w 106671"/>
                <a:gd name="connsiteY1" fmla="*/ 95406 h 95100"/>
                <a:gd name="connsiteX2" fmla="*/ 63552 w 106671"/>
                <a:gd name="connsiteY2" fmla="*/ 91934 h 95100"/>
                <a:gd name="connsiteX3" fmla="*/ 87142 w 106671"/>
                <a:gd name="connsiteY3" fmla="*/ 56676 h 95100"/>
                <a:gd name="connsiteX4" fmla="*/ 100378 w 106671"/>
                <a:gd name="connsiteY4" fmla="*/ 32379 h 95100"/>
                <a:gd name="connsiteX5" fmla="*/ 105738 w 106671"/>
                <a:gd name="connsiteY5" fmla="*/ 12778 h 95100"/>
                <a:gd name="connsiteX6" fmla="*/ 81037 w 106671"/>
                <a:gd name="connsiteY6" fmla="*/ 0 h 95100"/>
                <a:gd name="connsiteX7" fmla="*/ 4020 w 106671"/>
                <a:gd name="connsiteY7" fmla="*/ 36545 h 95100"/>
                <a:gd name="connsiteX8" fmla="*/ 1547 w 106671"/>
                <a:gd name="connsiteY8" fmla="*/ 50982 h 95100"/>
                <a:gd name="connsiteX9" fmla="*/ 51536 w 106671"/>
                <a:gd name="connsiteY9" fmla="*/ 95406 h 95100"/>
                <a:gd name="connsiteX10" fmla="*/ 78371 w 106671"/>
                <a:gd name="connsiteY10" fmla="*/ 22961 h 95100"/>
                <a:gd name="connsiteX11" fmla="*/ 65795 w 106671"/>
                <a:gd name="connsiteY11" fmla="*/ 48560 h 95100"/>
                <a:gd name="connsiteX12" fmla="*/ 51447 w 106671"/>
                <a:gd name="connsiteY12" fmla="*/ 72565 h 95100"/>
                <a:gd name="connsiteX13" fmla="*/ 26485 w 106671"/>
                <a:gd name="connsiteY13" fmla="*/ 47709 h 95100"/>
                <a:gd name="connsiteX14" fmla="*/ 78371 w 106671"/>
                <a:gd name="connsiteY14" fmla="*/ 22961 h 9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671" h="95100">
                  <a:moveTo>
                    <a:pt x="51536" y="95406"/>
                  </a:moveTo>
                  <a:lnTo>
                    <a:pt x="51536" y="95406"/>
                  </a:lnTo>
                  <a:cubicBezTo>
                    <a:pt x="55853" y="95406"/>
                    <a:pt x="59896" y="94238"/>
                    <a:pt x="63552" y="91934"/>
                  </a:cubicBezTo>
                  <a:cubicBezTo>
                    <a:pt x="76950" y="83492"/>
                    <a:pt x="82363" y="69245"/>
                    <a:pt x="87142" y="56676"/>
                  </a:cubicBezTo>
                  <a:cubicBezTo>
                    <a:pt x="90756" y="47173"/>
                    <a:pt x="94165" y="38198"/>
                    <a:pt x="100378" y="32379"/>
                  </a:cubicBezTo>
                  <a:cubicBezTo>
                    <a:pt x="106368" y="26771"/>
                    <a:pt x="108370" y="19444"/>
                    <a:pt x="105738" y="12778"/>
                  </a:cubicBezTo>
                  <a:cubicBezTo>
                    <a:pt x="102529" y="4657"/>
                    <a:pt x="93524" y="0"/>
                    <a:pt x="81037" y="0"/>
                  </a:cubicBezTo>
                  <a:cubicBezTo>
                    <a:pt x="59393" y="0"/>
                    <a:pt x="31321" y="13320"/>
                    <a:pt x="4020" y="36545"/>
                  </a:cubicBezTo>
                  <a:cubicBezTo>
                    <a:pt x="-187" y="40126"/>
                    <a:pt x="-1230" y="46205"/>
                    <a:pt x="1547" y="50982"/>
                  </a:cubicBezTo>
                  <a:cubicBezTo>
                    <a:pt x="7606" y="61404"/>
                    <a:pt x="29117" y="95405"/>
                    <a:pt x="51536" y="95406"/>
                  </a:cubicBezTo>
                  <a:close/>
                  <a:moveTo>
                    <a:pt x="78371" y="22961"/>
                  </a:moveTo>
                  <a:cubicBezTo>
                    <a:pt x="72457" y="31032"/>
                    <a:pt x="68965" y="40219"/>
                    <a:pt x="65795" y="48560"/>
                  </a:cubicBezTo>
                  <a:cubicBezTo>
                    <a:pt x="61796" y="59073"/>
                    <a:pt x="58342" y="68159"/>
                    <a:pt x="51447" y="72565"/>
                  </a:cubicBezTo>
                  <a:cubicBezTo>
                    <a:pt x="46680" y="72421"/>
                    <a:pt x="35712" y="61240"/>
                    <a:pt x="26485" y="47709"/>
                  </a:cubicBezTo>
                  <a:cubicBezTo>
                    <a:pt x="52453" y="27570"/>
                    <a:pt x="70564" y="23627"/>
                    <a:pt x="78371" y="22961"/>
                  </a:cubicBezTo>
                  <a:close/>
                </a:path>
              </a:pathLst>
            </a:custGeom>
            <a:grpFill/>
            <a:ln w="3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 sz="1350" dirty="0">
                <a:latin typeface="Futura Lt BT" panose="020B0402020204020303" pitchFamily="34" charset="0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5257800" y="3638583"/>
            <a:ext cx="3467100" cy="106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…</a:t>
            </a:r>
            <a:r>
              <a:rPr lang="sk-SK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byť v súlade s legislatívami verejného obstarávania a ochrany životného prostredia</a:t>
            </a:r>
            <a:endParaRPr lang="en-US" dirty="0">
              <a:solidFill>
                <a:srgbClr val="44546A"/>
              </a:solidFill>
              <a:latin typeface="Futura Lt BT" panose="020B0402020204020303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E8BE8D8-C280-8A40-8FB7-D373760F9C29}"/>
              </a:ext>
            </a:extLst>
          </p:cNvPr>
          <p:cNvGrpSpPr/>
          <p:nvPr/>
        </p:nvGrpSpPr>
        <p:grpSpPr>
          <a:xfrm>
            <a:off x="5657710" y="5152765"/>
            <a:ext cx="564246" cy="549413"/>
            <a:chOff x="4672507" y="1750708"/>
            <a:chExt cx="920598" cy="900093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9D61E17-AF58-914C-BD6D-F1981A8F8616}"/>
                </a:ext>
              </a:extLst>
            </p:cNvPr>
            <p:cNvSpPr/>
            <p:nvPr/>
          </p:nvSpPr>
          <p:spPr>
            <a:xfrm>
              <a:off x="4672507" y="1750708"/>
              <a:ext cx="920598" cy="9000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accent1"/>
                </a:solidFill>
              </a:endParaRPr>
            </a:p>
          </p:txBody>
        </p:sp>
        <p:pic>
          <p:nvPicPr>
            <p:cNvPr id="68" name="Graphic 20" descr="Thumbs up sign outline">
              <a:extLst>
                <a:ext uri="{FF2B5EF4-FFF2-40B4-BE49-F238E27FC236}">
                  <a16:creationId xmlns:a16="http://schemas.microsoft.com/office/drawing/2014/main" id="{D1486850-EC9B-424D-92B0-3CBB05E6F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62858" y="1769271"/>
              <a:ext cx="739897" cy="739897"/>
            </a:xfrm>
            <a:prstGeom prst="rect">
              <a:avLst/>
            </a:prstGeom>
          </p:spPr>
        </p:pic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A3AB18B5-FFB2-4412-8F69-F103A30EBB74}"/>
              </a:ext>
            </a:extLst>
          </p:cNvPr>
          <p:cNvSpPr/>
          <p:nvPr/>
        </p:nvSpPr>
        <p:spPr>
          <a:xfrm>
            <a:off x="2540476" y="5243647"/>
            <a:ext cx="3399357" cy="23269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50" dirty="0" smtClean="0">
                <a:solidFill>
                  <a:schemeClr val="accent1"/>
                </a:solidFill>
              </a:rPr>
              <a:t>EIB </a:t>
            </a:r>
            <a:r>
              <a:rPr lang="sk-SK" sz="1350" dirty="0" smtClean="0">
                <a:solidFill>
                  <a:schemeClr val="accent1"/>
                </a:solidFill>
              </a:rPr>
              <a:t>ohodnotenie je predstavuje pečať kvality</a:t>
            </a:r>
            <a:endParaRPr lang="en-GB" sz="13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0141210-1135-5840-9E07-4D0DDBFABE86}"/>
              </a:ext>
            </a:extLst>
          </p:cNvPr>
          <p:cNvCxnSpPr>
            <a:cxnSpLocks/>
          </p:cNvCxnSpPr>
          <p:nvPr/>
        </p:nvCxnSpPr>
        <p:spPr>
          <a:xfrm flipV="1">
            <a:off x="1316085" y="3107438"/>
            <a:ext cx="6539950" cy="22257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736171"/>
            <a:ext cx="7722394" cy="745158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70C0"/>
                </a:solidFill>
              </a:rPr>
              <a:t>EIB </a:t>
            </a:r>
            <a:r>
              <a:rPr lang="sk-SK" sz="2800" dirty="0" smtClean="0">
                <a:solidFill>
                  <a:srgbClr val="0070C0"/>
                </a:solidFill>
              </a:rPr>
              <a:t>PROJEKTOVÝ CYKLUS</a:t>
            </a:r>
            <a:endParaRPr lang="en-GB" sz="2800" dirty="0">
              <a:solidFill>
                <a:srgbClr val="0070C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882E2A-7119-094E-B5F4-777BB447E282}"/>
              </a:ext>
            </a:extLst>
          </p:cNvPr>
          <p:cNvSpPr/>
          <p:nvPr/>
        </p:nvSpPr>
        <p:spPr>
          <a:xfrm>
            <a:off x="710803" y="2719794"/>
            <a:ext cx="794933" cy="7949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8D1184-3012-A345-B788-01DC2895ED99}"/>
              </a:ext>
            </a:extLst>
          </p:cNvPr>
          <p:cNvSpPr txBox="1"/>
          <p:nvPr/>
        </p:nvSpPr>
        <p:spPr>
          <a:xfrm>
            <a:off x="710803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1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D04C37-96A1-BA4E-8057-EFBEA0FDDE09}"/>
              </a:ext>
            </a:extLst>
          </p:cNvPr>
          <p:cNvSpPr/>
          <p:nvPr/>
        </p:nvSpPr>
        <p:spPr>
          <a:xfrm>
            <a:off x="1865380" y="2719794"/>
            <a:ext cx="794933" cy="7949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69C25-7EF8-E145-B2F2-3BD800D3FC8E}"/>
              </a:ext>
            </a:extLst>
          </p:cNvPr>
          <p:cNvSpPr txBox="1"/>
          <p:nvPr/>
        </p:nvSpPr>
        <p:spPr>
          <a:xfrm>
            <a:off x="1865380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2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7932EF-9B65-F74F-80D7-6C121A21BC2C}"/>
              </a:ext>
            </a:extLst>
          </p:cNvPr>
          <p:cNvSpPr/>
          <p:nvPr/>
        </p:nvSpPr>
        <p:spPr>
          <a:xfrm>
            <a:off x="3019957" y="2719794"/>
            <a:ext cx="794933" cy="7949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26C2D1-2C2E-124A-960E-C7D9009C7424}"/>
              </a:ext>
            </a:extLst>
          </p:cNvPr>
          <p:cNvSpPr txBox="1"/>
          <p:nvPr/>
        </p:nvSpPr>
        <p:spPr>
          <a:xfrm>
            <a:off x="3019957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3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7134DE3-1324-144F-9695-D772F0B68810}"/>
              </a:ext>
            </a:extLst>
          </p:cNvPr>
          <p:cNvSpPr/>
          <p:nvPr/>
        </p:nvSpPr>
        <p:spPr>
          <a:xfrm>
            <a:off x="4174534" y="2719794"/>
            <a:ext cx="794933" cy="7949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334441-B4DD-E043-B6D0-D77A3B53D754}"/>
              </a:ext>
            </a:extLst>
          </p:cNvPr>
          <p:cNvSpPr txBox="1"/>
          <p:nvPr/>
        </p:nvSpPr>
        <p:spPr>
          <a:xfrm>
            <a:off x="4174534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4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CBDD07F-E86A-F544-AC99-78BDEC71FF82}"/>
              </a:ext>
            </a:extLst>
          </p:cNvPr>
          <p:cNvSpPr/>
          <p:nvPr/>
        </p:nvSpPr>
        <p:spPr>
          <a:xfrm>
            <a:off x="5329111" y="2719794"/>
            <a:ext cx="794933" cy="7949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F1A128-2DB0-B240-A68E-596840728A1C}"/>
              </a:ext>
            </a:extLst>
          </p:cNvPr>
          <p:cNvSpPr txBox="1"/>
          <p:nvPr/>
        </p:nvSpPr>
        <p:spPr>
          <a:xfrm>
            <a:off x="5329111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5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FC1C6E-6858-A947-A58F-6D0DF0E1A701}"/>
              </a:ext>
            </a:extLst>
          </p:cNvPr>
          <p:cNvSpPr/>
          <p:nvPr/>
        </p:nvSpPr>
        <p:spPr>
          <a:xfrm>
            <a:off x="6483688" y="2719794"/>
            <a:ext cx="794933" cy="79493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6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058632A-BAD4-5742-88BB-E81BE7820F70}"/>
              </a:ext>
            </a:extLst>
          </p:cNvPr>
          <p:cNvSpPr/>
          <p:nvPr/>
        </p:nvSpPr>
        <p:spPr>
          <a:xfrm>
            <a:off x="7638265" y="2719794"/>
            <a:ext cx="794933" cy="79493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7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1F6C6D-BA5B-7A45-BC34-944D9481E2A4}"/>
              </a:ext>
            </a:extLst>
          </p:cNvPr>
          <p:cNvSpPr txBox="1"/>
          <p:nvPr/>
        </p:nvSpPr>
        <p:spPr>
          <a:xfrm>
            <a:off x="710804" y="3610449"/>
            <a:ext cx="794933" cy="277817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sk-SK" sz="1275" b="1" dirty="0" smtClean="0">
                <a:solidFill>
                  <a:schemeClr val="accent1"/>
                </a:solidFill>
              </a:rPr>
              <a:t>NÁVRH</a:t>
            </a:r>
            <a:endParaRPr lang="en-GB" sz="1275" b="1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972FBD-1DC7-F04C-A3D2-4029EDA7C751}"/>
              </a:ext>
            </a:extLst>
          </p:cNvPr>
          <p:cNvSpPr txBox="1"/>
          <p:nvPr/>
        </p:nvSpPr>
        <p:spPr>
          <a:xfrm>
            <a:off x="1792228" y="3610449"/>
            <a:ext cx="1089694" cy="277817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sk-SK" sz="1275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OHODNOTENIE</a:t>
            </a:r>
            <a:endParaRPr lang="en-GB" sz="1275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286209-F4E1-1840-B0CC-0283303C9D22}"/>
              </a:ext>
            </a:extLst>
          </p:cNvPr>
          <p:cNvSpPr txBox="1"/>
          <p:nvPr/>
        </p:nvSpPr>
        <p:spPr>
          <a:xfrm>
            <a:off x="3019957" y="3610449"/>
            <a:ext cx="884531" cy="277817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sk-SK" sz="1275" b="1" dirty="0" smtClean="0">
                <a:solidFill>
                  <a:schemeClr val="accent1"/>
                </a:solidFill>
              </a:rPr>
              <a:t>SCHVÁLENIE</a:t>
            </a:r>
            <a:endParaRPr lang="en-GB" sz="1275" b="1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7E1AFC-C531-324C-B07E-5D3AEF578C85}"/>
              </a:ext>
            </a:extLst>
          </p:cNvPr>
          <p:cNvSpPr txBox="1"/>
          <p:nvPr/>
        </p:nvSpPr>
        <p:spPr>
          <a:xfrm>
            <a:off x="4055702" y="3610449"/>
            <a:ext cx="1032594" cy="277817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sk-SK" sz="1275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PODPIS</a:t>
            </a:r>
            <a:endParaRPr lang="en-GB" sz="1275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03E8B7-056D-D44D-BD17-FB68E80379E0}"/>
              </a:ext>
            </a:extLst>
          </p:cNvPr>
          <p:cNvSpPr txBox="1"/>
          <p:nvPr/>
        </p:nvSpPr>
        <p:spPr>
          <a:xfrm>
            <a:off x="5124482" y="3610449"/>
            <a:ext cx="1204187" cy="277817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sk-SK" sz="1275" b="1" dirty="0" smtClean="0">
                <a:solidFill>
                  <a:schemeClr val="accent1"/>
                </a:solidFill>
              </a:rPr>
              <a:t>ČERPANIE</a:t>
            </a:r>
            <a:endParaRPr lang="en-GB" sz="1275" b="1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9FCE52-6291-C140-B999-2ECA7827E562}"/>
              </a:ext>
            </a:extLst>
          </p:cNvPr>
          <p:cNvSpPr txBox="1"/>
          <p:nvPr/>
        </p:nvSpPr>
        <p:spPr>
          <a:xfrm>
            <a:off x="6328672" y="3610449"/>
            <a:ext cx="1104960" cy="474024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en-GB" sz="1275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MONITORING </a:t>
            </a:r>
            <a:r>
              <a:rPr lang="en-GB" sz="1275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A </a:t>
            </a:r>
            <a:r>
              <a:rPr lang="en-GB" sz="1275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REPORTING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6D14AB-10F6-A544-940B-41C07242450C}"/>
              </a:ext>
            </a:extLst>
          </p:cNvPr>
          <p:cNvSpPr txBox="1"/>
          <p:nvPr/>
        </p:nvSpPr>
        <p:spPr>
          <a:xfrm>
            <a:off x="7433635" y="3610449"/>
            <a:ext cx="1204190" cy="277817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algn="ctr"/>
            <a:r>
              <a:rPr lang="sk-SK" sz="1275" b="1" dirty="0" smtClean="0">
                <a:solidFill>
                  <a:schemeClr val="accent1"/>
                </a:solidFill>
              </a:rPr>
              <a:t>SPLÁCANIE</a:t>
            </a:r>
            <a:endParaRPr lang="en-GB" sz="1275" b="1" dirty="0">
              <a:solidFill>
                <a:schemeClr val="accent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589848-8CDE-164A-B920-0EDCB0988732}"/>
              </a:ext>
            </a:extLst>
          </p:cNvPr>
          <p:cNvSpPr txBox="1"/>
          <p:nvPr/>
        </p:nvSpPr>
        <p:spPr>
          <a:xfrm>
            <a:off x="1865380" y="3957106"/>
            <a:ext cx="1089694" cy="1051105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Finan</a:t>
            </a:r>
            <a:r>
              <a:rPr lang="sk-SK" sz="105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čné</a:t>
            </a:r>
            <a:endParaRPr lang="en-BE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Economic</a:t>
            </a:r>
            <a:r>
              <a:rPr lang="sk-SK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ké</a:t>
            </a:r>
            <a:endParaRPr lang="en-BE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Soci</a:t>
            </a:r>
            <a:r>
              <a:rPr lang="sk-SK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á</a:t>
            </a:r>
            <a:r>
              <a:rPr lang="en-GB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sk-SK" sz="105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</a:t>
            </a:r>
            <a:endParaRPr lang="en-BE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Environment</a:t>
            </a:r>
            <a:r>
              <a:rPr lang="sk-SK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á</a:t>
            </a:r>
            <a:r>
              <a:rPr lang="en-GB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l</a:t>
            </a:r>
            <a:r>
              <a:rPr lang="sk-SK" sz="105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ne</a:t>
            </a:r>
            <a:endParaRPr lang="en-BE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Technic</a:t>
            </a:r>
            <a:r>
              <a:rPr lang="sk-SK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ké</a:t>
            </a:r>
            <a:r>
              <a:rPr lang="en-GB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/>
            </a:r>
            <a:br>
              <a:rPr lang="en-GB" sz="105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sk-SK" sz="105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ohodnotenie</a:t>
            </a:r>
            <a:endParaRPr lang="en-BE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1D163C-816A-EF4A-AE9E-36B4B10C2902}"/>
              </a:ext>
            </a:extLst>
          </p:cNvPr>
          <p:cNvSpPr txBox="1"/>
          <p:nvPr/>
        </p:nvSpPr>
        <p:spPr>
          <a:xfrm>
            <a:off x="3022336" y="3957106"/>
            <a:ext cx="1226280" cy="404775"/>
          </a:xfrm>
          <a:prstGeom prst="rect">
            <a:avLst/>
          </a:prstGeom>
          <a:noFill/>
        </p:spPr>
        <p:txBody>
          <a:bodyPr wrap="square" lIns="0" tIns="35100" rIns="0" rtlCol="0">
            <a:spAutoFit/>
          </a:bodyPr>
          <a:lstStyle/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accent1"/>
                </a:solidFill>
              </a:rPr>
              <a:t>EIB </a:t>
            </a:r>
            <a:r>
              <a:rPr lang="sk-SK" sz="1050" dirty="0" smtClean="0">
                <a:solidFill>
                  <a:schemeClr val="accent1"/>
                </a:solidFill>
              </a:rPr>
              <a:t>riadiaci výbor</a:t>
            </a:r>
            <a:endParaRPr lang="en-GB" sz="1050" dirty="0">
              <a:solidFill>
                <a:schemeClr val="accent1"/>
              </a:solidFill>
            </a:endParaRPr>
          </a:p>
          <a:p>
            <a:pPr marL="108000" indent="-1080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schemeClr val="accent1"/>
                </a:solidFill>
              </a:rPr>
              <a:t>EIB </a:t>
            </a:r>
            <a:r>
              <a:rPr lang="sk-SK" sz="1050" dirty="0" smtClean="0">
                <a:solidFill>
                  <a:schemeClr val="accent1"/>
                </a:solidFill>
              </a:rPr>
              <a:t>správna rada</a:t>
            </a:r>
            <a:endParaRPr lang="en-GB" sz="10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34" y="3806387"/>
            <a:ext cx="1433586" cy="53342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7A5C8BE-C863-4E65-BD0E-F5B9F56624A8}"/>
              </a:ext>
            </a:extLst>
          </p:cNvPr>
          <p:cNvGrpSpPr/>
          <p:nvPr/>
        </p:nvGrpSpPr>
        <p:grpSpPr>
          <a:xfrm>
            <a:off x="983617" y="2143944"/>
            <a:ext cx="1774100" cy="576344"/>
            <a:chOff x="9367423" y="2046273"/>
            <a:chExt cx="2674426" cy="944476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C5320BE-F12C-4734-B4B7-6C33AF04C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409" y="2717264"/>
              <a:ext cx="146282" cy="168543"/>
            </a:xfrm>
            <a:custGeom>
              <a:avLst/>
              <a:gdLst>
                <a:gd name="T0" fmla="*/ 25 w 30"/>
                <a:gd name="T1" fmla="*/ 3 h 34"/>
                <a:gd name="T2" fmla="*/ 21 w 30"/>
                <a:gd name="T3" fmla="*/ 3 h 34"/>
                <a:gd name="T4" fmla="*/ 17 w 30"/>
                <a:gd name="T5" fmla="*/ 4 h 34"/>
                <a:gd name="T6" fmla="*/ 16 w 30"/>
                <a:gd name="T7" fmla="*/ 6 h 34"/>
                <a:gd name="T8" fmla="*/ 12 w 30"/>
                <a:gd name="T9" fmla="*/ 15 h 34"/>
                <a:gd name="T10" fmla="*/ 10 w 30"/>
                <a:gd name="T11" fmla="*/ 25 h 34"/>
                <a:gd name="T12" fmla="*/ 10 w 30"/>
                <a:gd name="T13" fmla="*/ 30 h 34"/>
                <a:gd name="T14" fmla="*/ 8 w 30"/>
                <a:gd name="T15" fmla="*/ 34 h 34"/>
                <a:gd name="T16" fmla="*/ 7 w 30"/>
                <a:gd name="T17" fmla="*/ 33 h 34"/>
                <a:gd name="T18" fmla="*/ 6 w 30"/>
                <a:gd name="T19" fmla="*/ 32 h 34"/>
                <a:gd name="T20" fmla="*/ 7 w 30"/>
                <a:gd name="T21" fmla="*/ 28 h 34"/>
                <a:gd name="T22" fmla="*/ 8 w 30"/>
                <a:gd name="T23" fmla="*/ 22 h 34"/>
                <a:gd name="T24" fmla="*/ 13 w 30"/>
                <a:gd name="T25" fmla="*/ 5 h 34"/>
                <a:gd name="T26" fmla="*/ 12 w 30"/>
                <a:gd name="T27" fmla="*/ 5 h 34"/>
                <a:gd name="T28" fmla="*/ 12 w 30"/>
                <a:gd name="T29" fmla="*/ 5 h 34"/>
                <a:gd name="T30" fmla="*/ 9 w 30"/>
                <a:gd name="T31" fmla="*/ 5 h 34"/>
                <a:gd name="T32" fmla="*/ 6 w 30"/>
                <a:gd name="T33" fmla="*/ 6 h 34"/>
                <a:gd name="T34" fmla="*/ 6 w 30"/>
                <a:gd name="T35" fmla="*/ 6 h 34"/>
                <a:gd name="T36" fmla="*/ 7 w 30"/>
                <a:gd name="T37" fmla="*/ 10 h 34"/>
                <a:gd name="T38" fmla="*/ 7 w 30"/>
                <a:gd name="T39" fmla="*/ 11 h 34"/>
                <a:gd name="T40" fmla="*/ 6 w 30"/>
                <a:gd name="T41" fmla="*/ 11 h 34"/>
                <a:gd name="T42" fmla="*/ 3 w 30"/>
                <a:gd name="T43" fmla="*/ 8 h 34"/>
                <a:gd name="T44" fmla="*/ 2 w 30"/>
                <a:gd name="T45" fmla="*/ 7 h 34"/>
                <a:gd name="T46" fmla="*/ 0 w 30"/>
                <a:gd name="T47" fmla="*/ 5 h 34"/>
                <a:gd name="T48" fmla="*/ 1 w 30"/>
                <a:gd name="T49" fmla="*/ 4 h 34"/>
                <a:gd name="T50" fmla="*/ 5 w 30"/>
                <a:gd name="T51" fmla="*/ 3 h 34"/>
                <a:gd name="T52" fmla="*/ 10 w 30"/>
                <a:gd name="T53" fmla="*/ 2 h 34"/>
                <a:gd name="T54" fmla="*/ 14 w 30"/>
                <a:gd name="T55" fmla="*/ 1 h 34"/>
                <a:gd name="T56" fmla="*/ 15 w 30"/>
                <a:gd name="T57" fmla="*/ 1 h 34"/>
                <a:gd name="T58" fmla="*/ 16 w 30"/>
                <a:gd name="T59" fmla="*/ 0 h 34"/>
                <a:gd name="T60" fmla="*/ 17 w 30"/>
                <a:gd name="T61" fmla="*/ 1 h 34"/>
                <a:gd name="T62" fmla="*/ 18 w 30"/>
                <a:gd name="T63" fmla="*/ 1 h 34"/>
                <a:gd name="T64" fmla="*/ 21 w 30"/>
                <a:gd name="T65" fmla="*/ 1 h 34"/>
                <a:gd name="T66" fmla="*/ 24 w 30"/>
                <a:gd name="T67" fmla="*/ 0 h 34"/>
                <a:gd name="T68" fmla="*/ 27 w 30"/>
                <a:gd name="T69" fmla="*/ 0 h 34"/>
                <a:gd name="T70" fmla="*/ 30 w 30"/>
                <a:gd name="T71" fmla="*/ 0 h 34"/>
                <a:gd name="T72" fmla="*/ 25 w 30"/>
                <a:gd name="T7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4">
                  <a:moveTo>
                    <a:pt x="25" y="3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20" y="3"/>
                    <a:pt x="18" y="4"/>
                    <a:pt x="17" y="4"/>
                  </a:cubicBezTo>
                  <a:cubicBezTo>
                    <a:pt x="17" y="4"/>
                    <a:pt x="16" y="5"/>
                    <a:pt x="16" y="6"/>
                  </a:cubicBezTo>
                  <a:cubicBezTo>
                    <a:pt x="14" y="8"/>
                    <a:pt x="13" y="11"/>
                    <a:pt x="12" y="15"/>
                  </a:cubicBezTo>
                  <a:cubicBezTo>
                    <a:pt x="11" y="19"/>
                    <a:pt x="11" y="22"/>
                    <a:pt x="10" y="25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0" y="32"/>
                    <a:pt x="9" y="34"/>
                    <a:pt x="8" y="34"/>
                  </a:cubicBezTo>
                  <a:cubicBezTo>
                    <a:pt x="8" y="34"/>
                    <a:pt x="7" y="34"/>
                    <a:pt x="7" y="33"/>
                  </a:cubicBezTo>
                  <a:cubicBezTo>
                    <a:pt x="6" y="33"/>
                    <a:pt x="6" y="32"/>
                    <a:pt x="6" y="32"/>
                  </a:cubicBezTo>
                  <a:cubicBezTo>
                    <a:pt x="6" y="31"/>
                    <a:pt x="6" y="30"/>
                    <a:pt x="7" y="28"/>
                  </a:cubicBezTo>
                  <a:cubicBezTo>
                    <a:pt x="7" y="26"/>
                    <a:pt x="7" y="24"/>
                    <a:pt x="8" y="22"/>
                  </a:cubicBezTo>
                  <a:cubicBezTo>
                    <a:pt x="10" y="17"/>
                    <a:pt x="11" y="11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9" y="5"/>
                    <a:pt x="9" y="5"/>
                  </a:cubicBezTo>
                  <a:cubicBezTo>
                    <a:pt x="8" y="5"/>
                    <a:pt x="7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8"/>
                    <a:pt x="7" y="10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5" y="9"/>
                    <a:pt x="3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2"/>
                    <a:pt x="8" y="2"/>
                    <a:pt x="10" y="2"/>
                  </a:cubicBezTo>
                  <a:cubicBezTo>
                    <a:pt x="11" y="2"/>
                    <a:pt x="12" y="2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1"/>
                    <a:pt x="19" y="1"/>
                    <a:pt x="21" y="1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9" y="0"/>
                    <a:pt x="30" y="0"/>
                    <a:pt x="30" y="0"/>
                  </a:cubicBezTo>
                  <a:cubicBezTo>
                    <a:pt x="30" y="2"/>
                    <a:pt x="28" y="3"/>
                    <a:pt x="25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98B2AB3-0596-4C5B-9B49-D04A2EEFB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9710" y="2729985"/>
              <a:ext cx="89042" cy="149463"/>
            </a:xfrm>
            <a:custGeom>
              <a:avLst/>
              <a:gdLst>
                <a:gd name="T0" fmla="*/ 16 w 18"/>
                <a:gd name="T1" fmla="*/ 28 h 30"/>
                <a:gd name="T2" fmla="*/ 13 w 18"/>
                <a:gd name="T3" fmla="*/ 30 h 30"/>
                <a:gd name="T4" fmla="*/ 9 w 18"/>
                <a:gd name="T5" fmla="*/ 25 h 30"/>
                <a:gd name="T6" fmla="*/ 9 w 18"/>
                <a:gd name="T7" fmla="*/ 21 h 30"/>
                <a:gd name="T8" fmla="*/ 10 w 18"/>
                <a:gd name="T9" fmla="*/ 17 h 30"/>
                <a:gd name="T10" fmla="*/ 6 w 18"/>
                <a:gd name="T11" fmla="*/ 22 h 30"/>
                <a:gd name="T12" fmla="*/ 3 w 18"/>
                <a:gd name="T13" fmla="*/ 26 h 30"/>
                <a:gd name="T14" fmla="*/ 2 w 18"/>
                <a:gd name="T15" fmla="*/ 26 h 30"/>
                <a:gd name="T16" fmla="*/ 0 w 18"/>
                <a:gd name="T17" fmla="*/ 25 h 30"/>
                <a:gd name="T18" fmla="*/ 2 w 18"/>
                <a:gd name="T19" fmla="*/ 20 h 30"/>
                <a:gd name="T20" fmla="*/ 4 w 18"/>
                <a:gd name="T21" fmla="*/ 13 h 30"/>
                <a:gd name="T22" fmla="*/ 6 w 18"/>
                <a:gd name="T23" fmla="*/ 5 h 30"/>
                <a:gd name="T24" fmla="*/ 7 w 18"/>
                <a:gd name="T25" fmla="*/ 2 h 30"/>
                <a:gd name="T26" fmla="*/ 8 w 18"/>
                <a:gd name="T27" fmla="*/ 0 h 30"/>
                <a:gd name="T28" fmla="*/ 9 w 18"/>
                <a:gd name="T29" fmla="*/ 2 h 30"/>
                <a:gd name="T30" fmla="*/ 7 w 18"/>
                <a:gd name="T31" fmla="*/ 10 h 30"/>
                <a:gd name="T32" fmla="*/ 5 w 18"/>
                <a:gd name="T33" fmla="*/ 20 h 30"/>
                <a:gd name="T34" fmla="*/ 8 w 18"/>
                <a:gd name="T35" fmla="*/ 16 h 30"/>
                <a:gd name="T36" fmla="*/ 12 w 18"/>
                <a:gd name="T37" fmla="*/ 12 h 30"/>
                <a:gd name="T38" fmla="*/ 13 w 18"/>
                <a:gd name="T39" fmla="*/ 13 h 30"/>
                <a:gd name="T40" fmla="*/ 12 w 18"/>
                <a:gd name="T41" fmla="*/ 19 h 30"/>
                <a:gd name="T42" fmla="*/ 11 w 18"/>
                <a:gd name="T43" fmla="*/ 25 h 30"/>
                <a:gd name="T44" fmla="*/ 13 w 18"/>
                <a:gd name="T45" fmla="*/ 27 h 30"/>
                <a:gd name="T46" fmla="*/ 15 w 18"/>
                <a:gd name="T47" fmla="*/ 26 h 30"/>
                <a:gd name="T48" fmla="*/ 17 w 18"/>
                <a:gd name="T49" fmla="*/ 24 h 30"/>
                <a:gd name="T50" fmla="*/ 18 w 18"/>
                <a:gd name="T51" fmla="*/ 25 h 30"/>
                <a:gd name="T52" fmla="*/ 16 w 18"/>
                <a:gd name="T5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30">
                  <a:moveTo>
                    <a:pt x="16" y="28"/>
                  </a:moveTo>
                  <a:cubicBezTo>
                    <a:pt x="14" y="29"/>
                    <a:pt x="14" y="30"/>
                    <a:pt x="13" y="30"/>
                  </a:cubicBezTo>
                  <a:cubicBezTo>
                    <a:pt x="10" y="30"/>
                    <a:pt x="9" y="28"/>
                    <a:pt x="9" y="25"/>
                  </a:cubicBezTo>
                  <a:cubicBezTo>
                    <a:pt x="8" y="24"/>
                    <a:pt x="9" y="23"/>
                    <a:pt x="9" y="21"/>
                  </a:cubicBezTo>
                  <a:cubicBezTo>
                    <a:pt x="10" y="19"/>
                    <a:pt x="10" y="18"/>
                    <a:pt x="10" y="17"/>
                  </a:cubicBezTo>
                  <a:cubicBezTo>
                    <a:pt x="9" y="18"/>
                    <a:pt x="8" y="19"/>
                    <a:pt x="6" y="22"/>
                  </a:cubicBezTo>
                  <a:cubicBezTo>
                    <a:pt x="4" y="25"/>
                    <a:pt x="3" y="26"/>
                    <a:pt x="3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5"/>
                    <a:pt x="1" y="23"/>
                    <a:pt x="2" y="20"/>
                  </a:cubicBezTo>
                  <a:cubicBezTo>
                    <a:pt x="3" y="17"/>
                    <a:pt x="4" y="14"/>
                    <a:pt x="4" y="13"/>
                  </a:cubicBezTo>
                  <a:cubicBezTo>
                    <a:pt x="5" y="11"/>
                    <a:pt x="5" y="8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1"/>
                    <a:pt x="7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9" y="2"/>
                    <a:pt x="9" y="5"/>
                    <a:pt x="7" y="10"/>
                  </a:cubicBezTo>
                  <a:cubicBezTo>
                    <a:pt x="6" y="15"/>
                    <a:pt x="5" y="19"/>
                    <a:pt x="5" y="20"/>
                  </a:cubicBezTo>
                  <a:cubicBezTo>
                    <a:pt x="6" y="18"/>
                    <a:pt x="7" y="17"/>
                    <a:pt x="8" y="16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4"/>
                    <a:pt x="13" y="15"/>
                    <a:pt x="12" y="19"/>
                  </a:cubicBezTo>
                  <a:cubicBezTo>
                    <a:pt x="11" y="22"/>
                    <a:pt x="11" y="24"/>
                    <a:pt x="11" y="25"/>
                  </a:cubicBezTo>
                  <a:cubicBezTo>
                    <a:pt x="11" y="26"/>
                    <a:pt x="12" y="27"/>
                    <a:pt x="13" y="27"/>
                  </a:cubicBezTo>
                  <a:cubicBezTo>
                    <a:pt x="13" y="27"/>
                    <a:pt x="14" y="27"/>
                    <a:pt x="15" y="26"/>
                  </a:cubicBezTo>
                  <a:cubicBezTo>
                    <a:pt x="16" y="25"/>
                    <a:pt x="17" y="24"/>
                    <a:pt x="17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6" y="2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F85C3A1-1104-4FF5-B257-7C961C29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8752" y="2787226"/>
              <a:ext cx="69961" cy="89042"/>
            </a:xfrm>
            <a:custGeom>
              <a:avLst/>
              <a:gdLst>
                <a:gd name="T0" fmla="*/ 10 w 14"/>
                <a:gd name="T1" fmla="*/ 9 h 18"/>
                <a:gd name="T2" fmla="*/ 3 w 14"/>
                <a:gd name="T3" fmla="*/ 13 h 18"/>
                <a:gd name="T4" fmla="*/ 4 w 14"/>
                <a:gd name="T5" fmla="*/ 15 h 18"/>
                <a:gd name="T6" fmla="*/ 6 w 14"/>
                <a:gd name="T7" fmla="*/ 15 h 18"/>
                <a:gd name="T8" fmla="*/ 10 w 14"/>
                <a:gd name="T9" fmla="*/ 14 h 18"/>
                <a:gd name="T10" fmla="*/ 13 w 14"/>
                <a:gd name="T11" fmla="*/ 13 h 18"/>
                <a:gd name="T12" fmla="*/ 14 w 14"/>
                <a:gd name="T13" fmla="*/ 13 h 18"/>
                <a:gd name="T14" fmla="*/ 10 w 14"/>
                <a:gd name="T15" fmla="*/ 16 h 18"/>
                <a:gd name="T16" fmla="*/ 6 w 14"/>
                <a:gd name="T17" fmla="*/ 18 h 18"/>
                <a:gd name="T18" fmla="*/ 2 w 14"/>
                <a:gd name="T19" fmla="*/ 16 h 18"/>
                <a:gd name="T20" fmla="*/ 1 w 14"/>
                <a:gd name="T21" fmla="*/ 12 h 18"/>
                <a:gd name="T22" fmla="*/ 4 w 14"/>
                <a:gd name="T23" fmla="*/ 5 h 18"/>
                <a:gd name="T24" fmla="*/ 10 w 14"/>
                <a:gd name="T25" fmla="*/ 0 h 18"/>
                <a:gd name="T26" fmla="*/ 12 w 14"/>
                <a:gd name="T27" fmla="*/ 1 h 18"/>
                <a:gd name="T28" fmla="*/ 13 w 14"/>
                <a:gd name="T29" fmla="*/ 3 h 18"/>
                <a:gd name="T30" fmla="*/ 10 w 14"/>
                <a:gd name="T31" fmla="*/ 9 h 18"/>
                <a:gd name="T32" fmla="*/ 10 w 14"/>
                <a:gd name="T33" fmla="*/ 3 h 18"/>
                <a:gd name="T34" fmla="*/ 6 w 14"/>
                <a:gd name="T35" fmla="*/ 6 h 18"/>
                <a:gd name="T36" fmla="*/ 4 w 14"/>
                <a:gd name="T37" fmla="*/ 9 h 18"/>
                <a:gd name="T38" fmla="*/ 6 w 14"/>
                <a:gd name="T39" fmla="*/ 9 h 18"/>
                <a:gd name="T40" fmla="*/ 8 w 14"/>
                <a:gd name="T41" fmla="*/ 7 h 18"/>
                <a:gd name="T42" fmla="*/ 10 w 14"/>
                <a:gd name="T43" fmla="*/ 4 h 18"/>
                <a:gd name="T44" fmla="*/ 10 w 14"/>
                <a:gd name="T4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8">
                  <a:moveTo>
                    <a:pt x="10" y="9"/>
                  </a:moveTo>
                  <a:cubicBezTo>
                    <a:pt x="7" y="11"/>
                    <a:pt x="5" y="12"/>
                    <a:pt x="3" y="13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7" y="15"/>
                    <a:pt x="8" y="15"/>
                    <a:pt x="10" y="14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3" y="14"/>
                    <a:pt x="12" y="15"/>
                    <a:pt x="10" y="16"/>
                  </a:cubicBezTo>
                  <a:cubicBezTo>
                    <a:pt x="8" y="17"/>
                    <a:pt x="7" y="18"/>
                    <a:pt x="6" y="18"/>
                  </a:cubicBezTo>
                  <a:cubicBezTo>
                    <a:pt x="5" y="18"/>
                    <a:pt x="3" y="17"/>
                    <a:pt x="2" y="16"/>
                  </a:cubicBezTo>
                  <a:cubicBezTo>
                    <a:pt x="1" y="15"/>
                    <a:pt x="1" y="14"/>
                    <a:pt x="1" y="12"/>
                  </a:cubicBezTo>
                  <a:cubicBezTo>
                    <a:pt x="0" y="10"/>
                    <a:pt x="1" y="8"/>
                    <a:pt x="4" y="5"/>
                  </a:cubicBezTo>
                  <a:cubicBezTo>
                    <a:pt x="6" y="2"/>
                    <a:pt x="8" y="0"/>
                    <a:pt x="10" y="0"/>
                  </a:cubicBezTo>
                  <a:cubicBezTo>
                    <a:pt x="11" y="0"/>
                    <a:pt x="11" y="0"/>
                    <a:pt x="12" y="1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4"/>
                    <a:pt x="12" y="6"/>
                    <a:pt x="10" y="9"/>
                  </a:cubicBezTo>
                  <a:moveTo>
                    <a:pt x="10" y="3"/>
                  </a:moveTo>
                  <a:cubicBezTo>
                    <a:pt x="9" y="3"/>
                    <a:pt x="7" y="4"/>
                    <a:pt x="6" y="6"/>
                  </a:cubicBezTo>
                  <a:cubicBezTo>
                    <a:pt x="5" y="7"/>
                    <a:pt x="4" y="8"/>
                    <a:pt x="4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F3D772F-E715-4C01-91D8-F1EEA6CA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314" y="2707724"/>
              <a:ext cx="120842" cy="152643"/>
            </a:xfrm>
            <a:custGeom>
              <a:avLst/>
              <a:gdLst>
                <a:gd name="T0" fmla="*/ 23 w 25"/>
                <a:gd name="T1" fmla="*/ 2 h 31"/>
                <a:gd name="T2" fmla="*/ 17 w 25"/>
                <a:gd name="T3" fmla="*/ 3 h 31"/>
                <a:gd name="T4" fmla="*/ 11 w 25"/>
                <a:gd name="T5" fmla="*/ 6 h 31"/>
                <a:gd name="T6" fmla="*/ 9 w 25"/>
                <a:gd name="T7" fmla="*/ 9 h 31"/>
                <a:gd name="T8" fmla="*/ 8 w 25"/>
                <a:gd name="T9" fmla="*/ 12 h 31"/>
                <a:gd name="T10" fmla="*/ 8 w 25"/>
                <a:gd name="T11" fmla="*/ 12 h 31"/>
                <a:gd name="T12" fmla="*/ 8 w 25"/>
                <a:gd name="T13" fmla="*/ 12 h 31"/>
                <a:gd name="T14" fmla="*/ 8 w 25"/>
                <a:gd name="T15" fmla="*/ 12 h 31"/>
                <a:gd name="T16" fmla="*/ 10 w 25"/>
                <a:gd name="T17" fmla="*/ 12 h 31"/>
                <a:gd name="T18" fmla="*/ 12 w 25"/>
                <a:gd name="T19" fmla="*/ 11 h 31"/>
                <a:gd name="T20" fmla="*/ 19 w 25"/>
                <a:gd name="T21" fmla="*/ 9 h 31"/>
                <a:gd name="T22" fmla="*/ 19 w 25"/>
                <a:gd name="T23" fmla="*/ 10 h 31"/>
                <a:gd name="T24" fmla="*/ 17 w 25"/>
                <a:gd name="T25" fmla="*/ 11 h 31"/>
                <a:gd name="T26" fmla="*/ 16 w 25"/>
                <a:gd name="T27" fmla="*/ 12 h 31"/>
                <a:gd name="T28" fmla="*/ 15 w 25"/>
                <a:gd name="T29" fmla="*/ 12 h 31"/>
                <a:gd name="T30" fmla="*/ 11 w 25"/>
                <a:gd name="T31" fmla="*/ 14 h 31"/>
                <a:gd name="T32" fmla="*/ 7 w 25"/>
                <a:gd name="T33" fmla="*/ 16 h 31"/>
                <a:gd name="T34" fmla="*/ 5 w 25"/>
                <a:gd name="T35" fmla="*/ 19 h 31"/>
                <a:gd name="T36" fmla="*/ 4 w 25"/>
                <a:gd name="T37" fmla="*/ 24 h 31"/>
                <a:gd name="T38" fmla="*/ 6 w 25"/>
                <a:gd name="T39" fmla="*/ 26 h 31"/>
                <a:gd name="T40" fmla="*/ 8 w 25"/>
                <a:gd name="T41" fmla="*/ 28 h 31"/>
                <a:gd name="T42" fmla="*/ 10 w 25"/>
                <a:gd name="T43" fmla="*/ 28 h 31"/>
                <a:gd name="T44" fmla="*/ 11 w 25"/>
                <a:gd name="T45" fmla="*/ 27 h 31"/>
                <a:gd name="T46" fmla="*/ 13 w 25"/>
                <a:gd name="T47" fmla="*/ 27 h 31"/>
                <a:gd name="T48" fmla="*/ 16 w 25"/>
                <a:gd name="T49" fmla="*/ 25 h 31"/>
                <a:gd name="T50" fmla="*/ 20 w 25"/>
                <a:gd name="T51" fmla="*/ 22 h 31"/>
                <a:gd name="T52" fmla="*/ 22 w 25"/>
                <a:gd name="T53" fmla="*/ 21 h 31"/>
                <a:gd name="T54" fmla="*/ 24 w 25"/>
                <a:gd name="T55" fmla="*/ 20 h 31"/>
                <a:gd name="T56" fmla="*/ 25 w 25"/>
                <a:gd name="T57" fmla="*/ 20 h 31"/>
                <a:gd name="T58" fmla="*/ 18 w 25"/>
                <a:gd name="T59" fmla="*/ 26 h 31"/>
                <a:gd name="T60" fmla="*/ 9 w 25"/>
                <a:gd name="T61" fmla="*/ 31 h 31"/>
                <a:gd name="T62" fmla="*/ 4 w 25"/>
                <a:gd name="T63" fmla="*/ 28 h 31"/>
                <a:gd name="T64" fmla="*/ 1 w 25"/>
                <a:gd name="T65" fmla="*/ 22 h 31"/>
                <a:gd name="T66" fmla="*/ 2 w 25"/>
                <a:gd name="T67" fmla="*/ 21 h 31"/>
                <a:gd name="T68" fmla="*/ 2 w 25"/>
                <a:gd name="T69" fmla="*/ 19 h 31"/>
                <a:gd name="T70" fmla="*/ 1 w 25"/>
                <a:gd name="T71" fmla="*/ 19 h 31"/>
                <a:gd name="T72" fmla="*/ 0 w 25"/>
                <a:gd name="T73" fmla="*/ 19 h 31"/>
                <a:gd name="T74" fmla="*/ 2 w 25"/>
                <a:gd name="T75" fmla="*/ 16 h 31"/>
                <a:gd name="T76" fmla="*/ 4 w 25"/>
                <a:gd name="T77" fmla="*/ 14 h 31"/>
                <a:gd name="T78" fmla="*/ 7 w 25"/>
                <a:gd name="T79" fmla="*/ 6 h 31"/>
                <a:gd name="T80" fmla="*/ 13 w 25"/>
                <a:gd name="T81" fmla="*/ 2 h 31"/>
                <a:gd name="T82" fmla="*/ 20 w 25"/>
                <a:gd name="T83" fmla="*/ 0 h 31"/>
                <a:gd name="T84" fmla="*/ 23 w 25"/>
                <a:gd name="T85" fmla="*/ 0 h 31"/>
                <a:gd name="T86" fmla="*/ 25 w 25"/>
                <a:gd name="T87" fmla="*/ 0 h 31"/>
                <a:gd name="T88" fmla="*/ 25 w 25"/>
                <a:gd name="T89" fmla="*/ 1 h 31"/>
                <a:gd name="T90" fmla="*/ 23 w 25"/>
                <a:gd name="T9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31">
                  <a:moveTo>
                    <a:pt x="23" y="2"/>
                  </a:moveTo>
                  <a:cubicBezTo>
                    <a:pt x="22" y="2"/>
                    <a:pt x="20" y="2"/>
                    <a:pt x="17" y="3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7"/>
                    <a:pt x="10" y="7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3" y="10"/>
                    <a:pt x="16" y="10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5" y="12"/>
                    <a:pt x="16" y="12"/>
                    <a:pt x="15" y="12"/>
                  </a:cubicBezTo>
                  <a:cubicBezTo>
                    <a:pt x="15" y="12"/>
                    <a:pt x="14" y="12"/>
                    <a:pt x="11" y="14"/>
                  </a:cubicBezTo>
                  <a:cubicBezTo>
                    <a:pt x="9" y="14"/>
                    <a:pt x="8" y="15"/>
                    <a:pt x="7" y="16"/>
                  </a:cubicBezTo>
                  <a:cubicBezTo>
                    <a:pt x="6" y="16"/>
                    <a:pt x="6" y="17"/>
                    <a:pt x="5" y="19"/>
                  </a:cubicBezTo>
                  <a:cubicBezTo>
                    <a:pt x="5" y="21"/>
                    <a:pt x="4" y="22"/>
                    <a:pt x="4" y="24"/>
                  </a:cubicBezTo>
                  <a:cubicBezTo>
                    <a:pt x="5" y="24"/>
                    <a:pt x="5" y="25"/>
                    <a:pt x="6" y="26"/>
                  </a:cubicBezTo>
                  <a:cubicBezTo>
                    <a:pt x="7" y="28"/>
                    <a:pt x="7" y="28"/>
                    <a:pt x="8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3" y="27"/>
                    <a:pt x="14" y="26"/>
                    <a:pt x="16" y="25"/>
                  </a:cubicBezTo>
                  <a:cubicBezTo>
                    <a:pt x="17" y="24"/>
                    <a:pt x="19" y="23"/>
                    <a:pt x="20" y="22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23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1"/>
                    <a:pt x="22" y="23"/>
                    <a:pt x="18" y="26"/>
                  </a:cubicBezTo>
                  <a:cubicBezTo>
                    <a:pt x="14" y="29"/>
                    <a:pt x="11" y="31"/>
                    <a:pt x="9" y="31"/>
                  </a:cubicBezTo>
                  <a:cubicBezTo>
                    <a:pt x="7" y="31"/>
                    <a:pt x="5" y="30"/>
                    <a:pt x="4" y="28"/>
                  </a:cubicBezTo>
                  <a:cubicBezTo>
                    <a:pt x="2" y="27"/>
                    <a:pt x="2" y="25"/>
                    <a:pt x="1" y="22"/>
                  </a:cubicBezTo>
                  <a:cubicBezTo>
                    <a:pt x="1" y="22"/>
                    <a:pt x="2" y="22"/>
                    <a:pt x="2" y="21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1" y="19"/>
                    <a:pt x="1" y="19"/>
                  </a:cubicBezTo>
                  <a:cubicBezTo>
                    <a:pt x="1" y="19"/>
                    <a:pt x="0" y="19"/>
                    <a:pt x="0" y="19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3" y="15"/>
                    <a:pt x="3" y="15"/>
                    <a:pt x="4" y="14"/>
                  </a:cubicBezTo>
                  <a:cubicBezTo>
                    <a:pt x="6" y="10"/>
                    <a:pt x="7" y="8"/>
                    <a:pt x="7" y="6"/>
                  </a:cubicBezTo>
                  <a:cubicBezTo>
                    <a:pt x="8" y="4"/>
                    <a:pt x="10" y="3"/>
                    <a:pt x="13" y="2"/>
                  </a:cubicBezTo>
                  <a:cubicBezTo>
                    <a:pt x="16" y="1"/>
                    <a:pt x="18" y="1"/>
                    <a:pt x="20" y="0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5" y="0"/>
                    <a:pt x="25" y="1"/>
                    <a:pt x="25" y="1"/>
                  </a:cubicBezTo>
                  <a:cubicBezTo>
                    <a:pt x="24" y="1"/>
                    <a:pt x="24" y="2"/>
                    <a:pt x="23" y="2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99F9A53F-2D4B-4293-A006-B8C1CD614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156" y="2675924"/>
              <a:ext cx="143102" cy="174903"/>
            </a:xfrm>
            <a:custGeom>
              <a:avLst/>
              <a:gdLst>
                <a:gd name="T0" fmla="*/ 29 w 29"/>
                <a:gd name="T1" fmla="*/ 30 h 35"/>
                <a:gd name="T2" fmla="*/ 27 w 29"/>
                <a:gd name="T3" fmla="*/ 33 h 35"/>
                <a:gd name="T4" fmla="*/ 23 w 29"/>
                <a:gd name="T5" fmla="*/ 35 h 35"/>
                <a:gd name="T6" fmla="*/ 18 w 29"/>
                <a:gd name="T7" fmla="*/ 33 h 35"/>
                <a:gd name="T8" fmla="*/ 16 w 29"/>
                <a:gd name="T9" fmla="*/ 27 h 35"/>
                <a:gd name="T10" fmla="*/ 16 w 29"/>
                <a:gd name="T11" fmla="*/ 25 h 35"/>
                <a:gd name="T12" fmla="*/ 16 w 29"/>
                <a:gd name="T13" fmla="*/ 23 h 35"/>
                <a:gd name="T14" fmla="*/ 11 w 29"/>
                <a:gd name="T15" fmla="*/ 29 h 35"/>
                <a:gd name="T16" fmla="*/ 4 w 29"/>
                <a:gd name="T17" fmla="*/ 35 h 35"/>
                <a:gd name="T18" fmla="*/ 1 w 29"/>
                <a:gd name="T19" fmla="*/ 33 h 35"/>
                <a:gd name="T20" fmla="*/ 0 w 29"/>
                <a:gd name="T21" fmla="*/ 31 h 35"/>
                <a:gd name="T22" fmla="*/ 3 w 29"/>
                <a:gd name="T23" fmla="*/ 19 h 35"/>
                <a:gd name="T24" fmla="*/ 8 w 29"/>
                <a:gd name="T25" fmla="*/ 10 h 35"/>
                <a:gd name="T26" fmla="*/ 9 w 29"/>
                <a:gd name="T27" fmla="*/ 11 h 35"/>
                <a:gd name="T28" fmla="*/ 10 w 29"/>
                <a:gd name="T29" fmla="*/ 13 h 35"/>
                <a:gd name="T30" fmla="*/ 9 w 29"/>
                <a:gd name="T31" fmla="*/ 15 h 35"/>
                <a:gd name="T32" fmla="*/ 7 w 29"/>
                <a:gd name="T33" fmla="*/ 17 h 35"/>
                <a:gd name="T34" fmla="*/ 4 w 29"/>
                <a:gd name="T35" fmla="*/ 23 h 35"/>
                <a:gd name="T36" fmla="*/ 3 w 29"/>
                <a:gd name="T37" fmla="*/ 30 h 35"/>
                <a:gd name="T38" fmla="*/ 4 w 29"/>
                <a:gd name="T39" fmla="*/ 32 h 35"/>
                <a:gd name="T40" fmla="*/ 11 w 29"/>
                <a:gd name="T41" fmla="*/ 25 h 35"/>
                <a:gd name="T42" fmla="*/ 17 w 29"/>
                <a:gd name="T43" fmla="*/ 17 h 35"/>
                <a:gd name="T44" fmla="*/ 19 w 29"/>
                <a:gd name="T45" fmla="*/ 8 h 35"/>
                <a:gd name="T46" fmla="*/ 24 w 29"/>
                <a:gd name="T47" fmla="*/ 0 h 35"/>
                <a:gd name="T48" fmla="*/ 26 w 29"/>
                <a:gd name="T49" fmla="*/ 1 h 35"/>
                <a:gd name="T50" fmla="*/ 26 w 29"/>
                <a:gd name="T51" fmla="*/ 2 h 35"/>
                <a:gd name="T52" fmla="*/ 24 w 29"/>
                <a:gd name="T53" fmla="*/ 8 h 35"/>
                <a:gd name="T54" fmla="*/ 20 w 29"/>
                <a:gd name="T55" fmla="*/ 14 h 35"/>
                <a:gd name="T56" fmla="*/ 19 w 29"/>
                <a:gd name="T57" fmla="*/ 22 h 35"/>
                <a:gd name="T58" fmla="*/ 19 w 29"/>
                <a:gd name="T59" fmla="*/ 27 h 35"/>
                <a:gd name="T60" fmla="*/ 23 w 29"/>
                <a:gd name="T61" fmla="*/ 32 h 35"/>
                <a:gd name="T62" fmla="*/ 27 w 29"/>
                <a:gd name="T63" fmla="*/ 31 h 35"/>
                <a:gd name="T64" fmla="*/ 29 w 29"/>
                <a:gd name="T65" fmla="*/ 29 h 35"/>
                <a:gd name="T66" fmla="*/ 29 w 29"/>
                <a:gd name="T6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35">
                  <a:moveTo>
                    <a:pt x="29" y="30"/>
                  </a:moveTo>
                  <a:cubicBezTo>
                    <a:pt x="29" y="31"/>
                    <a:pt x="28" y="32"/>
                    <a:pt x="27" y="33"/>
                  </a:cubicBezTo>
                  <a:cubicBezTo>
                    <a:pt x="25" y="34"/>
                    <a:pt x="24" y="35"/>
                    <a:pt x="23" y="35"/>
                  </a:cubicBezTo>
                  <a:cubicBezTo>
                    <a:pt x="21" y="35"/>
                    <a:pt x="20" y="35"/>
                    <a:pt x="18" y="33"/>
                  </a:cubicBezTo>
                  <a:cubicBezTo>
                    <a:pt x="17" y="32"/>
                    <a:pt x="17" y="30"/>
                    <a:pt x="16" y="27"/>
                  </a:cubicBezTo>
                  <a:cubicBezTo>
                    <a:pt x="16" y="27"/>
                    <a:pt x="16" y="26"/>
                    <a:pt x="16" y="25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6" y="24"/>
                    <a:pt x="14" y="26"/>
                    <a:pt x="11" y="29"/>
                  </a:cubicBezTo>
                  <a:cubicBezTo>
                    <a:pt x="8" y="33"/>
                    <a:pt x="5" y="35"/>
                    <a:pt x="4" y="35"/>
                  </a:cubicBezTo>
                  <a:cubicBezTo>
                    <a:pt x="3" y="35"/>
                    <a:pt x="2" y="35"/>
                    <a:pt x="1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9"/>
                    <a:pt x="1" y="25"/>
                    <a:pt x="3" y="19"/>
                  </a:cubicBezTo>
                  <a:cubicBezTo>
                    <a:pt x="5" y="13"/>
                    <a:pt x="7" y="10"/>
                    <a:pt x="8" y="10"/>
                  </a:cubicBezTo>
                  <a:cubicBezTo>
                    <a:pt x="9" y="10"/>
                    <a:pt x="9" y="10"/>
                    <a:pt x="9" y="11"/>
                  </a:cubicBezTo>
                  <a:cubicBezTo>
                    <a:pt x="10" y="12"/>
                    <a:pt x="10" y="12"/>
                    <a:pt x="10" y="13"/>
                  </a:cubicBezTo>
                  <a:cubicBezTo>
                    <a:pt x="10" y="13"/>
                    <a:pt x="9" y="14"/>
                    <a:pt x="9" y="15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6" y="19"/>
                    <a:pt x="5" y="21"/>
                    <a:pt x="4" y="23"/>
                  </a:cubicBezTo>
                  <a:cubicBezTo>
                    <a:pt x="3" y="26"/>
                    <a:pt x="3" y="29"/>
                    <a:pt x="3" y="30"/>
                  </a:cubicBezTo>
                  <a:cubicBezTo>
                    <a:pt x="3" y="31"/>
                    <a:pt x="3" y="31"/>
                    <a:pt x="4" y="32"/>
                  </a:cubicBezTo>
                  <a:cubicBezTo>
                    <a:pt x="6" y="30"/>
                    <a:pt x="9" y="28"/>
                    <a:pt x="11" y="25"/>
                  </a:cubicBezTo>
                  <a:cubicBezTo>
                    <a:pt x="12" y="23"/>
                    <a:pt x="14" y="21"/>
                    <a:pt x="17" y="17"/>
                  </a:cubicBezTo>
                  <a:cubicBezTo>
                    <a:pt x="18" y="14"/>
                    <a:pt x="19" y="11"/>
                    <a:pt x="19" y="8"/>
                  </a:cubicBezTo>
                  <a:cubicBezTo>
                    <a:pt x="21" y="3"/>
                    <a:pt x="23" y="0"/>
                    <a:pt x="24" y="0"/>
                  </a:cubicBezTo>
                  <a:cubicBezTo>
                    <a:pt x="25" y="0"/>
                    <a:pt x="25" y="0"/>
                    <a:pt x="26" y="1"/>
                  </a:cubicBezTo>
                  <a:cubicBezTo>
                    <a:pt x="26" y="1"/>
                    <a:pt x="26" y="2"/>
                    <a:pt x="26" y="2"/>
                  </a:cubicBezTo>
                  <a:cubicBezTo>
                    <a:pt x="26" y="2"/>
                    <a:pt x="25" y="4"/>
                    <a:pt x="24" y="8"/>
                  </a:cubicBezTo>
                  <a:cubicBezTo>
                    <a:pt x="22" y="12"/>
                    <a:pt x="21" y="14"/>
                    <a:pt x="20" y="14"/>
                  </a:cubicBezTo>
                  <a:cubicBezTo>
                    <a:pt x="20" y="17"/>
                    <a:pt x="19" y="19"/>
                    <a:pt x="19" y="22"/>
                  </a:cubicBezTo>
                  <a:cubicBezTo>
                    <a:pt x="19" y="24"/>
                    <a:pt x="19" y="25"/>
                    <a:pt x="19" y="27"/>
                  </a:cubicBezTo>
                  <a:cubicBezTo>
                    <a:pt x="19" y="31"/>
                    <a:pt x="21" y="32"/>
                    <a:pt x="23" y="32"/>
                  </a:cubicBezTo>
                  <a:cubicBezTo>
                    <a:pt x="24" y="32"/>
                    <a:pt x="25" y="32"/>
                    <a:pt x="27" y="31"/>
                  </a:cubicBezTo>
                  <a:cubicBezTo>
                    <a:pt x="27" y="30"/>
                    <a:pt x="28" y="30"/>
                    <a:pt x="29" y="29"/>
                  </a:cubicBezTo>
                  <a:lnTo>
                    <a:pt x="29" y="3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8528F8C-356B-408F-9661-4B7DA87E1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040" y="2685464"/>
              <a:ext cx="73141" cy="155823"/>
            </a:xfrm>
            <a:custGeom>
              <a:avLst/>
              <a:gdLst>
                <a:gd name="T0" fmla="*/ 12 w 15"/>
                <a:gd name="T1" fmla="*/ 26 h 31"/>
                <a:gd name="T2" fmla="*/ 5 w 15"/>
                <a:gd name="T3" fmla="*/ 31 h 31"/>
                <a:gd name="T4" fmla="*/ 3 w 15"/>
                <a:gd name="T5" fmla="*/ 31 h 31"/>
                <a:gd name="T6" fmla="*/ 1 w 15"/>
                <a:gd name="T7" fmla="*/ 31 h 31"/>
                <a:gd name="T8" fmla="*/ 0 w 15"/>
                <a:gd name="T9" fmla="*/ 29 h 31"/>
                <a:gd name="T10" fmla="*/ 2 w 15"/>
                <a:gd name="T11" fmla="*/ 25 h 31"/>
                <a:gd name="T12" fmla="*/ 5 w 15"/>
                <a:gd name="T13" fmla="*/ 21 h 31"/>
                <a:gd name="T14" fmla="*/ 5 w 15"/>
                <a:gd name="T15" fmla="*/ 21 h 31"/>
                <a:gd name="T16" fmla="*/ 5 w 15"/>
                <a:gd name="T17" fmla="*/ 22 h 31"/>
                <a:gd name="T18" fmla="*/ 3 w 15"/>
                <a:gd name="T19" fmla="*/ 28 h 31"/>
                <a:gd name="T20" fmla="*/ 4 w 15"/>
                <a:gd name="T21" fmla="*/ 29 h 31"/>
                <a:gd name="T22" fmla="*/ 4 w 15"/>
                <a:gd name="T23" fmla="*/ 29 h 31"/>
                <a:gd name="T24" fmla="*/ 7 w 15"/>
                <a:gd name="T25" fmla="*/ 28 h 31"/>
                <a:gd name="T26" fmla="*/ 11 w 15"/>
                <a:gd name="T27" fmla="*/ 24 h 31"/>
                <a:gd name="T28" fmla="*/ 12 w 15"/>
                <a:gd name="T29" fmla="*/ 19 h 31"/>
                <a:gd name="T30" fmla="*/ 9 w 15"/>
                <a:gd name="T31" fmla="*/ 16 h 31"/>
                <a:gd name="T32" fmla="*/ 5 w 15"/>
                <a:gd name="T33" fmla="*/ 19 h 31"/>
                <a:gd name="T34" fmla="*/ 3 w 15"/>
                <a:gd name="T35" fmla="*/ 21 h 31"/>
                <a:gd name="T36" fmla="*/ 1 w 15"/>
                <a:gd name="T37" fmla="*/ 20 h 31"/>
                <a:gd name="T38" fmla="*/ 5 w 15"/>
                <a:gd name="T39" fmla="*/ 9 h 31"/>
                <a:gd name="T40" fmla="*/ 7 w 15"/>
                <a:gd name="T41" fmla="*/ 3 h 31"/>
                <a:gd name="T42" fmla="*/ 8 w 15"/>
                <a:gd name="T43" fmla="*/ 1 h 31"/>
                <a:gd name="T44" fmla="*/ 9 w 15"/>
                <a:gd name="T45" fmla="*/ 0 h 31"/>
                <a:gd name="T46" fmla="*/ 11 w 15"/>
                <a:gd name="T47" fmla="*/ 2 h 31"/>
                <a:gd name="T48" fmla="*/ 10 w 15"/>
                <a:gd name="T49" fmla="*/ 3 h 31"/>
                <a:gd name="T50" fmla="*/ 6 w 15"/>
                <a:gd name="T51" fmla="*/ 14 h 31"/>
                <a:gd name="T52" fmla="*/ 9 w 15"/>
                <a:gd name="T53" fmla="*/ 13 h 31"/>
                <a:gd name="T54" fmla="*/ 13 w 15"/>
                <a:gd name="T55" fmla="*/ 15 h 31"/>
                <a:gd name="T56" fmla="*/ 14 w 15"/>
                <a:gd name="T57" fmla="*/ 19 h 31"/>
                <a:gd name="T58" fmla="*/ 12 w 15"/>
                <a:gd name="T5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31">
                  <a:moveTo>
                    <a:pt x="12" y="26"/>
                  </a:moveTo>
                  <a:cubicBezTo>
                    <a:pt x="9" y="29"/>
                    <a:pt x="7" y="31"/>
                    <a:pt x="5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2" y="31"/>
                    <a:pt x="1" y="31"/>
                  </a:cubicBezTo>
                  <a:cubicBezTo>
                    <a:pt x="1" y="30"/>
                    <a:pt x="0" y="29"/>
                    <a:pt x="0" y="29"/>
                  </a:cubicBezTo>
                  <a:cubicBezTo>
                    <a:pt x="0" y="28"/>
                    <a:pt x="1" y="26"/>
                    <a:pt x="2" y="25"/>
                  </a:cubicBezTo>
                  <a:cubicBezTo>
                    <a:pt x="2" y="23"/>
                    <a:pt x="4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3" y="25"/>
                    <a:pt x="3" y="27"/>
                    <a:pt x="3" y="28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8"/>
                    <a:pt x="6" y="28"/>
                    <a:pt x="7" y="28"/>
                  </a:cubicBezTo>
                  <a:cubicBezTo>
                    <a:pt x="8" y="27"/>
                    <a:pt x="9" y="26"/>
                    <a:pt x="11" y="24"/>
                  </a:cubicBezTo>
                  <a:cubicBezTo>
                    <a:pt x="12" y="22"/>
                    <a:pt x="12" y="20"/>
                    <a:pt x="12" y="19"/>
                  </a:cubicBezTo>
                  <a:cubicBezTo>
                    <a:pt x="12" y="17"/>
                    <a:pt x="10" y="15"/>
                    <a:pt x="9" y="16"/>
                  </a:cubicBezTo>
                  <a:cubicBezTo>
                    <a:pt x="8" y="16"/>
                    <a:pt x="7" y="17"/>
                    <a:pt x="5" y="19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1"/>
                    <a:pt x="2" y="20"/>
                    <a:pt x="1" y="20"/>
                  </a:cubicBezTo>
                  <a:cubicBezTo>
                    <a:pt x="1" y="19"/>
                    <a:pt x="3" y="16"/>
                    <a:pt x="5" y="9"/>
                  </a:cubicBezTo>
                  <a:cubicBezTo>
                    <a:pt x="6" y="8"/>
                    <a:pt x="6" y="6"/>
                    <a:pt x="7" y="3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8" y="1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6"/>
                    <a:pt x="8" y="9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3"/>
                    <a:pt x="12" y="13"/>
                    <a:pt x="13" y="15"/>
                  </a:cubicBezTo>
                  <a:cubicBezTo>
                    <a:pt x="14" y="16"/>
                    <a:pt x="14" y="17"/>
                    <a:pt x="14" y="19"/>
                  </a:cubicBezTo>
                  <a:cubicBezTo>
                    <a:pt x="15" y="21"/>
                    <a:pt x="14" y="24"/>
                    <a:pt x="12" y="26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8E432E42-6869-42A2-BBAF-A9389F3B93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2081" y="2745885"/>
              <a:ext cx="108122" cy="85861"/>
            </a:xfrm>
            <a:custGeom>
              <a:avLst/>
              <a:gdLst>
                <a:gd name="T0" fmla="*/ 22 w 22"/>
                <a:gd name="T1" fmla="*/ 11 h 17"/>
                <a:gd name="T2" fmla="*/ 19 w 22"/>
                <a:gd name="T3" fmla="*/ 15 h 17"/>
                <a:gd name="T4" fmla="*/ 15 w 22"/>
                <a:gd name="T5" fmla="*/ 17 h 17"/>
                <a:gd name="T6" fmla="*/ 14 w 22"/>
                <a:gd name="T7" fmla="*/ 17 h 17"/>
                <a:gd name="T8" fmla="*/ 12 w 22"/>
                <a:gd name="T9" fmla="*/ 16 h 17"/>
                <a:gd name="T10" fmla="*/ 11 w 22"/>
                <a:gd name="T11" fmla="*/ 15 h 17"/>
                <a:gd name="T12" fmla="*/ 10 w 22"/>
                <a:gd name="T13" fmla="*/ 12 h 17"/>
                <a:gd name="T14" fmla="*/ 10 w 22"/>
                <a:gd name="T15" fmla="*/ 11 h 17"/>
                <a:gd name="T16" fmla="*/ 6 w 22"/>
                <a:gd name="T17" fmla="*/ 14 h 17"/>
                <a:gd name="T18" fmla="*/ 2 w 22"/>
                <a:gd name="T19" fmla="*/ 16 h 17"/>
                <a:gd name="T20" fmla="*/ 1 w 22"/>
                <a:gd name="T21" fmla="*/ 15 h 17"/>
                <a:gd name="T22" fmla="*/ 0 w 22"/>
                <a:gd name="T23" fmla="*/ 13 h 17"/>
                <a:gd name="T24" fmla="*/ 4 w 22"/>
                <a:gd name="T25" fmla="*/ 6 h 17"/>
                <a:gd name="T26" fmla="*/ 10 w 22"/>
                <a:gd name="T27" fmla="*/ 1 h 17"/>
                <a:gd name="T28" fmla="*/ 11 w 22"/>
                <a:gd name="T29" fmla="*/ 3 h 17"/>
                <a:gd name="T30" fmla="*/ 12 w 22"/>
                <a:gd name="T31" fmla="*/ 1 h 17"/>
                <a:gd name="T32" fmla="*/ 13 w 22"/>
                <a:gd name="T33" fmla="*/ 0 h 17"/>
                <a:gd name="T34" fmla="*/ 14 w 22"/>
                <a:gd name="T35" fmla="*/ 1 h 17"/>
                <a:gd name="T36" fmla="*/ 14 w 22"/>
                <a:gd name="T37" fmla="*/ 3 h 17"/>
                <a:gd name="T38" fmla="*/ 13 w 22"/>
                <a:gd name="T39" fmla="*/ 5 h 17"/>
                <a:gd name="T40" fmla="*/ 12 w 22"/>
                <a:gd name="T41" fmla="*/ 8 h 17"/>
                <a:gd name="T42" fmla="*/ 12 w 22"/>
                <a:gd name="T43" fmla="*/ 11 h 17"/>
                <a:gd name="T44" fmla="*/ 13 w 22"/>
                <a:gd name="T45" fmla="*/ 13 h 17"/>
                <a:gd name="T46" fmla="*/ 15 w 22"/>
                <a:gd name="T47" fmla="*/ 14 h 17"/>
                <a:gd name="T48" fmla="*/ 18 w 22"/>
                <a:gd name="T49" fmla="*/ 13 h 17"/>
                <a:gd name="T50" fmla="*/ 21 w 22"/>
                <a:gd name="T51" fmla="*/ 11 h 17"/>
                <a:gd name="T52" fmla="*/ 22 w 22"/>
                <a:gd name="T53" fmla="*/ 11 h 17"/>
                <a:gd name="T54" fmla="*/ 9 w 22"/>
                <a:gd name="T55" fmla="*/ 5 h 17"/>
                <a:gd name="T56" fmla="*/ 7 w 22"/>
                <a:gd name="T57" fmla="*/ 6 h 17"/>
                <a:gd name="T58" fmla="*/ 6 w 22"/>
                <a:gd name="T59" fmla="*/ 8 h 17"/>
                <a:gd name="T60" fmla="*/ 4 w 22"/>
                <a:gd name="T61" fmla="*/ 10 h 17"/>
                <a:gd name="T62" fmla="*/ 3 w 22"/>
                <a:gd name="T63" fmla="*/ 13 h 17"/>
                <a:gd name="T64" fmla="*/ 3 w 22"/>
                <a:gd name="T65" fmla="*/ 13 h 17"/>
                <a:gd name="T66" fmla="*/ 7 w 22"/>
                <a:gd name="T67" fmla="*/ 11 h 17"/>
                <a:gd name="T68" fmla="*/ 9 w 22"/>
                <a:gd name="T69" fmla="*/ 7 h 17"/>
                <a:gd name="T70" fmla="*/ 10 w 22"/>
                <a:gd name="T71" fmla="*/ 5 h 17"/>
                <a:gd name="T72" fmla="*/ 9 w 22"/>
                <a:gd name="T7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2" y="12"/>
                    <a:pt x="21" y="13"/>
                    <a:pt x="19" y="15"/>
                  </a:cubicBezTo>
                  <a:cubicBezTo>
                    <a:pt x="17" y="16"/>
                    <a:pt x="16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2" y="16"/>
                  </a:cubicBezTo>
                  <a:cubicBezTo>
                    <a:pt x="11" y="16"/>
                    <a:pt x="11" y="15"/>
                    <a:pt x="11" y="15"/>
                  </a:cubicBezTo>
                  <a:cubicBezTo>
                    <a:pt x="10" y="14"/>
                    <a:pt x="10" y="13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6"/>
                    <a:pt x="2" y="16"/>
                  </a:cubicBezTo>
                  <a:cubicBezTo>
                    <a:pt x="2" y="16"/>
                    <a:pt x="1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2"/>
                    <a:pt x="1" y="9"/>
                    <a:pt x="4" y="6"/>
                  </a:cubicBezTo>
                  <a:cubicBezTo>
                    <a:pt x="6" y="3"/>
                    <a:pt x="8" y="1"/>
                    <a:pt x="10" y="1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5" y="1"/>
                    <a:pt x="14" y="2"/>
                    <a:pt x="14" y="3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6"/>
                    <a:pt x="13" y="7"/>
                    <a:pt x="12" y="8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2" y="11"/>
                    <a:pt x="12" y="12"/>
                    <a:pt x="13" y="13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6" y="14"/>
                    <a:pt x="17" y="14"/>
                    <a:pt x="18" y="13"/>
                  </a:cubicBezTo>
                  <a:cubicBezTo>
                    <a:pt x="19" y="12"/>
                    <a:pt x="20" y="11"/>
                    <a:pt x="21" y="11"/>
                  </a:cubicBezTo>
                  <a:lnTo>
                    <a:pt x="22" y="11"/>
                  </a:lnTo>
                  <a:close/>
                  <a:moveTo>
                    <a:pt x="9" y="5"/>
                  </a:moveTo>
                  <a:cubicBezTo>
                    <a:pt x="9" y="5"/>
                    <a:pt x="8" y="5"/>
                    <a:pt x="7" y="6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5" y="12"/>
                    <a:pt x="7" y="11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6"/>
                    <a:pt x="10" y="5"/>
                  </a:cubicBezTo>
                  <a:cubicBezTo>
                    <a:pt x="10" y="5"/>
                    <a:pt x="9" y="5"/>
                    <a:pt x="9" y="5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0BC60388-21A6-4962-9102-1742041BC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3843" y="2745885"/>
              <a:ext cx="79501" cy="76321"/>
            </a:xfrm>
            <a:custGeom>
              <a:avLst/>
              <a:gdLst>
                <a:gd name="T0" fmla="*/ 8 w 16"/>
                <a:gd name="T1" fmla="*/ 8 h 15"/>
                <a:gd name="T2" fmla="*/ 8 w 16"/>
                <a:gd name="T3" fmla="*/ 6 h 15"/>
                <a:gd name="T4" fmla="*/ 5 w 16"/>
                <a:gd name="T5" fmla="*/ 9 h 15"/>
                <a:gd name="T6" fmla="*/ 3 w 16"/>
                <a:gd name="T7" fmla="*/ 13 h 15"/>
                <a:gd name="T8" fmla="*/ 1 w 16"/>
                <a:gd name="T9" fmla="*/ 14 h 15"/>
                <a:gd name="T10" fmla="*/ 0 w 16"/>
                <a:gd name="T11" fmla="*/ 13 h 15"/>
                <a:gd name="T12" fmla="*/ 0 w 16"/>
                <a:gd name="T13" fmla="*/ 13 h 15"/>
                <a:gd name="T14" fmla="*/ 0 w 16"/>
                <a:gd name="T15" fmla="*/ 8 h 15"/>
                <a:gd name="T16" fmla="*/ 2 w 16"/>
                <a:gd name="T17" fmla="*/ 2 h 15"/>
                <a:gd name="T18" fmla="*/ 3 w 16"/>
                <a:gd name="T19" fmla="*/ 1 h 15"/>
                <a:gd name="T20" fmla="*/ 4 w 16"/>
                <a:gd name="T21" fmla="*/ 1 h 15"/>
                <a:gd name="T22" fmla="*/ 5 w 16"/>
                <a:gd name="T23" fmla="*/ 2 h 15"/>
                <a:gd name="T24" fmla="*/ 4 w 16"/>
                <a:gd name="T25" fmla="*/ 4 h 15"/>
                <a:gd name="T26" fmla="*/ 4 w 16"/>
                <a:gd name="T27" fmla="*/ 7 h 15"/>
                <a:gd name="T28" fmla="*/ 4 w 16"/>
                <a:gd name="T29" fmla="*/ 7 h 15"/>
                <a:gd name="T30" fmla="*/ 6 w 16"/>
                <a:gd name="T31" fmla="*/ 4 h 15"/>
                <a:gd name="T32" fmla="*/ 8 w 16"/>
                <a:gd name="T33" fmla="*/ 1 h 15"/>
                <a:gd name="T34" fmla="*/ 11 w 16"/>
                <a:gd name="T35" fmla="*/ 0 h 15"/>
                <a:gd name="T36" fmla="*/ 12 w 16"/>
                <a:gd name="T37" fmla="*/ 1 h 15"/>
                <a:gd name="T38" fmla="*/ 11 w 16"/>
                <a:gd name="T39" fmla="*/ 6 h 15"/>
                <a:gd name="T40" fmla="*/ 10 w 16"/>
                <a:gd name="T41" fmla="*/ 11 h 15"/>
                <a:gd name="T42" fmla="*/ 12 w 16"/>
                <a:gd name="T43" fmla="*/ 13 h 15"/>
                <a:gd name="T44" fmla="*/ 15 w 16"/>
                <a:gd name="T45" fmla="*/ 11 h 15"/>
                <a:gd name="T46" fmla="*/ 16 w 16"/>
                <a:gd name="T47" fmla="*/ 11 h 15"/>
                <a:gd name="T48" fmla="*/ 14 w 16"/>
                <a:gd name="T49" fmla="*/ 14 h 15"/>
                <a:gd name="T50" fmla="*/ 11 w 16"/>
                <a:gd name="T51" fmla="*/ 15 h 15"/>
                <a:gd name="T52" fmla="*/ 7 w 16"/>
                <a:gd name="T53" fmla="*/ 11 h 15"/>
                <a:gd name="T54" fmla="*/ 8 w 16"/>
                <a:gd name="T5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5">
                  <a:moveTo>
                    <a:pt x="8" y="8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1"/>
                    <a:pt x="0" y="8"/>
                  </a:cubicBezTo>
                  <a:cubicBezTo>
                    <a:pt x="1" y="6"/>
                    <a:pt x="1" y="4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5" y="2"/>
                    <a:pt x="5" y="3"/>
                    <a:pt x="4" y="4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4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2" y="2"/>
                    <a:pt x="12" y="4"/>
                    <a:pt x="11" y="6"/>
                  </a:cubicBezTo>
                  <a:cubicBezTo>
                    <a:pt x="10" y="8"/>
                    <a:pt x="10" y="10"/>
                    <a:pt x="10" y="11"/>
                  </a:cubicBezTo>
                  <a:cubicBezTo>
                    <a:pt x="10" y="12"/>
                    <a:pt x="11" y="13"/>
                    <a:pt x="12" y="13"/>
                  </a:cubicBezTo>
                  <a:cubicBezTo>
                    <a:pt x="12" y="13"/>
                    <a:pt x="13" y="12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5" y="13"/>
                    <a:pt x="14" y="14"/>
                  </a:cubicBezTo>
                  <a:cubicBezTo>
                    <a:pt x="13" y="15"/>
                    <a:pt x="12" y="15"/>
                    <a:pt x="11" y="15"/>
                  </a:cubicBezTo>
                  <a:cubicBezTo>
                    <a:pt x="9" y="15"/>
                    <a:pt x="8" y="14"/>
                    <a:pt x="7" y="11"/>
                  </a:cubicBezTo>
                  <a:cubicBezTo>
                    <a:pt x="7" y="11"/>
                    <a:pt x="7" y="10"/>
                    <a:pt x="8" y="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393145C4-CA25-4886-9633-9F1DD63DE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525" y="2672744"/>
              <a:ext cx="85861" cy="152643"/>
            </a:xfrm>
            <a:custGeom>
              <a:avLst/>
              <a:gdLst>
                <a:gd name="T0" fmla="*/ 9 w 17"/>
                <a:gd name="T1" fmla="*/ 31 h 31"/>
                <a:gd name="T2" fmla="*/ 4 w 17"/>
                <a:gd name="T3" fmla="*/ 28 h 31"/>
                <a:gd name="T4" fmla="*/ 4 w 17"/>
                <a:gd name="T5" fmla="*/ 26 h 31"/>
                <a:gd name="T6" fmla="*/ 3 w 17"/>
                <a:gd name="T7" fmla="*/ 25 h 31"/>
                <a:gd name="T8" fmla="*/ 3 w 17"/>
                <a:gd name="T9" fmla="*/ 25 h 31"/>
                <a:gd name="T10" fmla="*/ 2 w 17"/>
                <a:gd name="T11" fmla="*/ 26 h 31"/>
                <a:gd name="T12" fmla="*/ 1 w 17"/>
                <a:gd name="T13" fmla="*/ 25 h 31"/>
                <a:gd name="T14" fmla="*/ 1 w 17"/>
                <a:gd name="T15" fmla="*/ 24 h 31"/>
                <a:gd name="T16" fmla="*/ 3 w 17"/>
                <a:gd name="T17" fmla="*/ 14 h 31"/>
                <a:gd name="T18" fmla="*/ 6 w 17"/>
                <a:gd name="T19" fmla="*/ 5 h 31"/>
                <a:gd name="T20" fmla="*/ 7 w 17"/>
                <a:gd name="T21" fmla="*/ 2 h 31"/>
                <a:gd name="T22" fmla="*/ 9 w 17"/>
                <a:gd name="T23" fmla="*/ 0 h 31"/>
                <a:gd name="T24" fmla="*/ 10 w 17"/>
                <a:gd name="T25" fmla="*/ 1 h 31"/>
                <a:gd name="T26" fmla="*/ 7 w 17"/>
                <a:gd name="T27" fmla="*/ 9 h 31"/>
                <a:gd name="T28" fmla="*/ 4 w 17"/>
                <a:gd name="T29" fmla="*/ 19 h 31"/>
                <a:gd name="T30" fmla="*/ 4 w 17"/>
                <a:gd name="T31" fmla="*/ 19 h 31"/>
                <a:gd name="T32" fmla="*/ 8 w 17"/>
                <a:gd name="T33" fmla="*/ 14 h 31"/>
                <a:gd name="T34" fmla="*/ 13 w 17"/>
                <a:gd name="T35" fmla="*/ 9 h 31"/>
                <a:gd name="T36" fmla="*/ 14 w 17"/>
                <a:gd name="T37" fmla="*/ 10 h 31"/>
                <a:gd name="T38" fmla="*/ 14 w 17"/>
                <a:gd name="T39" fmla="*/ 10 h 31"/>
                <a:gd name="T40" fmla="*/ 14 w 17"/>
                <a:gd name="T41" fmla="*/ 12 h 31"/>
                <a:gd name="T42" fmla="*/ 13 w 17"/>
                <a:gd name="T43" fmla="*/ 13 h 31"/>
                <a:gd name="T44" fmla="*/ 11 w 17"/>
                <a:gd name="T45" fmla="*/ 14 h 31"/>
                <a:gd name="T46" fmla="*/ 8 w 17"/>
                <a:gd name="T47" fmla="*/ 18 h 31"/>
                <a:gd name="T48" fmla="*/ 6 w 17"/>
                <a:gd name="T49" fmla="*/ 24 h 31"/>
                <a:gd name="T50" fmla="*/ 7 w 17"/>
                <a:gd name="T51" fmla="*/ 27 h 31"/>
                <a:gd name="T52" fmla="*/ 10 w 17"/>
                <a:gd name="T53" fmla="*/ 28 h 31"/>
                <a:gd name="T54" fmla="*/ 16 w 17"/>
                <a:gd name="T55" fmla="*/ 25 h 31"/>
                <a:gd name="T56" fmla="*/ 17 w 17"/>
                <a:gd name="T57" fmla="*/ 25 h 31"/>
                <a:gd name="T58" fmla="*/ 17 w 17"/>
                <a:gd name="T59" fmla="*/ 25 h 31"/>
                <a:gd name="T60" fmla="*/ 9 w 17"/>
                <a:gd name="T6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1">
                  <a:moveTo>
                    <a:pt x="9" y="31"/>
                  </a:moveTo>
                  <a:cubicBezTo>
                    <a:pt x="7" y="31"/>
                    <a:pt x="5" y="30"/>
                    <a:pt x="4" y="28"/>
                  </a:cubicBezTo>
                  <a:cubicBezTo>
                    <a:pt x="4" y="27"/>
                    <a:pt x="4" y="27"/>
                    <a:pt x="4" y="26"/>
                  </a:cubicBezTo>
                  <a:cubicBezTo>
                    <a:pt x="4" y="25"/>
                    <a:pt x="4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6"/>
                    <a:pt x="2" y="26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4"/>
                    <a:pt x="0" y="24"/>
                    <a:pt x="1" y="24"/>
                  </a:cubicBezTo>
                  <a:cubicBezTo>
                    <a:pt x="1" y="22"/>
                    <a:pt x="1" y="19"/>
                    <a:pt x="3" y="14"/>
                  </a:cubicBezTo>
                  <a:cubicBezTo>
                    <a:pt x="4" y="9"/>
                    <a:pt x="5" y="6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9" y="4"/>
                    <a:pt x="8" y="7"/>
                    <a:pt x="7" y="9"/>
                  </a:cubicBezTo>
                  <a:cubicBezTo>
                    <a:pt x="5" y="14"/>
                    <a:pt x="4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7" y="16"/>
                    <a:pt x="8" y="14"/>
                  </a:cubicBezTo>
                  <a:cubicBezTo>
                    <a:pt x="11" y="11"/>
                    <a:pt x="12" y="9"/>
                    <a:pt x="13" y="9"/>
                  </a:cubicBezTo>
                  <a:cubicBezTo>
                    <a:pt x="13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2"/>
                  </a:cubicBezTo>
                  <a:cubicBezTo>
                    <a:pt x="14" y="12"/>
                    <a:pt x="13" y="12"/>
                    <a:pt x="13" y="13"/>
                  </a:cubicBezTo>
                  <a:cubicBezTo>
                    <a:pt x="12" y="14"/>
                    <a:pt x="11" y="14"/>
                    <a:pt x="11" y="14"/>
                  </a:cubicBezTo>
                  <a:cubicBezTo>
                    <a:pt x="10" y="15"/>
                    <a:pt x="9" y="17"/>
                    <a:pt x="8" y="18"/>
                  </a:cubicBezTo>
                  <a:cubicBezTo>
                    <a:pt x="7" y="21"/>
                    <a:pt x="6" y="22"/>
                    <a:pt x="6" y="24"/>
                  </a:cubicBezTo>
                  <a:cubicBezTo>
                    <a:pt x="6" y="26"/>
                    <a:pt x="6" y="27"/>
                    <a:pt x="7" y="27"/>
                  </a:cubicBezTo>
                  <a:cubicBezTo>
                    <a:pt x="8" y="28"/>
                    <a:pt x="9" y="28"/>
                    <a:pt x="10" y="28"/>
                  </a:cubicBezTo>
                  <a:cubicBezTo>
                    <a:pt x="11" y="28"/>
                    <a:pt x="13" y="27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9"/>
                    <a:pt x="12" y="31"/>
                    <a:pt x="9" y="31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AA23798-18C4-4BDD-9545-206844BF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2398" y="2065353"/>
              <a:ext cx="92222" cy="149463"/>
            </a:xfrm>
            <a:custGeom>
              <a:avLst/>
              <a:gdLst>
                <a:gd name="T0" fmla="*/ 0 w 29"/>
                <a:gd name="T1" fmla="*/ 0 h 47"/>
                <a:gd name="T2" fmla="*/ 29 w 29"/>
                <a:gd name="T3" fmla="*/ 0 h 47"/>
                <a:gd name="T4" fmla="*/ 29 w 29"/>
                <a:gd name="T5" fmla="*/ 8 h 47"/>
                <a:gd name="T6" fmla="*/ 11 w 29"/>
                <a:gd name="T7" fmla="*/ 8 h 47"/>
                <a:gd name="T8" fmla="*/ 11 w 29"/>
                <a:gd name="T9" fmla="*/ 19 h 47"/>
                <a:gd name="T10" fmla="*/ 28 w 29"/>
                <a:gd name="T11" fmla="*/ 19 h 47"/>
                <a:gd name="T12" fmla="*/ 28 w 29"/>
                <a:gd name="T13" fmla="*/ 27 h 47"/>
                <a:gd name="T14" fmla="*/ 11 w 29"/>
                <a:gd name="T15" fmla="*/ 27 h 47"/>
                <a:gd name="T16" fmla="*/ 11 w 29"/>
                <a:gd name="T17" fmla="*/ 38 h 47"/>
                <a:gd name="T18" fmla="*/ 29 w 29"/>
                <a:gd name="T19" fmla="*/ 38 h 47"/>
                <a:gd name="T20" fmla="*/ 29 w 29"/>
                <a:gd name="T21" fmla="*/ 47 h 47"/>
                <a:gd name="T22" fmla="*/ 0 w 29"/>
                <a:gd name="T23" fmla="*/ 47 h 47"/>
                <a:gd name="T24" fmla="*/ 0 w 29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0" y="0"/>
                  </a:moveTo>
                  <a:lnTo>
                    <a:pt x="29" y="0"/>
                  </a:lnTo>
                  <a:lnTo>
                    <a:pt x="29" y="8"/>
                  </a:lnTo>
                  <a:lnTo>
                    <a:pt x="11" y="8"/>
                  </a:lnTo>
                  <a:lnTo>
                    <a:pt x="11" y="19"/>
                  </a:lnTo>
                  <a:lnTo>
                    <a:pt x="28" y="19"/>
                  </a:lnTo>
                  <a:lnTo>
                    <a:pt x="28" y="27"/>
                  </a:lnTo>
                  <a:lnTo>
                    <a:pt x="11" y="27"/>
                  </a:lnTo>
                  <a:lnTo>
                    <a:pt x="11" y="38"/>
                  </a:lnTo>
                  <a:lnTo>
                    <a:pt x="29" y="38"/>
                  </a:lnTo>
                  <a:lnTo>
                    <a:pt x="29" y="47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AEC571EA-CD3F-43B8-A246-B9B05F09F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3700" y="2100334"/>
              <a:ext cx="104942" cy="114482"/>
            </a:xfrm>
            <a:custGeom>
              <a:avLst/>
              <a:gdLst>
                <a:gd name="T0" fmla="*/ 21 w 21"/>
                <a:gd name="T1" fmla="*/ 23 h 23"/>
                <a:gd name="T2" fmla="*/ 15 w 21"/>
                <a:gd name="T3" fmla="*/ 23 h 23"/>
                <a:gd name="T4" fmla="*/ 15 w 21"/>
                <a:gd name="T5" fmla="*/ 18 h 23"/>
                <a:gd name="T6" fmla="*/ 15 w 21"/>
                <a:gd name="T7" fmla="*/ 18 h 23"/>
                <a:gd name="T8" fmla="*/ 8 w 21"/>
                <a:gd name="T9" fmla="*/ 23 h 23"/>
                <a:gd name="T10" fmla="*/ 0 w 21"/>
                <a:gd name="T11" fmla="*/ 14 h 23"/>
                <a:gd name="T12" fmla="*/ 0 w 21"/>
                <a:gd name="T13" fmla="*/ 0 h 23"/>
                <a:gd name="T14" fmla="*/ 7 w 21"/>
                <a:gd name="T15" fmla="*/ 0 h 23"/>
                <a:gd name="T16" fmla="*/ 7 w 21"/>
                <a:gd name="T17" fmla="*/ 11 h 23"/>
                <a:gd name="T18" fmla="*/ 10 w 21"/>
                <a:gd name="T19" fmla="*/ 17 h 23"/>
                <a:gd name="T20" fmla="*/ 15 w 21"/>
                <a:gd name="T21" fmla="*/ 10 h 23"/>
                <a:gd name="T22" fmla="*/ 15 w 21"/>
                <a:gd name="T23" fmla="*/ 0 h 23"/>
                <a:gd name="T24" fmla="*/ 21 w 21"/>
                <a:gd name="T25" fmla="*/ 0 h 23"/>
                <a:gd name="T26" fmla="*/ 21 w 21"/>
                <a:gd name="T2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21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22"/>
                    <a:pt x="11" y="23"/>
                    <a:pt x="8" y="23"/>
                  </a:cubicBezTo>
                  <a:cubicBezTo>
                    <a:pt x="2" y="23"/>
                    <a:pt x="0" y="19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3" y="17"/>
                    <a:pt x="15" y="14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23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3349F12F-8354-4BBE-989E-DAF1C25F9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722" y="2100334"/>
              <a:ext cx="73141" cy="114482"/>
            </a:xfrm>
            <a:custGeom>
              <a:avLst/>
              <a:gdLst>
                <a:gd name="T0" fmla="*/ 15 w 15"/>
                <a:gd name="T1" fmla="*/ 6 h 23"/>
                <a:gd name="T2" fmla="*/ 12 w 15"/>
                <a:gd name="T3" fmla="*/ 6 h 23"/>
                <a:gd name="T4" fmla="*/ 7 w 15"/>
                <a:gd name="T5" fmla="*/ 13 h 23"/>
                <a:gd name="T6" fmla="*/ 7 w 15"/>
                <a:gd name="T7" fmla="*/ 23 h 23"/>
                <a:gd name="T8" fmla="*/ 0 w 15"/>
                <a:gd name="T9" fmla="*/ 23 h 23"/>
                <a:gd name="T10" fmla="*/ 0 w 15"/>
                <a:gd name="T11" fmla="*/ 0 h 23"/>
                <a:gd name="T12" fmla="*/ 7 w 15"/>
                <a:gd name="T13" fmla="*/ 0 h 23"/>
                <a:gd name="T14" fmla="*/ 7 w 15"/>
                <a:gd name="T15" fmla="*/ 4 h 23"/>
                <a:gd name="T16" fmla="*/ 7 w 15"/>
                <a:gd name="T17" fmla="*/ 4 h 23"/>
                <a:gd name="T18" fmla="*/ 13 w 15"/>
                <a:gd name="T19" fmla="*/ 0 h 23"/>
                <a:gd name="T20" fmla="*/ 15 w 15"/>
                <a:gd name="T21" fmla="*/ 0 h 23"/>
                <a:gd name="T22" fmla="*/ 15 w 15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3">
                  <a:moveTo>
                    <a:pt x="15" y="6"/>
                  </a:moveTo>
                  <a:cubicBezTo>
                    <a:pt x="14" y="6"/>
                    <a:pt x="13" y="6"/>
                    <a:pt x="12" y="6"/>
                  </a:cubicBezTo>
                  <a:cubicBezTo>
                    <a:pt x="9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A1F3E77-34F0-491F-9CE9-7634116CFD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4043" y="2100334"/>
              <a:ext cx="114482" cy="114482"/>
            </a:xfrm>
            <a:custGeom>
              <a:avLst/>
              <a:gdLst>
                <a:gd name="T0" fmla="*/ 0 w 23"/>
                <a:gd name="T1" fmla="*/ 11 h 23"/>
                <a:gd name="T2" fmla="*/ 11 w 23"/>
                <a:gd name="T3" fmla="*/ 0 h 23"/>
                <a:gd name="T4" fmla="*/ 23 w 23"/>
                <a:gd name="T5" fmla="*/ 11 h 23"/>
                <a:gd name="T6" fmla="*/ 11 w 23"/>
                <a:gd name="T7" fmla="*/ 23 h 23"/>
                <a:gd name="T8" fmla="*/ 0 w 23"/>
                <a:gd name="T9" fmla="*/ 11 h 23"/>
                <a:gd name="T10" fmla="*/ 16 w 23"/>
                <a:gd name="T11" fmla="*/ 11 h 23"/>
                <a:gd name="T12" fmla="*/ 11 w 23"/>
                <a:gd name="T13" fmla="*/ 5 h 23"/>
                <a:gd name="T14" fmla="*/ 7 w 23"/>
                <a:gd name="T15" fmla="*/ 11 h 23"/>
                <a:gd name="T16" fmla="*/ 11 w 23"/>
                <a:gd name="T17" fmla="*/ 18 h 23"/>
                <a:gd name="T18" fmla="*/ 16 w 23"/>
                <a:gd name="T1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0" y="11"/>
                  </a:move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3" y="19"/>
                    <a:pt x="18" y="23"/>
                    <a:pt x="11" y="23"/>
                  </a:cubicBezTo>
                  <a:cubicBezTo>
                    <a:pt x="5" y="23"/>
                    <a:pt x="0" y="19"/>
                    <a:pt x="0" y="11"/>
                  </a:cubicBezTo>
                  <a:moveTo>
                    <a:pt x="16" y="11"/>
                  </a:moveTo>
                  <a:cubicBezTo>
                    <a:pt x="16" y="8"/>
                    <a:pt x="14" y="5"/>
                    <a:pt x="11" y="5"/>
                  </a:cubicBezTo>
                  <a:cubicBezTo>
                    <a:pt x="8" y="5"/>
                    <a:pt x="7" y="8"/>
                    <a:pt x="7" y="11"/>
                  </a:cubicBezTo>
                  <a:cubicBezTo>
                    <a:pt x="7" y="15"/>
                    <a:pt x="8" y="18"/>
                    <a:pt x="11" y="18"/>
                  </a:cubicBezTo>
                  <a:cubicBezTo>
                    <a:pt x="14" y="18"/>
                    <a:pt x="16" y="15"/>
                    <a:pt x="16" y="11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840E8585-3937-40BA-A364-4C45F79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1245" y="2100334"/>
              <a:ext cx="108122" cy="159003"/>
            </a:xfrm>
            <a:custGeom>
              <a:avLst/>
              <a:gdLst>
                <a:gd name="T0" fmla="*/ 0 w 22"/>
                <a:gd name="T1" fmla="*/ 0 h 32"/>
                <a:gd name="T2" fmla="*/ 6 w 22"/>
                <a:gd name="T3" fmla="*/ 0 h 32"/>
                <a:gd name="T4" fmla="*/ 6 w 22"/>
                <a:gd name="T5" fmla="*/ 4 h 32"/>
                <a:gd name="T6" fmla="*/ 6 w 22"/>
                <a:gd name="T7" fmla="*/ 4 h 32"/>
                <a:gd name="T8" fmla="*/ 14 w 22"/>
                <a:gd name="T9" fmla="*/ 0 h 32"/>
                <a:gd name="T10" fmla="*/ 22 w 22"/>
                <a:gd name="T11" fmla="*/ 11 h 32"/>
                <a:gd name="T12" fmla="*/ 13 w 22"/>
                <a:gd name="T13" fmla="*/ 23 h 32"/>
                <a:gd name="T14" fmla="*/ 7 w 22"/>
                <a:gd name="T15" fmla="*/ 19 h 32"/>
                <a:gd name="T16" fmla="*/ 7 w 22"/>
                <a:gd name="T17" fmla="*/ 19 h 32"/>
                <a:gd name="T18" fmla="*/ 7 w 22"/>
                <a:gd name="T19" fmla="*/ 32 h 32"/>
                <a:gd name="T20" fmla="*/ 0 w 22"/>
                <a:gd name="T21" fmla="*/ 32 h 32"/>
                <a:gd name="T22" fmla="*/ 0 w 22"/>
                <a:gd name="T23" fmla="*/ 0 h 32"/>
                <a:gd name="T24" fmla="*/ 11 w 22"/>
                <a:gd name="T25" fmla="*/ 6 h 32"/>
                <a:gd name="T26" fmla="*/ 7 w 22"/>
                <a:gd name="T27" fmla="*/ 11 h 32"/>
                <a:gd name="T28" fmla="*/ 11 w 22"/>
                <a:gd name="T29" fmla="*/ 17 h 32"/>
                <a:gd name="T30" fmla="*/ 15 w 22"/>
                <a:gd name="T31" fmla="*/ 11 h 32"/>
                <a:gd name="T32" fmla="*/ 11 w 22"/>
                <a:gd name="T33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2" y="6"/>
                    <a:pt x="22" y="11"/>
                  </a:cubicBezTo>
                  <a:cubicBezTo>
                    <a:pt x="22" y="18"/>
                    <a:pt x="19" y="23"/>
                    <a:pt x="13" y="23"/>
                  </a:cubicBezTo>
                  <a:cubicBezTo>
                    <a:pt x="11" y="23"/>
                    <a:pt x="8" y="22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11" y="6"/>
                  </a:moveTo>
                  <a:cubicBezTo>
                    <a:pt x="8" y="6"/>
                    <a:pt x="7" y="8"/>
                    <a:pt x="7" y="11"/>
                  </a:cubicBezTo>
                  <a:cubicBezTo>
                    <a:pt x="7" y="15"/>
                    <a:pt x="9" y="17"/>
                    <a:pt x="11" y="17"/>
                  </a:cubicBezTo>
                  <a:cubicBezTo>
                    <a:pt x="14" y="17"/>
                    <a:pt x="15" y="15"/>
                    <a:pt x="15" y="11"/>
                  </a:cubicBezTo>
                  <a:cubicBezTo>
                    <a:pt x="15" y="8"/>
                    <a:pt x="14" y="6"/>
                    <a:pt x="11" y="6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FC1710CC-D62B-4CB6-A4EA-6ED20BCD1B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8907" y="2100334"/>
              <a:ext cx="104942" cy="114482"/>
            </a:xfrm>
            <a:custGeom>
              <a:avLst/>
              <a:gdLst>
                <a:gd name="T0" fmla="*/ 7 w 21"/>
                <a:gd name="T1" fmla="*/ 14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2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4 h 23"/>
                <a:gd name="T18" fmla="*/ 7 w 21"/>
                <a:gd name="T19" fmla="*/ 14 h 23"/>
                <a:gd name="T20" fmla="*/ 15 w 21"/>
                <a:gd name="T21" fmla="*/ 9 h 23"/>
                <a:gd name="T22" fmla="*/ 11 w 21"/>
                <a:gd name="T23" fmla="*/ 5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4"/>
                  </a:moveTo>
                  <a:cubicBezTo>
                    <a:pt x="8" y="17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3"/>
                    <a:pt x="15" y="23"/>
                    <a:pt x="12" y="23"/>
                  </a:cubicBezTo>
                  <a:cubicBezTo>
                    <a:pt x="5" y="23"/>
                    <a:pt x="0" y="19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9" y="0"/>
                    <a:pt x="21" y="6"/>
                    <a:pt x="21" y="12"/>
                  </a:cubicBezTo>
                  <a:cubicBezTo>
                    <a:pt x="21" y="14"/>
                    <a:pt x="21" y="14"/>
                    <a:pt x="21" y="14"/>
                  </a:cubicBezTo>
                  <a:lnTo>
                    <a:pt x="7" y="14"/>
                  </a:lnTo>
                  <a:close/>
                  <a:moveTo>
                    <a:pt x="15" y="9"/>
                  </a:moveTo>
                  <a:cubicBezTo>
                    <a:pt x="15" y="7"/>
                    <a:pt x="14" y="5"/>
                    <a:pt x="11" y="5"/>
                  </a:cubicBezTo>
                  <a:cubicBezTo>
                    <a:pt x="9" y="5"/>
                    <a:pt x="8" y="7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71B915E0-91DA-48B9-994D-B94277B47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569" y="2100334"/>
              <a:ext cx="98582" cy="114482"/>
            </a:xfrm>
            <a:custGeom>
              <a:avLst/>
              <a:gdLst>
                <a:gd name="T0" fmla="*/ 14 w 20"/>
                <a:gd name="T1" fmla="*/ 23 h 23"/>
                <a:gd name="T2" fmla="*/ 14 w 20"/>
                <a:gd name="T3" fmla="*/ 19 h 23"/>
                <a:gd name="T4" fmla="*/ 13 w 20"/>
                <a:gd name="T5" fmla="*/ 19 h 23"/>
                <a:gd name="T6" fmla="*/ 7 w 20"/>
                <a:gd name="T7" fmla="*/ 23 h 23"/>
                <a:gd name="T8" fmla="*/ 0 w 20"/>
                <a:gd name="T9" fmla="*/ 16 h 23"/>
                <a:gd name="T10" fmla="*/ 10 w 20"/>
                <a:gd name="T11" fmla="*/ 8 h 23"/>
                <a:gd name="T12" fmla="*/ 13 w 20"/>
                <a:gd name="T13" fmla="*/ 9 h 23"/>
                <a:gd name="T14" fmla="*/ 9 w 20"/>
                <a:gd name="T15" fmla="*/ 5 h 23"/>
                <a:gd name="T16" fmla="*/ 2 w 20"/>
                <a:gd name="T17" fmla="*/ 7 h 23"/>
                <a:gd name="T18" fmla="*/ 2 w 20"/>
                <a:gd name="T19" fmla="*/ 1 h 23"/>
                <a:gd name="T20" fmla="*/ 10 w 20"/>
                <a:gd name="T21" fmla="*/ 0 h 23"/>
                <a:gd name="T22" fmla="*/ 20 w 20"/>
                <a:gd name="T23" fmla="*/ 9 h 23"/>
                <a:gd name="T24" fmla="*/ 20 w 20"/>
                <a:gd name="T25" fmla="*/ 17 h 23"/>
                <a:gd name="T26" fmla="*/ 20 w 20"/>
                <a:gd name="T27" fmla="*/ 23 h 23"/>
                <a:gd name="T28" fmla="*/ 14 w 20"/>
                <a:gd name="T29" fmla="*/ 23 h 23"/>
                <a:gd name="T30" fmla="*/ 9 w 20"/>
                <a:gd name="T31" fmla="*/ 18 h 23"/>
                <a:gd name="T32" fmla="*/ 13 w 20"/>
                <a:gd name="T33" fmla="*/ 13 h 23"/>
                <a:gd name="T34" fmla="*/ 10 w 20"/>
                <a:gd name="T35" fmla="*/ 13 h 23"/>
                <a:gd name="T36" fmla="*/ 6 w 20"/>
                <a:gd name="T37" fmla="*/ 15 h 23"/>
                <a:gd name="T38" fmla="*/ 9 w 20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3">
                  <a:moveTo>
                    <a:pt x="14" y="23"/>
                  </a:moveTo>
                  <a:cubicBezTo>
                    <a:pt x="14" y="21"/>
                    <a:pt x="14" y="20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2"/>
                    <a:pt x="10" y="23"/>
                    <a:pt x="7" y="23"/>
                  </a:cubicBezTo>
                  <a:cubicBezTo>
                    <a:pt x="3" y="23"/>
                    <a:pt x="0" y="21"/>
                    <a:pt x="0" y="16"/>
                  </a:cubicBezTo>
                  <a:cubicBezTo>
                    <a:pt x="0" y="9"/>
                    <a:pt x="6" y="8"/>
                    <a:pt x="10" y="8"/>
                  </a:cubicBezTo>
                  <a:cubicBezTo>
                    <a:pt x="11" y="8"/>
                    <a:pt x="12" y="9"/>
                    <a:pt x="13" y="9"/>
                  </a:cubicBezTo>
                  <a:cubicBezTo>
                    <a:pt x="13" y="6"/>
                    <a:pt x="11" y="5"/>
                    <a:pt x="9" y="5"/>
                  </a:cubicBezTo>
                  <a:cubicBezTo>
                    <a:pt x="6" y="5"/>
                    <a:pt x="4" y="5"/>
                    <a:pt x="2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5" y="0"/>
                    <a:pt x="20" y="2"/>
                    <a:pt x="20" y="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21"/>
                    <a:pt x="20" y="23"/>
                  </a:cubicBezTo>
                  <a:lnTo>
                    <a:pt x="14" y="23"/>
                  </a:lnTo>
                  <a:close/>
                  <a:moveTo>
                    <a:pt x="9" y="18"/>
                  </a:moveTo>
                  <a:cubicBezTo>
                    <a:pt x="12" y="18"/>
                    <a:pt x="13" y="15"/>
                    <a:pt x="13" y="13"/>
                  </a:cubicBezTo>
                  <a:cubicBezTo>
                    <a:pt x="12" y="13"/>
                    <a:pt x="11" y="13"/>
                    <a:pt x="10" y="13"/>
                  </a:cubicBezTo>
                  <a:cubicBezTo>
                    <a:pt x="8" y="13"/>
                    <a:pt x="6" y="13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C940B919-FB32-4546-8FCD-4B6088322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231" y="2100334"/>
              <a:ext cx="101762" cy="114482"/>
            </a:xfrm>
            <a:custGeom>
              <a:avLst/>
              <a:gdLst>
                <a:gd name="T0" fmla="*/ 0 w 21"/>
                <a:gd name="T1" fmla="*/ 0 h 23"/>
                <a:gd name="T2" fmla="*/ 6 w 21"/>
                <a:gd name="T3" fmla="*/ 0 h 23"/>
                <a:gd name="T4" fmla="*/ 6 w 21"/>
                <a:gd name="T5" fmla="*/ 4 h 23"/>
                <a:gd name="T6" fmla="*/ 6 w 21"/>
                <a:gd name="T7" fmla="*/ 4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6A03CDDE-338A-4E85-9A4C-341EE2712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2398" y="2310217"/>
              <a:ext cx="34981" cy="146282"/>
            </a:xfrm>
            <a:prstGeom prst="rect">
              <a:avLst/>
            </a:pr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4D584BBD-17D9-4894-9E25-39076CFCF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39" y="2348378"/>
              <a:ext cx="10494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3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64B9EA67-2EF2-452B-A40A-F89B6AE5E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7761" y="2348378"/>
              <a:ext cx="114482" cy="108122"/>
            </a:xfrm>
            <a:custGeom>
              <a:avLst/>
              <a:gdLst>
                <a:gd name="T0" fmla="*/ 0 w 36"/>
                <a:gd name="T1" fmla="*/ 0 h 34"/>
                <a:gd name="T2" fmla="*/ 13 w 36"/>
                <a:gd name="T3" fmla="*/ 0 h 34"/>
                <a:gd name="T4" fmla="*/ 19 w 36"/>
                <a:gd name="T5" fmla="*/ 25 h 34"/>
                <a:gd name="T6" fmla="*/ 19 w 36"/>
                <a:gd name="T7" fmla="*/ 25 h 34"/>
                <a:gd name="T8" fmla="*/ 25 w 36"/>
                <a:gd name="T9" fmla="*/ 0 h 34"/>
                <a:gd name="T10" fmla="*/ 36 w 36"/>
                <a:gd name="T11" fmla="*/ 0 h 34"/>
                <a:gd name="T12" fmla="*/ 25 w 36"/>
                <a:gd name="T13" fmla="*/ 34 h 34"/>
                <a:gd name="T14" fmla="*/ 13 w 36"/>
                <a:gd name="T15" fmla="*/ 34 h 34"/>
                <a:gd name="T16" fmla="*/ 0 w 3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4">
                  <a:moveTo>
                    <a:pt x="0" y="0"/>
                  </a:moveTo>
                  <a:lnTo>
                    <a:pt x="13" y="0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25" y="34"/>
                  </a:lnTo>
                  <a:lnTo>
                    <a:pt x="13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DACABC02-07C7-4D70-9A23-EBF3D385B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5423" y="2348378"/>
              <a:ext cx="98582" cy="114482"/>
            </a:xfrm>
            <a:custGeom>
              <a:avLst/>
              <a:gdLst>
                <a:gd name="T0" fmla="*/ 7 w 20"/>
                <a:gd name="T1" fmla="*/ 13 h 23"/>
                <a:gd name="T2" fmla="*/ 12 w 20"/>
                <a:gd name="T3" fmla="*/ 18 h 23"/>
                <a:gd name="T4" fmla="*/ 18 w 20"/>
                <a:gd name="T5" fmla="*/ 16 h 23"/>
                <a:gd name="T6" fmla="*/ 18 w 20"/>
                <a:gd name="T7" fmla="*/ 21 h 23"/>
                <a:gd name="T8" fmla="*/ 11 w 20"/>
                <a:gd name="T9" fmla="*/ 23 h 23"/>
                <a:gd name="T10" fmla="*/ 0 w 20"/>
                <a:gd name="T11" fmla="*/ 11 h 23"/>
                <a:gd name="T12" fmla="*/ 10 w 20"/>
                <a:gd name="T13" fmla="*/ 0 h 23"/>
                <a:gd name="T14" fmla="*/ 20 w 20"/>
                <a:gd name="T15" fmla="*/ 12 h 23"/>
                <a:gd name="T16" fmla="*/ 20 w 20"/>
                <a:gd name="T17" fmla="*/ 13 h 23"/>
                <a:gd name="T18" fmla="*/ 7 w 20"/>
                <a:gd name="T19" fmla="*/ 13 h 23"/>
                <a:gd name="T20" fmla="*/ 14 w 20"/>
                <a:gd name="T21" fmla="*/ 9 h 23"/>
                <a:gd name="T22" fmla="*/ 10 w 20"/>
                <a:gd name="T23" fmla="*/ 4 h 23"/>
                <a:gd name="T24" fmla="*/ 6 w 20"/>
                <a:gd name="T25" fmla="*/ 9 h 23"/>
                <a:gd name="T26" fmla="*/ 14 w 20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3">
                  <a:moveTo>
                    <a:pt x="7" y="13"/>
                  </a:moveTo>
                  <a:cubicBezTo>
                    <a:pt x="7" y="16"/>
                    <a:pt x="9" y="18"/>
                    <a:pt x="12" y="18"/>
                  </a:cubicBezTo>
                  <a:cubicBezTo>
                    <a:pt x="14" y="18"/>
                    <a:pt x="16" y="17"/>
                    <a:pt x="18" y="16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8" y="0"/>
                    <a:pt x="20" y="5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lnTo>
                    <a:pt x="7" y="13"/>
                  </a:lnTo>
                  <a:close/>
                  <a:moveTo>
                    <a:pt x="14" y="9"/>
                  </a:moveTo>
                  <a:cubicBezTo>
                    <a:pt x="14" y="6"/>
                    <a:pt x="13" y="4"/>
                    <a:pt x="10" y="4"/>
                  </a:cubicBezTo>
                  <a:cubicBezTo>
                    <a:pt x="8" y="4"/>
                    <a:pt x="7" y="6"/>
                    <a:pt x="6" y="9"/>
                  </a:cubicBezTo>
                  <a:lnTo>
                    <a:pt x="14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523CDFFF-DA4E-44DE-909E-5C0AA8BD5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9904" y="2348378"/>
              <a:ext cx="76321" cy="114482"/>
            </a:xfrm>
            <a:custGeom>
              <a:avLst/>
              <a:gdLst>
                <a:gd name="T0" fmla="*/ 0 w 16"/>
                <a:gd name="T1" fmla="*/ 16 h 23"/>
                <a:gd name="T2" fmla="*/ 7 w 16"/>
                <a:gd name="T3" fmla="*/ 18 h 23"/>
                <a:gd name="T4" fmla="*/ 9 w 16"/>
                <a:gd name="T5" fmla="*/ 16 h 23"/>
                <a:gd name="T6" fmla="*/ 0 w 16"/>
                <a:gd name="T7" fmla="*/ 7 h 23"/>
                <a:gd name="T8" fmla="*/ 8 w 16"/>
                <a:gd name="T9" fmla="*/ 0 h 23"/>
                <a:gd name="T10" fmla="*/ 15 w 16"/>
                <a:gd name="T11" fmla="*/ 1 h 23"/>
                <a:gd name="T12" fmla="*/ 15 w 16"/>
                <a:gd name="T13" fmla="*/ 6 h 23"/>
                <a:gd name="T14" fmla="*/ 9 w 16"/>
                <a:gd name="T15" fmla="*/ 5 h 23"/>
                <a:gd name="T16" fmla="*/ 6 w 16"/>
                <a:gd name="T17" fmla="*/ 6 h 23"/>
                <a:gd name="T18" fmla="*/ 16 w 16"/>
                <a:gd name="T19" fmla="*/ 15 h 23"/>
                <a:gd name="T20" fmla="*/ 7 w 16"/>
                <a:gd name="T21" fmla="*/ 23 h 23"/>
                <a:gd name="T22" fmla="*/ 0 w 16"/>
                <a:gd name="T23" fmla="*/ 22 h 23"/>
                <a:gd name="T24" fmla="*/ 0 w 16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16"/>
                  </a:moveTo>
                  <a:cubicBezTo>
                    <a:pt x="2" y="17"/>
                    <a:pt x="4" y="18"/>
                    <a:pt x="7" y="18"/>
                  </a:cubicBezTo>
                  <a:cubicBezTo>
                    <a:pt x="8" y="18"/>
                    <a:pt x="9" y="17"/>
                    <a:pt x="9" y="16"/>
                  </a:cubicBezTo>
                  <a:cubicBezTo>
                    <a:pt x="9" y="12"/>
                    <a:pt x="0" y="15"/>
                    <a:pt x="0" y="7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1" y="5"/>
                    <a:pt x="9" y="5"/>
                  </a:cubicBezTo>
                  <a:cubicBezTo>
                    <a:pt x="8" y="5"/>
                    <a:pt x="6" y="5"/>
                    <a:pt x="6" y="6"/>
                  </a:cubicBezTo>
                  <a:cubicBezTo>
                    <a:pt x="6" y="10"/>
                    <a:pt x="16" y="7"/>
                    <a:pt x="16" y="15"/>
                  </a:cubicBezTo>
                  <a:cubicBezTo>
                    <a:pt x="16" y="21"/>
                    <a:pt x="12" y="23"/>
                    <a:pt x="7" y="23"/>
                  </a:cubicBezTo>
                  <a:cubicBezTo>
                    <a:pt x="4" y="23"/>
                    <a:pt x="2" y="22"/>
                    <a:pt x="0" y="22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7330E2D0-1835-4B8A-AF23-29C126C2F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2586" y="2313397"/>
              <a:ext cx="7632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67043A25-6651-4A98-9862-319EAC3A9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807" y="2348378"/>
              <a:ext cx="165363" cy="108122"/>
            </a:xfrm>
            <a:custGeom>
              <a:avLst/>
              <a:gdLst>
                <a:gd name="T0" fmla="*/ 0 w 34"/>
                <a:gd name="T1" fmla="*/ 0 h 22"/>
                <a:gd name="T2" fmla="*/ 6 w 34"/>
                <a:gd name="T3" fmla="*/ 0 h 22"/>
                <a:gd name="T4" fmla="*/ 6 w 34"/>
                <a:gd name="T5" fmla="*/ 4 h 22"/>
                <a:gd name="T6" fmla="*/ 6 w 34"/>
                <a:gd name="T7" fmla="*/ 4 h 22"/>
                <a:gd name="T8" fmla="*/ 14 w 34"/>
                <a:gd name="T9" fmla="*/ 0 h 22"/>
                <a:gd name="T10" fmla="*/ 20 w 34"/>
                <a:gd name="T11" fmla="*/ 4 h 22"/>
                <a:gd name="T12" fmla="*/ 27 w 34"/>
                <a:gd name="T13" fmla="*/ 0 h 22"/>
                <a:gd name="T14" fmla="*/ 34 w 34"/>
                <a:gd name="T15" fmla="*/ 9 h 22"/>
                <a:gd name="T16" fmla="*/ 34 w 34"/>
                <a:gd name="T17" fmla="*/ 22 h 22"/>
                <a:gd name="T18" fmla="*/ 27 w 34"/>
                <a:gd name="T19" fmla="*/ 22 h 22"/>
                <a:gd name="T20" fmla="*/ 27 w 34"/>
                <a:gd name="T21" fmla="*/ 10 h 22"/>
                <a:gd name="T22" fmla="*/ 24 w 34"/>
                <a:gd name="T23" fmla="*/ 6 h 22"/>
                <a:gd name="T24" fmla="*/ 21 w 34"/>
                <a:gd name="T25" fmla="*/ 13 h 22"/>
                <a:gd name="T26" fmla="*/ 21 w 34"/>
                <a:gd name="T27" fmla="*/ 22 h 22"/>
                <a:gd name="T28" fmla="*/ 14 w 34"/>
                <a:gd name="T29" fmla="*/ 22 h 22"/>
                <a:gd name="T30" fmla="*/ 14 w 34"/>
                <a:gd name="T31" fmla="*/ 10 h 22"/>
                <a:gd name="T32" fmla="*/ 11 w 34"/>
                <a:gd name="T33" fmla="*/ 6 h 22"/>
                <a:gd name="T34" fmla="*/ 7 w 34"/>
                <a:gd name="T35" fmla="*/ 13 h 22"/>
                <a:gd name="T36" fmla="*/ 7 w 34"/>
                <a:gd name="T37" fmla="*/ 22 h 22"/>
                <a:gd name="T38" fmla="*/ 0 w 34"/>
                <a:gd name="T39" fmla="*/ 22 h 22"/>
                <a:gd name="T40" fmla="*/ 0 w 34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7" y="0"/>
                    <a:pt x="19" y="1"/>
                    <a:pt x="20" y="4"/>
                  </a:cubicBezTo>
                  <a:cubicBezTo>
                    <a:pt x="22" y="1"/>
                    <a:pt x="24" y="0"/>
                    <a:pt x="27" y="0"/>
                  </a:cubicBezTo>
                  <a:cubicBezTo>
                    <a:pt x="33" y="0"/>
                    <a:pt x="34" y="3"/>
                    <a:pt x="34" y="9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8"/>
                    <a:pt x="26" y="6"/>
                    <a:pt x="24" y="6"/>
                  </a:cubicBezTo>
                  <a:cubicBezTo>
                    <a:pt x="22" y="6"/>
                    <a:pt x="21" y="8"/>
                    <a:pt x="21" y="1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079DB1BA-343B-4E5E-B9D7-7860DA9BDD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6071" y="2348378"/>
              <a:ext cx="101762" cy="114482"/>
            </a:xfrm>
            <a:custGeom>
              <a:avLst/>
              <a:gdLst>
                <a:gd name="T0" fmla="*/ 7 w 21"/>
                <a:gd name="T1" fmla="*/ 13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1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3 h 23"/>
                <a:gd name="T18" fmla="*/ 7 w 21"/>
                <a:gd name="T19" fmla="*/ 13 h 23"/>
                <a:gd name="T20" fmla="*/ 15 w 21"/>
                <a:gd name="T21" fmla="*/ 9 h 23"/>
                <a:gd name="T22" fmla="*/ 11 w 21"/>
                <a:gd name="T23" fmla="*/ 4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3"/>
                  </a:moveTo>
                  <a:cubicBezTo>
                    <a:pt x="7" y="16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7" y="22"/>
                    <a:pt x="14" y="23"/>
                    <a:pt x="12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1" y="5"/>
                    <a:pt x="21" y="12"/>
                  </a:cubicBezTo>
                  <a:cubicBezTo>
                    <a:pt x="21" y="13"/>
                    <a:pt x="21" y="13"/>
                    <a:pt x="21" y="13"/>
                  </a:cubicBezTo>
                  <a:lnTo>
                    <a:pt x="7" y="13"/>
                  </a:lnTo>
                  <a:close/>
                  <a:moveTo>
                    <a:pt x="15" y="9"/>
                  </a:moveTo>
                  <a:cubicBezTo>
                    <a:pt x="15" y="6"/>
                    <a:pt x="14" y="4"/>
                    <a:pt x="11" y="4"/>
                  </a:cubicBezTo>
                  <a:cubicBezTo>
                    <a:pt x="8" y="4"/>
                    <a:pt x="7" y="6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72F393DB-E3DF-4F8E-9223-6FA8460EC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3733" y="2348378"/>
              <a:ext cx="10176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4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A16711C9-A63B-413F-A68F-EF5981C62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034" y="2313397"/>
              <a:ext cx="7950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89629D21-1A4E-41F0-9C36-CBA9D6999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32398" y="2558262"/>
              <a:ext cx="108122" cy="149463"/>
            </a:xfrm>
            <a:custGeom>
              <a:avLst/>
              <a:gdLst>
                <a:gd name="T0" fmla="*/ 0 w 22"/>
                <a:gd name="T1" fmla="*/ 0 h 30"/>
                <a:gd name="T2" fmla="*/ 12 w 22"/>
                <a:gd name="T3" fmla="*/ 0 h 30"/>
                <a:gd name="T4" fmla="*/ 21 w 22"/>
                <a:gd name="T5" fmla="*/ 8 h 30"/>
                <a:gd name="T6" fmla="*/ 16 w 22"/>
                <a:gd name="T7" fmla="*/ 15 h 30"/>
                <a:gd name="T8" fmla="*/ 16 w 22"/>
                <a:gd name="T9" fmla="*/ 15 h 30"/>
                <a:gd name="T10" fmla="*/ 22 w 22"/>
                <a:gd name="T11" fmla="*/ 21 h 30"/>
                <a:gd name="T12" fmla="*/ 11 w 22"/>
                <a:gd name="T13" fmla="*/ 30 h 30"/>
                <a:gd name="T14" fmla="*/ 0 w 22"/>
                <a:gd name="T15" fmla="*/ 30 h 30"/>
                <a:gd name="T16" fmla="*/ 0 w 22"/>
                <a:gd name="T17" fmla="*/ 0 h 30"/>
                <a:gd name="T18" fmla="*/ 7 w 22"/>
                <a:gd name="T19" fmla="*/ 24 h 30"/>
                <a:gd name="T20" fmla="*/ 9 w 22"/>
                <a:gd name="T21" fmla="*/ 24 h 30"/>
                <a:gd name="T22" fmla="*/ 15 w 22"/>
                <a:gd name="T23" fmla="*/ 21 h 30"/>
                <a:gd name="T24" fmla="*/ 9 w 22"/>
                <a:gd name="T25" fmla="*/ 17 h 30"/>
                <a:gd name="T26" fmla="*/ 7 w 22"/>
                <a:gd name="T27" fmla="*/ 17 h 30"/>
                <a:gd name="T28" fmla="*/ 7 w 22"/>
                <a:gd name="T29" fmla="*/ 24 h 30"/>
                <a:gd name="T30" fmla="*/ 7 w 22"/>
                <a:gd name="T31" fmla="*/ 12 h 30"/>
                <a:gd name="T32" fmla="*/ 9 w 22"/>
                <a:gd name="T33" fmla="*/ 12 h 30"/>
                <a:gd name="T34" fmla="*/ 14 w 22"/>
                <a:gd name="T35" fmla="*/ 9 h 30"/>
                <a:gd name="T36" fmla="*/ 9 w 22"/>
                <a:gd name="T37" fmla="*/ 6 h 30"/>
                <a:gd name="T38" fmla="*/ 7 w 22"/>
                <a:gd name="T39" fmla="*/ 6 h 30"/>
                <a:gd name="T40" fmla="*/ 7 w 22"/>
                <a:gd name="T41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0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21" y="2"/>
                    <a:pt x="21" y="8"/>
                  </a:cubicBezTo>
                  <a:cubicBezTo>
                    <a:pt x="21" y="11"/>
                    <a:pt x="19" y="13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5"/>
                    <a:pt x="22" y="18"/>
                    <a:pt x="22" y="21"/>
                  </a:cubicBezTo>
                  <a:cubicBezTo>
                    <a:pt x="22" y="28"/>
                    <a:pt x="16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0"/>
                  </a:lnTo>
                  <a:close/>
                  <a:moveTo>
                    <a:pt x="7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2" y="24"/>
                    <a:pt x="15" y="24"/>
                    <a:pt x="15" y="21"/>
                  </a:cubicBezTo>
                  <a:cubicBezTo>
                    <a:pt x="15" y="17"/>
                    <a:pt x="12" y="17"/>
                    <a:pt x="9" y="17"/>
                  </a:cubicBezTo>
                  <a:cubicBezTo>
                    <a:pt x="7" y="17"/>
                    <a:pt x="7" y="17"/>
                    <a:pt x="7" y="17"/>
                  </a:cubicBezTo>
                  <a:lnTo>
                    <a:pt x="7" y="24"/>
                  </a:lnTo>
                  <a:close/>
                  <a:moveTo>
                    <a:pt x="7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4" y="11"/>
                    <a:pt x="14" y="9"/>
                  </a:cubicBezTo>
                  <a:cubicBezTo>
                    <a:pt x="14" y="6"/>
                    <a:pt x="12" y="6"/>
                    <a:pt x="9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2C449ABF-0726-41A6-B3BE-4D50881615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50060" y="2593242"/>
              <a:ext cx="101762" cy="114482"/>
            </a:xfrm>
            <a:custGeom>
              <a:avLst/>
              <a:gdLst>
                <a:gd name="T0" fmla="*/ 15 w 21"/>
                <a:gd name="T1" fmla="*/ 23 h 23"/>
                <a:gd name="T2" fmla="*/ 14 w 21"/>
                <a:gd name="T3" fmla="*/ 19 h 23"/>
                <a:gd name="T4" fmla="*/ 14 w 21"/>
                <a:gd name="T5" fmla="*/ 19 h 23"/>
                <a:gd name="T6" fmla="*/ 8 w 21"/>
                <a:gd name="T7" fmla="*/ 23 h 23"/>
                <a:gd name="T8" fmla="*/ 0 w 21"/>
                <a:gd name="T9" fmla="*/ 16 h 23"/>
                <a:gd name="T10" fmla="*/ 11 w 21"/>
                <a:gd name="T11" fmla="*/ 9 h 23"/>
                <a:gd name="T12" fmla="*/ 14 w 21"/>
                <a:gd name="T13" fmla="*/ 9 h 23"/>
                <a:gd name="T14" fmla="*/ 9 w 21"/>
                <a:gd name="T15" fmla="*/ 5 h 23"/>
                <a:gd name="T16" fmla="*/ 3 w 21"/>
                <a:gd name="T17" fmla="*/ 7 h 23"/>
                <a:gd name="T18" fmla="*/ 3 w 21"/>
                <a:gd name="T19" fmla="*/ 2 h 23"/>
                <a:gd name="T20" fmla="*/ 11 w 21"/>
                <a:gd name="T21" fmla="*/ 0 h 23"/>
                <a:gd name="T22" fmla="*/ 20 w 21"/>
                <a:gd name="T23" fmla="*/ 9 h 23"/>
                <a:gd name="T24" fmla="*/ 20 w 21"/>
                <a:gd name="T25" fmla="*/ 18 h 23"/>
                <a:gd name="T26" fmla="*/ 21 w 21"/>
                <a:gd name="T27" fmla="*/ 23 h 23"/>
                <a:gd name="T28" fmla="*/ 15 w 21"/>
                <a:gd name="T29" fmla="*/ 23 h 23"/>
                <a:gd name="T30" fmla="*/ 10 w 21"/>
                <a:gd name="T31" fmla="*/ 18 h 23"/>
                <a:gd name="T32" fmla="*/ 14 w 21"/>
                <a:gd name="T33" fmla="*/ 13 h 23"/>
                <a:gd name="T34" fmla="*/ 11 w 21"/>
                <a:gd name="T35" fmla="*/ 13 h 23"/>
                <a:gd name="T36" fmla="*/ 7 w 21"/>
                <a:gd name="T37" fmla="*/ 16 h 23"/>
                <a:gd name="T38" fmla="*/ 10 w 2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23">
                  <a:moveTo>
                    <a:pt x="15" y="23"/>
                  </a:moveTo>
                  <a:cubicBezTo>
                    <a:pt x="14" y="22"/>
                    <a:pt x="14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22"/>
                    <a:pt x="11" y="23"/>
                    <a:pt x="8" y="23"/>
                  </a:cubicBezTo>
                  <a:cubicBezTo>
                    <a:pt x="4" y="23"/>
                    <a:pt x="0" y="21"/>
                    <a:pt x="0" y="16"/>
                  </a:cubicBezTo>
                  <a:cubicBezTo>
                    <a:pt x="0" y="10"/>
                    <a:pt x="7" y="9"/>
                    <a:pt x="11" y="9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4" y="6"/>
                    <a:pt x="12" y="5"/>
                    <a:pt x="9" y="5"/>
                  </a:cubicBezTo>
                  <a:cubicBezTo>
                    <a:pt x="7" y="5"/>
                    <a:pt x="5" y="6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6" y="0"/>
                    <a:pt x="20" y="2"/>
                    <a:pt x="20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1" y="21"/>
                    <a:pt x="21" y="23"/>
                  </a:cubicBezTo>
                  <a:lnTo>
                    <a:pt x="15" y="23"/>
                  </a:lnTo>
                  <a:close/>
                  <a:moveTo>
                    <a:pt x="10" y="18"/>
                  </a:moveTo>
                  <a:cubicBezTo>
                    <a:pt x="12" y="18"/>
                    <a:pt x="14" y="16"/>
                    <a:pt x="14" y="13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7" y="14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910E2BD2-3DC2-469F-83AC-42324AF77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0902" y="2593242"/>
              <a:ext cx="104942" cy="114482"/>
            </a:xfrm>
            <a:custGeom>
              <a:avLst/>
              <a:gdLst>
                <a:gd name="T0" fmla="*/ 0 w 21"/>
                <a:gd name="T1" fmla="*/ 1 h 23"/>
                <a:gd name="T2" fmla="*/ 6 w 21"/>
                <a:gd name="T3" fmla="*/ 1 h 23"/>
                <a:gd name="T4" fmla="*/ 6 w 21"/>
                <a:gd name="T5" fmla="*/ 5 h 23"/>
                <a:gd name="T6" fmla="*/ 6 w 21"/>
                <a:gd name="T7" fmla="*/ 5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67E7A113-52CE-44FB-957A-0919E1CEA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104" y="2548721"/>
              <a:ext cx="98582" cy="159003"/>
            </a:xfrm>
            <a:custGeom>
              <a:avLst/>
              <a:gdLst>
                <a:gd name="T0" fmla="*/ 0 w 31"/>
                <a:gd name="T1" fmla="*/ 0 h 50"/>
                <a:gd name="T2" fmla="*/ 10 w 31"/>
                <a:gd name="T3" fmla="*/ 0 h 50"/>
                <a:gd name="T4" fmla="*/ 10 w 31"/>
                <a:gd name="T5" fmla="*/ 29 h 50"/>
                <a:gd name="T6" fmla="*/ 11 w 31"/>
                <a:gd name="T7" fmla="*/ 29 h 50"/>
                <a:gd name="T8" fmla="*/ 19 w 31"/>
                <a:gd name="T9" fmla="*/ 15 h 50"/>
                <a:gd name="T10" fmla="*/ 31 w 31"/>
                <a:gd name="T11" fmla="*/ 15 h 50"/>
                <a:gd name="T12" fmla="*/ 20 w 31"/>
                <a:gd name="T13" fmla="*/ 31 h 50"/>
                <a:gd name="T14" fmla="*/ 31 w 31"/>
                <a:gd name="T15" fmla="*/ 50 h 50"/>
                <a:gd name="T16" fmla="*/ 19 w 31"/>
                <a:gd name="T17" fmla="*/ 50 h 50"/>
                <a:gd name="T18" fmla="*/ 11 w 31"/>
                <a:gd name="T19" fmla="*/ 32 h 50"/>
                <a:gd name="T20" fmla="*/ 10 w 31"/>
                <a:gd name="T21" fmla="*/ 32 h 50"/>
                <a:gd name="T22" fmla="*/ 10 w 31"/>
                <a:gd name="T23" fmla="*/ 50 h 50"/>
                <a:gd name="T24" fmla="*/ 0 w 31"/>
                <a:gd name="T25" fmla="*/ 50 h 50"/>
                <a:gd name="T26" fmla="*/ 0 w 31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0" y="0"/>
                  </a:moveTo>
                  <a:lnTo>
                    <a:pt x="10" y="0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9" y="15"/>
                  </a:lnTo>
                  <a:lnTo>
                    <a:pt x="31" y="15"/>
                  </a:lnTo>
                  <a:lnTo>
                    <a:pt x="20" y="31"/>
                  </a:lnTo>
                  <a:lnTo>
                    <a:pt x="31" y="50"/>
                  </a:lnTo>
                  <a:lnTo>
                    <a:pt x="19" y="50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DF1EAA3D-E07C-467B-A890-99AAA72BC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423" y="2046273"/>
              <a:ext cx="184443" cy="740953"/>
            </a:xfrm>
            <a:custGeom>
              <a:avLst/>
              <a:gdLst>
                <a:gd name="T0" fmla="*/ 35 w 38"/>
                <a:gd name="T1" fmla="*/ 0 h 149"/>
                <a:gd name="T2" fmla="*/ 10 w 38"/>
                <a:gd name="T3" fmla="*/ 0 h 149"/>
                <a:gd name="T4" fmla="*/ 0 w 38"/>
                <a:gd name="T5" fmla="*/ 149 h 149"/>
                <a:gd name="T6" fmla="*/ 12 w 38"/>
                <a:gd name="T7" fmla="*/ 148 h 149"/>
                <a:gd name="T8" fmla="*/ 37 w 38"/>
                <a:gd name="T9" fmla="*/ 43 h 149"/>
                <a:gd name="T10" fmla="*/ 35 w 38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49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28" y="119"/>
                    <a:pt x="37" y="82"/>
                    <a:pt x="37" y="43"/>
                  </a:cubicBezTo>
                  <a:cubicBezTo>
                    <a:pt x="38" y="26"/>
                    <a:pt x="37" y="13"/>
                    <a:pt x="35" y="0"/>
                  </a:cubicBezTo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DB6C32B1-3800-49A4-A227-A270C98C9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908" y="2046273"/>
              <a:ext cx="171723" cy="731412"/>
            </a:xfrm>
            <a:custGeom>
              <a:avLst/>
              <a:gdLst>
                <a:gd name="T0" fmla="*/ 0 w 54"/>
                <a:gd name="T1" fmla="*/ 0 h 230"/>
                <a:gd name="T2" fmla="*/ 4 w 54"/>
                <a:gd name="T3" fmla="*/ 225 h 230"/>
                <a:gd name="T4" fmla="*/ 49 w 54"/>
                <a:gd name="T5" fmla="*/ 230 h 230"/>
                <a:gd name="T6" fmla="*/ 54 w 54"/>
                <a:gd name="T7" fmla="*/ 1 h 230"/>
                <a:gd name="T8" fmla="*/ 40 w 54"/>
                <a:gd name="T9" fmla="*/ 1 h 230"/>
                <a:gd name="T10" fmla="*/ 0 w 54"/>
                <a:gd name="T1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230">
                  <a:moveTo>
                    <a:pt x="0" y="0"/>
                  </a:moveTo>
                  <a:lnTo>
                    <a:pt x="4" y="225"/>
                  </a:lnTo>
                  <a:lnTo>
                    <a:pt x="49" y="230"/>
                  </a:lnTo>
                  <a:lnTo>
                    <a:pt x="54" y="1"/>
                  </a:lnTo>
                  <a:lnTo>
                    <a:pt x="4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9D4932CF-94F9-4599-8D7D-2D2A41DBB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932" y="2065353"/>
              <a:ext cx="120842" cy="814094"/>
            </a:xfrm>
            <a:custGeom>
              <a:avLst/>
              <a:gdLst>
                <a:gd name="T0" fmla="*/ 25 w 38"/>
                <a:gd name="T1" fmla="*/ 256 h 256"/>
                <a:gd name="T2" fmla="*/ 0 w 38"/>
                <a:gd name="T3" fmla="*/ 256 h 256"/>
                <a:gd name="T4" fmla="*/ 0 w 38"/>
                <a:gd name="T5" fmla="*/ 0 h 256"/>
                <a:gd name="T6" fmla="*/ 38 w 38"/>
                <a:gd name="T7" fmla="*/ 0 h 256"/>
                <a:gd name="T8" fmla="*/ 38 w 38"/>
                <a:gd name="T9" fmla="*/ 59 h 256"/>
                <a:gd name="T10" fmla="*/ 25 w 38"/>
                <a:gd name="T11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56">
                  <a:moveTo>
                    <a:pt x="25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9"/>
                  </a:lnTo>
                  <a:lnTo>
                    <a:pt x="25" y="256"/>
                  </a:lnTo>
                  <a:close/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C67C7818-39FD-454F-8FC5-F69A6554E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9743" y="246286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8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487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AC210CFD-3E3E-40CA-9C19-322E48806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8364" y="2936688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6 h 17"/>
                <a:gd name="T10" fmla="*/ 5 w 17"/>
                <a:gd name="T11" fmla="*/ 10 h 17"/>
                <a:gd name="T12" fmla="*/ 3 w 17"/>
                <a:gd name="T13" fmla="*/ 17 h 17"/>
                <a:gd name="T14" fmla="*/ 9 w 17"/>
                <a:gd name="T15" fmla="*/ 12 h 17"/>
                <a:gd name="T16" fmla="*/ 14 w 17"/>
                <a:gd name="T17" fmla="*/ 17 h 17"/>
                <a:gd name="T18" fmla="*/ 12 w 17"/>
                <a:gd name="T19" fmla="*/ 9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5" y="10"/>
                  </a:lnTo>
                  <a:lnTo>
                    <a:pt x="3" y="17"/>
                  </a:lnTo>
                  <a:lnTo>
                    <a:pt x="9" y="12"/>
                  </a:lnTo>
                  <a:lnTo>
                    <a:pt x="14" y="17"/>
                  </a:lnTo>
                  <a:lnTo>
                    <a:pt x="12" y="9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CA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2004E2FE-DCAD-4AF7-A35E-16C7AD8D4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666" y="2895347"/>
              <a:ext cx="54061" cy="60421"/>
            </a:xfrm>
            <a:custGeom>
              <a:avLst/>
              <a:gdLst>
                <a:gd name="T0" fmla="*/ 17 w 17"/>
                <a:gd name="T1" fmla="*/ 6 h 19"/>
                <a:gd name="T2" fmla="*/ 11 w 17"/>
                <a:gd name="T3" fmla="*/ 6 h 19"/>
                <a:gd name="T4" fmla="*/ 8 w 17"/>
                <a:gd name="T5" fmla="*/ 0 h 19"/>
                <a:gd name="T6" fmla="*/ 7 w 17"/>
                <a:gd name="T7" fmla="*/ 8 h 19"/>
                <a:gd name="T8" fmla="*/ 0 w 17"/>
                <a:gd name="T9" fmla="*/ 8 h 19"/>
                <a:gd name="T10" fmla="*/ 5 w 17"/>
                <a:gd name="T11" fmla="*/ 11 h 19"/>
                <a:gd name="T12" fmla="*/ 4 w 17"/>
                <a:gd name="T13" fmla="*/ 19 h 19"/>
                <a:gd name="T14" fmla="*/ 10 w 17"/>
                <a:gd name="T15" fmla="*/ 14 h 19"/>
                <a:gd name="T16" fmla="*/ 14 w 17"/>
                <a:gd name="T17" fmla="*/ 17 h 19"/>
                <a:gd name="T18" fmla="*/ 13 w 17"/>
                <a:gd name="T19" fmla="*/ 11 h 19"/>
                <a:gd name="T20" fmla="*/ 17 w 17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9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5" y="11"/>
                  </a:lnTo>
                  <a:lnTo>
                    <a:pt x="4" y="19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3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1A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7BD22C8C-4BC8-4EF0-9AD9-ED5A75F79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405" y="248830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7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5F7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EF3DD09F-8BC2-4A2A-AD04-3F42A22F8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9627" y="2570982"/>
              <a:ext cx="54061" cy="57241"/>
            </a:xfrm>
            <a:custGeom>
              <a:avLst/>
              <a:gdLst>
                <a:gd name="T0" fmla="*/ 17 w 17"/>
                <a:gd name="T1" fmla="*/ 7 h 18"/>
                <a:gd name="T2" fmla="*/ 11 w 17"/>
                <a:gd name="T3" fmla="*/ 7 h 18"/>
                <a:gd name="T4" fmla="*/ 8 w 17"/>
                <a:gd name="T5" fmla="*/ 0 h 18"/>
                <a:gd name="T6" fmla="*/ 6 w 17"/>
                <a:gd name="T7" fmla="*/ 7 h 18"/>
                <a:gd name="T8" fmla="*/ 0 w 17"/>
                <a:gd name="T9" fmla="*/ 7 h 18"/>
                <a:gd name="T10" fmla="*/ 5 w 17"/>
                <a:gd name="T11" fmla="*/ 11 h 18"/>
                <a:gd name="T12" fmla="*/ 3 w 17"/>
                <a:gd name="T13" fmla="*/ 18 h 18"/>
                <a:gd name="T14" fmla="*/ 9 w 17"/>
                <a:gd name="T15" fmla="*/ 13 h 18"/>
                <a:gd name="T16" fmla="*/ 14 w 17"/>
                <a:gd name="T17" fmla="*/ 18 h 18"/>
                <a:gd name="T18" fmla="*/ 12 w 17"/>
                <a:gd name="T19" fmla="*/ 10 h 18"/>
                <a:gd name="T20" fmla="*/ 17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17" y="7"/>
                  </a:moveTo>
                  <a:lnTo>
                    <a:pt x="11" y="7"/>
                  </a:lnTo>
                  <a:lnTo>
                    <a:pt x="8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4" y="18"/>
                  </a:lnTo>
                  <a:lnTo>
                    <a:pt x="12" y="1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738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ACD75040-1D0C-4CAD-AAC7-4FC71F594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9167" y="2806306"/>
              <a:ext cx="60421" cy="54061"/>
            </a:xfrm>
            <a:custGeom>
              <a:avLst/>
              <a:gdLst>
                <a:gd name="T0" fmla="*/ 5 w 19"/>
                <a:gd name="T1" fmla="*/ 17 h 17"/>
                <a:gd name="T2" fmla="*/ 6 w 19"/>
                <a:gd name="T3" fmla="*/ 11 h 17"/>
                <a:gd name="T4" fmla="*/ 0 w 19"/>
                <a:gd name="T5" fmla="*/ 8 h 17"/>
                <a:gd name="T6" fmla="*/ 6 w 19"/>
                <a:gd name="T7" fmla="*/ 6 h 17"/>
                <a:gd name="T8" fmla="*/ 9 w 19"/>
                <a:gd name="T9" fmla="*/ 0 h 17"/>
                <a:gd name="T10" fmla="*/ 11 w 19"/>
                <a:gd name="T11" fmla="*/ 6 h 17"/>
                <a:gd name="T12" fmla="*/ 19 w 19"/>
                <a:gd name="T13" fmla="*/ 6 h 17"/>
                <a:gd name="T14" fmla="*/ 12 w 19"/>
                <a:gd name="T15" fmla="*/ 11 h 17"/>
                <a:gd name="T16" fmla="*/ 15 w 19"/>
                <a:gd name="T17" fmla="*/ 17 h 17"/>
                <a:gd name="T18" fmla="*/ 9 w 19"/>
                <a:gd name="T19" fmla="*/ 14 h 17"/>
                <a:gd name="T20" fmla="*/ 5 w 19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7">
                  <a:moveTo>
                    <a:pt x="5" y="17"/>
                  </a:moveTo>
                  <a:lnTo>
                    <a:pt x="6" y="11"/>
                  </a:lnTo>
                  <a:lnTo>
                    <a:pt x="0" y="8"/>
                  </a:lnTo>
                  <a:lnTo>
                    <a:pt x="6" y="6"/>
                  </a:lnTo>
                  <a:lnTo>
                    <a:pt x="9" y="0"/>
                  </a:lnTo>
                  <a:lnTo>
                    <a:pt x="11" y="6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15" y="17"/>
                  </a:lnTo>
                  <a:lnTo>
                    <a:pt x="9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879A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1768F9C2-417B-436D-B9EB-3A58A6E2F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608" y="2685464"/>
              <a:ext cx="57241" cy="57241"/>
            </a:xfrm>
            <a:custGeom>
              <a:avLst/>
              <a:gdLst>
                <a:gd name="T0" fmla="*/ 18 w 18"/>
                <a:gd name="T1" fmla="*/ 7 h 18"/>
                <a:gd name="T2" fmla="*/ 11 w 18"/>
                <a:gd name="T3" fmla="*/ 7 h 18"/>
                <a:gd name="T4" fmla="*/ 9 w 18"/>
                <a:gd name="T5" fmla="*/ 0 h 18"/>
                <a:gd name="T6" fmla="*/ 7 w 18"/>
                <a:gd name="T7" fmla="*/ 7 h 18"/>
                <a:gd name="T8" fmla="*/ 0 w 18"/>
                <a:gd name="T9" fmla="*/ 7 h 18"/>
                <a:gd name="T10" fmla="*/ 6 w 18"/>
                <a:gd name="T11" fmla="*/ 11 h 18"/>
                <a:gd name="T12" fmla="*/ 4 w 18"/>
                <a:gd name="T13" fmla="*/ 18 h 18"/>
                <a:gd name="T14" fmla="*/ 9 w 18"/>
                <a:gd name="T15" fmla="*/ 13 h 18"/>
                <a:gd name="T16" fmla="*/ 15 w 18"/>
                <a:gd name="T17" fmla="*/ 18 h 18"/>
                <a:gd name="T18" fmla="*/ 12 w 18"/>
                <a:gd name="T19" fmla="*/ 10 h 18"/>
                <a:gd name="T20" fmla="*/ 18 w 18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8">
                  <a:moveTo>
                    <a:pt x="18" y="7"/>
                  </a:moveTo>
                  <a:lnTo>
                    <a:pt x="11" y="7"/>
                  </a:lnTo>
                  <a:lnTo>
                    <a:pt x="9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6" y="11"/>
                  </a:lnTo>
                  <a:lnTo>
                    <a:pt x="4" y="18"/>
                  </a:lnTo>
                  <a:lnTo>
                    <a:pt x="9" y="13"/>
                  </a:lnTo>
                  <a:lnTo>
                    <a:pt x="15" y="18"/>
                  </a:lnTo>
                  <a:lnTo>
                    <a:pt x="12" y="1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7D9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460DA2A1-0D3D-4C5D-B1A5-BB6326D84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5261" y="2504201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7 w 17"/>
                <a:gd name="T7" fmla="*/ 6 h 17"/>
                <a:gd name="T8" fmla="*/ 0 w 17"/>
                <a:gd name="T9" fmla="*/ 6 h 17"/>
                <a:gd name="T10" fmla="*/ 7 w 17"/>
                <a:gd name="T11" fmla="*/ 10 h 17"/>
                <a:gd name="T12" fmla="*/ 4 w 17"/>
                <a:gd name="T13" fmla="*/ 17 h 17"/>
                <a:gd name="T14" fmla="*/ 10 w 17"/>
                <a:gd name="T15" fmla="*/ 12 h 17"/>
                <a:gd name="T16" fmla="*/ 14 w 17"/>
                <a:gd name="T17" fmla="*/ 17 h 17"/>
                <a:gd name="T18" fmla="*/ 13 w 17"/>
                <a:gd name="T19" fmla="*/ 10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7" y="10"/>
                  </a:lnTo>
                  <a:lnTo>
                    <a:pt x="4" y="17"/>
                  </a:lnTo>
                  <a:lnTo>
                    <a:pt x="10" y="12"/>
                  </a:lnTo>
                  <a:lnTo>
                    <a:pt x="14" y="17"/>
                  </a:lnTo>
                  <a:lnTo>
                    <a:pt x="13" y="1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2D6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3154641F-7FDD-4906-A87D-07D0DABA6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8940" y="2593242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7 h 17"/>
                <a:gd name="T10" fmla="*/ 6 w 17"/>
                <a:gd name="T11" fmla="*/ 11 h 17"/>
                <a:gd name="T12" fmla="*/ 3 w 17"/>
                <a:gd name="T13" fmla="*/ 17 h 17"/>
                <a:gd name="T14" fmla="*/ 9 w 17"/>
                <a:gd name="T15" fmla="*/ 14 h 17"/>
                <a:gd name="T16" fmla="*/ 14 w 17"/>
                <a:gd name="T17" fmla="*/ 17 h 17"/>
                <a:gd name="T18" fmla="*/ 12 w 17"/>
                <a:gd name="T19" fmla="*/ 11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9" y="14"/>
                  </a:lnTo>
                  <a:lnTo>
                    <a:pt x="14" y="17"/>
                  </a:lnTo>
                  <a:lnTo>
                    <a:pt x="12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087B2545-9C80-40C9-AB60-EB86585B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7522" y="2911248"/>
              <a:ext cx="57241" cy="54061"/>
            </a:xfrm>
            <a:custGeom>
              <a:avLst/>
              <a:gdLst>
                <a:gd name="T0" fmla="*/ 18 w 18"/>
                <a:gd name="T1" fmla="*/ 6 h 17"/>
                <a:gd name="T2" fmla="*/ 10 w 18"/>
                <a:gd name="T3" fmla="*/ 6 h 17"/>
                <a:gd name="T4" fmla="*/ 9 w 18"/>
                <a:gd name="T5" fmla="*/ 0 h 17"/>
                <a:gd name="T6" fmla="*/ 7 w 18"/>
                <a:gd name="T7" fmla="*/ 6 h 17"/>
                <a:gd name="T8" fmla="*/ 0 w 18"/>
                <a:gd name="T9" fmla="*/ 6 h 17"/>
                <a:gd name="T10" fmla="*/ 6 w 18"/>
                <a:gd name="T11" fmla="*/ 11 h 17"/>
                <a:gd name="T12" fmla="*/ 4 w 18"/>
                <a:gd name="T13" fmla="*/ 17 h 17"/>
                <a:gd name="T14" fmla="*/ 9 w 18"/>
                <a:gd name="T15" fmla="*/ 12 h 17"/>
                <a:gd name="T16" fmla="*/ 15 w 18"/>
                <a:gd name="T17" fmla="*/ 17 h 17"/>
                <a:gd name="T18" fmla="*/ 12 w 18"/>
                <a:gd name="T19" fmla="*/ 11 h 17"/>
                <a:gd name="T20" fmla="*/ 18 w 18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7">
                  <a:moveTo>
                    <a:pt x="18" y="6"/>
                  </a:moveTo>
                  <a:lnTo>
                    <a:pt x="10" y="6"/>
                  </a:lnTo>
                  <a:lnTo>
                    <a:pt x="9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6" y="11"/>
                  </a:lnTo>
                  <a:lnTo>
                    <a:pt x="4" y="17"/>
                  </a:lnTo>
                  <a:lnTo>
                    <a:pt x="9" y="12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6B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endParaRPr lang="cs-CZ" sz="1050" dirty="0"/>
            </a:p>
          </p:txBody>
        </p:sp>
      </p:grp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1069810" y="3275024"/>
            <a:ext cx="1579184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en-US" sz="1050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S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prostredkovaný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úver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na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komunálnu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infraštruktúru</a:t>
            </a:r>
            <a:endParaRPr lang="cs-CZ" altLang="en-US" sz="105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0" name="TextBox 1"/>
          <p:cNvSpPr txBox="1">
            <a:spLocks noChangeArrowheads="1"/>
          </p:cNvSpPr>
          <p:nvPr/>
        </p:nvSpPr>
        <p:spPr bwMode="auto">
          <a:xfrm>
            <a:off x="1067516" y="3996446"/>
            <a:ext cx="1747945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ELENA technická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asistencia</a:t>
            </a:r>
            <a:endParaRPr lang="cs-CZ" altLang="en-US" sz="105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61" name="TextBox 1"/>
          <p:cNvSpPr txBox="1">
            <a:spLocks noChangeArrowheads="1"/>
          </p:cNvSpPr>
          <p:nvPr/>
        </p:nvSpPr>
        <p:spPr bwMode="auto">
          <a:xfrm>
            <a:off x="1069770" y="4626869"/>
            <a:ext cx="1747945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Podpora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lokálny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poradenský hub</a:t>
            </a:r>
          </a:p>
        </p:txBody>
      </p:sp>
      <p:sp>
        <p:nvSpPr>
          <p:cNvPr id="62" name="Down Arrow 61"/>
          <p:cNvSpPr/>
          <p:nvPr/>
        </p:nvSpPr>
        <p:spPr>
          <a:xfrm rot="17731113">
            <a:off x="3184888" y="3356996"/>
            <a:ext cx="241664" cy="473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63" name="Down Arrow 62"/>
          <p:cNvSpPr/>
          <p:nvPr/>
        </p:nvSpPr>
        <p:spPr>
          <a:xfrm rot="16200000">
            <a:off x="3184888" y="3891139"/>
            <a:ext cx="241664" cy="473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64" name="Down Arrow 63"/>
          <p:cNvSpPr/>
          <p:nvPr/>
        </p:nvSpPr>
        <p:spPr>
          <a:xfrm rot="14332181">
            <a:off x="3185470" y="4440071"/>
            <a:ext cx="241664" cy="473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grpSp>
        <p:nvGrpSpPr>
          <p:cNvPr id="65" name="Graphic 23">
            <a:extLst>
              <a:ext uri="{FF2B5EF4-FFF2-40B4-BE49-F238E27FC236}">
                <a16:creationId xmlns:a16="http://schemas.microsoft.com/office/drawing/2014/main" id="{31373BF9-A6FD-4A68-A42C-2CB1C70C283F}"/>
              </a:ext>
            </a:extLst>
          </p:cNvPr>
          <p:cNvGrpSpPr/>
          <p:nvPr/>
        </p:nvGrpSpPr>
        <p:grpSpPr>
          <a:xfrm>
            <a:off x="586943" y="3986405"/>
            <a:ext cx="295203" cy="295203"/>
            <a:chOff x="6261100" y="3891230"/>
            <a:chExt cx="524805" cy="524805"/>
          </a:xfrm>
          <a:solidFill>
            <a:schemeClr val="accent1"/>
          </a:solidFill>
        </p:grpSpPr>
        <p:sp>
          <p:nvSpPr>
            <p:cNvPr id="66" name="Freeform: Shape 42">
              <a:extLst>
                <a:ext uri="{FF2B5EF4-FFF2-40B4-BE49-F238E27FC236}">
                  <a16:creationId xmlns:a16="http://schemas.microsoft.com/office/drawing/2014/main" id="{766E9F44-9322-4941-A922-295C9832E12A}"/>
                </a:ext>
              </a:extLst>
            </p:cNvPr>
            <p:cNvSpPr/>
            <p:nvPr/>
          </p:nvSpPr>
          <p:spPr>
            <a:xfrm>
              <a:off x="6261100" y="4136536"/>
              <a:ext cx="524723" cy="257184"/>
            </a:xfrm>
            <a:custGeom>
              <a:avLst/>
              <a:gdLst>
                <a:gd name="connsiteX0" fmla="*/ 260611 w 524723"/>
                <a:gd name="connsiteY0" fmla="*/ 257185 h 257184"/>
                <a:gd name="connsiteX1" fmla="*/ 207145 w 524723"/>
                <a:gd name="connsiteY1" fmla="*/ 246115 h 257184"/>
                <a:gd name="connsiteX2" fmla="*/ 126245 w 524723"/>
                <a:gd name="connsiteY2" fmla="*/ 210862 h 257184"/>
                <a:gd name="connsiteX3" fmla="*/ 34268 w 524723"/>
                <a:gd name="connsiteY3" fmla="*/ 186836 h 257184"/>
                <a:gd name="connsiteX4" fmla="*/ 7701 w 524723"/>
                <a:gd name="connsiteY4" fmla="*/ 184173 h 257184"/>
                <a:gd name="connsiteX5" fmla="*/ 0 w 524723"/>
                <a:gd name="connsiteY5" fmla="*/ 175644 h 257184"/>
                <a:gd name="connsiteX6" fmla="*/ 0 w 524723"/>
                <a:gd name="connsiteY6" fmla="*/ 92108 h 257184"/>
                <a:gd name="connsiteX7" fmla="*/ 1712 w 524723"/>
                <a:gd name="connsiteY7" fmla="*/ 86968 h 257184"/>
                <a:gd name="connsiteX8" fmla="*/ 124048 w 524723"/>
                <a:gd name="connsiteY8" fmla="*/ 38175 h 257184"/>
                <a:gd name="connsiteX9" fmla="*/ 218320 w 524723"/>
                <a:gd name="connsiteY9" fmla="*/ 77042 h 257184"/>
                <a:gd name="connsiteX10" fmla="*/ 268591 w 524723"/>
                <a:gd name="connsiteY10" fmla="*/ 91133 h 257184"/>
                <a:gd name="connsiteX11" fmla="*/ 349491 w 524723"/>
                <a:gd name="connsiteY11" fmla="*/ 91133 h 257184"/>
                <a:gd name="connsiteX12" fmla="*/ 382547 w 524723"/>
                <a:gd name="connsiteY12" fmla="*/ 109621 h 257184"/>
                <a:gd name="connsiteX13" fmla="*/ 452223 w 524723"/>
                <a:gd name="connsiteY13" fmla="*/ 29156 h 257184"/>
                <a:gd name="connsiteX14" fmla="*/ 510968 w 524723"/>
                <a:gd name="connsiteY14" fmla="*/ 0 h 257184"/>
                <a:gd name="connsiteX15" fmla="*/ 516174 w 524723"/>
                <a:gd name="connsiteY15" fmla="*/ 0 h 257184"/>
                <a:gd name="connsiteX16" fmla="*/ 523332 w 524723"/>
                <a:gd name="connsiteY16" fmla="*/ 3885 h 257184"/>
                <a:gd name="connsiteX17" fmla="*/ 524002 w 524723"/>
                <a:gd name="connsiteY17" fmla="*/ 12020 h 257184"/>
                <a:gd name="connsiteX18" fmla="*/ 460985 w 524723"/>
                <a:gd name="connsiteY18" fmla="*/ 155581 h 257184"/>
                <a:gd name="connsiteX19" fmla="*/ 385947 w 524723"/>
                <a:gd name="connsiteY19" fmla="*/ 219018 h 257184"/>
                <a:gd name="connsiteX20" fmla="*/ 374860 w 524723"/>
                <a:gd name="connsiteY20" fmla="*/ 221794 h 257184"/>
                <a:gd name="connsiteX21" fmla="*/ 310365 w 524723"/>
                <a:gd name="connsiteY21" fmla="*/ 247655 h 257184"/>
                <a:gd name="connsiteX22" fmla="*/ 260611 w 524723"/>
                <a:gd name="connsiteY22" fmla="*/ 257185 h 257184"/>
                <a:gd name="connsiteX23" fmla="*/ 17105 w 524723"/>
                <a:gd name="connsiteY23" fmla="*/ 167886 h 257184"/>
                <a:gd name="connsiteX24" fmla="*/ 35971 w 524723"/>
                <a:gd name="connsiteY24" fmla="*/ 169778 h 257184"/>
                <a:gd name="connsiteX25" fmla="*/ 133070 w 524723"/>
                <a:gd name="connsiteY25" fmla="*/ 195145 h 257184"/>
                <a:gd name="connsiteX26" fmla="*/ 213965 w 524723"/>
                <a:gd name="connsiteY26" fmla="*/ 230397 h 257184"/>
                <a:gd name="connsiteX27" fmla="*/ 304020 w 524723"/>
                <a:gd name="connsiteY27" fmla="*/ 231730 h 257184"/>
                <a:gd name="connsiteX28" fmla="*/ 369043 w 524723"/>
                <a:gd name="connsiteY28" fmla="*/ 205660 h 257184"/>
                <a:gd name="connsiteX29" fmla="*/ 370148 w 524723"/>
                <a:gd name="connsiteY29" fmla="*/ 205305 h 257184"/>
                <a:gd name="connsiteX30" fmla="*/ 381798 w 524723"/>
                <a:gd name="connsiteY30" fmla="*/ 202383 h 257184"/>
                <a:gd name="connsiteX31" fmla="*/ 445329 w 524723"/>
                <a:gd name="connsiteY31" fmla="*/ 148676 h 257184"/>
                <a:gd name="connsiteX32" fmla="*/ 502808 w 524723"/>
                <a:gd name="connsiteY32" fmla="*/ 17734 h 257184"/>
                <a:gd name="connsiteX33" fmla="*/ 465526 w 524723"/>
                <a:gd name="connsiteY33" fmla="*/ 39912 h 257184"/>
                <a:gd name="connsiteX34" fmla="*/ 388339 w 524723"/>
                <a:gd name="connsiteY34" fmla="*/ 129082 h 257184"/>
                <a:gd name="connsiteX35" fmla="*/ 388354 w 524723"/>
                <a:gd name="connsiteY35" fmla="*/ 130083 h 257184"/>
                <a:gd name="connsiteX36" fmla="*/ 349496 w 524723"/>
                <a:gd name="connsiteY36" fmla="*/ 169034 h 257184"/>
                <a:gd name="connsiteX37" fmla="*/ 236623 w 524723"/>
                <a:gd name="connsiteY37" fmla="*/ 169034 h 257184"/>
                <a:gd name="connsiteX38" fmla="*/ 193529 w 524723"/>
                <a:gd name="connsiteY38" fmla="*/ 176042 h 257184"/>
                <a:gd name="connsiteX39" fmla="*/ 190388 w 524723"/>
                <a:gd name="connsiteY39" fmla="*/ 168047 h 257184"/>
                <a:gd name="connsiteX40" fmla="*/ 187731 w 524723"/>
                <a:gd name="connsiteY40" fmla="*/ 159901 h 257184"/>
                <a:gd name="connsiteX41" fmla="*/ 188166 w 524723"/>
                <a:gd name="connsiteY41" fmla="*/ 159759 h 257184"/>
                <a:gd name="connsiteX42" fmla="*/ 236623 w 524723"/>
                <a:gd name="connsiteY42" fmla="*/ 151887 h 257184"/>
                <a:gd name="connsiteX43" fmla="*/ 349496 w 524723"/>
                <a:gd name="connsiteY43" fmla="*/ 151887 h 257184"/>
                <a:gd name="connsiteX44" fmla="*/ 371254 w 524723"/>
                <a:gd name="connsiteY44" fmla="*/ 130078 h 257184"/>
                <a:gd name="connsiteX45" fmla="*/ 349496 w 524723"/>
                <a:gd name="connsiteY45" fmla="*/ 108268 h 257184"/>
                <a:gd name="connsiteX46" fmla="*/ 268596 w 524723"/>
                <a:gd name="connsiteY46" fmla="*/ 108268 h 257184"/>
                <a:gd name="connsiteX47" fmla="*/ 209312 w 524723"/>
                <a:gd name="connsiteY47" fmla="*/ 91604 h 257184"/>
                <a:gd name="connsiteX48" fmla="*/ 120349 w 524723"/>
                <a:gd name="connsiteY48" fmla="*/ 54904 h 257184"/>
                <a:gd name="connsiteX49" fmla="*/ 17110 w 524723"/>
                <a:gd name="connsiteY49" fmla="*/ 95139 h 257184"/>
                <a:gd name="connsiteX50" fmla="*/ 17110 w 524723"/>
                <a:gd name="connsiteY50" fmla="*/ 167886 h 25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24723" h="257184">
                  <a:moveTo>
                    <a:pt x="260611" y="257185"/>
                  </a:moveTo>
                  <a:cubicBezTo>
                    <a:pt x="242333" y="257185"/>
                    <a:pt x="224064" y="253491"/>
                    <a:pt x="207145" y="246115"/>
                  </a:cubicBezTo>
                  <a:lnTo>
                    <a:pt x="126245" y="210862"/>
                  </a:lnTo>
                  <a:cubicBezTo>
                    <a:pt x="96977" y="198101"/>
                    <a:pt x="66031" y="190018"/>
                    <a:pt x="34268" y="186836"/>
                  </a:cubicBezTo>
                  <a:lnTo>
                    <a:pt x="7701" y="184173"/>
                  </a:lnTo>
                  <a:cubicBezTo>
                    <a:pt x="3327" y="183737"/>
                    <a:pt x="0" y="180048"/>
                    <a:pt x="0" y="175644"/>
                  </a:cubicBezTo>
                  <a:lnTo>
                    <a:pt x="0" y="92108"/>
                  </a:lnTo>
                  <a:cubicBezTo>
                    <a:pt x="0" y="90255"/>
                    <a:pt x="602" y="88450"/>
                    <a:pt x="1712" y="86968"/>
                  </a:cubicBezTo>
                  <a:cubicBezTo>
                    <a:pt x="3699" y="84305"/>
                    <a:pt x="51314" y="21951"/>
                    <a:pt x="124048" y="38175"/>
                  </a:cubicBezTo>
                  <a:cubicBezTo>
                    <a:pt x="164955" y="47288"/>
                    <a:pt x="197893" y="64340"/>
                    <a:pt x="218320" y="77042"/>
                  </a:cubicBezTo>
                  <a:cubicBezTo>
                    <a:pt x="233150" y="86263"/>
                    <a:pt x="250532" y="91133"/>
                    <a:pt x="268591" y="91133"/>
                  </a:cubicBezTo>
                  <a:lnTo>
                    <a:pt x="349491" y="91133"/>
                  </a:lnTo>
                  <a:cubicBezTo>
                    <a:pt x="363436" y="91133"/>
                    <a:pt x="375692" y="98528"/>
                    <a:pt x="382547" y="109621"/>
                  </a:cubicBezTo>
                  <a:lnTo>
                    <a:pt x="452223" y="29156"/>
                  </a:lnTo>
                  <a:cubicBezTo>
                    <a:pt x="465731" y="11074"/>
                    <a:pt x="487831" y="0"/>
                    <a:pt x="510968" y="0"/>
                  </a:cubicBezTo>
                  <a:lnTo>
                    <a:pt x="516174" y="0"/>
                  </a:lnTo>
                  <a:cubicBezTo>
                    <a:pt x="519066" y="0"/>
                    <a:pt x="521756" y="1461"/>
                    <a:pt x="523332" y="3885"/>
                  </a:cubicBezTo>
                  <a:cubicBezTo>
                    <a:pt x="524913" y="6306"/>
                    <a:pt x="525162" y="9372"/>
                    <a:pt x="524002" y="12020"/>
                  </a:cubicBezTo>
                  <a:lnTo>
                    <a:pt x="460985" y="155581"/>
                  </a:lnTo>
                  <a:cubicBezTo>
                    <a:pt x="447208" y="186979"/>
                    <a:pt x="419153" y="210695"/>
                    <a:pt x="385947" y="219018"/>
                  </a:cubicBezTo>
                  <a:lnTo>
                    <a:pt x="374860" y="221794"/>
                  </a:lnTo>
                  <a:lnTo>
                    <a:pt x="310365" y="247655"/>
                  </a:lnTo>
                  <a:cubicBezTo>
                    <a:pt x="294493" y="254016"/>
                    <a:pt x="277550" y="257185"/>
                    <a:pt x="260611" y="257185"/>
                  </a:cubicBezTo>
                  <a:close/>
                  <a:moveTo>
                    <a:pt x="17105" y="167886"/>
                  </a:moveTo>
                  <a:lnTo>
                    <a:pt x="35971" y="169778"/>
                  </a:lnTo>
                  <a:cubicBezTo>
                    <a:pt x="69500" y="173138"/>
                    <a:pt x="102168" y="181677"/>
                    <a:pt x="133070" y="195145"/>
                  </a:cubicBezTo>
                  <a:lnTo>
                    <a:pt x="213965" y="230397"/>
                  </a:lnTo>
                  <a:cubicBezTo>
                    <a:pt x="242411" y="242795"/>
                    <a:pt x="275216" y="243280"/>
                    <a:pt x="304020" y="231730"/>
                  </a:cubicBezTo>
                  <a:lnTo>
                    <a:pt x="369043" y="205660"/>
                  </a:lnTo>
                  <a:cubicBezTo>
                    <a:pt x="369405" y="205516"/>
                    <a:pt x="369772" y="205398"/>
                    <a:pt x="370148" y="205305"/>
                  </a:cubicBezTo>
                  <a:lnTo>
                    <a:pt x="381798" y="202383"/>
                  </a:lnTo>
                  <a:cubicBezTo>
                    <a:pt x="409915" y="195335"/>
                    <a:pt x="433669" y="175257"/>
                    <a:pt x="445329" y="148676"/>
                  </a:cubicBezTo>
                  <a:lnTo>
                    <a:pt x="502808" y="17734"/>
                  </a:lnTo>
                  <a:cubicBezTo>
                    <a:pt x="488091" y="19906"/>
                    <a:pt x="474548" y="27856"/>
                    <a:pt x="465526" y="39912"/>
                  </a:cubicBezTo>
                  <a:lnTo>
                    <a:pt x="388339" y="129082"/>
                  </a:lnTo>
                  <a:cubicBezTo>
                    <a:pt x="388349" y="129416"/>
                    <a:pt x="388354" y="129745"/>
                    <a:pt x="388354" y="130083"/>
                  </a:cubicBezTo>
                  <a:cubicBezTo>
                    <a:pt x="388354" y="151559"/>
                    <a:pt x="370922" y="169034"/>
                    <a:pt x="349496" y="169034"/>
                  </a:cubicBezTo>
                  <a:lnTo>
                    <a:pt x="236623" y="169034"/>
                  </a:lnTo>
                  <a:cubicBezTo>
                    <a:pt x="221950" y="169034"/>
                    <a:pt x="207448" y="171393"/>
                    <a:pt x="193529" y="176042"/>
                  </a:cubicBezTo>
                  <a:lnTo>
                    <a:pt x="190388" y="168047"/>
                  </a:lnTo>
                  <a:lnTo>
                    <a:pt x="187731" y="159901"/>
                  </a:lnTo>
                  <a:lnTo>
                    <a:pt x="188166" y="159759"/>
                  </a:lnTo>
                  <a:cubicBezTo>
                    <a:pt x="203788" y="154541"/>
                    <a:pt x="220105" y="151887"/>
                    <a:pt x="236623" y="151887"/>
                  </a:cubicBezTo>
                  <a:lnTo>
                    <a:pt x="349496" y="151887"/>
                  </a:lnTo>
                  <a:cubicBezTo>
                    <a:pt x="361488" y="151887"/>
                    <a:pt x="371254" y="142103"/>
                    <a:pt x="371254" y="130078"/>
                  </a:cubicBezTo>
                  <a:cubicBezTo>
                    <a:pt x="371254" y="118052"/>
                    <a:pt x="361493" y="108268"/>
                    <a:pt x="349496" y="108268"/>
                  </a:cubicBezTo>
                  <a:lnTo>
                    <a:pt x="268596" y="108268"/>
                  </a:lnTo>
                  <a:cubicBezTo>
                    <a:pt x="247347" y="108268"/>
                    <a:pt x="226847" y="102505"/>
                    <a:pt x="209312" y="91604"/>
                  </a:cubicBezTo>
                  <a:cubicBezTo>
                    <a:pt x="190016" y="79602"/>
                    <a:pt x="158908" y="63501"/>
                    <a:pt x="120349" y="54904"/>
                  </a:cubicBezTo>
                  <a:cubicBezTo>
                    <a:pt x="65268" y="42657"/>
                    <a:pt x="25633" y="85031"/>
                    <a:pt x="17110" y="95139"/>
                  </a:cubicBezTo>
                  <a:lnTo>
                    <a:pt x="17110" y="167886"/>
                  </a:ln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 dirty="0"/>
            </a:p>
          </p:txBody>
        </p:sp>
        <p:sp>
          <p:nvSpPr>
            <p:cNvPr id="67" name="Freeform: Shape 43">
              <a:extLst>
                <a:ext uri="{FF2B5EF4-FFF2-40B4-BE49-F238E27FC236}">
                  <a16:creationId xmlns:a16="http://schemas.microsoft.com/office/drawing/2014/main" id="{9CC753E5-3AE2-4927-A2F6-E95EBEC9BB57}"/>
                </a:ext>
              </a:extLst>
            </p:cNvPr>
            <p:cNvSpPr/>
            <p:nvPr/>
          </p:nvSpPr>
          <p:spPr>
            <a:xfrm>
              <a:off x="6544153" y="4007036"/>
              <a:ext cx="120573" cy="127562"/>
            </a:xfrm>
            <a:custGeom>
              <a:avLst/>
              <a:gdLst>
                <a:gd name="connsiteX0" fmla="*/ 53707 w 120573"/>
                <a:gd name="connsiteY0" fmla="*/ 127562 h 127562"/>
                <a:gd name="connsiteX1" fmla="*/ 9576 w 120573"/>
                <a:gd name="connsiteY1" fmla="*/ 115355 h 127562"/>
                <a:gd name="connsiteX2" fmla="*/ 5349 w 120573"/>
                <a:gd name="connsiteY2" fmla="*/ 110574 h 127562"/>
                <a:gd name="connsiteX3" fmla="*/ 13691 w 120573"/>
                <a:gd name="connsiteY3" fmla="*/ 32079 h 127562"/>
                <a:gd name="connsiteX4" fmla="*/ 112370 w 120573"/>
                <a:gd name="connsiteY4" fmla="*/ 402 h 127562"/>
                <a:gd name="connsiteX5" fmla="*/ 120429 w 120573"/>
                <a:gd name="connsiteY5" fmla="*/ 8533 h 127562"/>
                <a:gd name="connsiteX6" fmla="*/ 83259 w 120573"/>
                <a:gd name="connsiteY6" fmla="*/ 119023 h 127562"/>
                <a:gd name="connsiteX7" fmla="*/ 53707 w 120573"/>
                <a:gd name="connsiteY7" fmla="*/ 127562 h 127562"/>
                <a:gd name="connsiteX8" fmla="*/ 20482 w 120573"/>
                <a:gd name="connsiteY8" fmla="*/ 101598 h 127562"/>
                <a:gd name="connsiteX9" fmla="*/ 73914 w 120573"/>
                <a:gd name="connsiteY9" fmla="*/ 104673 h 127562"/>
                <a:gd name="connsiteX10" fmla="*/ 103515 w 120573"/>
                <a:gd name="connsiteY10" fmla="*/ 17200 h 127562"/>
                <a:gd name="connsiteX11" fmla="*/ 27390 w 120573"/>
                <a:gd name="connsiteY11" fmla="*/ 42334 h 127562"/>
                <a:gd name="connsiteX12" fmla="*/ 20482 w 120573"/>
                <a:gd name="connsiteY12" fmla="*/ 101598 h 12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573" h="127562">
                  <a:moveTo>
                    <a:pt x="53707" y="127562"/>
                  </a:moveTo>
                  <a:cubicBezTo>
                    <a:pt x="40556" y="127562"/>
                    <a:pt x="25810" y="123492"/>
                    <a:pt x="9576" y="115355"/>
                  </a:cubicBezTo>
                  <a:cubicBezTo>
                    <a:pt x="7610" y="114364"/>
                    <a:pt x="6093" y="112648"/>
                    <a:pt x="5349" y="110574"/>
                  </a:cubicBezTo>
                  <a:cubicBezTo>
                    <a:pt x="4688" y="108714"/>
                    <a:pt x="-10592" y="64658"/>
                    <a:pt x="13691" y="32079"/>
                  </a:cubicBezTo>
                  <a:cubicBezTo>
                    <a:pt x="31339" y="8396"/>
                    <a:pt x="64520" y="-2271"/>
                    <a:pt x="112370" y="402"/>
                  </a:cubicBezTo>
                  <a:cubicBezTo>
                    <a:pt x="116735" y="642"/>
                    <a:pt x="120214" y="4149"/>
                    <a:pt x="120429" y="8533"/>
                  </a:cubicBezTo>
                  <a:cubicBezTo>
                    <a:pt x="120599" y="11937"/>
                    <a:pt x="124128" y="92275"/>
                    <a:pt x="83259" y="119023"/>
                  </a:cubicBezTo>
                  <a:cubicBezTo>
                    <a:pt x="74569" y="124717"/>
                    <a:pt x="64697" y="127562"/>
                    <a:pt x="53707" y="127562"/>
                  </a:cubicBezTo>
                  <a:close/>
                  <a:moveTo>
                    <a:pt x="20482" y="101598"/>
                  </a:moveTo>
                  <a:cubicBezTo>
                    <a:pt x="42943" y="112157"/>
                    <a:pt x="60899" y="113193"/>
                    <a:pt x="73914" y="104673"/>
                  </a:cubicBezTo>
                  <a:cubicBezTo>
                    <a:pt x="98148" y="88808"/>
                    <a:pt x="103387" y="41711"/>
                    <a:pt x="103515" y="17200"/>
                  </a:cubicBezTo>
                  <a:cubicBezTo>
                    <a:pt x="66022" y="16282"/>
                    <a:pt x="40497" y="24752"/>
                    <a:pt x="27390" y="42334"/>
                  </a:cubicBezTo>
                  <a:cubicBezTo>
                    <a:pt x="11792" y="63271"/>
                    <a:pt x="17854" y="92069"/>
                    <a:pt x="20482" y="101598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 dirty="0"/>
            </a:p>
          </p:txBody>
        </p:sp>
        <p:sp>
          <p:nvSpPr>
            <p:cNvPr id="68" name="Freeform: Shape 44">
              <a:extLst>
                <a:ext uri="{FF2B5EF4-FFF2-40B4-BE49-F238E27FC236}">
                  <a16:creationId xmlns:a16="http://schemas.microsoft.com/office/drawing/2014/main" id="{62C14592-986A-49BB-8B81-8BA3DDF2B181}"/>
                </a:ext>
              </a:extLst>
            </p:cNvPr>
            <p:cNvSpPr/>
            <p:nvPr/>
          </p:nvSpPr>
          <p:spPr>
            <a:xfrm>
              <a:off x="6383491" y="3891816"/>
              <a:ext cx="138565" cy="130478"/>
            </a:xfrm>
            <a:custGeom>
              <a:avLst/>
              <a:gdLst>
                <a:gd name="connsiteX0" fmla="*/ 83599 w 138565"/>
                <a:gd name="connsiteY0" fmla="*/ 130478 h 130478"/>
                <a:gd name="connsiteX1" fmla="*/ 35680 w 138565"/>
                <a:gd name="connsiteY1" fmla="*/ 116015 h 130478"/>
                <a:gd name="connsiteX2" fmla="*/ 306 w 138565"/>
                <a:gd name="connsiteY2" fmla="*/ 8399 h 130478"/>
                <a:gd name="connsiteX3" fmla="*/ 8345 w 138565"/>
                <a:gd name="connsiteY3" fmla="*/ 238 h 130478"/>
                <a:gd name="connsiteX4" fmla="*/ 129051 w 138565"/>
                <a:gd name="connsiteY4" fmla="*/ 39669 h 130478"/>
                <a:gd name="connsiteX5" fmla="*/ 125720 w 138565"/>
                <a:gd name="connsiteY5" fmla="*/ 120002 h 130478"/>
                <a:gd name="connsiteX6" fmla="*/ 120989 w 138565"/>
                <a:gd name="connsiteY6" fmla="*/ 124284 h 130478"/>
                <a:gd name="connsiteX7" fmla="*/ 83599 w 138565"/>
                <a:gd name="connsiteY7" fmla="*/ 130478 h 130478"/>
                <a:gd name="connsiteX8" fmla="*/ 118038 w 138565"/>
                <a:gd name="connsiteY8" fmla="*/ 116241 h 130478"/>
                <a:gd name="connsiteX9" fmla="*/ 118121 w 138565"/>
                <a:gd name="connsiteY9" fmla="*/ 116241 h 130478"/>
                <a:gd name="connsiteX10" fmla="*/ 17136 w 138565"/>
                <a:gd name="connsiteY10" fmla="*/ 17104 h 130478"/>
                <a:gd name="connsiteX11" fmla="*/ 45784 w 138565"/>
                <a:gd name="connsiteY11" fmla="*/ 102185 h 130478"/>
                <a:gd name="connsiteX12" fmla="*/ 111908 w 138565"/>
                <a:gd name="connsiteY12" fmla="*/ 109208 h 130478"/>
                <a:gd name="connsiteX13" fmla="*/ 114824 w 138565"/>
                <a:gd name="connsiteY13" fmla="*/ 49173 h 130478"/>
                <a:gd name="connsiteX14" fmla="*/ 17136 w 138565"/>
                <a:gd name="connsiteY14" fmla="*/ 17104 h 13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565" h="130478">
                  <a:moveTo>
                    <a:pt x="83599" y="130478"/>
                  </a:moveTo>
                  <a:cubicBezTo>
                    <a:pt x="68436" y="130478"/>
                    <a:pt x="50946" y="127221"/>
                    <a:pt x="35680" y="116015"/>
                  </a:cubicBezTo>
                  <a:cubicBezTo>
                    <a:pt x="9788" y="96996"/>
                    <a:pt x="-2111" y="60787"/>
                    <a:pt x="306" y="8399"/>
                  </a:cubicBezTo>
                  <a:cubicBezTo>
                    <a:pt x="512" y="4019"/>
                    <a:pt x="3976" y="498"/>
                    <a:pt x="8345" y="238"/>
                  </a:cubicBezTo>
                  <a:cubicBezTo>
                    <a:pt x="12044" y="27"/>
                    <a:pt x="99592" y="-4657"/>
                    <a:pt x="129051" y="39669"/>
                  </a:cubicBezTo>
                  <a:cubicBezTo>
                    <a:pt x="142770" y="60301"/>
                    <a:pt x="141645" y="87324"/>
                    <a:pt x="125720" y="120002"/>
                  </a:cubicBezTo>
                  <a:cubicBezTo>
                    <a:pt x="124750" y="121988"/>
                    <a:pt x="123058" y="123524"/>
                    <a:pt x="120989" y="124284"/>
                  </a:cubicBezTo>
                  <a:cubicBezTo>
                    <a:pt x="119839" y="124710"/>
                    <a:pt x="103786" y="130478"/>
                    <a:pt x="83599" y="130478"/>
                  </a:cubicBezTo>
                  <a:close/>
                  <a:moveTo>
                    <a:pt x="118038" y="116241"/>
                  </a:moveTo>
                  <a:lnTo>
                    <a:pt x="118121" y="116241"/>
                  </a:lnTo>
                  <a:close/>
                  <a:moveTo>
                    <a:pt x="17136" y="17104"/>
                  </a:moveTo>
                  <a:cubicBezTo>
                    <a:pt x="16399" y="59066"/>
                    <a:pt x="26022" y="87668"/>
                    <a:pt x="45784" y="102185"/>
                  </a:cubicBezTo>
                  <a:cubicBezTo>
                    <a:pt x="69444" y="119561"/>
                    <a:pt x="101750" y="112175"/>
                    <a:pt x="111908" y="109208"/>
                  </a:cubicBezTo>
                  <a:cubicBezTo>
                    <a:pt x="123528" y="83931"/>
                    <a:pt x="124511" y="63749"/>
                    <a:pt x="114824" y="49173"/>
                  </a:cubicBezTo>
                  <a:cubicBezTo>
                    <a:pt x="96819" y="22082"/>
                    <a:pt x="44017" y="16785"/>
                    <a:pt x="17136" y="17104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 dirty="0"/>
            </a:p>
          </p:txBody>
        </p:sp>
        <p:sp>
          <p:nvSpPr>
            <p:cNvPr id="69" name="Freeform: Shape 45">
              <a:extLst>
                <a:ext uri="{FF2B5EF4-FFF2-40B4-BE49-F238E27FC236}">
                  <a16:creationId xmlns:a16="http://schemas.microsoft.com/office/drawing/2014/main" id="{C60662EB-B087-4233-BEB1-B42659B9B36E}"/>
                </a:ext>
              </a:extLst>
            </p:cNvPr>
            <p:cNvSpPr/>
            <p:nvPr/>
          </p:nvSpPr>
          <p:spPr>
            <a:xfrm>
              <a:off x="6435357" y="3946666"/>
              <a:ext cx="183786" cy="295127"/>
            </a:xfrm>
            <a:custGeom>
              <a:avLst/>
              <a:gdLst>
                <a:gd name="connsiteX0" fmla="*/ 98512 w 183786"/>
                <a:gd name="connsiteY0" fmla="*/ 295127 h 295127"/>
                <a:gd name="connsiteX1" fmla="*/ 97701 w 183786"/>
                <a:gd name="connsiteY1" fmla="*/ 295088 h 295127"/>
                <a:gd name="connsiteX2" fmla="*/ 89965 w 183786"/>
                <a:gd name="connsiteY2" fmla="*/ 286123 h 295127"/>
                <a:gd name="connsiteX3" fmla="*/ 92500 w 183786"/>
                <a:gd name="connsiteY3" fmla="*/ 257413 h 295127"/>
                <a:gd name="connsiteX4" fmla="*/ 5127 w 183786"/>
                <a:gd name="connsiteY4" fmla="*/ 16422 h 295127"/>
                <a:gd name="connsiteX5" fmla="*/ 718 w 183786"/>
                <a:gd name="connsiteY5" fmla="*/ 5132 h 295127"/>
                <a:gd name="connsiteX6" fmla="*/ 11981 w 183786"/>
                <a:gd name="connsiteY6" fmla="*/ 719 h 295127"/>
                <a:gd name="connsiteX7" fmla="*/ 107482 w 183786"/>
                <a:gd name="connsiteY7" fmla="*/ 166501 h 295127"/>
                <a:gd name="connsiteX8" fmla="*/ 109546 w 183786"/>
                <a:gd name="connsiteY8" fmla="*/ 189055 h 295127"/>
                <a:gd name="connsiteX9" fmla="*/ 171047 w 183786"/>
                <a:gd name="connsiteY9" fmla="*/ 107418 h 295127"/>
                <a:gd name="connsiteX10" fmla="*/ 182690 w 183786"/>
                <a:gd name="connsiteY10" fmla="*/ 110685 h 295127"/>
                <a:gd name="connsiteX11" fmla="*/ 179451 w 183786"/>
                <a:gd name="connsiteY11" fmla="*/ 122342 h 295127"/>
                <a:gd name="connsiteX12" fmla="*/ 109682 w 183786"/>
                <a:gd name="connsiteY12" fmla="*/ 258103 h 295127"/>
                <a:gd name="connsiteX13" fmla="*/ 106972 w 183786"/>
                <a:gd name="connsiteY13" fmla="*/ 287731 h 295127"/>
                <a:gd name="connsiteX14" fmla="*/ 98512 w 183786"/>
                <a:gd name="connsiteY14" fmla="*/ 295127 h 29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3786" h="295127">
                  <a:moveTo>
                    <a:pt x="98512" y="295127"/>
                  </a:moveTo>
                  <a:cubicBezTo>
                    <a:pt x="98244" y="295127"/>
                    <a:pt x="97975" y="295112"/>
                    <a:pt x="97701" y="295088"/>
                  </a:cubicBezTo>
                  <a:cubicBezTo>
                    <a:pt x="93145" y="294656"/>
                    <a:pt x="89736" y="290708"/>
                    <a:pt x="89965" y="286123"/>
                  </a:cubicBezTo>
                  <a:cubicBezTo>
                    <a:pt x="90469" y="276040"/>
                    <a:pt x="91330" y="266475"/>
                    <a:pt x="92500" y="257413"/>
                  </a:cubicBezTo>
                  <a:cubicBezTo>
                    <a:pt x="96056" y="196755"/>
                    <a:pt x="94223" y="55500"/>
                    <a:pt x="5127" y="16422"/>
                  </a:cubicBezTo>
                  <a:cubicBezTo>
                    <a:pt x="802" y="14524"/>
                    <a:pt x="-1174" y="9473"/>
                    <a:pt x="718" y="5132"/>
                  </a:cubicBezTo>
                  <a:cubicBezTo>
                    <a:pt x="2607" y="802"/>
                    <a:pt x="7661" y="-1175"/>
                    <a:pt x="11981" y="719"/>
                  </a:cubicBezTo>
                  <a:cubicBezTo>
                    <a:pt x="64484" y="23744"/>
                    <a:pt x="97514" y="81072"/>
                    <a:pt x="107482" y="166501"/>
                  </a:cubicBezTo>
                  <a:cubicBezTo>
                    <a:pt x="108376" y="174156"/>
                    <a:pt x="109047" y="181704"/>
                    <a:pt x="109546" y="189055"/>
                  </a:cubicBezTo>
                  <a:cubicBezTo>
                    <a:pt x="133011" y="129620"/>
                    <a:pt x="168908" y="108619"/>
                    <a:pt x="171047" y="107418"/>
                  </a:cubicBezTo>
                  <a:cubicBezTo>
                    <a:pt x="175157" y="105087"/>
                    <a:pt x="180372" y="106569"/>
                    <a:pt x="182690" y="110685"/>
                  </a:cubicBezTo>
                  <a:cubicBezTo>
                    <a:pt x="184995" y="114804"/>
                    <a:pt x="183547" y="120017"/>
                    <a:pt x="179451" y="122342"/>
                  </a:cubicBezTo>
                  <a:cubicBezTo>
                    <a:pt x="178547" y="122872"/>
                    <a:pt x="123500" y="155986"/>
                    <a:pt x="109682" y="258103"/>
                  </a:cubicBezTo>
                  <a:cubicBezTo>
                    <a:pt x="108630" y="275574"/>
                    <a:pt x="107115" y="286711"/>
                    <a:pt x="106972" y="287731"/>
                  </a:cubicBezTo>
                  <a:cubicBezTo>
                    <a:pt x="106381" y="292007"/>
                    <a:pt x="102735" y="295127"/>
                    <a:pt x="98512" y="295127"/>
                  </a:cubicBezTo>
                  <a:close/>
                </a:path>
              </a:pathLst>
            </a:custGeom>
            <a:grpFill/>
            <a:ln w="12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900" dirty="0"/>
            </a:p>
          </p:txBody>
        </p:sp>
      </p:grpSp>
      <p:grpSp>
        <p:nvGrpSpPr>
          <p:cNvPr id="70" name="Graphic 300">
            <a:extLst>
              <a:ext uri="{FF2B5EF4-FFF2-40B4-BE49-F238E27FC236}">
                <a16:creationId xmlns:a16="http://schemas.microsoft.com/office/drawing/2014/main" id="{CF083672-5CBD-4108-A797-FF9541BF7FF7}"/>
              </a:ext>
            </a:extLst>
          </p:cNvPr>
          <p:cNvGrpSpPr/>
          <p:nvPr/>
        </p:nvGrpSpPr>
        <p:grpSpPr>
          <a:xfrm>
            <a:off x="564141" y="4569393"/>
            <a:ext cx="317353" cy="375581"/>
            <a:chOff x="4115685" y="990600"/>
            <a:chExt cx="3960618" cy="4876799"/>
          </a:xfrm>
          <a:solidFill>
            <a:schemeClr val="accent1"/>
          </a:solidFill>
        </p:grpSpPr>
        <p:sp>
          <p:nvSpPr>
            <p:cNvPr id="71" name="Freeform: Shape 24">
              <a:extLst>
                <a:ext uri="{FF2B5EF4-FFF2-40B4-BE49-F238E27FC236}">
                  <a16:creationId xmlns:a16="http://schemas.microsoft.com/office/drawing/2014/main" id="{66FE5EA9-7EA6-4B95-8E27-61BBAF48EE21}"/>
                </a:ext>
              </a:extLst>
            </p:cNvPr>
            <p:cNvSpPr/>
            <p:nvPr/>
          </p:nvSpPr>
          <p:spPr>
            <a:xfrm>
              <a:off x="4879171" y="1754095"/>
              <a:ext cx="2433637" cy="4113304"/>
            </a:xfrm>
            <a:custGeom>
              <a:avLst/>
              <a:gdLst>
                <a:gd name="connsiteX0" fmla="*/ 1216819 w 2433637"/>
                <a:gd name="connsiteY0" fmla="*/ 0 h 4113304"/>
                <a:gd name="connsiteX1" fmla="*/ 0 w 2433637"/>
                <a:gd name="connsiteY1" fmla="*/ 1216819 h 4113304"/>
                <a:gd name="connsiteX2" fmla="*/ 345043 w 2433637"/>
                <a:gd name="connsiteY2" fmla="*/ 2140468 h 4113304"/>
                <a:gd name="connsiteX3" fmla="*/ 613553 w 2433637"/>
                <a:gd name="connsiteY3" fmla="*/ 2610755 h 4113304"/>
                <a:gd name="connsiteX4" fmla="*/ 680409 w 2433637"/>
                <a:gd name="connsiteY4" fmla="*/ 3053953 h 4113304"/>
                <a:gd name="connsiteX5" fmla="*/ 606028 w 2433637"/>
                <a:gd name="connsiteY5" fmla="*/ 3053953 h 4113304"/>
                <a:gd name="connsiteX6" fmla="*/ 534448 w 2433637"/>
                <a:gd name="connsiteY6" fmla="*/ 3125534 h 4113304"/>
                <a:gd name="connsiteX7" fmla="*/ 534448 w 2433637"/>
                <a:gd name="connsiteY7" fmla="*/ 3812677 h 4113304"/>
                <a:gd name="connsiteX8" fmla="*/ 835076 w 2433637"/>
                <a:gd name="connsiteY8" fmla="*/ 4113305 h 4113304"/>
                <a:gd name="connsiteX9" fmla="*/ 1598571 w 2433637"/>
                <a:gd name="connsiteY9" fmla="*/ 4113305 h 4113304"/>
                <a:gd name="connsiteX10" fmla="*/ 1899200 w 2433637"/>
                <a:gd name="connsiteY10" fmla="*/ 3812677 h 4113304"/>
                <a:gd name="connsiteX11" fmla="*/ 1899200 w 2433637"/>
                <a:gd name="connsiteY11" fmla="*/ 3125534 h 4113304"/>
                <a:gd name="connsiteX12" fmla="*/ 1827619 w 2433637"/>
                <a:gd name="connsiteY12" fmla="*/ 3053953 h 4113304"/>
                <a:gd name="connsiteX13" fmla="*/ 1753238 w 2433637"/>
                <a:gd name="connsiteY13" fmla="*/ 3053953 h 4113304"/>
                <a:gd name="connsiteX14" fmla="*/ 1820104 w 2433637"/>
                <a:gd name="connsiteY14" fmla="*/ 2610746 h 4113304"/>
                <a:gd name="connsiteX15" fmla="*/ 1885512 w 2433637"/>
                <a:gd name="connsiteY15" fmla="*/ 2441639 h 4113304"/>
                <a:gd name="connsiteX16" fmla="*/ 1853184 w 2433637"/>
                <a:gd name="connsiteY16" fmla="*/ 2345712 h 4113304"/>
                <a:gd name="connsiteX17" fmla="*/ 1757258 w 2433637"/>
                <a:gd name="connsiteY17" fmla="*/ 2378040 h 4113304"/>
                <a:gd name="connsiteX18" fmla="*/ 1682449 w 2433637"/>
                <a:gd name="connsiteY18" fmla="*/ 2571417 h 4113304"/>
                <a:gd name="connsiteX19" fmla="*/ 1609382 w 2433637"/>
                <a:gd name="connsiteY19" fmla="*/ 3053953 h 4113304"/>
                <a:gd name="connsiteX20" fmla="*/ 824275 w 2433637"/>
                <a:gd name="connsiteY20" fmla="*/ 3053953 h 4113304"/>
                <a:gd name="connsiteX21" fmla="*/ 751208 w 2433637"/>
                <a:gd name="connsiteY21" fmla="*/ 2571417 h 4113304"/>
                <a:gd name="connsiteX22" fmla="*/ 457791 w 2433637"/>
                <a:gd name="connsiteY22" fmla="*/ 2052228 h 4113304"/>
                <a:gd name="connsiteX23" fmla="*/ 143161 w 2433637"/>
                <a:gd name="connsiteY23" fmla="*/ 1216819 h 4113304"/>
                <a:gd name="connsiteX24" fmla="*/ 1216819 w 2433637"/>
                <a:gd name="connsiteY24" fmla="*/ 143161 h 4113304"/>
                <a:gd name="connsiteX25" fmla="*/ 2290477 w 2433637"/>
                <a:gd name="connsiteY25" fmla="*/ 1216819 h 4113304"/>
                <a:gd name="connsiteX26" fmla="*/ 1975876 w 2433637"/>
                <a:gd name="connsiteY26" fmla="*/ 2052237 h 4113304"/>
                <a:gd name="connsiteX27" fmla="*/ 1930613 w 2433637"/>
                <a:gd name="connsiteY27" fmla="*/ 2126971 h 4113304"/>
                <a:gd name="connsiteX28" fmla="*/ 1956759 w 2433637"/>
                <a:gd name="connsiteY28" fmla="*/ 2191198 h 4113304"/>
                <a:gd name="connsiteX29" fmla="*/ 2025234 w 2433637"/>
                <a:gd name="connsiteY29" fmla="*/ 2203095 h 4113304"/>
                <a:gd name="connsiteX30" fmla="*/ 2088614 w 2433637"/>
                <a:gd name="connsiteY30" fmla="*/ 2140458 h 4113304"/>
                <a:gd name="connsiteX31" fmla="*/ 2433638 w 2433637"/>
                <a:gd name="connsiteY31" fmla="*/ 1216809 h 4113304"/>
                <a:gd name="connsiteX32" fmla="*/ 1216819 w 2433637"/>
                <a:gd name="connsiteY32" fmla="*/ 0 h 4113304"/>
                <a:gd name="connsiteX33" fmla="*/ 1756039 w 2433637"/>
                <a:gd name="connsiteY33" fmla="*/ 3812677 h 4113304"/>
                <a:gd name="connsiteX34" fmla="*/ 1598571 w 2433637"/>
                <a:gd name="connsiteY34" fmla="*/ 3970144 h 4113304"/>
                <a:gd name="connsiteX35" fmla="*/ 835076 w 2433637"/>
                <a:gd name="connsiteY35" fmla="*/ 3970144 h 4113304"/>
                <a:gd name="connsiteX36" fmla="*/ 677609 w 2433637"/>
                <a:gd name="connsiteY36" fmla="*/ 3812677 h 4113304"/>
                <a:gd name="connsiteX37" fmla="*/ 677609 w 2433637"/>
                <a:gd name="connsiteY37" fmla="*/ 3807905 h 4113304"/>
                <a:gd name="connsiteX38" fmla="*/ 1756039 w 2433637"/>
                <a:gd name="connsiteY38" fmla="*/ 3807905 h 4113304"/>
                <a:gd name="connsiteX39" fmla="*/ 1756039 w 2433637"/>
                <a:gd name="connsiteY39" fmla="*/ 3812677 h 4113304"/>
                <a:gd name="connsiteX40" fmla="*/ 1756039 w 2433637"/>
                <a:gd name="connsiteY40" fmla="*/ 3664753 h 4113304"/>
                <a:gd name="connsiteX41" fmla="*/ 677609 w 2433637"/>
                <a:gd name="connsiteY41" fmla="*/ 3664753 h 4113304"/>
                <a:gd name="connsiteX42" fmla="*/ 677609 w 2433637"/>
                <a:gd name="connsiteY42" fmla="*/ 3502514 h 4113304"/>
                <a:gd name="connsiteX43" fmla="*/ 1756039 w 2433637"/>
                <a:gd name="connsiteY43" fmla="*/ 3502514 h 4113304"/>
                <a:gd name="connsiteX44" fmla="*/ 1756039 w 2433637"/>
                <a:gd name="connsiteY44" fmla="*/ 3664753 h 4113304"/>
                <a:gd name="connsiteX45" fmla="*/ 1756039 w 2433637"/>
                <a:gd name="connsiteY45" fmla="*/ 3197114 h 4113304"/>
                <a:gd name="connsiteX46" fmla="*/ 1756039 w 2433637"/>
                <a:gd name="connsiteY46" fmla="*/ 3359353 h 4113304"/>
                <a:gd name="connsiteX47" fmla="*/ 677609 w 2433637"/>
                <a:gd name="connsiteY47" fmla="*/ 3359353 h 4113304"/>
                <a:gd name="connsiteX48" fmla="*/ 677609 w 2433637"/>
                <a:gd name="connsiteY48" fmla="*/ 3197114 h 4113304"/>
                <a:gd name="connsiteX49" fmla="*/ 1756039 w 2433637"/>
                <a:gd name="connsiteY49" fmla="*/ 3197114 h 4113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433637" h="4113304">
                  <a:moveTo>
                    <a:pt x="1216819" y="0"/>
                  </a:moveTo>
                  <a:cubicBezTo>
                    <a:pt x="545859" y="0"/>
                    <a:pt x="0" y="545859"/>
                    <a:pt x="0" y="1216819"/>
                  </a:cubicBezTo>
                  <a:cubicBezTo>
                    <a:pt x="0" y="1699594"/>
                    <a:pt x="175403" y="1923726"/>
                    <a:pt x="345043" y="2140468"/>
                  </a:cubicBezTo>
                  <a:cubicBezTo>
                    <a:pt x="453685" y="2279295"/>
                    <a:pt x="556308" y="2410425"/>
                    <a:pt x="613553" y="2610755"/>
                  </a:cubicBezTo>
                  <a:cubicBezTo>
                    <a:pt x="645300" y="2721864"/>
                    <a:pt x="669227" y="2938291"/>
                    <a:pt x="680409" y="3053953"/>
                  </a:cubicBezTo>
                  <a:lnTo>
                    <a:pt x="606028" y="3053953"/>
                  </a:lnTo>
                  <a:cubicBezTo>
                    <a:pt x="566499" y="3053953"/>
                    <a:pt x="534448" y="3086005"/>
                    <a:pt x="534448" y="3125534"/>
                  </a:cubicBezTo>
                  <a:lnTo>
                    <a:pt x="534448" y="3812677"/>
                  </a:lnTo>
                  <a:cubicBezTo>
                    <a:pt x="534448" y="3978440"/>
                    <a:pt x="669312" y="4113305"/>
                    <a:pt x="835076" y="4113305"/>
                  </a:cubicBezTo>
                  <a:lnTo>
                    <a:pt x="1598571" y="4113305"/>
                  </a:lnTo>
                  <a:cubicBezTo>
                    <a:pt x="1764335" y="4113305"/>
                    <a:pt x="1899200" y="3978440"/>
                    <a:pt x="1899200" y="3812677"/>
                  </a:cubicBezTo>
                  <a:lnTo>
                    <a:pt x="1899200" y="3125534"/>
                  </a:lnTo>
                  <a:cubicBezTo>
                    <a:pt x="1899200" y="3086005"/>
                    <a:pt x="1867148" y="3053953"/>
                    <a:pt x="1827619" y="3053953"/>
                  </a:cubicBezTo>
                  <a:lnTo>
                    <a:pt x="1753238" y="3053953"/>
                  </a:lnTo>
                  <a:cubicBezTo>
                    <a:pt x="1764402" y="2938310"/>
                    <a:pt x="1788328" y="2721931"/>
                    <a:pt x="1820104" y="2610746"/>
                  </a:cubicBezTo>
                  <a:cubicBezTo>
                    <a:pt x="1836963" y="2551710"/>
                    <a:pt x="1858366" y="2496398"/>
                    <a:pt x="1885512" y="2441639"/>
                  </a:cubicBezTo>
                  <a:cubicBezTo>
                    <a:pt x="1903076" y="2406225"/>
                    <a:pt x="1888608" y="2363276"/>
                    <a:pt x="1853184" y="2345712"/>
                  </a:cubicBezTo>
                  <a:cubicBezTo>
                    <a:pt x="1817770" y="2328148"/>
                    <a:pt x="1774812" y="2342617"/>
                    <a:pt x="1757258" y="2378040"/>
                  </a:cubicBezTo>
                  <a:cubicBezTo>
                    <a:pt x="1726206" y="2440677"/>
                    <a:pt x="1701737" y="2503923"/>
                    <a:pt x="1682449" y="2571417"/>
                  </a:cubicBezTo>
                  <a:cubicBezTo>
                    <a:pt x="1645939" y="2699176"/>
                    <a:pt x="1620279" y="2938110"/>
                    <a:pt x="1609382" y="3053953"/>
                  </a:cubicBezTo>
                  <a:lnTo>
                    <a:pt x="824275" y="3053953"/>
                  </a:lnTo>
                  <a:cubicBezTo>
                    <a:pt x="813378" y="2938110"/>
                    <a:pt x="787708" y="2699176"/>
                    <a:pt x="751208" y="2571417"/>
                  </a:cubicBezTo>
                  <a:cubicBezTo>
                    <a:pt x="686295" y="2344198"/>
                    <a:pt x="570128" y="2195770"/>
                    <a:pt x="457791" y="2052228"/>
                  </a:cubicBezTo>
                  <a:cubicBezTo>
                    <a:pt x="295990" y="1845507"/>
                    <a:pt x="143161" y="1650235"/>
                    <a:pt x="143161" y="1216819"/>
                  </a:cubicBezTo>
                  <a:cubicBezTo>
                    <a:pt x="143161" y="624802"/>
                    <a:pt x="624802" y="143161"/>
                    <a:pt x="1216819" y="143161"/>
                  </a:cubicBezTo>
                  <a:cubicBezTo>
                    <a:pt x="1808836" y="143161"/>
                    <a:pt x="2290477" y="624802"/>
                    <a:pt x="2290477" y="1216819"/>
                  </a:cubicBezTo>
                  <a:cubicBezTo>
                    <a:pt x="2290477" y="1650235"/>
                    <a:pt x="2137658" y="1845507"/>
                    <a:pt x="1975876" y="2052237"/>
                  </a:cubicBezTo>
                  <a:cubicBezTo>
                    <a:pt x="1958340" y="2074631"/>
                    <a:pt x="1934128" y="2097377"/>
                    <a:pt x="1930613" y="2126971"/>
                  </a:cubicBezTo>
                  <a:cubicBezTo>
                    <a:pt x="1927717" y="2151259"/>
                    <a:pt x="1937709" y="2175844"/>
                    <a:pt x="1956759" y="2191198"/>
                  </a:cubicBezTo>
                  <a:cubicBezTo>
                    <a:pt x="1975856" y="2206590"/>
                    <a:pt x="2002050" y="2211143"/>
                    <a:pt x="2025234" y="2203095"/>
                  </a:cubicBezTo>
                  <a:cubicBezTo>
                    <a:pt x="2054257" y="2193017"/>
                    <a:pt x="2070640" y="2163413"/>
                    <a:pt x="2088614" y="2140458"/>
                  </a:cubicBezTo>
                  <a:cubicBezTo>
                    <a:pt x="2258235" y="1923707"/>
                    <a:pt x="2433638" y="1699574"/>
                    <a:pt x="2433638" y="1216809"/>
                  </a:cubicBezTo>
                  <a:cubicBezTo>
                    <a:pt x="2433638" y="545849"/>
                    <a:pt x="1887779" y="0"/>
                    <a:pt x="1216819" y="0"/>
                  </a:cubicBezTo>
                  <a:close/>
                  <a:moveTo>
                    <a:pt x="1756039" y="3812677"/>
                  </a:moveTo>
                  <a:cubicBezTo>
                    <a:pt x="1756039" y="3899506"/>
                    <a:pt x="1685392" y="3970144"/>
                    <a:pt x="1598571" y="3970144"/>
                  </a:cubicBezTo>
                  <a:lnTo>
                    <a:pt x="835076" y="3970144"/>
                  </a:lnTo>
                  <a:cubicBezTo>
                    <a:pt x="748246" y="3970144"/>
                    <a:pt x="677609" y="3899497"/>
                    <a:pt x="677609" y="3812677"/>
                  </a:cubicBezTo>
                  <a:lnTo>
                    <a:pt x="677609" y="3807905"/>
                  </a:lnTo>
                  <a:lnTo>
                    <a:pt x="1756039" y="3807905"/>
                  </a:lnTo>
                  <a:lnTo>
                    <a:pt x="1756039" y="3812677"/>
                  </a:lnTo>
                  <a:close/>
                  <a:moveTo>
                    <a:pt x="1756039" y="3664753"/>
                  </a:moveTo>
                  <a:lnTo>
                    <a:pt x="677609" y="3664753"/>
                  </a:lnTo>
                  <a:lnTo>
                    <a:pt x="677609" y="3502514"/>
                  </a:lnTo>
                  <a:lnTo>
                    <a:pt x="1756039" y="3502514"/>
                  </a:lnTo>
                  <a:lnTo>
                    <a:pt x="1756039" y="3664753"/>
                  </a:lnTo>
                  <a:close/>
                  <a:moveTo>
                    <a:pt x="1756039" y="3197114"/>
                  </a:moveTo>
                  <a:lnTo>
                    <a:pt x="1756039" y="3359353"/>
                  </a:lnTo>
                  <a:lnTo>
                    <a:pt x="677609" y="3359353"/>
                  </a:lnTo>
                  <a:lnTo>
                    <a:pt x="677609" y="3197114"/>
                  </a:lnTo>
                  <a:lnTo>
                    <a:pt x="1756039" y="31971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2" name="Freeform: Shape 26">
              <a:extLst>
                <a:ext uri="{FF2B5EF4-FFF2-40B4-BE49-F238E27FC236}">
                  <a16:creationId xmlns:a16="http://schemas.microsoft.com/office/drawing/2014/main" id="{CB66E670-D0F0-4F4E-8059-E4D67C2ED1B5}"/>
                </a:ext>
              </a:extLst>
            </p:cNvPr>
            <p:cNvSpPr/>
            <p:nvPr/>
          </p:nvSpPr>
          <p:spPr>
            <a:xfrm>
              <a:off x="6024410" y="990600"/>
              <a:ext cx="143160" cy="448560"/>
            </a:xfrm>
            <a:custGeom>
              <a:avLst/>
              <a:gdLst>
                <a:gd name="connsiteX0" fmla="*/ 71580 w 143160"/>
                <a:gd name="connsiteY0" fmla="*/ 0 h 448560"/>
                <a:gd name="connsiteX1" fmla="*/ 0 w 143160"/>
                <a:gd name="connsiteY1" fmla="*/ 71580 h 448560"/>
                <a:gd name="connsiteX2" fmla="*/ 0 w 143160"/>
                <a:gd name="connsiteY2" fmla="*/ 376980 h 448560"/>
                <a:gd name="connsiteX3" fmla="*/ 71580 w 143160"/>
                <a:gd name="connsiteY3" fmla="*/ 448561 h 448560"/>
                <a:gd name="connsiteX4" fmla="*/ 143161 w 143160"/>
                <a:gd name="connsiteY4" fmla="*/ 376980 h 448560"/>
                <a:gd name="connsiteX5" fmla="*/ 143161 w 143160"/>
                <a:gd name="connsiteY5" fmla="*/ 71580 h 448560"/>
                <a:gd name="connsiteX6" fmla="*/ 71580 w 143160"/>
                <a:gd name="connsiteY6" fmla="*/ 0 h 44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160" h="448560">
                  <a:moveTo>
                    <a:pt x="71580" y="0"/>
                  </a:moveTo>
                  <a:cubicBezTo>
                    <a:pt x="32052" y="0"/>
                    <a:pt x="0" y="32052"/>
                    <a:pt x="0" y="71580"/>
                  </a:cubicBezTo>
                  <a:lnTo>
                    <a:pt x="0" y="376980"/>
                  </a:lnTo>
                  <a:cubicBezTo>
                    <a:pt x="0" y="416509"/>
                    <a:pt x="32052" y="448561"/>
                    <a:pt x="71580" y="448561"/>
                  </a:cubicBezTo>
                  <a:cubicBezTo>
                    <a:pt x="111109" y="448561"/>
                    <a:pt x="143161" y="416509"/>
                    <a:pt x="143161" y="376980"/>
                  </a:cubicBezTo>
                  <a:lnTo>
                    <a:pt x="143161" y="71580"/>
                  </a:lnTo>
                  <a:cubicBezTo>
                    <a:pt x="143161" y="32052"/>
                    <a:pt x="111119" y="0"/>
                    <a:pt x="7158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3" name="Freeform: Shape 27">
              <a:extLst>
                <a:ext uri="{FF2B5EF4-FFF2-40B4-BE49-F238E27FC236}">
                  <a16:creationId xmlns:a16="http://schemas.microsoft.com/office/drawing/2014/main" id="{5AF7B3C1-B7D9-4EB1-B636-C2D3767D3F60}"/>
                </a:ext>
              </a:extLst>
            </p:cNvPr>
            <p:cNvSpPr/>
            <p:nvPr/>
          </p:nvSpPr>
          <p:spPr>
            <a:xfrm>
              <a:off x="5293959" y="1135867"/>
              <a:ext cx="259910" cy="425111"/>
            </a:xfrm>
            <a:custGeom>
              <a:avLst/>
              <a:gdLst>
                <a:gd name="connsiteX0" fmla="*/ 254591 w 259910"/>
                <a:gd name="connsiteY0" fmla="*/ 326354 h 425111"/>
                <a:gd name="connsiteX1" fmla="*/ 137719 w 259910"/>
                <a:gd name="connsiteY1" fmla="*/ 44204 h 425111"/>
                <a:gd name="connsiteX2" fmla="*/ 44203 w 259910"/>
                <a:gd name="connsiteY2" fmla="*/ 5466 h 425111"/>
                <a:gd name="connsiteX3" fmla="*/ 5464 w 259910"/>
                <a:gd name="connsiteY3" fmla="*/ 98982 h 425111"/>
                <a:gd name="connsiteX4" fmla="*/ 122336 w 259910"/>
                <a:gd name="connsiteY4" fmla="*/ 381141 h 425111"/>
                <a:gd name="connsiteX5" fmla="*/ 221882 w 259910"/>
                <a:gd name="connsiteY5" fmla="*/ 417032 h 425111"/>
                <a:gd name="connsiteX6" fmla="*/ 254591 w 259910"/>
                <a:gd name="connsiteY6" fmla="*/ 326354 h 42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910" h="425111">
                  <a:moveTo>
                    <a:pt x="254591" y="326354"/>
                  </a:moveTo>
                  <a:lnTo>
                    <a:pt x="137719" y="44204"/>
                  </a:lnTo>
                  <a:cubicBezTo>
                    <a:pt x="122594" y="7685"/>
                    <a:pt x="80712" y="-9660"/>
                    <a:pt x="44203" y="5466"/>
                  </a:cubicBezTo>
                  <a:cubicBezTo>
                    <a:pt x="7693" y="20591"/>
                    <a:pt x="-9661" y="62473"/>
                    <a:pt x="5464" y="98982"/>
                  </a:cubicBezTo>
                  <a:lnTo>
                    <a:pt x="122336" y="381141"/>
                  </a:lnTo>
                  <a:cubicBezTo>
                    <a:pt x="138262" y="419594"/>
                    <a:pt x="185030" y="436396"/>
                    <a:pt x="221882" y="417032"/>
                  </a:cubicBezTo>
                  <a:cubicBezTo>
                    <a:pt x="254181" y="400067"/>
                    <a:pt x="268535" y="360015"/>
                    <a:pt x="254591" y="326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4" name="Freeform: Shape 28">
              <a:extLst>
                <a:ext uri="{FF2B5EF4-FFF2-40B4-BE49-F238E27FC236}">
                  <a16:creationId xmlns:a16="http://schemas.microsoft.com/office/drawing/2014/main" id="{B3E43A16-D906-4CE3-82F9-349ECA0CFA8F}"/>
                </a:ext>
              </a:extLst>
            </p:cNvPr>
            <p:cNvSpPr/>
            <p:nvPr/>
          </p:nvSpPr>
          <p:spPr>
            <a:xfrm>
              <a:off x="4674743" y="1549657"/>
              <a:ext cx="358551" cy="359094"/>
            </a:xfrm>
            <a:custGeom>
              <a:avLst/>
              <a:gdLst>
                <a:gd name="connsiteX0" fmla="*/ 338130 w 358551"/>
                <a:gd name="connsiteY0" fmla="*/ 236908 h 359094"/>
                <a:gd name="connsiteX1" fmla="*/ 122189 w 358551"/>
                <a:gd name="connsiteY1" fmla="*/ 20967 h 359094"/>
                <a:gd name="connsiteX2" fmla="*/ 20967 w 358551"/>
                <a:gd name="connsiteY2" fmla="*/ 20967 h 359094"/>
                <a:gd name="connsiteX3" fmla="*/ 20967 w 358551"/>
                <a:gd name="connsiteY3" fmla="*/ 122189 h 359094"/>
                <a:gd name="connsiteX4" fmla="*/ 236908 w 358551"/>
                <a:gd name="connsiteY4" fmla="*/ 338130 h 359094"/>
                <a:gd name="connsiteX5" fmla="*/ 287515 w 358551"/>
                <a:gd name="connsiteY5" fmla="*/ 359095 h 359094"/>
                <a:gd name="connsiteX6" fmla="*/ 338130 w 358551"/>
                <a:gd name="connsiteY6" fmla="*/ 236908 h 359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551" h="359094">
                  <a:moveTo>
                    <a:pt x="338130" y="236908"/>
                  </a:moveTo>
                  <a:lnTo>
                    <a:pt x="122189" y="20967"/>
                  </a:lnTo>
                  <a:cubicBezTo>
                    <a:pt x="94233" y="-6989"/>
                    <a:pt x="48913" y="-6989"/>
                    <a:pt x="20967" y="20967"/>
                  </a:cubicBezTo>
                  <a:cubicBezTo>
                    <a:pt x="-6989" y="48923"/>
                    <a:pt x="-6989" y="94243"/>
                    <a:pt x="20967" y="122189"/>
                  </a:cubicBezTo>
                  <a:lnTo>
                    <a:pt x="236908" y="338130"/>
                  </a:lnTo>
                  <a:cubicBezTo>
                    <a:pt x="250881" y="352113"/>
                    <a:pt x="269207" y="359095"/>
                    <a:pt x="287515" y="359095"/>
                  </a:cubicBezTo>
                  <a:cubicBezTo>
                    <a:pt x="350113" y="359095"/>
                    <a:pt x="382231" y="280999"/>
                    <a:pt x="338130" y="2369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5" name="Freeform: Shape 29">
              <a:extLst>
                <a:ext uri="{FF2B5EF4-FFF2-40B4-BE49-F238E27FC236}">
                  <a16:creationId xmlns:a16="http://schemas.microsoft.com/office/drawing/2014/main" id="{FBFE4C1F-6EBF-468B-888D-5D95376424B0}"/>
                </a:ext>
              </a:extLst>
            </p:cNvPr>
            <p:cNvSpPr/>
            <p:nvPr/>
          </p:nvSpPr>
          <p:spPr>
            <a:xfrm>
              <a:off x="4260961" y="2168871"/>
              <a:ext cx="425260" cy="259919"/>
            </a:xfrm>
            <a:custGeom>
              <a:avLst/>
              <a:gdLst>
                <a:gd name="connsiteX0" fmla="*/ 381133 w 425260"/>
                <a:gd name="connsiteY0" fmla="*/ 122339 h 259919"/>
                <a:gd name="connsiteX1" fmla="*/ 98984 w 425260"/>
                <a:gd name="connsiteY1" fmla="*/ 5467 h 259919"/>
                <a:gd name="connsiteX2" fmla="*/ 5467 w 425260"/>
                <a:gd name="connsiteY2" fmla="*/ 44205 h 259919"/>
                <a:gd name="connsiteX3" fmla="*/ 44205 w 425260"/>
                <a:gd name="connsiteY3" fmla="*/ 137722 h 259919"/>
                <a:gd name="connsiteX4" fmla="*/ 326355 w 425260"/>
                <a:gd name="connsiteY4" fmla="*/ 254594 h 259919"/>
                <a:gd name="connsiteX5" fmla="*/ 422129 w 425260"/>
                <a:gd name="connsiteY5" fmla="*/ 209588 h 259919"/>
                <a:gd name="connsiteX6" fmla="*/ 381133 w 425260"/>
                <a:gd name="connsiteY6" fmla="*/ 122339 h 25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260" h="259919">
                  <a:moveTo>
                    <a:pt x="381133" y="122339"/>
                  </a:moveTo>
                  <a:lnTo>
                    <a:pt x="98984" y="5467"/>
                  </a:lnTo>
                  <a:cubicBezTo>
                    <a:pt x="62446" y="-9659"/>
                    <a:pt x="20593" y="7677"/>
                    <a:pt x="5467" y="44205"/>
                  </a:cubicBezTo>
                  <a:cubicBezTo>
                    <a:pt x="-9659" y="80724"/>
                    <a:pt x="7677" y="122596"/>
                    <a:pt x="44205" y="137722"/>
                  </a:cubicBezTo>
                  <a:lnTo>
                    <a:pt x="326355" y="254594"/>
                  </a:lnTo>
                  <a:cubicBezTo>
                    <a:pt x="364874" y="270538"/>
                    <a:pt x="409784" y="249269"/>
                    <a:pt x="422129" y="209588"/>
                  </a:cubicBezTo>
                  <a:cubicBezTo>
                    <a:pt x="432968" y="174745"/>
                    <a:pt x="414794" y="136283"/>
                    <a:pt x="381133" y="122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6" name="Freeform: Shape 30">
              <a:extLst>
                <a:ext uri="{FF2B5EF4-FFF2-40B4-BE49-F238E27FC236}">
                  <a16:creationId xmlns:a16="http://schemas.microsoft.com/office/drawing/2014/main" id="{F49E8716-952F-4035-A913-16C4CEBC3567}"/>
                </a:ext>
              </a:extLst>
            </p:cNvPr>
            <p:cNvSpPr/>
            <p:nvPr/>
          </p:nvSpPr>
          <p:spPr>
            <a:xfrm>
              <a:off x="4115685" y="2899324"/>
              <a:ext cx="448560" cy="143160"/>
            </a:xfrm>
            <a:custGeom>
              <a:avLst/>
              <a:gdLst>
                <a:gd name="connsiteX0" fmla="*/ 376980 w 448560"/>
                <a:gd name="connsiteY0" fmla="*/ 0 h 143160"/>
                <a:gd name="connsiteX1" fmla="*/ 71580 w 448560"/>
                <a:gd name="connsiteY1" fmla="*/ 0 h 143160"/>
                <a:gd name="connsiteX2" fmla="*/ 0 w 448560"/>
                <a:gd name="connsiteY2" fmla="*/ 71580 h 143160"/>
                <a:gd name="connsiteX3" fmla="*/ 71580 w 448560"/>
                <a:gd name="connsiteY3" fmla="*/ 143161 h 143160"/>
                <a:gd name="connsiteX4" fmla="*/ 376980 w 448560"/>
                <a:gd name="connsiteY4" fmla="*/ 143161 h 143160"/>
                <a:gd name="connsiteX5" fmla="*/ 448561 w 448560"/>
                <a:gd name="connsiteY5" fmla="*/ 71580 h 143160"/>
                <a:gd name="connsiteX6" fmla="*/ 376980 w 448560"/>
                <a:gd name="connsiteY6" fmla="*/ 0 h 14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560" h="143160">
                  <a:moveTo>
                    <a:pt x="376980" y="0"/>
                  </a:moveTo>
                  <a:lnTo>
                    <a:pt x="71580" y="0"/>
                  </a:lnTo>
                  <a:cubicBezTo>
                    <a:pt x="32052" y="0"/>
                    <a:pt x="0" y="32052"/>
                    <a:pt x="0" y="71580"/>
                  </a:cubicBezTo>
                  <a:cubicBezTo>
                    <a:pt x="0" y="111109"/>
                    <a:pt x="32052" y="143161"/>
                    <a:pt x="71580" y="143161"/>
                  </a:cubicBezTo>
                  <a:lnTo>
                    <a:pt x="376980" y="143161"/>
                  </a:lnTo>
                  <a:cubicBezTo>
                    <a:pt x="416509" y="143161"/>
                    <a:pt x="448561" y="111109"/>
                    <a:pt x="448561" y="71580"/>
                  </a:cubicBezTo>
                  <a:cubicBezTo>
                    <a:pt x="448561" y="32052"/>
                    <a:pt x="416509" y="0"/>
                    <a:pt x="37698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7" name="Freeform: Shape 31">
              <a:extLst>
                <a:ext uri="{FF2B5EF4-FFF2-40B4-BE49-F238E27FC236}">
                  <a16:creationId xmlns:a16="http://schemas.microsoft.com/office/drawing/2014/main" id="{3316D5E6-7340-4CC6-B67C-BE6F4A4C8BA6}"/>
                </a:ext>
              </a:extLst>
            </p:cNvPr>
            <p:cNvSpPr/>
            <p:nvPr/>
          </p:nvSpPr>
          <p:spPr>
            <a:xfrm>
              <a:off x="4261067" y="3512880"/>
              <a:ext cx="425231" cy="259915"/>
            </a:xfrm>
            <a:custGeom>
              <a:avLst/>
              <a:gdLst>
                <a:gd name="connsiteX0" fmla="*/ 419765 w 425231"/>
                <a:gd name="connsiteY0" fmla="*/ 44203 h 259915"/>
                <a:gd name="connsiteX1" fmla="*/ 326248 w 425231"/>
                <a:gd name="connsiteY1" fmla="*/ 5465 h 259915"/>
                <a:gd name="connsiteX2" fmla="*/ 44099 w 425231"/>
                <a:gd name="connsiteY2" fmla="*/ 122336 h 259915"/>
                <a:gd name="connsiteX3" fmla="*/ 3113 w 425231"/>
                <a:gd name="connsiteY3" fmla="*/ 209585 h 259915"/>
                <a:gd name="connsiteX4" fmla="*/ 98887 w 425231"/>
                <a:gd name="connsiteY4" fmla="*/ 254591 h 259915"/>
                <a:gd name="connsiteX5" fmla="*/ 381036 w 425231"/>
                <a:gd name="connsiteY5" fmla="*/ 137719 h 259915"/>
                <a:gd name="connsiteX6" fmla="*/ 419765 w 425231"/>
                <a:gd name="connsiteY6" fmla="*/ 44203 h 25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231" h="259915">
                  <a:moveTo>
                    <a:pt x="419765" y="44203"/>
                  </a:moveTo>
                  <a:cubicBezTo>
                    <a:pt x="404639" y="7693"/>
                    <a:pt x="362767" y="-9661"/>
                    <a:pt x="326248" y="5465"/>
                  </a:cubicBezTo>
                  <a:lnTo>
                    <a:pt x="44099" y="122336"/>
                  </a:lnTo>
                  <a:cubicBezTo>
                    <a:pt x="10380" y="136300"/>
                    <a:pt x="-7660" y="174733"/>
                    <a:pt x="3113" y="209585"/>
                  </a:cubicBezTo>
                  <a:cubicBezTo>
                    <a:pt x="15371" y="249295"/>
                    <a:pt x="60444" y="270526"/>
                    <a:pt x="98887" y="254591"/>
                  </a:cubicBezTo>
                  <a:lnTo>
                    <a:pt x="381036" y="137719"/>
                  </a:lnTo>
                  <a:cubicBezTo>
                    <a:pt x="417555" y="122593"/>
                    <a:pt x="434890" y="80722"/>
                    <a:pt x="419765" y="44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8" name="Freeform: Shape 32">
              <a:extLst>
                <a:ext uri="{FF2B5EF4-FFF2-40B4-BE49-F238E27FC236}">
                  <a16:creationId xmlns:a16="http://schemas.microsoft.com/office/drawing/2014/main" id="{AF6E874E-A2D9-414E-88E5-4CFF20ED82A7}"/>
                </a:ext>
              </a:extLst>
            </p:cNvPr>
            <p:cNvSpPr/>
            <p:nvPr/>
          </p:nvSpPr>
          <p:spPr>
            <a:xfrm>
              <a:off x="7505690" y="3512871"/>
              <a:ext cx="425256" cy="259915"/>
            </a:xfrm>
            <a:custGeom>
              <a:avLst/>
              <a:gdLst>
                <a:gd name="connsiteX0" fmla="*/ 381133 w 425256"/>
                <a:gd name="connsiteY0" fmla="*/ 122335 h 259915"/>
                <a:gd name="connsiteX1" fmla="*/ 98984 w 425256"/>
                <a:gd name="connsiteY1" fmla="*/ 5463 h 259915"/>
                <a:gd name="connsiteX2" fmla="*/ 5467 w 425256"/>
                <a:gd name="connsiteY2" fmla="*/ 44201 h 259915"/>
                <a:gd name="connsiteX3" fmla="*/ 44205 w 425256"/>
                <a:gd name="connsiteY3" fmla="*/ 137718 h 259915"/>
                <a:gd name="connsiteX4" fmla="*/ 326355 w 425256"/>
                <a:gd name="connsiteY4" fmla="*/ 254589 h 259915"/>
                <a:gd name="connsiteX5" fmla="*/ 422129 w 425256"/>
                <a:gd name="connsiteY5" fmla="*/ 209584 h 259915"/>
                <a:gd name="connsiteX6" fmla="*/ 381133 w 425256"/>
                <a:gd name="connsiteY6" fmla="*/ 122335 h 25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256" h="259915">
                  <a:moveTo>
                    <a:pt x="381133" y="122335"/>
                  </a:moveTo>
                  <a:lnTo>
                    <a:pt x="98984" y="5463"/>
                  </a:lnTo>
                  <a:cubicBezTo>
                    <a:pt x="62446" y="-9653"/>
                    <a:pt x="20593" y="7673"/>
                    <a:pt x="5467" y="44201"/>
                  </a:cubicBezTo>
                  <a:cubicBezTo>
                    <a:pt x="-9659" y="80730"/>
                    <a:pt x="7677" y="122592"/>
                    <a:pt x="44205" y="137718"/>
                  </a:cubicBezTo>
                  <a:lnTo>
                    <a:pt x="326355" y="254589"/>
                  </a:lnTo>
                  <a:cubicBezTo>
                    <a:pt x="364874" y="270534"/>
                    <a:pt x="409784" y="249265"/>
                    <a:pt x="422129" y="209584"/>
                  </a:cubicBezTo>
                  <a:cubicBezTo>
                    <a:pt x="432959" y="174761"/>
                    <a:pt x="414794" y="136280"/>
                    <a:pt x="381133" y="122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79" name="Freeform: Shape 33">
              <a:extLst>
                <a:ext uri="{FF2B5EF4-FFF2-40B4-BE49-F238E27FC236}">
                  <a16:creationId xmlns:a16="http://schemas.microsoft.com/office/drawing/2014/main" id="{CA637E0B-1D27-45DE-9CE2-624ADC83C306}"/>
                </a:ext>
              </a:extLst>
            </p:cNvPr>
            <p:cNvSpPr/>
            <p:nvPr/>
          </p:nvSpPr>
          <p:spPr>
            <a:xfrm>
              <a:off x="7627743" y="2899324"/>
              <a:ext cx="448560" cy="143160"/>
            </a:xfrm>
            <a:custGeom>
              <a:avLst/>
              <a:gdLst>
                <a:gd name="connsiteX0" fmla="*/ 376980 w 448560"/>
                <a:gd name="connsiteY0" fmla="*/ 0 h 143160"/>
                <a:gd name="connsiteX1" fmla="*/ 71581 w 448560"/>
                <a:gd name="connsiteY1" fmla="*/ 0 h 143160"/>
                <a:gd name="connsiteX2" fmla="*/ 0 w 448560"/>
                <a:gd name="connsiteY2" fmla="*/ 71580 h 143160"/>
                <a:gd name="connsiteX3" fmla="*/ 71581 w 448560"/>
                <a:gd name="connsiteY3" fmla="*/ 143161 h 143160"/>
                <a:gd name="connsiteX4" fmla="*/ 376980 w 448560"/>
                <a:gd name="connsiteY4" fmla="*/ 143161 h 143160"/>
                <a:gd name="connsiteX5" fmla="*/ 448561 w 448560"/>
                <a:gd name="connsiteY5" fmla="*/ 71580 h 143160"/>
                <a:gd name="connsiteX6" fmla="*/ 376980 w 448560"/>
                <a:gd name="connsiteY6" fmla="*/ 0 h 143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560" h="143160">
                  <a:moveTo>
                    <a:pt x="376980" y="0"/>
                  </a:moveTo>
                  <a:lnTo>
                    <a:pt x="71581" y="0"/>
                  </a:lnTo>
                  <a:cubicBezTo>
                    <a:pt x="32052" y="0"/>
                    <a:pt x="0" y="32052"/>
                    <a:pt x="0" y="71580"/>
                  </a:cubicBezTo>
                  <a:cubicBezTo>
                    <a:pt x="0" y="111109"/>
                    <a:pt x="32052" y="143161"/>
                    <a:pt x="71581" y="143161"/>
                  </a:cubicBezTo>
                  <a:lnTo>
                    <a:pt x="376980" y="143161"/>
                  </a:lnTo>
                  <a:cubicBezTo>
                    <a:pt x="416509" y="143161"/>
                    <a:pt x="448561" y="111109"/>
                    <a:pt x="448561" y="71580"/>
                  </a:cubicBezTo>
                  <a:cubicBezTo>
                    <a:pt x="448561" y="32052"/>
                    <a:pt x="416509" y="0"/>
                    <a:pt x="37698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80" name="Freeform: Shape 34">
              <a:extLst>
                <a:ext uri="{FF2B5EF4-FFF2-40B4-BE49-F238E27FC236}">
                  <a16:creationId xmlns:a16="http://schemas.microsoft.com/office/drawing/2014/main" id="{819C7C15-AEF5-4D10-9204-F62BF6F169ED}"/>
                </a:ext>
              </a:extLst>
            </p:cNvPr>
            <p:cNvSpPr/>
            <p:nvPr/>
          </p:nvSpPr>
          <p:spPr>
            <a:xfrm>
              <a:off x="7505691" y="2168873"/>
              <a:ext cx="425335" cy="259914"/>
            </a:xfrm>
            <a:custGeom>
              <a:avLst/>
              <a:gdLst>
                <a:gd name="connsiteX0" fmla="*/ 419870 w 425335"/>
                <a:gd name="connsiteY0" fmla="*/ 44203 h 259914"/>
                <a:gd name="connsiteX1" fmla="*/ 326354 w 425335"/>
                <a:gd name="connsiteY1" fmla="*/ 5464 h 259914"/>
                <a:gd name="connsiteX2" fmla="*/ 44204 w 425335"/>
                <a:gd name="connsiteY2" fmla="*/ 122336 h 259914"/>
                <a:gd name="connsiteX3" fmla="*/ 5466 w 425335"/>
                <a:gd name="connsiteY3" fmla="*/ 215853 h 259914"/>
                <a:gd name="connsiteX4" fmla="*/ 98982 w 425335"/>
                <a:gd name="connsiteY4" fmla="*/ 254591 h 259914"/>
                <a:gd name="connsiteX5" fmla="*/ 381132 w 425335"/>
                <a:gd name="connsiteY5" fmla="*/ 137719 h 259914"/>
                <a:gd name="connsiteX6" fmla="*/ 419870 w 425335"/>
                <a:gd name="connsiteY6" fmla="*/ 44203 h 25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5335" h="259914">
                  <a:moveTo>
                    <a:pt x="419870" y="44203"/>
                  </a:moveTo>
                  <a:cubicBezTo>
                    <a:pt x="404744" y="7693"/>
                    <a:pt x="362873" y="-9661"/>
                    <a:pt x="326354" y="5464"/>
                  </a:cubicBezTo>
                  <a:lnTo>
                    <a:pt x="44204" y="122336"/>
                  </a:lnTo>
                  <a:cubicBezTo>
                    <a:pt x="7685" y="137462"/>
                    <a:pt x="-9660" y="179334"/>
                    <a:pt x="5466" y="215853"/>
                  </a:cubicBezTo>
                  <a:cubicBezTo>
                    <a:pt x="20392" y="251876"/>
                    <a:pt x="62911" y="269536"/>
                    <a:pt x="98982" y="254591"/>
                  </a:cubicBezTo>
                  <a:lnTo>
                    <a:pt x="381132" y="137719"/>
                  </a:lnTo>
                  <a:cubicBezTo>
                    <a:pt x="417651" y="122593"/>
                    <a:pt x="434996" y="80712"/>
                    <a:pt x="419870" y="442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81" name="Freeform: Shape 35">
              <a:extLst>
                <a:ext uri="{FF2B5EF4-FFF2-40B4-BE49-F238E27FC236}">
                  <a16:creationId xmlns:a16="http://schemas.microsoft.com/office/drawing/2014/main" id="{7C813DDF-F3B0-4885-8F32-54B177BF5922}"/>
                </a:ext>
              </a:extLst>
            </p:cNvPr>
            <p:cNvSpPr/>
            <p:nvPr/>
          </p:nvSpPr>
          <p:spPr>
            <a:xfrm>
              <a:off x="7158396" y="1549648"/>
              <a:ext cx="358852" cy="358773"/>
            </a:xfrm>
            <a:custGeom>
              <a:avLst/>
              <a:gdLst>
                <a:gd name="connsiteX0" fmla="*/ 337893 w 358852"/>
                <a:gd name="connsiteY0" fmla="*/ 20967 h 358773"/>
                <a:gd name="connsiteX1" fmla="*/ 236671 w 358852"/>
                <a:gd name="connsiteY1" fmla="*/ 20967 h 358773"/>
                <a:gd name="connsiteX2" fmla="*/ 20729 w 358852"/>
                <a:gd name="connsiteY2" fmla="*/ 236908 h 358773"/>
                <a:gd name="connsiteX3" fmla="*/ 16919 w 358852"/>
                <a:gd name="connsiteY3" fmla="*/ 334025 h 358773"/>
                <a:gd name="connsiteX4" fmla="*/ 121951 w 358852"/>
                <a:gd name="connsiteY4" fmla="*/ 338130 h 358773"/>
                <a:gd name="connsiteX5" fmla="*/ 337893 w 358852"/>
                <a:gd name="connsiteY5" fmla="*/ 122189 h 358773"/>
                <a:gd name="connsiteX6" fmla="*/ 337893 w 358852"/>
                <a:gd name="connsiteY6" fmla="*/ 20967 h 35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8852" h="358773">
                  <a:moveTo>
                    <a:pt x="337893" y="20967"/>
                  </a:moveTo>
                  <a:cubicBezTo>
                    <a:pt x="309937" y="-6989"/>
                    <a:pt x="264617" y="-6989"/>
                    <a:pt x="236671" y="20967"/>
                  </a:cubicBezTo>
                  <a:lnTo>
                    <a:pt x="20729" y="236908"/>
                  </a:lnTo>
                  <a:cubicBezTo>
                    <a:pt x="-5331" y="262959"/>
                    <a:pt x="-7065" y="306012"/>
                    <a:pt x="16919" y="334025"/>
                  </a:cubicBezTo>
                  <a:cubicBezTo>
                    <a:pt x="43684" y="365277"/>
                    <a:pt x="92833" y="367248"/>
                    <a:pt x="121951" y="338130"/>
                  </a:cubicBezTo>
                  <a:lnTo>
                    <a:pt x="337893" y="122189"/>
                  </a:lnTo>
                  <a:cubicBezTo>
                    <a:pt x="365839" y="94243"/>
                    <a:pt x="365839" y="48923"/>
                    <a:pt x="337893" y="209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  <p:sp>
          <p:nvSpPr>
            <p:cNvPr id="82" name="Freeform: Shape 36">
              <a:extLst>
                <a:ext uri="{FF2B5EF4-FFF2-40B4-BE49-F238E27FC236}">
                  <a16:creationId xmlns:a16="http://schemas.microsoft.com/office/drawing/2014/main" id="{3F2D2612-45CA-42AC-BD31-7979445B12CB}"/>
                </a:ext>
              </a:extLst>
            </p:cNvPr>
            <p:cNvSpPr/>
            <p:nvPr/>
          </p:nvSpPr>
          <p:spPr>
            <a:xfrm>
              <a:off x="6637972" y="1135879"/>
              <a:ext cx="260063" cy="425334"/>
            </a:xfrm>
            <a:custGeom>
              <a:avLst/>
              <a:gdLst>
                <a:gd name="connsiteX0" fmla="*/ 215855 w 260063"/>
                <a:gd name="connsiteY0" fmla="*/ 5463 h 425334"/>
                <a:gd name="connsiteX1" fmla="*/ 122339 w 260063"/>
                <a:gd name="connsiteY1" fmla="*/ 44201 h 425334"/>
                <a:gd name="connsiteX2" fmla="*/ 5467 w 260063"/>
                <a:gd name="connsiteY2" fmla="*/ 326351 h 425334"/>
                <a:gd name="connsiteX3" fmla="*/ 44205 w 260063"/>
                <a:gd name="connsiteY3" fmla="*/ 419867 h 425334"/>
                <a:gd name="connsiteX4" fmla="*/ 71571 w 260063"/>
                <a:gd name="connsiteY4" fmla="*/ 425335 h 425334"/>
                <a:gd name="connsiteX5" fmla="*/ 137731 w 260063"/>
                <a:gd name="connsiteY5" fmla="*/ 381129 h 425334"/>
                <a:gd name="connsiteX6" fmla="*/ 254603 w 260063"/>
                <a:gd name="connsiteY6" fmla="*/ 98980 h 425334"/>
                <a:gd name="connsiteX7" fmla="*/ 215855 w 260063"/>
                <a:gd name="connsiteY7" fmla="*/ 5463 h 42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0063" h="425334">
                  <a:moveTo>
                    <a:pt x="215855" y="5463"/>
                  </a:moveTo>
                  <a:cubicBezTo>
                    <a:pt x="179327" y="-9653"/>
                    <a:pt x="137465" y="7673"/>
                    <a:pt x="122339" y="44201"/>
                  </a:cubicBezTo>
                  <a:lnTo>
                    <a:pt x="5467" y="326351"/>
                  </a:lnTo>
                  <a:cubicBezTo>
                    <a:pt x="-9659" y="362870"/>
                    <a:pt x="7677" y="404742"/>
                    <a:pt x="44205" y="419867"/>
                  </a:cubicBezTo>
                  <a:cubicBezTo>
                    <a:pt x="53168" y="423582"/>
                    <a:pt x="62446" y="425335"/>
                    <a:pt x="71571" y="425335"/>
                  </a:cubicBezTo>
                  <a:cubicBezTo>
                    <a:pt x="99660" y="425335"/>
                    <a:pt x="126311" y="408694"/>
                    <a:pt x="137731" y="381129"/>
                  </a:cubicBezTo>
                  <a:lnTo>
                    <a:pt x="254603" y="98980"/>
                  </a:lnTo>
                  <a:cubicBezTo>
                    <a:pt x="269719" y="62461"/>
                    <a:pt x="252374" y="20589"/>
                    <a:pt x="215855" y="54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sz="105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455E697-9D83-42E2-B59C-9D2BAE33F4E8}"/>
              </a:ext>
            </a:extLst>
          </p:cNvPr>
          <p:cNvGrpSpPr/>
          <p:nvPr/>
        </p:nvGrpSpPr>
        <p:grpSpPr>
          <a:xfrm>
            <a:off x="586944" y="3279157"/>
            <a:ext cx="364331" cy="364331"/>
            <a:chOff x="6922014" y="2895023"/>
            <a:chExt cx="647700" cy="647700"/>
          </a:xfrm>
        </p:grpSpPr>
        <p:grpSp>
          <p:nvGrpSpPr>
            <p:cNvPr id="84" name="Graphic 36">
              <a:extLst>
                <a:ext uri="{FF2B5EF4-FFF2-40B4-BE49-F238E27FC236}">
                  <a16:creationId xmlns:a16="http://schemas.microsoft.com/office/drawing/2014/main" id="{263E7C13-3191-428B-BFA2-31421E1A9475}"/>
                </a:ext>
              </a:extLst>
            </p:cNvPr>
            <p:cNvGrpSpPr/>
            <p:nvPr/>
          </p:nvGrpSpPr>
          <p:grpSpPr>
            <a:xfrm>
              <a:off x="6922014" y="2895023"/>
              <a:ext cx="647700" cy="647700"/>
              <a:chOff x="1820670" y="3429000"/>
              <a:chExt cx="685799" cy="685799"/>
            </a:xfrm>
            <a:solidFill>
              <a:schemeClr val="accent1"/>
            </a:solidFill>
          </p:grpSpPr>
          <p:sp>
            <p:nvSpPr>
              <p:cNvPr id="93" name="Freeform: Shape 38">
                <a:extLst>
                  <a:ext uri="{FF2B5EF4-FFF2-40B4-BE49-F238E27FC236}">
                    <a16:creationId xmlns:a16="http://schemas.microsoft.com/office/drawing/2014/main" id="{9969D454-2B3C-4388-8C35-565BC270B998}"/>
                  </a:ext>
                </a:extLst>
              </p:cNvPr>
              <p:cNvSpPr/>
              <p:nvPr/>
            </p:nvSpPr>
            <p:spPr>
              <a:xfrm>
                <a:off x="1820670" y="3429000"/>
                <a:ext cx="684416" cy="685799"/>
              </a:xfrm>
              <a:custGeom>
                <a:avLst/>
                <a:gdLst>
                  <a:gd name="connsiteX0" fmla="*/ 633512 w 684416"/>
                  <a:gd name="connsiteY0" fmla="*/ 409678 h 685799"/>
                  <a:gd name="connsiteX1" fmla="*/ 657584 w 684416"/>
                  <a:gd name="connsiteY1" fmla="*/ 375998 h 685799"/>
                  <a:gd name="connsiteX2" fmla="*/ 597396 w 684416"/>
                  <a:gd name="connsiteY2" fmla="*/ 315808 h 685799"/>
                  <a:gd name="connsiteX3" fmla="*/ 563714 w 684416"/>
                  <a:gd name="connsiteY3" fmla="*/ 339880 h 685799"/>
                  <a:gd name="connsiteX4" fmla="*/ 536061 w 684416"/>
                  <a:gd name="connsiteY4" fmla="*/ 328441 h 685799"/>
                  <a:gd name="connsiteX5" fmla="*/ 529250 w 684416"/>
                  <a:gd name="connsiteY5" fmla="*/ 287593 h 685799"/>
                  <a:gd name="connsiteX6" fmla="*/ 497757 w 684416"/>
                  <a:gd name="connsiteY6" fmla="*/ 287593 h 685799"/>
                  <a:gd name="connsiteX7" fmla="*/ 497757 w 684416"/>
                  <a:gd name="connsiteY7" fmla="*/ 154858 h 685799"/>
                  <a:gd name="connsiteX8" fmla="*/ 530941 w 684416"/>
                  <a:gd name="connsiteY8" fmla="*/ 154858 h 685799"/>
                  <a:gd name="connsiteX9" fmla="*/ 608370 w 684416"/>
                  <a:gd name="connsiteY9" fmla="*/ 77429 h 685799"/>
                  <a:gd name="connsiteX10" fmla="*/ 608370 w 684416"/>
                  <a:gd name="connsiteY10" fmla="*/ 66368 h 685799"/>
                  <a:gd name="connsiteX11" fmla="*/ 553064 w 684416"/>
                  <a:gd name="connsiteY11" fmla="*/ 66368 h 685799"/>
                  <a:gd name="connsiteX12" fmla="*/ 497757 w 684416"/>
                  <a:gd name="connsiteY12" fmla="*/ 89716 h 685799"/>
                  <a:gd name="connsiteX13" fmla="*/ 497757 w 684416"/>
                  <a:gd name="connsiteY13" fmla="*/ 77429 h 685799"/>
                  <a:gd name="connsiteX14" fmla="*/ 420328 w 684416"/>
                  <a:gd name="connsiteY14" fmla="*/ 0 h 685799"/>
                  <a:gd name="connsiteX15" fmla="*/ 365022 w 684416"/>
                  <a:gd name="connsiteY15" fmla="*/ 0 h 685799"/>
                  <a:gd name="connsiteX16" fmla="*/ 365022 w 684416"/>
                  <a:gd name="connsiteY16" fmla="*/ 11061 h 685799"/>
                  <a:gd name="connsiteX17" fmla="*/ 442451 w 684416"/>
                  <a:gd name="connsiteY17" fmla="*/ 88490 h 685799"/>
                  <a:gd name="connsiteX18" fmla="*/ 475635 w 684416"/>
                  <a:gd name="connsiteY18" fmla="*/ 88490 h 685799"/>
                  <a:gd name="connsiteX19" fmla="*/ 475635 w 684416"/>
                  <a:gd name="connsiteY19" fmla="*/ 189268 h 685799"/>
                  <a:gd name="connsiteX20" fmla="*/ 420328 w 684416"/>
                  <a:gd name="connsiteY20" fmla="*/ 165919 h 685799"/>
                  <a:gd name="connsiteX21" fmla="*/ 365022 w 684416"/>
                  <a:gd name="connsiteY21" fmla="*/ 165919 h 685799"/>
                  <a:gd name="connsiteX22" fmla="*/ 365022 w 684416"/>
                  <a:gd name="connsiteY22" fmla="*/ 176980 h 685799"/>
                  <a:gd name="connsiteX23" fmla="*/ 442451 w 684416"/>
                  <a:gd name="connsiteY23" fmla="*/ 254409 h 685799"/>
                  <a:gd name="connsiteX24" fmla="*/ 475635 w 684416"/>
                  <a:gd name="connsiteY24" fmla="*/ 254409 h 685799"/>
                  <a:gd name="connsiteX25" fmla="*/ 475635 w 684416"/>
                  <a:gd name="connsiteY25" fmla="*/ 287593 h 685799"/>
                  <a:gd name="connsiteX26" fmla="*/ 444142 w 684416"/>
                  <a:gd name="connsiteY26" fmla="*/ 287593 h 685799"/>
                  <a:gd name="connsiteX27" fmla="*/ 437331 w 684416"/>
                  <a:gd name="connsiteY27" fmla="*/ 328430 h 685799"/>
                  <a:gd name="connsiteX28" fmla="*/ 409678 w 684416"/>
                  <a:gd name="connsiteY28" fmla="*/ 339870 h 685799"/>
                  <a:gd name="connsiteX29" fmla="*/ 375998 w 684416"/>
                  <a:gd name="connsiteY29" fmla="*/ 315797 h 685799"/>
                  <a:gd name="connsiteX30" fmla="*/ 315808 w 684416"/>
                  <a:gd name="connsiteY30" fmla="*/ 375987 h 685799"/>
                  <a:gd name="connsiteX31" fmla="*/ 339880 w 684416"/>
                  <a:gd name="connsiteY31" fmla="*/ 409667 h 685799"/>
                  <a:gd name="connsiteX32" fmla="*/ 328441 w 684416"/>
                  <a:gd name="connsiteY32" fmla="*/ 437320 h 685799"/>
                  <a:gd name="connsiteX33" fmla="*/ 296850 w 684416"/>
                  <a:gd name="connsiteY33" fmla="*/ 442596 h 685799"/>
                  <a:gd name="connsiteX34" fmla="*/ 300480 w 684416"/>
                  <a:gd name="connsiteY34" fmla="*/ 464417 h 685799"/>
                  <a:gd name="connsiteX35" fmla="*/ 346022 w 684416"/>
                  <a:gd name="connsiteY35" fmla="*/ 456818 h 685799"/>
                  <a:gd name="connsiteX36" fmla="*/ 347841 w 684416"/>
                  <a:gd name="connsiteY36" fmla="*/ 449905 h 685799"/>
                  <a:gd name="connsiteX37" fmla="*/ 362500 w 684416"/>
                  <a:gd name="connsiteY37" fmla="*/ 414489 h 685799"/>
                  <a:gd name="connsiteX38" fmla="*/ 366096 w 684416"/>
                  <a:gd name="connsiteY38" fmla="*/ 408295 h 685799"/>
                  <a:gd name="connsiteX39" fmla="*/ 344715 w 684416"/>
                  <a:gd name="connsiteY39" fmla="*/ 378384 h 685799"/>
                  <a:gd name="connsiteX40" fmla="*/ 378395 w 684416"/>
                  <a:gd name="connsiteY40" fmla="*/ 344704 h 685799"/>
                  <a:gd name="connsiteX41" fmla="*/ 408306 w 684416"/>
                  <a:gd name="connsiteY41" fmla="*/ 366087 h 685799"/>
                  <a:gd name="connsiteX42" fmla="*/ 414501 w 684416"/>
                  <a:gd name="connsiteY42" fmla="*/ 362489 h 685799"/>
                  <a:gd name="connsiteX43" fmla="*/ 449915 w 684416"/>
                  <a:gd name="connsiteY43" fmla="*/ 347830 h 685799"/>
                  <a:gd name="connsiteX44" fmla="*/ 456828 w 684416"/>
                  <a:gd name="connsiteY44" fmla="*/ 346005 h 685799"/>
                  <a:gd name="connsiteX45" fmla="*/ 462883 w 684416"/>
                  <a:gd name="connsiteY45" fmla="*/ 309716 h 685799"/>
                  <a:gd name="connsiteX46" fmla="*/ 510519 w 684416"/>
                  <a:gd name="connsiteY46" fmla="*/ 309716 h 685799"/>
                  <a:gd name="connsiteX47" fmla="*/ 516574 w 684416"/>
                  <a:gd name="connsiteY47" fmla="*/ 346005 h 685799"/>
                  <a:gd name="connsiteX48" fmla="*/ 523487 w 684416"/>
                  <a:gd name="connsiteY48" fmla="*/ 347830 h 685799"/>
                  <a:gd name="connsiteX49" fmla="*/ 558903 w 684416"/>
                  <a:gd name="connsiteY49" fmla="*/ 362489 h 685799"/>
                  <a:gd name="connsiteX50" fmla="*/ 565097 w 684416"/>
                  <a:gd name="connsiteY50" fmla="*/ 366087 h 685799"/>
                  <a:gd name="connsiteX51" fmla="*/ 595008 w 684416"/>
                  <a:gd name="connsiteY51" fmla="*/ 344704 h 685799"/>
                  <a:gd name="connsiteX52" fmla="*/ 628688 w 684416"/>
                  <a:gd name="connsiteY52" fmla="*/ 378384 h 685799"/>
                  <a:gd name="connsiteX53" fmla="*/ 607305 w 684416"/>
                  <a:gd name="connsiteY53" fmla="*/ 408295 h 685799"/>
                  <a:gd name="connsiteX54" fmla="*/ 610903 w 684416"/>
                  <a:gd name="connsiteY54" fmla="*/ 414489 h 685799"/>
                  <a:gd name="connsiteX55" fmla="*/ 625562 w 684416"/>
                  <a:gd name="connsiteY55" fmla="*/ 449905 h 685799"/>
                  <a:gd name="connsiteX56" fmla="*/ 627387 w 684416"/>
                  <a:gd name="connsiteY56" fmla="*/ 456818 h 685799"/>
                  <a:gd name="connsiteX57" fmla="*/ 663676 w 684416"/>
                  <a:gd name="connsiteY57" fmla="*/ 462883 h 685799"/>
                  <a:gd name="connsiteX58" fmla="*/ 663676 w 684416"/>
                  <a:gd name="connsiteY58" fmla="*/ 510519 h 685799"/>
                  <a:gd name="connsiteX59" fmla="*/ 627387 w 684416"/>
                  <a:gd name="connsiteY59" fmla="*/ 516564 h 685799"/>
                  <a:gd name="connsiteX60" fmla="*/ 625562 w 684416"/>
                  <a:gd name="connsiteY60" fmla="*/ 523478 h 685799"/>
                  <a:gd name="connsiteX61" fmla="*/ 610903 w 684416"/>
                  <a:gd name="connsiteY61" fmla="*/ 558892 h 685799"/>
                  <a:gd name="connsiteX62" fmla="*/ 607305 w 684416"/>
                  <a:gd name="connsiteY62" fmla="*/ 565086 h 685799"/>
                  <a:gd name="connsiteX63" fmla="*/ 628688 w 684416"/>
                  <a:gd name="connsiteY63" fmla="*/ 594997 h 685799"/>
                  <a:gd name="connsiteX64" fmla="*/ 595008 w 684416"/>
                  <a:gd name="connsiteY64" fmla="*/ 628679 h 685799"/>
                  <a:gd name="connsiteX65" fmla="*/ 565097 w 684416"/>
                  <a:gd name="connsiteY65" fmla="*/ 607296 h 685799"/>
                  <a:gd name="connsiteX66" fmla="*/ 558903 w 684416"/>
                  <a:gd name="connsiteY66" fmla="*/ 610892 h 685799"/>
                  <a:gd name="connsiteX67" fmla="*/ 523487 w 684416"/>
                  <a:gd name="connsiteY67" fmla="*/ 625551 h 685799"/>
                  <a:gd name="connsiteX68" fmla="*/ 516564 w 684416"/>
                  <a:gd name="connsiteY68" fmla="*/ 627387 h 685799"/>
                  <a:gd name="connsiteX69" fmla="*/ 510510 w 684416"/>
                  <a:gd name="connsiteY69" fmla="*/ 663676 h 685799"/>
                  <a:gd name="connsiteX70" fmla="*/ 462873 w 684416"/>
                  <a:gd name="connsiteY70" fmla="*/ 663676 h 685799"/>
                  <a:gd name="connsiteX71" fmla="*/ 456828 w 684416"/>
                  <a:gd name="connsiteY71" fmla="*/ 627387 h 685799"/>
                  <a:gd name="connsiteX72" fmla="*/ 449915 w 684416"/>
                  <a:gd name="connsiteY72" fmla="*/ 625562 h 685799"/>
                  <a:gd name="connsiteX73" fmla="*/ 414501 w 684416"/>
                  <a:gd name="connsiteY73" fmla="*/ 610903 h 685799"/>
                  <a:gd name="connsiteX74" fmla="*/ 408306 w 684416"/>
                  <a:gd name="connsiteY74" fmla="*/ 607305 h 685799"/>
                  <a:gd name="connsiteX75" fmla="*/ 378395 w 684416"/>
                  <a:gd name="connsiteY75" fmla="*/ 628688 h 685799"/>
                  <a:gd name="connsiteX76" fmla="*/ 344715 w 684416"/>
                  <a:gd name="connsiteY76" fmla="*/ 595008 h 685799"/>
                  <a:gd name="connsiteX77" fmla="*/ 366096 w 684416"/>
                  <a:gd name="connsiteY77" fmla="*/ 565097 h 685799"/>
                  <a:gd name="connsiteX78" fmla="*/ 362500 w 684416"/>
                  <a:gd name="connsiteY78" fmla="*/ 558903 h 685799"/>
                  <a:gd name="connsiteX79" fmla="*/ 347841 w 684416"/>
                  <a:gd name="connsiteY79" fmla="*/ 523487 h 685799"/>
                  <a:gd name="connsiteX80" fmla="*/ 346005 w 684416"/>
                  <a:gd name="connsiteY80" fmla="*/ 516564 h 685799"/>
                  <a:gd name="connsiteX81" fmla="*/ 309716 w 684416"/>
                  <a:gd name="connsiteY81" fmla="*/ 510510 h 685799"/>
                  <a:gd name="connsiteX82" fmla="*/ 309716 w 684416"/>
                  <a:gd name="connsiteY82" fmla="*/ 475635 h 685799"/>
                  <a:gd name="connsiteX83" fmla="*/ 22123 w 684416"/>
                  <a:gd name="connsiteY83" fmla="*/ 475635 h 685799"/>
                  <a:gd name="connsiteX84" fmla="*/ 22123 w 684416"/>
                  <a:gd name="connsiteY84" fmla="*/ 22123 h 685799"/>
                  <a:gd name="connsiteX85" fmla="*/ 265471 w 684416"/>
                  <a:gd name="connsiteY85" fmla="*/ 22123 h 685799"/>
                  <a:gd name="connsiteX86" fmla="*/ 265471 w 684416"/>
                  <a:gd name="connsiteY86" fmla="*/ 420328 h 685799"/>
                  <a:gd name="connsiteX87" fmla="*/ 287593 w 684416"/>
                  <a:gd name="connsiteY87" fmla="*/ 420328 h 685799"/>
                  <a:gd name="connsiteX88" fmla="*/ 287593 w 684416"/>
                  <a:gd name="connsiteY88" fmla="*/ 0 h 685799"/>
                  <a:gd name="connsiteX89" fmla="*/ 0 w 684416"/>
                  <a:gd name="connsiteY89" fmla="*/ 0 h 685799"/>
                  <a:gd name="connsiteX90" fmla="*/ 0 w 684416"/>
                  <a:gd name="connsiteY90" fmla="*/ 497757 h 685799"/>
                  <a:gd name="connsiteX91" fmla="*/ 287593 w 684416"/>
                  <a:gd name="connsiteY91" fmla="*/ 497757 h 685799"/>
                  <a:gd name="connsiteX92" fmla="*/ 287593 w 684416"/>
                  <a:gd name="connsiteY92" fmla="*/ 529250 h 685799"/>
                  <a:gd name="connsiteX93" fmla="*/ 328430 w 684416"/>
                  <a:gd name="connsiteY93" fmla="*/ 536061 h 685799"/>
                  <a:gd name="connsiteX94" fmla="*/ 339870 w 684416"/>
                  <a:gd name="connsiteY94" fmla="*/ 563714 h 685799"/>
                  <a:gd name="connsiteX95" fmla="*/ 315797 w 684416"/>
                  <a:gd name="connsiteY95" fmla="*/ 597396 h 685799"/>
                  <a:gd name="connsiteX96" fmla="*/ 375987 w 684416"/>
                  <a:gd name="connsiteY96" fmla="*/ 657584 h 685799"/>
                  <a:gd name="connsiteX97" fmla="*/ 409667 w 684416"/>
                  <a:gd name="connsiteY97" fmla="*/ 633512 h 685799"/>
                  <a:gd name="connsiteX98" fmla="*/ 437320 w 684416"/>
                  <a:gd name="connsiteY98" fmla="*/ 644951 h 685799"/>
                  <a:gd name="connsiteX99" fmla="*/ 444142 w 684416"/>
                  <a:gd name="connsiteY99" fmla="*/ 685799 h 685799"/>
                  <a:gd name="connsiteX100" fmla="*/ 529241 w 684416"/>
                  <a:gd name="connsiteY100" fmla="*/ 685799 h 685799"/>
                  <a:gd name="connsiteX101" fmla="*/ 536050 w 684416"/>
                  <a:gd name="connsiteY101" fmla="*/ 644962 h 685799"/>
                  <a:gd name="connsiteX102" fmla="*/ 563703 w 684416"/>
                  <a:gd name="connsiteY102" fmla="*/ 633522 h 685799"/>
                  <a:gd name="connsiteX103" fmla="*/ 597385 w 684416"/>
                  <a:gd name="connsiteY103" fmla="*/ 657596 h 685799"/>
                  <a:gd name="connsiteX104" fmla="*/ 657573 w 684416"/>
                  <a:gd name="connsiteY104" fmla="*/ 597406 h 685799"/>
                  <a:gd name="connsiteX105" fmla="*/ 633501 w 684416"/>
                  <a:gd name="connsiteY105" fmla="*/ 563725 h 685799"/>
                  <a:gd name="connsiteX106" fmla="*/ 644940 w 684416"/>
                  <a:gd name="connsiteY106" fmla="*/ 536072 h 685799"/>
                  <a:gd name="connsiteX107" fmla="*/ 685799 w 684416"/>
                  <a:gd name="connsiteY107" fmla="*/ 529250 h 685799"/>
                  <a:gd name="connsiteX108" fmla="*/ 685799 w 684416"/>
                  <a:gd name="connsiteY108" fmla="*/ 444152 h 685799"/>
                  <a:gd name="connsiteX109" fmla="*/ 644962 w 684416"/>
                  <a:gd name="connsiteY109" fmla="*/ 437342 h 685799"/>
                  <a:gd name="connsiteX110" fmla="*/ 633512 w 684416"/>
                  <a:gd name="connsiteY110" fmla="*/ 409678 h 685799"/>
                  <a:gd name="connsiteX111" fmla="*/ 553064 w 684416"/>
                  <a:gd name="connsiteY111" fmla="*/ 88490 h 685799"/>
                  <a:gd name="connsiteX112" fmla="*/ 585129 w 684416"/>
                  <a:gd name="connsiteY112" fmla="*/ 88490 h 685799"/>
                  <a:gd name="connsiteX113" fmla="*/ 530941 w 684416"/>
                  <a:gd name="connsiteY113" fmla="*/ 132735 h 685799"/>
                  <a:gd name="connsiteX114" fmla="*/ 498876 w 684416"/>
                  <a:gd name="connsiteY114" fmla="*/ 132735 h 685799"/>
                  <a:gd name="connsiteX115" fmla="*/ 553064 w 684416"/>
                  <a:gd name="connsiteY115" fmla="*/ 88490 h 685799"/>
                  <a:gd name="connsiteX116" fmla="*/ 442451 w 684416"/>
                  <a:gd name="connsiteY116" fmla="*/ 66368 h 685799"/>
                  <a:gd name="connsiteX117" fmla="*/ 388263 w 684416"/>
                  <a:gd name="connsiteY117" fmla="*/ 22123 h 685799"/>
                  <a:gd name="connsiteX118" fmla="*/ 420328 w 684416"/>
                  <a:gd name="connsiteY118" fmla="*/ 22123 h 685799"/>
                  <a:gd name="connsiteX119" fmla="*/ 474516 w 684416"/>
                  <a:gd name="connsiteY119" fmla="*/ 66368 h 685799"/>
                  <a:gd name="connsiteX120" fmla="*/ 442451 w 684416"/>
                  <a:gd name="connsiteY120" fmla="*/ 232287 h 685799"/>
                  <a:gd name="connsiteX121" fmla="*/ 388263 w 684416"/>
                  <a:gd name="connsiteY121" fmla="*/ 188042 h 685799"/>
                  <a:gd name="connsiteX122" fmla="*/ 420328 w 684416"/>
                  <a:gd name="connsiteY122" fmla="*/ 188042 h 685799"/>
                  <a:gd name="connsiteX123" fmla="*/ 474516 w 684416"/>
                  <a:gd name="connsiteY123" fmla="*/ 232287 h 6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684416" h="685799">
                    <a:moveTo>
                      <a:pt x="633512" y="409678"/>
                    </a:moveTo>
                    <a:lnTo>
                      <a:pt x="657584" y="375998"/>
                    </a:lnTo>
                    <a:lnTo>
                      <a:pt x="597396" y="315808"/>
                    </a:lnTo>
                    <a:lnTo>
                      <a:pt x="563714" y="339880"/>
                    </a:lnTo>
                    <a:cubicBezTo>
                      <a:pt x="554889" y="335246"/>
                      <a:pt x="545632" y="331417"/>
                      <a:pt x="536061" y="328441"/>
                    </a:cubicBezTo>
                    <a:lnTo>
                      <a:pt x="529250" y="287593"/>
                    </a:lnTo>
                    <a:lnTo>
                      <a:pt x="497757" y="287593"/>
                    </a:lnTo>
                    <a:lnTo>
                      <a:pt x="497757" y="154858"/>
                    </a:lnTo>
                    <a:lnTo>
                      <a:pt x="530941" y="154858"/>
                    </a:lnTo>
                    <a:cubicBezTo>
                      <a:pt x="573625" y="154858"/>
                      <a:pt x="608370" y="120113"/>
                      <a:pt x="608370" y="77429"/>
                    </a:cubicBezTo>
                    <a:lnTo>
                      <a:pt x="608370" y="66368"/>
                    </a:lnTo>
                    <a:lnTo>
                      <a:pt x="553064" y="66368"/>
                    </a:lnTo>
                    <a:cubicBezTo>
                      <a:pt x="531406" y="66368"/>
                      <a:pt x="511827" y="75328"/>
                      <a:pt x="497757" y="89716"/>
                    </a:cubicBezTo>
                    <a:lnTo>
                      <a:pt x="497757" y="77429"/>
                    </a:lnTo>
                    <a:cubicBezTo>
                      <a:pt x="497757" y="34745"/>
                      <a:pt x="463013" y="0"/>
                      <a:pt x="420328" y="0"/>
                    </a:cubicBezTo>
                    <a:lnTo>
                      <a:pt x="365022" y="0"/>
                    </a:lnTo>
                    <a:lnTo>
                      <a:pt x="365022" y="11061"/>
                    </a:lnTo>
                    <a:cubicBezTo>
                      <a:pt x="365022" y="53745"/>
                      <a:pt x="399767" y="88490"/>
                      <a:pt x="442451" y="88490"/>
                    </a:cubicBezTo>
                    <a:lnTo>
                      <a:pt x="475635" y="88490"/>
                    </a:lnTo>
                    <a:lnTo>
                      <a:pt x="475635" y="189268"/>
                    </a:lnTo>
                    <a:cubicBezTo>
                      <a:pt x="461565" y="174879"/>
                      <a:pt x="441986" y="165919"/>
                      <a:pt x="420328" y="165919"/>
                    </a:cubicBezTo>
                    <a:lnTo>
                      <a:pt x="365022" y="165919"/>
                    </a:lnTo>
                    <a:lnTo>
                      <a:pt x="365022" y="176980"/>
                    </a:lnTo>
                    <a:cubicBezTo>
                      <a:pt x="365022" y="219664"/>
                      <a:pt x="399767" y="254409"/>
                      <a:pt x="442451" y="254409"/>
                    </a:cubicBezTo>
                    <a:lnTo>
                      <a:pt x="475635" y="254409"/>
                    </a:lnTo>
                    <a:lnTo>
                      <a:pt x="475635" y="287593"/>
                    </a:lnTo>
                    <a:lnTo>
                      <a:pt x="444142" y="287593"/>
                    </a:lnTo>
                    <a:lnTo>
                      <a:pt x="437331" y="328430"/>
                    </a:lnTo>
                    <a:cubicBezTo>
                      <a:pt x="427760" y="331417"/>
                      <a:pt x="418503" y="335235"/>
                      <a:pt x="409678" y="339870"/>
                    </a:cubicBezTo>
                    <a:lnTo>
                      <a:pt x="375998" y="315797"/>
                    </a:lnTo>
                    <a:lnTo>
                      <a:pt x="315808" y="375987"/>
                    </a:lnTo>
                    <a:lnTo>
                      <a:pt x="339880" y="409667"/>
                    </a:lnTo>
                    <a:cubicBezTo>
                      <a:pt x="335246" y="418492"/>
                      <a:pt x="331417" y="427749"/>
                      <a:pt x="328441" y="437320"/>
                    </a:cubicBezTo>
                    <a:lnTo>
                      <a:pt x="296850" y="442596"/>
                    </a:lnTo>
                    <a:lnTo>
                      <a:pt x="300480" y="464417"/>
                    </a:lnTo>
                    <a:lnTo>
                      <a:pt x="346022" y="456818"/>
                    </a:lnTo>
                    <a:lnTo>
                      <a:pt x="347841" y="449905"/>
                    </a:lnTo>
                    <a:cubicBezTo>
                      <a:pt x="351142" y="437439"/>
                      <a:pt x="356062" y="425530"/>
                      <a:pt x="362500" y="414489"/>
                    </a:cubicBezTo>
                    <a:lnTo>
                      <a:pt x="366096" y="408295"/>
                    </a:lnTo>
                    <a:lnTo>
                      <a:pt x="344715" y="378384"/>
                    </a:lnTo>
                    <a:lnTo>
                      <a:pt x="378395" y="344704"/>
                    </a:lnTo>
                    <a:lnTo>
                      <a:pt x="408306" y="366087"/>
                    </a:lnTo>
                    <a:lnTo>
                      <a:pt x="414501" y="362489"/>
                    </a:lnTo>
                    <a:cubicBezTo>
                      <a:pt x="425541" y="356051"/>
                      <a:pt x="437450" y="351130"/>
                      <a:pt x="449915" y="347830"/>
                    </a:cubicBezTo>
                    <a:lnTo>
                      <a:pt x="456828" y="346005"/>
                    </a:lnTo>
                    <a:lnTo>
                      <a:pt x="462883" y="309716"/>
                    </a:lnTo>
                    <a:lnTo>
                      <a:pt x="510519" y="309716"/>
                    </a:lnTo>
                    <a:lnTo>
                      <a:pt x="516574" y="346005"/>
                    </a:lnTo>
                    <a:lnTo>
                      <a:pt x="523487" y="347830"/>
                    </a:lnTo>
                    <a:cubicBezTo>
                      <a:pt x="535953" y="351130"/>
                      <a:pt x="547862" y="356051"/>
                      <a:pt x="558903" y="362489"/>
                    </a:cubicBezTo>
                    <a:lnTo>
                      <a:pt x="565097" y="366087"/>
                    </a:lnTo>
                    <a:lnTo>
                      <a:pt x="595008" y="344704"/>
                    </a:lnTo>
                    <a:lnTo>
                      <a:pt x="628688" y="378384"/>
                    </a:lnTo>
                    <a:lnTo>
                      <a:pt x="607305" y="408295"/>
                    </a:lnTo>
                    <a:lnTo>
                      <a:pt x="610903" y="414489"/>
                    </a:lnTo>
                    <a:cubicBezTo>
                      <a:pt x="617341" y="425530"/>
                      <a:pt x="622262" y="437439"/>
                      <a:pt x="625562" y="449905"/>
                    </a:cubicBezTo>
                    <a:lnTo>
                      <a:pt x="627387" y="456818"/>
                    </a:lnTo>
                    <a:lnTo>
                      <a:pt x="663676" y="462883"/>
                    </a:lnTo>
                    <a:lnTo>
                      <a:pt x="663676" y="510519"/>
                    </a:lnTo>
                    <a:lnTo>
                      <a:pt x="627387" y="516564"/>
                    </a:lnTo>
                    <a:lnTo>
                      <a:pt x="625562" y="523478"/>
                    </a:lnTo>
                    <a:cubicBezTo>
                      <a:pt x="622262" y="535942"/>
                      <a:pt x="617341" y="547851"/>
                      <a:pt x="610903" y="558892"/>
                    </a:cubicBezTo>
                    <a:lnTo>
                      <a:pt x="607305" y="565086"/>
                    </a:lnTo>
                    <a:lnTo>
                      <a:pt x="628688" y="594997"/>
                    </a:lnTo>
                    <a:lnTo>
                      <a:pt x="595008" y="628679"/>
                    </a:lnTo>
                    <a:lnTo>
                      <a:pt x="565097" y="607296"/>
                    </a:lnTo>
                    <a:lnTo>
                      <a:pt x="558903" y="610892"/>
                    </a:lnTo>
                    <a:cubicBezTo>
                      <a:pt x="547862" y="617330"/>
                      <a:pt x="535953" y="622251"/>
                      <a:pt x="523487" y="625551"/>
                    </a:cubicBezTo>
                    <a:lnTo>
                      <a:pt x="516564" y="627387"/>
                    </a:lnTo>
                    <a:lnTo>
                      <a:pt x="510510" y="663676"/>
                    </a:lnTo>
                    <a:lnTo>
                      <a:pt x="462873" y="663676"/>
                    </a:lnTo>
                    <a:lnTo>
                      <a:pt x="456828" y="627387"/>
                    </a:lnTo>
                    <a:lnTo>
                      <a:pt x="449915" y="625562"/>
                    </a:lnTo>
                    <a:cubicBezTo>
                      <a:pt x="437450" y="622262"/>
                      <a:pt x="425541" y="617341"/>
                      <a:pt x="414501" y="610903"/>
                    </a:cubicBezTo>
                    <a:lnTo>
                      <a:pt x="408306" y="607305"/>
                    </a:lnTo>
                    <a:lnTo>
                      <a:pt x="378395" y="628688"/>
                    </a:lnTo>
                    <a:lnTo>
                      <a:pt x="344715" y="595008"/>
                    </a:lnTo>
                    <a:lnTo>
                      <a:pt x="366096" y="565097"/>
                    </a:lnTo>
                    <a:lnTo>
                      <a:pt x="362500" y="558903"/>
                    </a:lnTo>
                    <a:cubicBezTo>
                      <a:pt x="356062" y="547862"/>
                      <a:pt x="351142" y="535953"/>
                      <a:pt x="347841" y="523487"/>
                    </a:cubicBezTo>
                    <a:lnTo>
                      <a:pt x="346005" y="516564"/>
                    </a:lnTo>
                    <a:lnTo>
                      <a:pt x="309716" y="510510"/>
                    </a:lnTo>
                    <a:lnTo>
                      <a:pt x="309716" y="475635"/>
                    </a:lnTo>
                    <a:lnTo>
                      <a:pt x="22123" y="475635"/>
                    </a:lnTo>
                    <a:lnTo>
                      <a:pt x="22123" y="22123"/>
                    </a:lnTo>
                    <a:lnTo>
                      <a:pt x="265471" y="22123"/>
                    </a:lnTo>
                    <a:lnTo>
                      <a:pt x="265471" y="420328"/>
                    </a:lnTo>
                    <a:lnTo>
                      <a:pt x="287593" y="420328"/>
                    </a:lnTo>
                    <a:lnTo>
                      <a:pt x="287593" y="0"/>
                    </a:lnTo>
                    <a:lnTo>
                      <a:pt x="0" y="0"/>
                    </a:lnTo>
                    <a:lnTo>
                      <a:pt x="0" y="497757"/>
                    </a:lnTo>
                    <a:lnTo>
                      <a:pt x="287593" y="497757"/>
                    </a:lnTo>
                    <a:lnTo>
                      <a:pt x="287593" y="529250"/>
                    </a:lnTo>
                    <a:lnTo>
                      <a:pt x="328430" y="536061"/>
                    </a:lnTo>
                    <a:cubicBezTo>
                      <a:pt x="331417" y="545632"/>
                      <a:pt x="335235" y="554889"/>
                      <a:pt x="339870" y="563714"/>
                    </a:cubicBezTo>
                    <a:lnTo>
                      <a:pt x="315797" y="597396"/>
                    </a:lnTo>
                    <a:lnTo>
                      <a:pt x="375987" y="657584"/>
                    </a:lnTo>
                    <a:lnTo>
                      <a:pt x="409667" y="633512"/>
                    </a:lnTo>
                    <a:cubicBezTo>
                      <a:pt x="418492" y="638146"/>
                      <a:pt x="427749" y="641976"/>
                      <a:pt x="437320" y="644951"/>
                    </a:cubicBezTo>
                    <a:lnTo>
                      <a:pt x="444142" y="685799"/>
                    </a:lnTo>
                    <a:lnTo>
                      <a:pt x="529241" y="685799"/>
                    </a:lnTo>
                    <a:lnTo>
                      <a:pt x="536050" y="644962"/>
                    </a:lnTo>
                    <a:cubicBezTo>
                      <a:pt x="545621" y="641976"/>
                      <a:pt x="554879" y="638157"/>
                      <a:pt x="563703" y="633522"/>
                    </a:cubicBezTo>
                    <a:lnTo>
                      <a:pt x="597385" y="657596"/>
                    </a:lnTo>
                    <a:lnTo>
                      <a:pt x="657573" y="597406"/>
                    </a:lnTo>
                    <a:lnTo>
                      <a:pt x="633501" y="563725"/>
                    </a:lnTo>
                    <a:cubicBezTo>
                      <a:pt x="638135" y="554900"/>
                      <a:pt x="641965" y="545643"/>
                      <a:pt x="644940" y="536072"/>
                    </a:cubicBezTo>
                    <a:lnTo>
                      <a:pt x="685799" y="529250"/>
                    </a:lnTo>
                    <a:lnTo>
                      <a:pt x="685799" y="444152"/>
                    </a:lnTo>
                    <a:lnTo>
                      <a:pt x="644962" y="437342"/>
                    </a:lnTo>
                    <a:cubicBezTo>
                      <a:pt x="641976" y="427760"/>
                      <a:pt x="638146" y="418503"/>
                      <a:pt x="633512" y="409678"/>
                    </a:cubicBezTo>
                    <a:close/>
                    <a:moveTo>
                      <a:pt x="553064" y="88490"/>
                    </a:moveTo>
                    <a:lnTo>
                      <a:pt x="585129" y="88490"/>
                    </a:lnTo>
                    <a:cubicBezTo>
                      <a:pt x="579988" y="113697"/>
                      <a:pt x="557654" y="132735"/>
                      <a:pt x="530941" y="132735"/>
                    </a:cubicBezTo>
                    <a:lnTo>
                      <a:pt x="498876" y="132735"/>
                    </a:lnTo>
                    <a:cubicBezTo>
                      <a:pt x="504007" y="107529"/>
                      <a:pt x="526351" y="88490"/>
                      <a:pt x="553064" y="88490"/>
                    </a:cubicBezTo>
                    <a:close/>
                    <a:moveTo>
                      <a:pt x="442451" y="66368"/>
                    </a:moveTo>
                    <a:cubicBezTo>
                      <a:pt x="415738" y="66368"/>
                      <a:pt x="393394" y="47329"/>
                      <a:pt x="388263" y="22123"/>
                    </a:cubicBezTo>
                    <a:lnTo>
                      <a:pt x="420328" y="22123"/>
                    </a:lnTo>
                    <a:cubicBezTo>
                      <a:pt x="447041" y="22123"/>
                      <a:pt x="469385" y="41161"/>
                      <a:pt x="474516" y="66368"/>
                    </a:cubicBezTo>
                    <a:close/>
                    <a:moveTo>
                      <a:pt x="442451" y="232287"/>
                    </a:moveTo>
                    <a:cubicBezTo>
                      <a:pt x="415738" y="232287"/>
                      <a:pt x="393394" y="213248"/>
                      <a:pt x="388263" y="188042"/>
                    </a:cubicBezTo>
                    <a:lnTo>
                      <a:pt x="420328" y="188042"/>
                    </a:lnTo>
                    <a:cubicBezTo>
                      <a:pt x="447041" y="188042"/>
                      <a:pt x="469385" y="207081"/>
                      <a:pt x="474516" y="232287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4" name="Freeform: Shape 39">
                <a:extLst>
                  <a:ext uri="{FF2B5EF4-FFF2-40B4-BE49-F238E27FC236}">
                    <a16:creationId xmlns:a16="http://schemas.microsoft.com/office/drawing/2014/main" id="{84CCA56B-09EA-4075-9A11-31331379C503}"/>
                  </a:ext>
                </a:extLst>
              </p:cNvPr>
              <p:cNvSpPr/>
              <p:nvPr/>
            </p:nvSpPr>
            <p:spPr>
              <a:xfrm>
                <a:off x="2296305" y="3749777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5" name="Freeform: Shape 40">
                <a:extLst>
                  <a:ext uri="{FF2B5EF4-FFF2-40B4-BE49-F238E27FC236}">
                    <a16:creationId xmlns:a16="http://schemas.microsoft.com/office/drawing/2014/main" id="{0331552E-87AA-47C3-84D4-0F24A9B8A370}"/>
                  </a:ext>
                </a:extLst>
              </p:cNvPr>
              <p:cNvSpPr/>
              <p:nvPr/>
            </p:nvSpPr>
            <p:spPr>
              <a:xfrm>
                <a:off x="2182224" y="3790554"/>
                <a:ext cx="30419" cy="30419"/>
              </a:xfrm>
              <a:custGeom>
                <a:avLst/>
                <a:gdLst>
                  <a:gd name="connsiteX0" fmla="*/ 0 w 30418"/>
                  <a:gd name="connsiteY0" fmla="*/ 15642 h 30418"/>
                  <a:gd name="connsiteX1" fmla="*/ 15642 w 30418"/>
                  <a:gd name="connsiteY1" fmla="*/ 0 h 30418"/>
                  <a:gd name="connsiteX2" fmla="*/ 31288 w 30418"/>
                  <a:gd name="connsiteY2" fmla="*/ 15642 h 30418"/>
                  <a:gd name="connsiteX3" fmla="*/ 15642 w 30418"/>
                  <a:gd name="connsiteY3" fmla="*/ 31283 h 3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18" h="30418">
                    <a:moveTo>
                      <a:pt x="0" y="15642"/>
                    </a:moveTo>
                    <a:lnTo>
                      <a:pt x="15642" y="0"/>
                    </a:lnTo>
                    <a:lnTo>
                      <a:pt x="31288" y="15642"/>
                    </a:lnTo>
                    <a:lnTo>
                      <a:pt x="15642" y="3128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6" name="Freeform: Shape 41">
                <a:extLst>
                  <a:ext uri="{FF2B5EF4-FFF2-40B4-BE49-F238E27FC236}">
                    <a16:creationId xmlns:a16="http://schemas.microsoft.com/office/drawing/2014/main" id="{FFF7EA54-D504-42D8-BF8D-5D0B927B0F1A}"/>
                  </a:ext>
                </a:extLst>
              </p:cNvPr>
              <p:cNvSpPr/>
              <p:nvPr/>
            </p:nvSpPr>
            <p:spPr>
              <a:xfrm>
                <a:off x="2141447" y="3904635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7" name="Freeform: Shape 42">
                <a:extLst>
                  <a:ext uri="{FF2B5EF4-FFF2-40B4-BE49-F238E27FC236}">
                    <a16:creationId xmlns:a16="http://schemas.microsoft.com/office/drawing/2014/main" id="{3CC0FD74-D914-4C4C-8097-AE64EE4EC1F0}"/>
                  </a:ext>
                </a:extLst>
              </p:cNvPr>
              <p:cNvSpPr/>
              <p:nvPr/>
            </p:nvSpPr>
            <p:spPr>
              <a:xfrm>
                <a:off x="2182224" y="4009555"/>
                <a:ext cx="30419" cy="30419"/>
              </a:xfrm>
              <a:custGeom>
                <a:avLst/>
                <a:gdLst>
                  <a:gd name="connsiteX0" fmla="*/ 0 w 30418"/>
                  <a:gd name="connsiteY0" fmla="*/ 15641 h 30418"/>
                  <a:gd name="connsiteX1" fmla="*/ 15642 w 30418"/>
                  <a:gd name="connsiteY1" fmla="*/ 0 h 30418"/>
                  <a:gd name="connsiteX2" fmla="*/ 31288 w 30418"/>
                  <a:gd name="connsiteY2" fmla="*/ 15641 h 30418"/>
                  <a:gd name="connsiteX3" fmla="*/ 15642 w 30418"/>
                  <a:gd name="connsiteY3" fmla="*/ 31283 h 3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18" h="30418">
                    <a:moveTo>
                      <a:pt x="0" y="15641"/>
                    </a:moveTo>
                    <a:lnTo>
                      <a:pt x="15642" y="0"/>
                    </a:lnTo>
                    <a:lnTo>
                      <a:pt x="31288" y="15641"/>
                    </a:lnTo>
                    <a:lnTo>
                      <a:pt x="15642" y="3128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8" name="Freeform: Shape 43">
                <a:extLst>
                  <a:ext uri="{FF2B5EF4-FFF2-40B4-BE49-F238E27FC236}">
                    <a16:creationId xmlns:a16="http://schemas.microsoft.com/office/drawing/2014/main" id="{7B271D35-5240-46FA-8DD9-4EED2254705F}"/>
                  </a:ext>
                </a:extLst>
              </p:cNvPr>
              <p:cNvSpPr/>
              <p:nvPr/>
            </p:nvSpPr>
            <p:spPr>
              <a:xfrm>
                <a:off x="2296305" y="4059493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9" name="Freeform: Shape 44">
                <a:extLst>
                  <a:ext uri="{FF2B5EF4-FFF2-40B4-BE49-F238E27FC236}">
                    <a16:creationId xmlns:a16="http://schemas.microsoft.com/office/drawing/2014/main" id="{5F396CD8-D2F4-4835-87F8-6301B7E487FD}"/>
                  </a:ext>
                </a:extLst>
              </p:cNvPr>
              <p:cNvSpPr/>
              <p:nvPr/>
            </p:nvSpPr>
            <p:spPr>
              <a:xfrm>
                <a:off x="2401225" y="4009555"/>
                <a:ext cx="30419" cy="30419"/>
              </a:xfrm>
              <a:custGeom>
                <a:avLst/>
                <a:gdLst>
                  <a:gd name="connsiteX0" fmla="*/ 0 w 30418"/>
                  <a:gd name="connsiteY0" fmla="*/ 15641 h 30418"/>
                  <a:gd name="connsiteX1" fmla="*/ 15641 w 30418"/>
                  <a:gd name="connsiteY1" fmla="*/ 0 h 30418"/>
                  <a:gd name="connsiteX2" fmla="*/ 31283 w 30418"/>
                  <a:gd name="connsiteY2" fmla="*/ 15641 h 30418"/>
                  <a:gd name="connsiteX3" fmla="*/ 15641 w 30418"/>
                  <a:gd name="connsiteY3" fmla="*/ 31283 h 3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18" h="30418">
                    <a:moveTo>
                      <a:pt x="0" y="15641"/>
                    </a:moveTo>
                    <a:lnTo>
                      <a:pt x="15641" y="0"/>
                    </a:lnTo>
                    <a:lnTo>
                      <a:pt x="31283" y="15641"/>
                    </a:lnTo>
                    <a:lnTo>
                      <a:pt x="15641" y="3128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0" name="Freeform: Shape 45">
                <a:extLst>
                  <a:ext uri="{FF2B5EF4-FFF2-40B4-BE49-F238E27FC236}">
                    <a16:creationId xmlns:a16="http://schemas.microsoft.com/office/drawing/2014/main" id="{2ADFDF66-D0B3-460F-859A-5C7A9338D06C}"/>
                  </a:ext>
                </a:extLst>
              </p:cNvPr>
              <p:cNvSpPr/>
              <p:nvPr/>
            </p:nvSpPr>
            <p:spPr>
              <a:xfrm>
                <a:off x="2451163" y="3904635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1" name="Freeform: Shape 46">
                <a:extLst>
                  <a:ext uri="{FF2B5EF4-FFF2-40B4-BE49-F238E27FC236}">
                    <a16:creationId xmlns:a16="http://schemas.microsoft.com/office/drawing/2014/main" id="{C50EAA2E-4C79-4848-9F23-C2595DB45FC8}"/>
                  </a:ext>
                </a:extLst>
              </p:cNvPr>
              <p:cNvSpPr/>
              <p:nvPr/>
            </p:nvSpPr>
            <p:spPr>
              <a:xfrm>
                <a:off x="2401225" y="3790554"/>
                <a:ext cx="30419" cy="30419"/>
              </a:xfrm>
              <a:custGeom>
                <a:avLst/>
                <a:gdLst>
                  <a:gd name="connsiteX0" fmla="*/ 0 w 30418"/>
                  <a:gd name="connsiteY0" fmla="*/ 15642 h 30418"/>
                  <a:gd name="connsiteX1" fmla="*/ 15641 w 30418"/>
                  <a:gd name="connsiteY1" fmla="*/ 0 h 30418"/>
                  <a:gd name="connsiteX2" fmla="*/ 31283 w 30418"/>
                  <a:gd name="connsiteY2" fmla="*/ 15642 h 30418"/>
                  <a:gd name="connsiteX3" fmla="*/ 15641 w 30418"/>
                  <a:gd name="connsiteY3" fmla="*/ 31283 h 3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18" h="30418">
                    <a:moveTo>
                      <a:pt x="0" y="15642"/>
                    </a:moveTo>
                    <a:lnTo>
                      <a:pt x="15641" y="0"/>
                    </a:lnTo>
                    <a:lnTo>
                      <a:pt x="31283" y="15642"/>
                    </a:lnTo>
                    <a:lnTo>
                      <a:pt x="15641" y="3128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2" name="Freeform: Shape 47">
                <a:extLst>
                  <a:ext uri="{FF2B5EF4-FFF2-40B4-BE49-F238E27FC236}">
                    <a16:creationId xmlns:a16="http://schemas.microsoft.com/office/drawing/2014/main" id="{BD7F1884-D352-409C-8FE7-C931F1553B35}"/>
                  </a:ext>
                </a:extLst>
              </p:cNvPr>
              <p:cNvSpPr/>
              <p:nvPr/>
            </p:nvSpPr>
            <p:spPr>
              <a:xfrm>
                <a:off x="2196753" y="3846688"/>
                <a:ext cx="178363" cy="178363"/>
              </a:xfrm>
              <a:custGeom>
                <a:avLst/>
                <a:gdLst>
                  <a:gd name="connsiteX0" fmla="*/ 110613 w 178363"/>
                  <a:gd name="connsiteY0" fmla="*/ 179621 h 178363"/>
                  <a:gd name="connsiteX1" fmla="*/ 179621 w 178363"/>
                  <a:gd name="connsiteY1" fmla="*/ 155397 h 178363"/>
                  <a:gd name="connsiteX2" fmla="*/ 165795 w 178363"/>
                  <a:gd name="connsiteY2" fmla="*/ 138119 h 178363"/>
                  <a:gd name="connsiteX3" fmla="*/ 110613 w 178363"/>
                  <a:gd name="connsiteY3" fmla="*/ 157499 h 178363"/>
                  <a:gd name="connsiteX4" fmla="*/ 22123 w 178363"/>
                  <a:gd name="connsiteY4" fmla="*/ 69009 h 178363"/>
                  <a:gd name="connsiteX5" fmla="*/ 41512 w 178363"/>
                  <a:gd name="connsiteY5" fmla="*/ 13827 h 178363"/>
                  <a:gd name="connsiteX6" fmla="*/ 24234 w 178363"/>
                  <a:gd name="connsiteY6" fmla="*/ 0 h 178363"/>
                  <a:gd name="connsiteX7" fmla="*/ 0 w 178363"/>
                  <a:gd name="connsiteY7" fmla="*/ 69009 h 178363"/>
                  <a:gd name="connsiteX8" fmla="*/ 110613 w 178363"/>
                  <a:gd name="connsiteY8" fmla="*/ 179621 h 17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8363" h="178363">
                    <a:moveTo>
                      <a:pt x="110613" y="179621"/>
                    </a:moveTo>
                    <a:cubicBezTo>
                      <a:pt x="135933" y="179621"/>
                      <a:pt x="159788" y="171240"/>
                      <a:pt x="179621" y="155397"/>
                    </a:cubicBezTo>
                    <a:lnTo>
                      <a:pt x="165795" y="138119"/>
                    </a:lnTo>
                    <a:cubicBezTo>
                      <a:pt x="149948" y="150796"/>
                      <a:pt x="130856" y="157499"/>
                      <a:pt x="110613" y="157499"/>
                    </a:cubicBezTo>
                    <a:cubicBezTo>
                      <a:pt x="61820" y="157499"/>
                      <a:pt x="22123" y="117801"/>
                      <a:pt x="22123" y="69009"/>
                    </a:cubicBezTo>
                    <a:cubicBezTo>
                      <a:pt x="22123" y="48765"/>
                      <a:pt x="28826" y="29673"/>
                      <a:pt x="41512" y="13827"/>
                    </a:cubicBezTo>
                    <a:lnTo>
                      <a:pt x="24234" y="0"/>
                    </a:lnTo>
                    <a:cubicBezTo>
                      <a:pt x="8383" y="19833"/>
                      <a:pt x="0" y="43689"/>
                      <a:pt x="0" y="69009"/>
                    </a:cubicBezTo>
                    <a:cubicBezTo>
                      <a:pt x="0" y="130002"/>
                      <a:pt x="49619" y="179621"/>
                      <a:pt x="110613" y="179621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3" name="Freeform: Shape 48">
                <a:extLst>
                  <a:ext uri="{FF2B5EF4-FFF2-40B4-BE49-F238E27FC236}">
                    <a16:creationId xmlns:a16="http://schemas.microsoft.com/office/drawing/2014/main" id="{AAC94CE7-0F96-4688-A974-345486650419}"/>
                  </a:ext>
                </a:extLst>
              </p:cNvPr>
              <p:cNvSpPr/>
              <p:nvPr/>
            </p:nvSpPr>
            <p:spPr>
              <a:xfrm>
                <a:off x="2238358" y="3805083"/>
                <a:ext cx="178363" cy="178363"/>
              </a:xfrm>
              <a:custGeom>
                <a:avLst/>
                <a:gdLst>
                  <a:gd name="connsiteX0" fmla="*/ 13827 w 178363"/>
                  <a:gd name="connsiteY0" fmla="*/ 41512 h 178363"/>
                  <a:gd name="connsiteX1" fmla="*/ 69009 w 178363"/>
                  <a:gd name="connsiteY1" fmla="*/ 22123 h 178363"/>
                  <a:gd name="connsiteX2" fmla="*/ 157499 w 178363"/>
                  <a:gd name="connsiteY2" fmla="*/ 110613 h 178363"/>
                  <a:gd name="connsiteX3" fmla="*/ 138110 w 178363"/>
                  <a:gd name="connsiteY3" fmla="*/ 165784 h 178363"/>
                  <a:gd name="connsiteX4" fmla="*/ 155376 w 178363"/>
                  <a:gd name="connsiteY4" fmla="*/ 179610 h 178363"/>
                  <a:gd name="connsiteX5" fmla="*/ 179621 w 178363"/>
                  <a:gd name="connsiteY5" fmla="*/ 110613 h 178363"/>
                  <a:gd name="connsiteX6" fmla="*/ 69009 w 178363"/>
                  <a:gd name="connsiteY6" fmla="*/ 0 h 178363"/>
                  <a:gd name="connsiteX7" fmla="*/ 0 w 178363"/>
                  <a:gd name="connsiteY7" fmla="*/ 24224 h 17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363" h="178363">
                    <a:moveTo>
                      <a:pt x="13827" y="41512"/>
                    </a:moveTo>
                    <a:cubicBezTo>
                      <a:pt x="29673" y="28826"/>
                      <a:pt x="48765" y="22123"/>
                      <a:pt x="69009" y="22123"/>
                    </a:cubicBezTo>
                    <a:cubicBezTo>
                      <a:pt x="117801" y="22123"/>
                      <a:pt x="157499" y="61820"/>
                      <a:pt x="157499" y="110613"/>
                    </a:cubicBezTo>
                    <a:cubicBezTo>
                      <a:pt x="157499" y="130866"/>
                      <a:pt x="150796" y="149948"/>
                      <a:pt x="138110" y="165784"/>
                    </a:cubicBezTo>
                    <a:lnTo>
                      <a:pt x="155376" y="179610"/>
                    </a:lnTo>
                    <a:cubicBezTo>
                      <a:pt x="171240" y="159799"/>
                      <a:pt x="179621" y="135943"/>
                      <a:pt x="179621" y="110613"/>
                    </a:cubicBezTo>
                    <a:cubicBezTo>
                      <a:pt x="179621" y="49619"/>
                      <a:pt x="130002" y="0"/>
                      <a:pt x="69009" y="0"/>
                    </a:cubicBezTo>
                    <a:cubicBezTo>
                      <a:pt x="43689" y="0"/>
                      <a:pt x="19833" y="8383"/>
                      <a:pt x="0" y="24224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4" name="Freeform: Shape 51">
                <a:extLst>
                  <a:ext uri="{FF2B5EF4-FFF2-40B4-BE49-F238E27FC236}">
                    <a16:creationId xmlns:a16="http://schemas.microsoft.com/office/drawing/2014/main" id="{D81004C2-AC2A-4A39-BD5C-2DD04887C828}"/>
                  </a:ext>
                </a:extLst>
              </p:cNvPr>
              <p:cNvSpPr/>
              <p:nvPr/>
            </p:nvSpPr>
            <p:spPr>
              <a:xfrm>
                <a:off x="1864915" y="3473245"/>
                <a:ext cx="55306" cy="55306"/>
              </a:xfrm>
              <a:custGeom>
                <a:avLst/>
                <a:gdLst>
                  <a:gd name="connsiteX0" fmla="*/ 55306 w 55306"/>
                  <a:gd name="connsiteY0" fmla="*/ 22123 h 55306"/>
                  <a:gd name="connsiteX1" fmla="*/ 55306 w 55306"/>
                  <a:gd name="connsiteY1" fmla="*/ 0 h 55306"/>
                  <a:gd name="connsiteX2" fmla="*/ 0 w 55306"/>
                  <a:gd name="connsiteY2" fmla="*/ 0 h 55306"/>
                  <a:gd name="connsiteX3" fmla="*/ 0 w 55306"/>
                  <a:gd name="connsiteY3" fmla="*/ 55306 h 55306"/>
                  <a:gd name="connsiteX4" fmla="*/ 22123 w 55306"/>
                  <a:gd name="connsiteY4" fmla="*/ 55306 h 55306"/>
                  <a:gd name="connsiteX5" fmla="*/ 22123 w 55306"/>
                  <a:gd name="connsiteY5" fmla="*/ 22123 h 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06" h="55306">
                    <a:moveTo>
                      <a:pt x="55306" y="22123"/>
                    </a:moveTo>
                    <a:lnTo>
                      <a:pt x="55306" y="0"/>
                    </a:lnTo>
                    <a:lnTo>
                      <a:pt x="0" y="0"/>
                    </a:lnTo>
                    <a:lnTo>
                      <a:pt x="0" y="55306"/>
                    </a:lnTo>
                    <a:lnTo>
                      <a:pt x="22123" y="55306"/>
                    </a:lnTo>
                    <a:lnTo>
                      <a:pt x="22123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5" name="Freeform: Shape 52">
                <a:extLst>
                  <a:ext uri="{FF2B5EF4-FFF2-40B4-BE49-F238E27FC236}">
                    <a16:creationId xmlns:a16="http://schemas.microsoft.com/office/drawing/2014/main" id="{CA0983DF-BF12-42B4-89BA-4A3D1716B608}"/>
                  </a:ext>
                </a:extLst>
              </p:cNvPr>
              <p:cNvSpPr/>
              <p:nvPr/>
            </p:nvSpPr>
            <p:spPr>
              <a:xfrm>
                <a:off x="2008712" y="3473245"/>
                <a:ext cx="55306" cy="55306"/>
              </a:xfrm>
              <a:custGeom>
                <a:avLst/>
                <a:gdLst>
                  <a:gd name="connsiteX0" fmla="*/ 55306 w 55306"/>
                  <a:gd name="connsiteY0" fmla="*/ 0 h 55306"/>
                  <a:gd name="connsiteX1" fmla="*/ 0 w 55306"/>
                  <a:gd name="connsiteY1" fmla="*/ 0 h 55306"/>
                  <a:gd name="connsiteX2" fmla="*/ 0 w 55306"/>
                  <a:gd name="connsiteY2" fmla="*/ 22123 h 55306"/>
                  <a:gd name="connsiteX3" fmla="*/ 33184 w 55306"/>
                  <a:gd name="connsiteY3" fmla="*/ 22123 h 55306"/>
                  <a:gd name="connsiteX4" fmla="*/ 33184 w 55306"/>
                  <a:gd name="connsiteY4" fmla="*/ 55306 h 55306"/>
                  <a:gd name="connsiteX5" fmla="*/ 55306 w 55306"/>
                  <a:gd name="connsiteY5" fmla="*/ 55306 h 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06" h="55306">
                    <a:moveTo>
                      <a:pt x="55306" y="0"/>
                    </a:moveTo>
                    <a:lnTo>
                      <a:pt x="0" y="0"/>
                    </a:lnTo>
                    <a:lnTo>
                      <a:pt x="0" y="22123"/>
                    </a:lnTo>
                    <a:lnTo>
                      <a:pt x="33184" y="22123"/>
                    </a:lnTo>
                    <a:lnTo>
                      <a:pt x="33184" y="55306"/>
                    </a:lnTo>
                    <a:lnTo>
                      <a:pt x="55306" y="55306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6" name="Freeform: Shape 53">
                <a:extLst>
                  <a:ext uri="{FF2B5EF4-FFF2-40B4-BE49-F238E27FC236}">
                    <a16:creationId xmlns:a16="http://schemas.microsoft.com/office/drawing/2014/main" id="{A7117F11-B815-4EC9-9473-D3931FE63753}"/>
                  </a:ext>
                </a:extLst>
              </p:cNvPr>
              <p:cNvSpPr/>
              <p:nvPr/>
            </p:nvSpPr>
            <p:spPr>
              <a:xfrm>
                <a:off x="1864915" y="3827206"/>
                <a:ext cx="55306" cy="55306"/>
              </a:xfrm>
              <a:custGeom>
                <a:avLst/>
                <a:gdLst>
                  <a:gd name="connsiteX0" fmla="*/ 0 w 55306"/>
                  <a:gd name="connsiteY0" fmla="*/ 0 h 55306"/>
                  <a:gd name="connsiteX1" fmla="*/ 0 w 55306"/>
                  <a:gd name="connsiteY1" fmla="*/ 55306 h 55306"/>
                  <a:gd name="connsiteX2" fmla="*/ 55306 w 55306"/>
                  <a:gd name="connsiteY2" fmla="*/ 55306 h 55306"/>
                  <a:gd name="connsiteX3" fmla="*/ 55306 w 55306"/>
                  <a:gd name="connsiteY3" fmla="*/ 33184 h 55306"/>
                  <a:gd name="connsiteX4" fmla="*/ 22123 w 55306"/>
                  <a:gd name="connsiteY4" fmla="*/ 33184 h 55306"/>
                  <a:gd name="connsiteX5" fmla="*/ 22123 w 55306"/>
                  <a:gd name="connsiteY5" fmla="*/ 0 h 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06" h="55306">
                    <a:moveTo>
                      <a:pt x="0" y="0"/>
                    </a:moveTo>
                    <a:lnTo>
                      <a:pt x="0" y="55306"/>
                    </a:lnTo>
                    <a:lnTo>
                      <a:pt x="55306" y="55306"/>
                    </a:lnTo>
                    <a:lnTo>
                      <a:pt x="55306" y="33184"/>
                    </a:lnTo>
                    <a:lnTo>
                      <a:pt x="22123" y="33184"/>
                    </a:lnTo>
                    <a:lnTo>
                      <a:pt x="22123" y="0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7" name="Freeform: Shape 54">
                <a:extLst>
                  <a:ext uri="{FF2B5EF4-FFF2-40B4-BE49-F238E27FC236}">
                    <a16:creationId xmlns:a16="http://schemas.microsoft.com/office/drawing/2014/main" id="{3E9C36F5-E789-4EDA-A532-3E11F22ABAB0}"/>
                  </a:ext>
                </a:extLst>
              </p:cNvPr>
              <p:cNvSpPr/>
              <p:nvPr/>
            </p:nvSpPr>
            <p:spPr>
              <a:xfrm>
                <a:off x="2008712" y="3827206"/>
                <a:ext cx="55306" cy="55306"/>
              </a:xfrm>
              <a:custGeom>
                <a:avLst/>
                <a:gdLst>
                  <a:gd name="connsiteX0" fmla="*/ 0 w 55306"/>
                  <a:gd name="connsiteY0" fmla="*/ 33184 h 55306"/>
                  <a:gd name="connsiteX1" fmla="*/ 0 w 55306"/>
                  <a:gd name="connsiteY1" fmla="*/ 55306 h 55306"/>
                  <a:gd name="connsiteX2" fmla="*/ 55306 w 55306"/>
                  <a:gd name="connsiteY2" fmla="*/ 55306 h 55306"/>
                  <a:gd name="connsiteX3" fmla="*/ 55306 w 55306"/>
                  <a:gd name="connsiteY3" fmla="*/ 0 h 55306"/>
                  <a:gd name="connsiteX4" fmla="*/ 33184 w 55306"/>
                  <a:gd name="connsiteY4" fmla="*/ 0 h 55306"/>
                  <a:gd name="connsiteX5" fmla="*/ 33184 w 55306"/>
                  <a:gd name="connsiteY5" fmla="*/ 33184 h 55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306" h="55306">
                    <a:moveTo>
                      <a:pt x="0" y="33184"/>
                    </a:moveTo>
                    <a:lnTo>
                      <a:pt x="0" y="55306"/>
                    </a:lnTo>
                    <a:lnTo>
                      <a:pt x="55306" y="55306"/>
                    </a:lnTo>
                    <a:lnTo>
                      <a:pt x="55306" y="0"/>
                    </a:lnTo>
                    <a:lnTo>
                      <a:pt x="33184" y="0"/>
                    </a:lnTo>
                    <a:lnTo>
                      <a:pt x="33184" y="33184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8" name="Freeform: Shape 55">
                <a:extLst>
                  <a:ext uri="{FF2B5EF4-FFF2-40B4-BE49-F238E27FC236}">
                    <a16:creationId xmlns:a16="http://schemas.microsoft.com/office/drawing/2014/main" id="{4E44F37A-C12C-4BF4-9097-0DCB9EC21EB7}"/>
                  </a:ext>
                </a:extLst>
              </p:cNvPr>
              <p:cNvSpPr/>
              <p:nvPr/>
            </p:nvSpPr>
            <p:spPr>
              <a:xfrm>
                <a:off x="1864915" y="3572797"/>
                <a:ext cx="199103" cy="199103"/>
              </a:xfrm>
              <a:custGeom>
                <a:avLst/>
                <a:gdLst>
                  <a:gd name="connsiteX0" fmla="*/ 99551 w 199102"/>
                  <a:gd name="connsiteY0" fmla="*/ 0 h 199102"/>
                  <a:gd name="connsiteX1" fmla="*/ 0 w 199102"/>
                  <a:gd name="connsiteY1" fmla="*/ 99551 h 199102"/>
                  <a:gd name="connsiteX2" fmla="*/ 99551 w 199102"/>
                  <a:gd name="connsiteY2" fmla="*/ 199103 h 199102"/>
                  <a:gd name="connsiteX3" fmla="*/ 199103 w 199102"/>
                  <a:gd name="connsiteY3" fmla="*/ 99551 h 199102"/>
                  <a:gd name="connsiteX4" fmla="*/ 99551 w 199102"/>
                  <a:gd name="connsiteY4" fmla="*/ 0 h 199102"/>
                  <a:gd name="connsiteX5" fmla="*/ 99551 w 199102"/>
                  <a:gd name="connsiteY5" fmla="*/ 176980 h 199102"/>
                  <a:gd name="connsiteX6" fmla="*/ 22123 w 199102"/>
                  <a:gd name="connsiteY6" fmla="*/ 99551 h 199102"/>
                  <a:gd name="connsiteX7" fmla="*/ 99551 w 199102"/>
                  <a:gd name="connsiteY7" fmla="*/ 22123 h 199102"/>
                  <a:gd name="connsiteX8" fmla="*/ 176980 w 199102"/>
                  <a:gd name="connsiteY8" fmla="*/ 99551 h 199102"/>
                  <a:gd name="connsiteX9" fmla="*/ 99551 w 199102"/>
                  <a:gd name="connsiteY9" fmla="*/ 176980 h 19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9102" h="199102">
                    <a:moveTo>
                      <a:pt x="99551" y="0"/>
                    </a:moveTo>
                    <a:cubicBezTo>
                      <a:pt x="44656" y="0"/>
                      <a:pt x="0" y="44656"/>
                      <a:pt x="0" y="99551"/>
                    </a:cubicBezTo>
                    <a:cubicBezTo>
                      <a:pt x="0" y="154447"/>
                      <a:pt x="44656" y="199103"/>
                      <a:pt x="99551" y="199103"/>
                    </a:cubicBezTo>
                    <a:cubicBezTo>
                      <a:pt x="154447" y="199103"/>
                      <a:pt x="199103" y="154447"/>
                      <a:pt x="199103" y="99551"/>
                    </a:cubicBezTo>
                    <a:cubicBezTo>
                      <a:pt x="199103" y="44656"/>
                      <a:pt x="154447" y="0"/>
                      <a:pt x="99551" y="0"/>
                    </a:cubicBezTo>
                    <a:close/>
                    <a:moveTo>
                      <a:pt x="99551" y="176980"/>
                    </a:moveTo>
                    <a:cubicBezTo>
                      <a:pt x="56867" y="176980"/>
                      <a:pt x="22123" y="142236"/>
                      <a:pt x="22123" y="99551"/>
                    </a:cubicBezTo>
                    <a:cubicBezTo>
                      <a:pt x="22123" y="56867"/>
                      <a:pt x="56867" y="22123"/>
                      <a:pt x="99551" y="22123"/>
                    </a:cubicBezTo>
                    <a:cubicBezTo>
                      <a:pt x="142236" y="22123"/>
                      <a:pt x="176980" y="56867"/>
                      <a:pt x="176980" y="99551"/>
                    </a:cubicBezTo>
                    <a:cubicBezTo>
                      <a:pt x="176980" y="142236"/>
                      <a:pt x="142236" y="176980"/>
                      <a:pt x="99551" y="176980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09" name="Freeform: Shape 56">
                <a:extLst>
                  <a:ext uri="{FF2B5EF4-FFF2-40B4-BE49-F238E27FC236}">
                    <a16:creationId xmlns:a16="http://schemas.microsoft.com/office/drawing/2014/main" id="{416E8534-1163-43BF-93BB-D412D484EFCC}"/>
                  </a:ext>
                </a:extLst>
              </p:cNvPr>
              <p:cNvSpPr/>
              <p:nvPr/>
            </p:nvSpPr>
            <p:spPr>
              <a:xfrm>
                <a:off x="1820670" y="3959941"/>
                <a:ext cx="265471" cy="154858"/>
              </a:xfrm>
              <a:custGeom>
                <a:avLst/>
                <a:gdLst>
                  <a:gd name="connsiteX0" fmla="*/ 243348 w 265470"/>
                  <a:gd name="connsiteY0" fmla="*/ 0 h 154857"/>
                  <a:gd name="connsiteX1" fmla="*/ 22123 w 265470"/>
                  <a:gd name="connsiteY1" fmla="*/ 0 h 154857"/>
                  <a:gd name="connsiteX2" fmla="*/ 0 w 265470"/>
                  <a:gd name="connsiteY2" fmla="*/ 22123 h 154857"/>
                  <a:gd name="connsiteX3" fmla="*/ 0 w 265470"/>
                  <a:gd name="connsiteY3" fmla="*/ 44245 h 154857"/>
                  <a:gd name="connsiteX4" fmla="*/ 3073 w 265470"/>
                  <a:gd name="connsiteY4" fmla="*/ 55306 h 154857"/>
                  <a:gd name="connsiteX5" fmla="*/ 0 w 265470"/>
                  <a:gd name="connsiteY5" fmla="*/ 66368 h 154857"/>
                  <a:gd name="connsiteX6" fmla="*/ 0 w 265470"/>
                  <a:gd name="connsiteY6" fmla="*/ 88490 h 154857"/>
                  <a:gd name="connsiteX7" fmla="*/ 3073 w 265470"/>
                  <a:gd name="connsiteY7" fmla="*/ 99551 h 154857"/>
                  <a:gd name="connsiteX8" fmla="*/ 0 w 265470"/>
                  <a:gd name="connsiteY8" fmla="*/ 110613 h 154857"/>
                  <a:gd name="connsiteX9" fmla="*/ 0 w 265470"/>
                  <a:gd name="connsiteY9" fmla="*/ 132735 h 154857"/>
                  <a:gd name="connsiteX10" fmla="*/ 22123 w 265470"/>
                  <a:gd name="connsiteY10" fmla="*/ 154858 h 154857"/>
                  <a:gd name="connsiteX11" fmla="*/ 243348 w 265470"/>
                  <a:gd name="connsiteY11" fmla="*/ 154858 h 154857"/>
                  <a:gd name="connsiteX12" fmla="*/ 265471 w 265470"/>
                  <a:gd name="connsiteY12" fmla="*/ 132735 h 154857"/>
                  <a:gd name="connsiteX13" fmla="*/ 265471 w 265470"/>
                  <a:gd name="connsiteY13" fmla="*/ 110613 h 154857"/>
                  <a:gd name="connsiteX14" fmla="*/ 262397 w 265470"/>
                  <a:gd name="connsiteY14" fmla="*/ 99551 h 154857"/>
                  <a:gd name="connsiteX15" fmla="*/ 265471 w 265470"/>
                  <a:gd name="connsiteY15" fmla="*/ 88490 h 154857"/>
                  <a:gd name="connsiteX16" fmla="*/ 265471 w 265470"/>
                  <a:gd name="connsiteY16" fmla="*/ 66368 h 154857"/>
                  <a:gd name="connsiteX17" fmla="*/ 262397 w 265470"/>
                  <a:gd name="connsiteY17" fmla="*/ 55306 h 154857"/>
                  <a:gd name="connsiteX18" fmla="*/ 265471 w 265470"/>
                  <a:gd name="connsiteY18" fmla="*/ 44245 h 154857"/>
                  <a:gd name="connsiteX19" fmla="*/ 265471 w 265470"/>
                  <a:gd name="connsiteY19" fmla="*/ 22123 h 154857"/>
                  <a:gd name="connsiteX20" fmla="*/ 243348 w 265470"/>
                  <a:gd name="connsiteY20" fmla="*/ 0 h 154857"/>
                  <a:gd name="connsiteX21" fmla="*/ 22123 w 265470"/>
                  <a:gd name="connsiteY21" fmla="*/ 22123 h 154857"/>
                  <a:gd name="connsiteX22" fmla="*/ 243348 w 265470"/>
                  <a:gd name="connsiteY22" fmla="*/ 22123 h 154857"/>
                  <a:gd name="connsiteX23" fmla="*/ 243348 w 265470"/>
                  <a:gd name="connsiteY23" fmla="*/ 44245 h 154857"/>
                  <a:gd name="connsiteX24" fmla="*/ 77429 w 265470"/>
                  <a:gd name="connsiteY24" fmla="*/ 44245 h 154857"/>
                  <a:gd name="connsiteX25" fmla="*/ 77429 w 265470"/>
                  <a:gd name="connsiteY25" fmla="*/ 66368 h 154857"/>
                  <a:gd name="connsiteX26" fmla="*/ 243348 w 265470"/>
                  <a:gd name="connsiteY26" fmla="*/ 66368 h 154857"/>
                  <a:gd name="connsiteX27" fmla="*/ 243348 w 265470"/>
                  <a:gd name="connsiteY27" fmla="*/ 88490 h 154857"/>
                  <a:gd name="connsiteX28" fmla="*/ 22123 w 265470"/>
                  <a:gd name="connsiteY28" fmla="*/ 88490 h 154857"/>
                  <a:gd name="connsiteX29" fmla="*/ 22123 w 265470"/>
                  <a:gd name="connsiteY29" fmla="*/ 66368 h 154857"/>
                  <a:gd name="connsiteX30" fmla="*/ 55306 w 265470"/>
                  <a:gd name="connsiteY30" fmla="*/ 66368 h 154857"/>
                  <a:gd name="connsiteX31" fmla="*/ 55306 w 265470"/>
                  <a:gd name="connsiteY31" fmla="*/ 44245 h 154857"/>
                  <a:gd name="connsiteX32" fmla="*/ 22123 w 265470"/>
                  <a:gd name="connsiteY32" fmla="*/ 44245 h 154857"/>
                  <a:gd name="connsiteX33" fmla="*/ 22123 w 265470"/>
                  <a:gd name="connsiteY33" fmla="*/ 132735 h 154857"/>
                  <a:gd name="connsiteX34" fmla="*/ 22123 w 265470"/>
                  <a:gd name="connsiteY34" fmla="*/ 110613 h 154857"/>
                  <a:gd name="connsiteX35" fmla="*/ 243348 w 265470"/>
                  <a:gd name="connsiteY35" fmla="*/ 110613 h 154857"/>
                  <a:gd name="connsiteX36" fmla="*/ 243370 w 265470"/>
                  <a:gd name="connsiteY36" fmla="*/ 132735 h 15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65470" h="154857">
                    <a:moveTo>
                      <a:pt x="243348" y="0"/>
                    </a:moveTo>
                    <a:lnTo>
                      <a:pt x="22123" y="0"/>
                    </a:lnTo>
                    <a:cubicBezTo>
                      <a:pt x="9922" y="0"/>
                      <a:pt x="0" y="9922"/>
                      <a:pt x="0" y="22123"/>
                    </a:cubicBezTo>
                    <a:lnTo>
                      <a:pt x="0" y="44245"/>
                    </a:lnTo>
                    <a:cubicBezTo>
                      <a:pt x="0" y="48296"/>
                      <a:pt x="1172" y="52045"/>
                      <a:pt x="3073" y="55306"/>
                    </a:cubicBezTo>
                    <a:cubicBezTo>
                      <a:pt x="1172" y="58568"/>
                      <a:pt x="0" y="62316"/>
                      <a:pt x="0" y="66368"/>
                    </a:cubicBezTo>
                    <a:lnTo>
                      <a:pt x="0" y="88490"/>
                    </a:lnTo>
                    <a:cubicBezTo>
                      <a:pt x="0" y="92541"/>
                      <a:pt x="1172" y="96290"/>
                      <a:pt x="3073" y="99551"/>
                    </a:cubicBezTo>
                    <a:cubicBezTo>
                      <a:pt x="1172" y="102813"/>
                      <a:pt x="0" y="106562"/>
                      <a:pt x="0" y="110613"/>
                    </a:cubicBezTo>
                    <a:lnTo>
                      <a:pt x="0" y="132735"/>
                    </a:lnTo>
                    <a:cubicBezTo>
                      <a:pt x="0" y="144936"/>
                      <a:pt x="9922" y="154858"/>
                      <a:pt x="22123" y="154858"/>
                    </a:cubicBezTo>
                    <a:lnTo>
                      <a:pt x="243348" y="154858"/>
                    </a:lnTo>
                    <a:cubicBezTo>
                      <a:pt x="255549" y="154858"/>
                      <a:pt x="265471" y="144936"/>
                      <a:pt x="265471" y="132735"/>
                    </a:cubicBezTo>
                    <a:lnTo>
                      <a:pt x="265471" y="110613"/>
                    </a:lnTo>
                    <a:cubicBezTo>
                      <a:pt x="265471" y="106562"/>
                      <a:pt x="264298" y="102813"/>
                      <a:pt x="262397" y="99551"/>
                    </a:cubicBezTo>
                    <a:cubicBezTo>
                      <a:pt x="264298" y="96290"/>
                      <a:pt x="265471" y="92541"/>
                      <a:pt x="265471" y="88490"/>
                    </a:cubicBezTo>
                    <a:lnTo>
                      <a:pt x="265471" y="66368"/>
                    </a:lnTo>
                    <a:cubicBezTo>
                      <a:pt x="265471" y="62316"/>
                      <a:pt x="264298" y="58568"/>
                      <a:pt x="262397" y="55306"/>
                    </a:cubicBezTo>
                    <a:cubicBezTo>
                      <a:pt x="264298" y="52045"/>
                      <a:pt x="265471" y="48296"/>
                      <a:pt x="265471" y="44245"/>
                    </a:cubicBezTo>
                    <a:lnTo>
                      <a:pt x="265471" y="22123"/>
                    </a:lnTo>
                    <a:cubicBezTo>
                      <a:pt x="265471" y="9922"/>
                      <a:pt x="255549" y="0"/>
                      <a:pt x="243348" y="0"/>
                    </a:cubicBezTo>
                    <a:close/>
                    <a:moveTo>
                      <a:pt x="22123" y="22123"/>
                    </a:moveTo>
                    <a:lnTo>
                      <a:pt x="243348" y="22123"/>
                    </a:lnTo>
                    <a:lnTo>
                      <a:pt x="243348" y="44245"/>
                    </a:lnTo>
                    <a:lnTo>
                      <a:pt x="77429" y="44245"/>
                    </a:lnTo>
                    <a:lnTo>
                      <a:pt x="77429" y="66368"/>
                    </a:lnTo>
                    <a:lnTo>
                      <a:pt x="243348" y="66368"/>
                    </a:lnTo>
                    <a:lnTo>
                      <a:pt x="243348" y="88490"/>
                    </a:lnTo>
                    <a:lnTo>
                      <a:pt x="22123" y="88490"/>
                    </a:lnTo>
                    <a:lnTo>
                      <a:pt x="22123" y="66368"/>
                    </a:lnTo>
                    <a:lnTo>
                      <a:pt x="55306" y="66368"/>
                    </a:lnTo>
                    <a:lnTo>
                      <a:pt x="55306" y="44245"/>
                    </a:lnTo>
                    <a:lnTo>
                      <a:pt x="22123" y="44245"/>
                    </a:lnTo>
                    <a:close/>
                    <a:moveTo>
                      <a:pt x="22123" y="132735"/>
                    </a:moveTo>
                    <a:lnTo>
                      <a:pt x="22123" y="110613"/>
                    </a:lnTo>
                    <a:lnTo>
                      <a:pt x="243348" y="110613"/>
                    </a:lnTo>
                    <a:lnTo>
                      <a:pt x="243370" y="13273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10" name="Freeform: Shape 57">
                <a:extLst>
                  <a:ext uri="{FF2B5EF4-FFF2-40B4-BE49-F238E27FC236}">
                    <a16:creationId xmlns:a16="http://schemas.microsoft.com/office/drawing/2014/main" id="{BAD81CB2-4241-426A-82DA-BDCB19FB6245}"/>
                  </a:ext>
                </a:extLst>
              </p:cNvPr>
              <p:cNvSpPr/>
              <p:nvPr/>
            </p:nvSpPr>
            <p:spPr>
              <a:xfrm>
                <a:off x="2484346" y="3650225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11" name="Freeform: Shape 58">
                <a:extLst>
                  <a:ext uri="{FF2B5EF4-FFF2-40B4-BE49-F238E27FC236}">
                    <a16:creationId xmlns:a16="http://schemas.microsoft.com/office/drawing/2014/main" id="{5AAD3914-DD78-453F-932B-9A1D278EBFF9}"/>
                  </a:ext>
                </a:extLst>
              </p:cNvPr>
              <p:cNvSpPr/>
              <p:nvPr/>
            </p:nvSpPr>
            <p:spPr>
              <a:xfrm>
                <a:off x="2484346" y="3694471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12" name="Freeform: Shape 59">
                <a:extLst>
                  <a:ext uri="{FF2B5EF4-FFF2-40B4-BE49-F238E27FC236}">
                    <a16:creationId xmlns:a16="http://schemas.microsoft.com/office/drawing/2014/main" id="{F25B7539-30E7-450C-BE92-6AC380E627C1}"/>
                  </a:ext>
                </a:extLst>
              </p:cNvPr>
              <p:cNvSpPr/>
              <p:nvPr/>
            </p:nvSpPr>
            <p:spPr>
              <a:xfrm>
                <a:off x="2484346" y="3738716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13" name="Freeform: Shape 60">
                <a:extLst>
                  <a:ext uri="{FF2B5EF4-FFF2-40B4-BE49-F238E27FC236}">
                    <a16:creationId xmlns:a16="http://schemas.microsoft.com/office/drawing/2014/main" id="{358FC2F9-A229-4EA6-85C9-A52576611FBA}"/>
                  </a:ext>
                </a:extLst>
              </p:cNvPr>
              <p:cNvSpPr/>
              <p:nvPr/>
            </p:nvSpPr>
            <p:spPr>
              <a:xfrm>
                <a:off x="2440101" y="3561735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14" name="Freeform: Shape 61">
                <a:extLst>
                  <a:ext uri="{FF2B5EF4-FFF2-40B4-BE49-F238E27FC236}">
                    <a16:creationId xmlns:a16="http://schemas.microsoft.com/office/drawing/2014/main" id="{6B00E85F-3C7E-492F-9DF5-353EF344CAF0}"/>
                  </a:ext>
                </a:extLst>
              </p:cNvPr>
              <p:cNvSpPr/>
              <p:nvPr/>
            </p:nvSpPr>
            <p:spPr>
              <a:xfrm>
                <a:off x="2440101" y="3605980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115" name="Freeform: Shape 62">
                <a:extLst>
                  <a:ext uri="{FF2B5EF4-FFF2-40B4-BE49-F238E27FC236}">
                    <a16:creationId xmlns:a16="http://schemas.microsoft.com/office/drawing/2014/main" id="{FFD85C73-4C76-470D-9096-7E254BA7A506}"/>
                  </a:ext>
                </a:extLst>
              </p:cNvPr>
              <p:cNvSpPr/>
              <p:nvPr/>
            </p:nvSpPr>
            <p:spPr>
              <a:xfrm>
                <a:off x="2440101" y="3650225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900DE17-AEB0-4302-B95D-CE1F06849C6A}"/>
                </a:ext>
              </a:extLst>
            </p:cNvPr>
            <p:cNvGrpSpPr/>
            <p:nvPr/>
          </p:nvGrpSpPr>
          <p:grpSpPr>
            <a:xfrm>
              <a:off x="7006978" y="3061811"/>
              <a:ext cx="91528" cy="125851"/>
              <a:chOff x="7074066" y="4318965"/>
              <a:chExt cx="209550" cy="288132"/>
            </a:xfrm>
          </p:grpSpPr>
          <p:sp>
            <p:nvSpPr>
              <p:cNvPr id="90" name="Freeform: Shape 87">
                <a:extLst>
                  <a:ext uri="{FF2B5EF4-FFF2-40B4-BE49-F238E27FC236}">
                    <a16:creationId xmlns:a16="http://schemas.microsoft.com/office/drawing/2014/main" id="{E71B98E5-55CF-4347-9990-6F5C6E9DC4C8}"/>
                  </a:ext>
                </a:extLst>
              </p:cNvPr>
              <p:cNvSpPr/>
              <p:nvPr/>
            </p:nvSpPr>
            <p:spPr>
              <a:xfrm>
                <a:off x="7100259" y="4318965"/>
                <a:ext cx="183357" cy="288132"/>
              </a:xfrm>
              <a:custGeom>
                <a:avLst/>
                <a:gdLst>
                  <a:gd name="connsiteX0" fmla="*/ 1320803 w 1422406"/>
                  <a:gd name="connsiteY0" fmla="*/ 1524000 h 2235203"/>
                  <a:gd name="connsiteX1" fmla="*/ 1219200 w 1422406"/>
                  <a:gd name="connsiteY1" fmla="*/ 1625603 h 2235203"/>
                  <a:gd name="connsiteX2" fmla="*/ 711203 w 1422406"/>
                  <a:gd name="connsiteY2" fmla="*/ 2032007 h 2235203"/>
                  <a:gd name="connsiteX3" fmla="*/ 203206 w 1422406"/>
                  <a:gd name="connsiteY3" fmla="*/ 1625603 h 2235203"/>
                  <a:gd name="connsiteX4" fmla="*/ 203206 w 1422406"/>
                  <a:gd name="connsiteY4" fmla="*/ 609600 h 2235203"/>
                  <a:gd name="connsiteX5" fmla="*/ 711203 w 1422406"/>
                  <a:gd name="connsiteY5" fmla="*/ 203197 h 2235203"/>
                  <a:gd name="connsiteX6" fmla="*/ 1219200 w 1422406"/>
                  <a:gd name="connsiteY6" fmla="*/ 609600 h 2235203"/>
                  <a:gd name="connsiteX7" fmla="*/ 1320803 w 1422406"/>
                  <a:gd name="connsiteY7" fmla="*/ 711203 h 2235203"/>
                  <a:gd name="connsiteX8" fmla="*/ 1422406 w 1422406"/>
                  <a:gd name="connsiteY8" fmla="*/ 609600 h 2235203"/>
                  <a:gd name="connsiteX9" fmla="*/ 711203 w 1422406"/>
                  <a:gd name="connsiteY9" fmla="*/ 0 h 2235203"/>
                  <a:gd name="connsiteX10" fmla="*/ 0 w 1422406"/>
                  <a:gd name="connsiteY10" fmla="*/ 609600 h 2235203"/>
                  <a:gd name="connsiteX11" fmla="*/ 0 w 1422406"/>
                  <a:gd name="connsiteY11" fmla="*/ 1625603 h 2235203"/>
                  <a:gd name="connsiteX12" fmla="*/ 711203 w 1422406"/>
                  <a:gd name="connsiteY12" fmla="*/ 2235203 h 2235203"/>
                  <a:gd name="connsiteX13" fmla="*/ 1422406 w 1422406"/>
                  <a:gd name="connsiteY13" fmla="*/ 1625603 h 2235203"/>
                  <a:gd name="connsiteX14" fmla="*/ 1320803 w 1422406"/>
                  <a:gd name="connsiteY14" fmla="*/ 1524000 h 223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22406" h="2235203">
                    <a:moveTo>
                      <a:pt x="1320803" y="1524000"/>
                    </a:moveTo>
                    <a:cubicBezTo>
                      <a:pt x="1264720" y="1524000"/>
                      <a:pt x="1219200" y="1569520"/>
                      <a:pt x="1219200" y="1625603"/>
                    </a:cubicBezTo>
                    <a:cubicBezTo>
                      <a:pt x="1219200" y="1849736"/>
                      <a:pt x="991210" y="2032007"/>
                      <a:pt x="711203" y="2032007"/>
                    </a:cubicBezTo>
                    <a:cubicBezTo>
                      <a:pt x="431197" y="2032007"/>
                      <a:pt x="203206" y="1849726"/>
                      <a:pt x="203206" y="1625603"/>
                    </a:cubicBezTo>
                    <a:lnTo>
                      <a:pt x="203206" y="609600"/>
                    </a:lnTo>
                    <a:cubicBezTo>
                      <a:pt x="203206" y="385467"/>
                      <a:pt x="431197" y="203197"/>
                      <a:pt x="711203" y="203197"/>
                    </a:cubicBezTo>
                    <a:cubicBezTo>
                      <a:pt x="991210" y="203197"/>
                      <a:pt x="1219200" y="385467"/>
                      <a:pt x="1219200" y="609600"/>
                    </a:cubicBezTo>
                    <a:cubicBezTo>
                      <a:pt x="1219200" y="665683"/>
                      <a:pt x="1264720" y="711203"/>
                      <a:pt x="1320803" y="711203"/>
                    </a:cubicBezTo>
                    <a:cubicBezTo>
                      <a:pt x="1376887" y="711203"/>
                      <a:pt x="1422406" y="665683"/>
                      <a:pt x="1422406" y="609600"/>
                    </a:cubicBezTo>
                    <a:cubicBezTo>
                      <a:pt x="1422406" y="273510"/>
                      <a:pt x="1103385" y="0"/>
                      <a:pt x="711203" y="0"/>
                    </a:cubicBezTo>
                    <a:cubicBezTo>
                      <a:pt x="319021" y="0"/>
                      <a:pt x="0" y="273510"/>
                      <a:pt x="0" y="609600"/>
                    </a:cubicBezTo>
                    <a:lnTo>
                      <a:pt x="0" y="1625603"/>
                    </a:lnTo>
                    <a:cubicBezTo>
                      <a:pt x="0" y="1961693"/>
                      <a:pt x="319021" y="2235203"/>
                      <a:pt x="711203" y="2235203"/>
                    </a:cubicBezTo>
                    <a:cubicBezTo>
                      <a:pt x="1103385" y="2235203"/>
                      <a:pt x="1422406" y="1961693"/>
                      <a:pt x="1422406" y="1625603"/>
                    </a:cubicBezTo>
                    <a:cubicBezTo>
                      <a:pt x="1422406" y="1569520"/>
                      <a:pt x="1376887" y="1524000"/>
                      <a:pt x="1320803" y="1524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1" name="Freeform: Shape 88">
                <a:extLst>
                  <a:ext uri="{FF2B5EF4-FFF2-40B4-BE49-F238E27FC236}">
                    <a16:creationId xmlns:a16="http://schemas.microsoft.com/office/drawing/2014/main" id="{09F701B9-BA2B-4349-9CE1-145149A4532A}"/>
                  </a:ext>
                </a:extLst>
              </p:cNvPr>
              <p:cNvSpPr/>
              <p:nvPr/>
            </p:nvSpPr>
            <p:spPr>
              <a:xfrm>
                <a:off x="7074066" y="4423739"/>
                <a:ext cx="157164" cy="26195"/>
              </a:xfrm>
              <a:custGeom>
                <a:avLst/>
                <a:gdLst>
                  <a:gd name="connsiteX0" fmla="*/ 1117606 w 1219209"/>
                  <a:gd name="connsiteY0" fmla="*/ 0 h 203206"/>
                  <a:gd name="connsiteX1" fmla="*/ 101603 w 1219209"/>
                  <a:gd name="connsiteY1" fmla="*/ 0 h 203206"/>
                  <a:gd name="connsiteX2" fmla="*/ 0 w 1219209"/>
                  <a:gd name="connsiteY2" fmla="*/ 101603 h 203206"/>
                  <a:gd name="connsiteX3" fmla="*/ 101603 w 1219209"/>
                  <a:gd name="connsiteY3" fmla="*/ 203206 h 203206"/>
                  <a:gd name="connsiteX4" fmla="*/ 1117606 w 1219209"/>
                  <a:gd name="connsiteY4" fmla="*/ 203206 h 203206"/>
                  <a:gd name="connsiteX5" fmla="*/ 1219210 w 1219209"/>
                  <a:gd name="connsiteY5" fmla="*/ 101603 h 203206"/>
                  <a:gd name="connsiteX6" fmla="*/ 1117606 w 1219209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9" h="203206">
                    <a:moveTo>
                      <a:pt x="1117606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117606" y="203206"/>
                    </a:lnTo>
                    <a:cubicBezTo>
                      <a:pt x="1173690" y="203206"/>
                      <a:pt x="1219210" y="157686"/>
                      <a:pt x="1219210" y="101603"/>
                    </a:cubicBezTo>
                    <a:cubicBezTo>
                      <a:pt x="1219210" y="45520"/>
                      <a:pt x="1173690" y="0"/>
                      <a:pt x="1117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92" name="Freeform: Shape 89">
                <a:extLst>
                  <a:ext uri="{FF2B5EF4-FFF2-40B4-BE49-F238E27FC236}">
                    <a16:creationId xmlns:a16="http://schemas.microsoft.com/office/drawing/2014/main" id="{13E06D77-91EE-4159-AD99-74C65D609384}"/>
                  </a:ext>
                </a:extLst>
              </p:cNvPr>
              <p:cNvSpPr/>
              <p:nvPr/>
            </p:nvSpPr>
            <p:spPr>
              <a:xfrm>
                <a:off x="7074066" y="4476127"/>
                <a:ext cx="183357" cy="26195"/>
              </a:xfrm>
              <a:custGeom>
                <a:avLst/>
                <a:gdLst>
                  <a:gd name="connsiteX0" fmla="*/ 1320803 w 1422406"/>
                  <a:gd name="connsiteY0" fmla="*/ 0 h 203206"/>
                  <a:gd name="connsiteX1" fmla="*/ 101603 w 1422406"/>
                  <a:gd name="connsiteY1" fmla="*/ 0 h 203206"/>
                  <a:gd name="connsiteX2" fmla="*/ 0 w 1422406"/>
                  <a:gd name="connsiteY2" fmla="*/ 101603 h 203206"/>
                  <a:gd name="connsiteX3" fmla="*/ 101603 w 1422406"/>
                  <a:gd name="connsiteY3" fmla="*/ 203206 h 203206"/>
                  <a:gd name="connsiteX4" fmla="*/ 1320803 w 1422406"/>
                  <a:gd name="connsiteY4" fmla="*/ 203206 h 203206"/>
                  <a:gd name="connsiteX5" fmla="*/ 1422406 w 1422406"/>
                  <a:gd name="connsiteY5" fmla="*/ 101603 h 203206"/>
                  <a:gd name="connsiteX6" fmla="*/ 1320803 w 1422406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406" h="203206">
                    <a:moveTo>
                      <a:pt x="1320803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320803" y="203206"/>
                    </a:lnTo>
                    <a:cubicBezTo>
                      <a:pt x="1376887" y="203206"/>
                      <a:pt x="1422406" y="157686"/>
                      <a:pt x="1422406" y="101603"/>
                    </a:cubicBezTo>
                    <a:cubicBezTo>
                      <a:pt x="1422406" y="45520"/>
                      <a:pt x="1376887" y="0"/>
                      <a:pt x="13208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9366AA6B-2646-4CA4-8C4A-634F9C13DD3F}"/>
                </a:ext>
              </a:extLst>
            </p:cNvPr>
            <p:cNvGrpSpPr/>
            <p:nvPr/>
          </p:nvGrpSpPr>
          <p:grpSpPr>
            <a:xfrm>
              <a:off x="7335591" y="3290411"/>
              <a:ext cx="91528" cy="125851"/>
              <a:chOff x="7074066" y="4318965"/>
              <a:chExt cx="209550" cy="288132"/>
            </a:xfrm>
          </p:grpSpPr>
          <p:sp>
            <p:nvSpPr>
              <p:cNvPr id="87" name="Freeform: Shape 91">
                <a:extLst>
                  <a:ext uri="{FF2B5EF4-FFF2-40B4-BE49-F238E27FC236}">
                    <a16:creationId xmlns:a16="http://schemas.microsoft.com/office/drawing/2014/main" id="{6C5F1539-84DF-4DAA-828E-48F6D63A911A}"/>
                  </a:ext>
                </a:extLst>
              </p:cNvPr>
              <p:cNvSpPr/>
              <p:nvPr/>
            </p:nvSpPr>
            <p:spPr>
              <a:xfrm>
                <a:off x="7100259" y="4318965"/>
                <a:ext cx="183357" cy="288132"/>
              </a:xfrm>
              <a:custGeom>
                <a:avLst/>
                <a:gdLst>
                  <a:gd name="connsiteX0" fmla="*/ 1320803 w 1422406"/>
                  <a:gd name="connsiteY0" fmla="*/ 1524000 h 2235203"/>
                  <a:gd name="connsiteX1" fmla="*/ 1219200 w 1422406"/>
                  <a:gd name="connsiteY1" fmla="*/ 1625603 h 2235203"/>
                  <a:gd name="connsiteX2" fmla="*/ 711203 w 1422406"/>
                  <a:gd name="connsiteY2" fmla="*/ 2032007 h 2235203"/>
                  <a:gd name="connsiteX3" fmla="*/ 203206 w 1422406"/>
                  <a:gd name="connsiteY3" fmla="*/ 1625603 h 2235203"/>
                  <a:gd name="connsiteX4" fmla="*/ 203206 w 1422406"/>
                  <a:gd name="connsiteY4" fmla="*/ 609600 h 2235203"/>
                  <a:gd name="connsiteX5" fmla="*/ 711203 w 1422406"/>
                  <a:gd name="connsiteY5" fmla="*/ 203197 h 2235203"/>
                  <a:gd name="connsiteX6" fmla="*/ 1219200 w 1422406"/>
                  <a:gd name="connsiteY6" fmla="*/ 609600 h 2235203"/>
                  <a:gd name="connsiteX7" fmla="*/ 1320803 w 1422406"/>
                  <a:gd name="connsiteY7" fmla="*/ 711203 h 2235203"/>
                  <a:gd name="connsiteX8" fmla="*/ 1422406 w 1422406"/>
                  <a:gd name="connsiteY8" fmla="*/ 609600 h 2235203"/>
                  <a:gd name="connsiteX9" fmla="*/ 711203 w 1422406"/>
                  <a:gd name="connsiteY9" fmla="*/ 0 h 2235203"/>
                  <a:gd name="connsiteX10" fmla="*/ 0 w 1422406"/>
                  <a:gd name="connsiteY10" fmla="*/ 609600 h 2235203"/>
                  <a:gd name="connsiteX11" fmla="*/ 0 w 1422406"/>
                  <a:gd name="connsiteY11" fmla="*/ 1625603 h 2235203"/>
                  <a:gd name="connsiteX12" fmla="*/ 711203 w 1422406"/>
                  <a:gd name="connsiteY12" fmla="*/ 2235203 h 2235203"/>
                  <a:gd name="connsiteX13" fmla="*/ 1422406 w 1422406"/>
                  <a:gd name="connsiteY13" fmla="*/ 1625603 h 2235203"/>
                  <a:gd name="connsiteX14" fmla="*/ 1320803 w 1422406"/>
                  <a:gd name="connsiteY14" fmla="*/ 1524000 h 223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22406" h="2235203">
                    <a:moveTo>
                      <a:pt x="1320803" y="1524000"/>
                    </a:moveTo>
                    <a:cubicBezTo>
                      <a:pt x="1264720" y="1524000"/>
                      <a:pt x="1219200" y="1569520"/>
                      <a:pt x="1219200" y="1625603"/>
                    </a:cubicBezTo>
                    <a:cubicBezTo>
                      <a:pt x="1219200" y="1849736"/>
                      <a:pt x="991210" y="2032007"/>
                      <a:pt x="711203" y="2032007"/>
                    </a:cubicBezTo>
                    <a:cubicBezTo>
                      <a:pt x="431197" y="2032007"/>
                      <a:pt x="203206" y="1849726"/>
                      <a:pt x="203206" y="1625603"/>
                    </a:cubicBezTo>
                    <a:lnTo>
                      <a:pt x="203206" y="609600"/>
                    </a:lnTo>
                    <a:cubicBezTo>
                      <a:pt x="203206" y="385467"/>
                      <a:pt x="431197" y="203197"/>
                      <a:pt x="711203" y="203197"/>
                    </a:cubicBezTo>
                    <a:cubicBezTo>
                      <a:pt x="991210" y="203197"/>
                      <a:pt x="1219200" y="385467"/>
                      <a:pt x="1219200" y="609600"/>
                    </a:cubicBezTo>
                    <a:cubicBezTo>
                      <a:pt x="1219200" y="665683"/>
                      <a:pt x="1264720" y="711203"/>
                      <a:pt x="1320803" y="711203"/>
                    </a:cubicBezTo>
                    <a:cubicBezTo>
                      <a:pt x="1376887" y="711203"/>
                      <a:pt x="1422406" y="665683"/>
                      <a:pt x="1422406" y="609600"/>
                    </a:cubicBezTo>
                    <a:cubicBezTo>
                      <a:pt x="1422406" y="273510"/>
                      <a:pt x="1103385" y="0"/>
                      <a:pt x="711203" y="0"/>
                    </a:cubicBezTo>
                    <a:cubicBezTo>
                      <a:pt x="319021" y="0"/>
                      <a:pt x="0" y="273510"/>
                      <a:pt x="0" y="609600"/>
                    </a:cubicBezTo>
                    <a:lnTo>
                      <a:pt x="0" y="1625603"/>
                    </a:lnTo>
                    <a:cubicBezTo>
                      <a:pt x="0" y="1961693"/>
                      <a:pt x="319021" y="2235203"/>
                      <a:pt x="711203" y="2235203"/>
                    </a:cubicBezTo>
                    <a:cubicBezTo>
                      <a:pt x="1103385" y="2235203"/>
                      <a:pt x="1422406" y="1961693"/>
                      <a:pt x="1422406" y="1625603"/>
                    </a:cubicBezTo>
                    <a:cubicBezTo>
                      <a:pt x="1422406" y="1569520"/>
                      <a:pt x="1376887" y="1524000"/>
                      <a:pt x="1320803" y="15240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88" name="Freeform: Shape 92">
                <a:extLst>
                  <a:ext uri="{FF2B5EF4-FFF2-40B4-BE49-F238E27FC236}">
                    <a16:creationId xmlns:a16="http://schemas.microsoft.com/office/drawing/2014/main" id="{4353F57D-AC1A-458D-8E44-BB5E12875FE8}"/>
                  </a:ext>
                </a:extLst>
              </p:cNvPr>
              <p:cNvSpPr/>
              <p:nvPr/>
            </p:nvSpPr>
            <p:spPr>
              <a:xfrm>
                <a:off x="7074066" y="4423739"/>
                <a:ext cx="157164" cy="26195"/>
              </a:xfrm>
              <a:custGeom>
                <a:avLst/>
                <a:gdLst>
                  <a:gd name="connsiteX0" fmla="*/ 1117606 w 1219209"/>
                  <a:gd name="connsiteY0" fmla="*/ 0 h 203206"/>
                  <a:gd name="connsiteX1" fmla="*/ 101603 w 1219209"/>
                  <a:gd name="connsiteY1" fmla="*/ 0 h 203206"/>
                  <a:gd name="connsiteX2" fmla="*/ 0 w 1219209"/>
                  <a:gd name="connsiteY2" fmla="*/ 101603 h 203206"/>
                  <a:gd name="connsiteX3" fmla="*/ 101603 w 1219209"/>
                  <a:gd name="connsiteY3" fmla="*/ 203206 h 203206"/>
                  <a:gd name="connsiteX4" fmla="*/ 1117606 w 1219209"/>
                  <a:gd name="connsiteY4" fmla="*/ 203206 h 203206"/>
                  <a:gd name="connsiteX5" fmla="*/ 1219210 w 1219209"/>
                  <a:gd name="connsiteY5" fmla="*/ 101603 h 203206"/>
                  <a:gd name="connsiteX6" fmla="*/ 1117606 w 1219209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9" h="203206">
                    <a:moveTo>
                      <a:pt x="1117606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117606" y="203206"/>
                    </a:lnTo>
                    <a:cubicBezTo>
                      <a:pt x="1173690" y="203206"/>
                      <a:pt x="1219210" y="157686"/>
                      <a:pt x="1219210" y="101603"/>
                    </a:cubicBezTo>
                    <a:cubicBezTo>
                      <a:pt x="1219210" y="45520"/>
                      <a:pt x="1173690" y="0"/>
                      <a:pt x="11176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  <p:sp>
            <p:nvSpPr>
              <p:cNvPr id="89" name="Freeform: Shape 93">
                <a:extLst>
                  <a:ext uri="{FF2B5EF4-FFF2-40B4-BE49-F238E27FC236}">
                    <a16:creationId xmlns:a16="http://schemas.microsoft.com/office/drawing/2014/main" id="{B7FB3F1D-FE6E-4FE1-8933-83515EE3499F}"/>
                  </a:ext>
                </a:extLst>
              </p:cNvPr>
              <p:cNvSpPr/>
              <p:nvPr/>
            </p:nvSpPr>
            <p:spPr>
              <a:xfrm>
                <a:off x="7074066" y="4476127"/>
                <a:ext cx="183357" cy="26195"/>
              </a:xfrm>
              <a:custGeom>
                <a:avLst/>
                <a:gdLst>
                  <a:gd name="connsiteX0" fmla="*/ 1320803 w 1422406"/>
                  <a:gd name="connsiteY0" fmla="*/ 0 h 203206"/>
                  <a:gd name="connsiteX1" fmla="*/ 101603 w 1422406"/>
                  <a:gd name="connsiteY1" fmla="*/ 0 h 203206"/>
                  <a:gd name="connsiteX2" fmla="*/ 0 w 1422406"/>
                  <a:gd name="connsiteY2" fmla="*/ 101603 h 203206"/>
                  <a:gd name="connsiteX3" fmla="*/ 101603 w 1422406"/>
                  <a:gd name="connsiteY3" fmla="*/ 203206 h 203206"/>
                  <a:gd name="connsiteX4" fmla="*/ 1320803 w 1422406"/>
                  <a:gd name="connsiteY4" fmla="*/ 203206 h 203206"/>
                  <a:gd name="connsiteX5" fmla="*/ 1422406 w 1422406"/>
                  <a:gd name="connsiteY5" fmla="*/ 101603 h 203206"/>
                  <a:gd name="connsiteX6" fmla="*/ 1320803 w 1422406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406" h="203206">
                    <a:moveTo>
                      <a:pt x="1320803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320803" y="203206"/>
                    </a:lnTo>
                    <a:cubicBezTo>
                      <a:pt x="1376887" y="203206"/>
                      <a:pt x="1422406" y="157686"/>
                      <a:pt x="1422406" y="101603"/>
                    </a:cubicBezTo>
                    <a:cubicBezTo>
                      <a:pt x="1422406" y="45520"/>
                      <a:pt x="1376887" y="0"/>
                      <a:pt x="13208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 sz="1050" dirty="0"/>
              </a:p>
            </p:txBody>
          </p:sp>
        </p:grp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043D789-BD1C-48E3-9BFA-A75E436B4165}"/>
              </a:ext>
            </a:extLst>
          </p:cNvPr>
          <p:cNvCxnSpPr>
            <a:cxnSpLocks/>
          </p:cNvCxnSpPr>
          <p:nvPr/>
        </p:nvCxnSpPr>
        <p:spPr>
          <a:xfrm>
            <a:off x="1064738" y="3330071"/>
            <a:ext cx="0" cy="289525"/>
          </a:xfrm>
          <a:prstGeom prst="line">
            <a:avLst/>
          </a:prstGeom>
          <a:ln w="28575" cap="rnd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7043D789-BD1C-48E3-9BFA-A75E436B4165}"/>
              </a:ext>
            </a:extLst>
          </p:cNvPr>
          <p:cNvCxnSpPr>
            <a:cxnSpLocks/>
          </p:cNvCxnSpPr>
          <p:nvPr/>
        </p:nvCxnSpPr>
        <p:spPr>
          <a:xfrm>
            <a:off x="1064738" y="4007034"/>
            <a:ext cx="0" cy="289525"/>
          </a:xfrm>
          <a:prstGeom prst="line">
            <a:avLst/>
          </a:prstGeom>
          <a:ln w="28575" cap="rnd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043D789-BD1C-48E3-9BFA-A75E436B4165}"/>
              </a:ext>
            </a:extLst>
          </p:cNvPr>
          <p:cNvCxnSpPr>
            <a:cxnSpLocks/>
          </p:cNvCxnSpPr>
          <p:nvPr/>
        </p:nvCxnSpPr>
        <p:spPr>
          <a:xfrm>
            <a:off x="1069810" y="4655449"/>
            <a:ext cx="0" cy="289525"/>
          </a:xfrm>
          <a:prstGeom prst="line">
            <a:avLst/>
          </a:prstGeom>
          <a:ln w="28575" cap="rnd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"/>
          <p:cNvSpPr txBox="1">
            <a:spLocks noChangeArrowheads="1"/>
          </p:cNvSpPr>
          <p:nvPr/>
        </p:nvSpPr>
        <p:spPr bwMode="auto">
          <a:xfrm>
            <a:off x="6481097" y="3355548"/>
            <a:ext cx="2290610" cy="25391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NRB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úvery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miestnu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infraštruktúru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endParaRPr lang="cs-CZ" altLang="en-US" sz="105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20" name="TextBox 1"/>
          <p:cNvSpPr txBox="1">
            <a:spLocks noChangeArrowheads="1"/>
          </p:cNvSpPr>
          <p:nvPr/>
        </p:nvSpPr>
        <p:spPr bwMode="auto">
          <a:xfrm>
            <a:off x="6481098" y="3902527"/>
            <a:ext cx="2537353" cy="57708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Technická pomoc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zabezpečenie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energetickej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účinnosti 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(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vrátane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EPC)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obce </a:t>
            </a:r>
          </a:p>
        </p:txBody>
      </p:sp>
      <p:sp>
        <p:nvSpPr>
          <p:cNvPr id="121" name="TextBox 1"/>
          <p:cNvSpPr txBox="1">
            <a:spLocks noChangeArrowheads="1"/>
          </p:cNvSpPr>
          <p:nvPr/>
        </p:nvSpPr>
        <p:spPr bwMode="auto">
          <a:xfrm>
            <a:off x="6481097" y="4626262"/>
            <a:ext cx="2537353" cy="41549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Poradenstvo </a:t>
            </a:r>
            <a:r>
              <a:rPr lang="cs-CZ" altLang="en-US" sz="105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na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mieru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pre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prípravu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projektov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/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finančné</a:t>
            </a:r>
            <a:r>
              <a:rPr lang="cs-CZ" altLang="en-US" sz="105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štruktúrovanie</a:t>
            </a:r>
            <a:endParaRPr lang="cs-CZ" altLang="en-US" sz="105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22" name="Down Arrow 121"/>
          <p:cNvSpPr/>
          <p:nvPr/>
        </p:nvSpPr>
        <p:spPr>
          <a:xfrm rot="14332181">
            <a:off x="5893174" y="3373429"/>
            <a:ext cx="241664" cy="473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23" name="Down Arrow 122"/>
          <p:cNvSpPr/>
          <p:nvPr/>
        </p:nvSpPr>
        <p:spPr>
          <a:xfrm rot="16200000">
            <a:off x="5928050" y="3880551"/>
            <a:ext cx="241664" cy="473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24" name="Down Arrow 123"/>
          <p:cNvSpPr/>
          <p:nvPr/>
        </p:nvSpPr>
        <p:spPr>
          <a:xfrm rot="17731113">
            <a:off x="5905787" y="4425281"/>
            <a:ext cx="241664" cy="473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57" y="497478"/>
            <a:ext cx="8045141" cy="832280"/>
          </a:xfrm>
        </p:spPr>
        <p:txBody>
          <a:bodyPr>
            <a:noAutofit/>
          </a:bodyPr>
          <a:lstStyle/>
          <a:p>
            <a:pPr defTabSz="914400">
              <a:spcBef>
                <a:spcPts val="1000"/>
              </a:spcBef>
            </a:pPr>
            <a:r>
              <a:rPr lang="sk-SK" sz="2800" dirty="0" smtClean="0">
                <a:solidFill>
                  <a:srgbClr val="0070C0"/>
                </a:solidFill>
              </a:rPr>
              <a:t>Sprostredkované financovanie a poradenstvo pre menšie obce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Box 105"/>
          <p:cNvSpPr txBox="1"/>
          <p:nvPr/>
        </p:nvSpPr>
        <p:spPr>
          <a:xfrm>
            <a:off x="-1" y="2268405"/>
            <a:ext cx="9144001" cy="2210000"/>
          </a:xfrm>
          <a:prstGeom prst="rect">
            <a:avLst/>
          </a:prstGeom>
          <a:solidFill>
            <a:srgbClr val="344152"/>
          </a:solidFill>
        </p:spPr>
        <p:txBody>
          <a:bodyPr wrap="square" rtlCol="0">
            <a:noAutofit/>
          </a:bodyPr>
          <a:lstStyle/>
          <a:p>
            <a:pPr algn="ctr"/>
            <a:endParaRPr lang="en-US" sz="1100" b="1" dirty="0">
              <a:solidFill>
                <a:schemeClr val="bg1"/>
              </a:solidFill>
              <a:latin typeface="Futura Md BT" panose="020B0802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774AD3-83D2-4BBE-951F-A8ACBF234993}"/>
              </a:ext>
            </a:extLst>
          </p:cNvPr>
          <p:cNvGrpSpPr>
            <a:grpSpLocks noChangeAspect="1"/>
          </p:cNvGrpSpPr>
          <p:nvPr/>
        </p:nvGrpSpPr>
        <p:grpSpPr>
          <a:xfrm>
            <a:off x="5985733" y="744832"/>
            <a:ext cx="2708725" cy="956587"/>
            <a:chOff x="9367423" y="2046273"/>
            <a:chExt cx="2674426" cy="944476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AAA582FD-38FB-4559-B901-3DF31E4E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409" y="2717264"/>
              <a:ext cx="146282" cy="168543"/>
            </a:xfrm>
            <a:custGeom>
              <a:avLst/>
              <a:gdLst>
                <a:gd name="T0" fmla="*/ 25 w 30"/>
                <a:gd name="T1" fmla="*/ 3 h 34"/>
                <a:gd name="T2" fmla="*/ 21 w 30"/>
                <a:gd name="T3" fmla="*/ 3 h 34"/>
                <a:gd name="T4" fmla="*/ 17 w 30"/>
                <a:gd name="T5" fmla="*/ 4 h 34"/>
                <a:gd name="T6" fmla="*/ 16 w 30"/>
                <a:gd name="T7" fmla="*/ 6 h 34"/>
                <a:gd name="T8" fmla="*/ 12 w 30"/>
                <a:gd name="T9" fmla="*/ 15 h 34"/>
                <a:gd name="T10" fmla="*/ 10 w 30"/>
                <a:gd name="T11" fmla="*/ 25 h 34"/>
                <a:gd name="T12" fmla="*/ 10 w 30"/>
                <a:gd name="T13" fmla="*/ 30 h 34"/>
                <a:gd name="T14" fmla="*/ 8 w 30"/>
                <a:gd name="T15" fmla="*/ 34 h 34"/>
                <a:gd name="T16" fmla="*/ 7 w 30"/>
                <a:gd name="T17" fmla="*/ 33 h 34"/>
                <a:gd name="T18" fmla="*/ 6 w 30"/>
                <a:gd name="T19" fmla="*/ 32 h 34"/>
                <a:gd name="T20" fmla="*/ 7 w 30"/>
                <a:gd name="T21" fmla="*/ 28 h 34"/>
                <a:gd name="T22" fmla="*/ 8 w 30"/>
                <a:gd name="T23" fmla="*/ 22 h 34"/>
                <a:gd name="T24" fmla="*/ 13 w 30"/>
                <a:gd name="T25" fmla="*/ 5 h 34"/>
                <a:gd name="T26" fmla="*/ 12 w 30"/>
                <a:gd name="T27" fmla="*/ 5 h 34"/>
                <a:gd name="T28" fmla="*/ 12 w 30"/>
                <a:gd name="T29" fmla="*/ 5 h 34"/>
                <a:gd name="T30" fmla="*/ 9 w 30"/>
                <a:gd name="T31" fmla="*/ 5 h 34"/>
                <a:gd name="T32" fmla="*/ 6 w 30"/>
                <a:gd name="T33" fmla="*/ 6 h 34"/>
                <a:gd name="T34" fmla="*/ 6 w 30"/>
                <a:gd name="T35" fmla="*/ 6 h 34"/>
                <a:gd name="T36" fmla="*/ 7 w 30"/>
                <a:gd name="T37" fmla="*/ 10 h 34"/>
                <a:gd name="T38" fmla="*/ 7 w 30"/>
                <a:gd name="T39" fmla="*/ 11 h 34"/>
                <a:gd name="T40" fmla="*/ 6 w 30"/>
                <a:gd name="T41" fmla="*/ 11 h 34"/>
                <a:gd name="T42" fmla="*/ 3 w 30"/>
                <a:gd name="T43" fmla="*/ 8 h 34"/>
                <a:gd name="T44" fmla="*/ 2 w 30"/>
                <a:gd name="T45" fmla="*/ 7 h 34"/>
                <a:gd name="T46" fmla="*/ 0 w 30"/>
                <a:gd name="T47" fmla="*/ 5 h 34"/>
                <a:gd name="T48" fmla="*/ 1 w 30"/>
                <a:gd name="T49" fmla="*/ 4 h 34"/>
                <a:gd name="T50" fmla="*/ 5 w 30"/>
                <a:gd name="T51" fmla="*/ 3 h 34"/>
                <a:gd name="T52" fmla="*/ 10 w 30"/>
                <a:gd name="T53" fmla="*/ 2 h 34"/>
                <a:gd name="T54" fmla="*/ 14 w 30"/>
                <a:gd name="T55" fmla="*/ 1 h 34"/>
                <a:gd name="T56" fmla="*/ 15 w 30"/>
                <a:gd name="T57" fmla="*/ 1 h 34"/>
                <a:gd name="T58" fmla="*/ 16 w 30"/>
                <a:gd name="T59" fmla="*/ 0 h 34"/>
                <a:gd name="T60" fmla="*/ 17 w 30"/>
                <a:gd name="T61" fmla="*/ 1 h 34"/>
                <a:gd name="T62" fmla="*/ 18 w 30"/>
                <a:gd name="T63" fmla="*/ 1 h 34"/>
                <a:gd name="T64" fmla="*/ 21 w 30"/>
                <a:gd name="T65" fmla="*/ 1 h 34"/>
                <a:gd name="T66" fmla="*/ 24 w 30"/>
                <a:gd name="T67" fmla="*/ 0 h 34"/>
                <a:gd name="T68" fmla="*/ 27 w 30"/>
                <a:gd name="T69" fmla="*/ 0 h 34"/>
                <a:gd name="T70" fmla="*/ 30 w 30"/>
                <a:gd name="T71" fmla="*/ 0 h 34"/>
                <a:gd name="T72" fmla="*/ 25 w 30"/>
                <a:gd name="T73" fmla="*/ 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" h="34">
                  <a:moveTo>
                    <a:pt x="25" y="3"/>
                  </a:moveTo>
                  <a:cubicBezTo>
                    <a:pt x="24" y="3"/>
                    <a:pt x="22" y="3"/>
                    <a:pt x="21" y="3"/>
                  </a:cubicBezTo>
                  <a:cubicBezTo>
                    <a:pt x="20" y="3"/>
                    <a:pt x="18" y="4"/>
                    <a:pt x="17" y="4"/>
                  </a:cubicBezTo>
                  <a:cubicBezTo>
                    <a:pt x="17" y="4"/>
                    <a:pt x="16" y="5"/>
                    <a:pt x="16" y="6"/>
                  </a:cubicBezTo>
                  <a:cubicBezTo>
                    <a:pt x="14" y="8"/>
                    <a:pt x="13" y="11"/>
                    <a:pt x="12" y="15"/>
                  </a:cubicBezTo>
                  <a:cubicBezTo>
                    <a:pt x="11" y="19"/>
                    <a:pt x="11" y="22"/>
                    <a:pt x="10" y="25"/>
                  </a:cubicBezTo>
                  <a:cubicBezTo>
                    <a:pt x="10" y="27"/>
                    <a:pt x="10" y="28"/>
                    <a:pt x="10" y="30"/>
                  </a:cubicBezTo>
                  <a:cubicBezTo>
                    <a:pt x="10" y="32"/>
                    <a:pt x="9" y="34"/>
                    <a:pt x="8" y="34"/>
                  </a:cubicBezTo>
                  <a:cubicBezTo>
                    <a:pt x="8" y="34"/>
                    <a:pt x="7" y="34"/>
                    <a:pt x="7" y="33"/>
                  </a:cubicBezTo>
                  <a:cubicBezTo>
                    <a:pt x="6" y="33"/>
                    <a:pt x="6" y="32"/>
                    <a:pt x="6" y="32"/>
                  </a:cubicBezTo>
                  <a:cubicBezTo>
                    <a:pt x="6" y="31"/>
                    <a:pt x="6" y="30"/>
                    <a:pt x="7" y="28"/>
                  </a:cubicBezTo>
                  <a:cubicBezTo>
                    <a:pt x="7" y="26"/>
                    <a:pt x="7" y="24"/>
                    <a:pt x="8" y="22"/>
                  </a:cubicBezTo>
                  <a:cubicBezTo>
                    <a:pt x="10" y="17"/>
                    <a:pt x="11" y="11"/>
                    <a:pt x="13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9" y="5"/>
                    <a:pt x="9" y="5"/>
                  </a:cubicBezTo>
                  <a:cubicBezTo>
                    <a:pt x="8" y="5"/>
                    <a:pt x="7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8"/>
                    <a:pt x="7" y="10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5" y="9"/>
                    <a:pt x="3" y="8"/>
                  </a:cubicBezTo>
                  <a:cubicBezTo>
                    <a:pt x="3" y="8"/>
                    <a:pt x="2" y="7"/>
                    <a:pt x="2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2"/>
                    <a:pt x="8" y="2"/>
                    <a:pt x="10" y="2"/>
                  </a:cubicBezTo>
                  <a:cubicBezTo>
                    <a:pt x="11" y="2"/>
                    <a:pt x="12" y="2"/>
                    <a:pt x="14" y="1"/>
                  </a:cubicBezTo>
                  <a:cubicBezTo>
                    <a:pt x="14" y="1"/>
                    <a:pt x="14" y="1"/>
                    <a:pt x="15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7" y="1"/>
                  </a:cubicBezTo>
                  <a:cubicBezTo>
                    <a:pt x="17" y="1"/>
                    <a:pt x="18" y="1"/>
                    <a:pt x="18" y="1"/>
                  </a:cubicBezTo>
                  <a:cubicBezTo>
                    <a:pt x="18" y="1"/>
                    <a:pt x="19" y="1"/>
                    <a:pt x="21" y="1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5" y="0"/>
                    <a:pt x="26" y="0"/>
                    <a:pt x="27" y="0"/>
                  </a:cubicBezTo>
                  <a:cubicBezTo>
                    <a:pt x="29" y="0"/>
                    <a:pt x="30" y="0"/>
                    <a:pt x="30" y="0"/>
                  </a:cubicBezTo>
                  <a:cubicBezTo>
                    <a:pt x="30" y="2"/>
                    <a:pt x="28" y="3"/>
                    <a:pt x="25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DF5ED2B1-8C0A-45E4-923F-D22FD3291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9710" y="2729985"/>
              <a:ext cx="89042" cy="149463"/>
            </a:xfrm>
            <a:custGeom>
              <a:avLst/>
              <a:gdLst>
                <a:gd name="T0" fmla="*/ 16 w 18"/>
                <a:gd name="T1" fmla="*/ 28 h 30"/>
                <a:gd name="T2" fmla="*/ 13 w 18"/>
                <a:gd name="T3" fmla="*/ 30 h 30"/>
                <a:gd name="T4" fmla="*/ 9 w 18"/>
                <a:gd name="T5" fmla="*/ 25 h 30"/>
                <a:gd name="T6" fmla="*/ 9 w 18"/>
                <a:gd name="T7" fmla="*/ 21 h 30"/>
                <a:gd name="T8" fmla="*/ 10 w 18"/>
                <a:gd name="T9" fmla="*/ 17 h 30"/>
                <a:gd name="T10" fmla="*/ 6 w 18"/>
                <a:gd name="T11" fmla="*/ 22 h 30"/>
                <a:gd name="T12" fmla="*/ 3 w 18"/>
                <a:gd name="T13" fmla="*/ 26 h 30"/>
                <a:gd name="T14" fmla="*/ 2 w 18"/>
                <a:gd name="T15" fmla="*/ 26 h 30"/>
                <a:gd name="T16" fmla="*/ 0 w 18"/>
                <a:gd name="T17" fmla="*/ 25 h 30"/>
                <a:gd name="T18" fmla="*/ 2 w 18"/>
                <a:gd name="T19" fmla="*/ 20 h 30"/>
                <a:gd name="T20" fmla="*/ 4 w 18"/>
                <a:gd name="T21" fmla="*/ 13 h 30"/>
                <a:gd name="T22" fmla="*/ 6 w 18"/>
                <a:gd name="T23" fmla="*/ 5 h 30"/>
                <a:gd name="T24" fmla="*/ 7 w 18"/>
                <a:gd name="T25" fmla="*/ 2 h 30"/>
                <a:gd name="T26" fmla="*/ 8 w 18"/>
                <a:gd name="T27" fmla="*/ 0 h 30"/>
                <a:gd name="T28" fmla="*/ 9 w 18"/>
                <a:gd name="T29" fmla="*/ 2 h 30"/>
                <a:gd name="T30" fmla="*/ 7 w 18"/>
                <a:gd name="T31" fmla="*/ 10 h 30"/>
                <a:gd name="T32" fmla="*/ 5 w 18"/>
                <a:gd name="T33" fmla="*/ 20 h 30"/>
                <a:gd name="T34" fmla="*/ 8 w 18"/>
                <a:gd name="T35" fmla="*/ 16 h 30"/>
                <a:gd name="T36" fmla="*/ 12 w 18"/>
                <a:gd name="T37" fmla="*/ 12 h 30"/>
                <a:gd name="T38" fmla="*/ 13 w 18"/>
                <a:gd name="T39" fmla="*/ 13 h 30"/>
                <a:gd name="T40" fmla="*/ 12 w 18"/>
                <a:gd name="T41" fmla="*/ 19 h 30"/>
                <a:gd name="T42" fmla="*/ 11 w 18"/>
                <a:gd name="T43" fmla="*/ 25 h 30"/>
                <a:gd name="T44" fmla="*/ 13 w 18"/>
                <a:gd name="T45" fmla="*/ 27 h 30"/>
                <a:gd name="T46" fmla="*/ 15 w 18"/>
                <a:gd name="T47" fmla="*/ 26 h 30"/>
                <a:gd name="T48" fmla="*/ 17 w 18"/>
                <a:gd name="T49" fmla="*/ 24 h 30"/>
                <a:gd name="T50" fmla="*/ 18 w 18"/>
                <a:gd name="T51" fmla="*/ 25 h 30"/>
                <a:gd name="T52" fmla="*/ 16 w 18"/>
                <a:gd name="T5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" h="30">
                  <a:moveTo>
                    <a:pt x="16" y="28"/>
                  </a:moveTo>
                  <a:cubicBezTo>
                    <a:pt x="14" y="29"/>
                    <a:pt x="14" y="30"/>
                    <a:pt x="13" y="30"/>
                  </a:cubicBezTo>
                  <a:cubicBezTo>
                    <a:pt x="10" y="30"/>
                    <a:pt x="9" y="28"/>
                    <a:pt x="9" y="25"/>
                  </a:cubicBezTo>
                  <a:cubicBezTo>
                    <a:pt x="8" y="24"/>
                    <a:pt x="9" y="23"/>
                    <a:pt x="9" y="21"/>
                  </a:cubicBezTo>
                  <a:cubicBezTo>
                    <a:pt x="10" y="19"/>
                    <a:pt x="10" y="18"/>
                    <a:pt x="10" y="17"/>
                  </a:cubicBezTo>
                  <a:cubicBezTo>
                    <a:pt x="9" y="18"/>
                    <a:pt x="8" y="19"/>
                    <a:pt x="6" y="22"/>
                  </a:cubicBezTo>
                  <a:cubicBezTo>
                    <a:pt x="4" y="25"/>
                    <a:pt x="3" y="26"/>
                    <a:pt x="3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0" y="25"/>
                    <a:pt x="1" y="23"/>
                    <a:pt x="2" y="20"/>
                  </a:cubicBezTo>
                  <a:cubicBezTo>
                    <a:pt x="3" y="17"/>
                    <a:pt x="4" y="14"/>
                    <a:pt x="4" y="13"/>
                  </a:cubicBezTo>
                  <a:cubicBezTo>
                    <a:pt x="5" y="11"/>
                    <a:pt x="5" y="8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1"/>
                    <a:pt x="7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9" y="2"/>
                    <a:pt x="9" y="5"/>
                    <a:pt x="7" y="10"/>
                  </a:cubicBezTo>
                  <a:cubicBezTo>
                    <a:pt x="6" y="15"/>
                    <a:pt x="5" y="19"/>
                    <a:pt x="5" y="20"/>
                  </a:cubicBezTo>
                  <a:cubicBezTo>
                    <a:pt x="6" y="18"/>
                    <a:pt x="7" y="17"/>
                    <a:pt x="8" y="16"/>
                  </a:cubicBezTo>
                  <a:cubicBezTo>
                    <a:pt x="10" y="13"/>
                    <a:pt x="11" y="12"/>
                    <a:pt x="12" y="12"/>
                  </a:cubicBezTo>
                  <a:cubicBezTo>
                    <a:pt x="13" y="12"/>
                    <a:pt x="13" y="12"/>
                    <a:pt x="13" y="13"/>
                  </a:cubicBezTo>
                  <a:cubicBezTo>
                    <a:pt x="13" y="14"/>
                    <a:pt x="13" y="15"/>
                    <a:pt x="12" y="19"/>
                  </a:cubicBezTo>
                  <a:cubicBezTo>
                    <a:pt x="11" y="22"/>
                    <a:pt x="11" y="24"/>
                    <a:pt x="11" y="25"/>
                  </a:cubicBezTo>
                  <a:cubicBezTo>
                    <a:pt x="11" y="26"/>
                    <a:pt x="12" y="27"/>
                    <a:pt x="13" y="27"/>
                  </a:cubicBezTo>
                  <a:cubicBezTo>
                    <a:pt x="13" y="27"/>
                    <a:pt x="14" y="27"/>
                    <a:pt x="15" y="26"/>
                  </a:cubicBezTo>
                  <a:cubicBezTo>
                    <a:pt x="16" y="25"/>
                    <a:pt x="17" y="24"/>
                    <a:pt x="17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6" y="2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8986F158-E949-417D-AABC-17A55E2380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68752" y="2787226"/>
              <a:ext cx="69961" cy="89042"/>
            </a:xfrm>
            <a:custGeom>
              <a:avLst/>
              <a:gdLst>
                <a:gd name="T0" fmla="*/ 10 w 14"/>
                <a:gd name="T1" fmla="*/ 9 h 18"/>
                <a:gd name="T2" fmla="*/ 3 w 14"/>
                <a:gd name="T3" fmla="*/ 13 h 18"/>
                <a:gd name="T4" fmla="*/ 4 w 14"/>
                <a:gd name="T5" fmla="*/ 15 h 18"/>
                <a:gd name="T6" fmla="*/ 6 w 14"/>
                <a:gd name="T7" fmla="*/ 15 h 18"/>
                <a:gd name="T8" fmla="*/ 10 w 14"/>
                <a:gd name="T9" fmla="*/ 14 h 18"/>
                <a:gd name="T10" fmla="*/ 13 w 14"/>
                <a:gd name="T11" fmla="*/ 13 h 18"/>
                <a:gd name="T12" fmla="*/ 14 w 14"/>
                <a:gd name="T13" fmla="*/ 13 h 18"/>
                <a:gd name="T14" fmla="*/ 10 w 14"/>
                <a:gd name="T15" fmla="*/ 16 h 18"/>
                <a:gd name="T16" fmla="*/ 6 w 14"/>
                <a:gd name="T17" fmla="*/ 18 h 18"/>
                <a:gd name="T18" fmla="*/ 2 w 14"/>
                <a:gd name="T19" fmla="*/ 16 h 18"/>
                <a:gd name="T20" fmla="*/ 1 w 14"/>
                <a:gd name="T21" fmla="*/ 12 h 18"/>
                <a:gd name="T22" fmla="*/ 4 w 14"/>
                <a:gd name="T23" fmla="*/ 5 h 18"/>
                <a:gd name="T24" fmla="*/ 10 w 14"/>
                <a:gd name="T25" fmla="*/ 0 h 18"/>
                <a:gd name="T26" fmla="*/ 12 w 14"/>
                <a:gd name="T27" fmla="*/ 1 h 18"/>
                <a:gd name="T28" fmla="*/ 13 w 14"/>
                <a:gd name="T29" fmla="*/ 3 h 18"/>
                <a:gd name="T30" fmla="*/ 10 w 14"/>
                <a:gd name="T31" fmla="*/ 9 h 18"/>
                <a:gd name="T32" fmla="*/ 10 w 14"/>
                <a:gd name="T33" fmla="*/ 3 h 18"/>
                <a:gd name="T34" fmla="*/ 6 w 14"/>
                <a:gd name="T35" fmla="*/ 6 h 18"/>
                <a:gd name="T36" fmla="*/ 4 w 14"/>
                <a:gd name="T37" fmla="*/ 9 h 18"/>
                <a:gd name="T38" fmla="*/ 6 w 14"/>
                <a:gd name="T39" fmla="*/ 9 h 18"/>
                <a:gd name="T40" fmla="*/ 8 w 14"/>
                <a:gd name="T41" fmla="*/ 7 h 18"/>
                <a:gd name="T42" fmla="*/ 10 w 14"/>
                <a:gd name="T43" fmla="*/ 4 h 18"/>
                <a:gd name="T44" fmla="*/ 10 w 14"/>
                <a:gd name="T45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8">
                  <a:moveTo>
                    <a:pt x="10" y="9"/>
                  </a:moveTo>
                  <a:cubicBezTo>
                    <a:pt x="7" y="11"/>
                    <a:pt x="5" y="12"/>
                    <a:pt x="3" y="13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7" y="15"/>
                    <a:pt x="8" y="15"/>
                    <a:pt x="10" y="14"/>
                  </a:cubicBezTo>
                  <a:cubicBezTo>
                    <a:pt x="12" y="13"/>
                    <a:pt x="13" y="13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3" y="14"/>
                    <a:pt x="12" y="15"/>
                    <a:pt x="10" y="16"/>
                  </a:cubicBezTo>
                  <a:cubicBezTo>
                    <a:pt x="8" y="17"/>
                    <a:pt x="7" y="18"/>
                    <a:pt x="6" y="18"/>
                  </a:cubicBezTo>
                  <a:cubicBezTo>
                    <a:pt x="5" y="18"/>
                    <a:pt x="3" y="17"/>
                    <a:pt x="2" y="16"/>
                  </a:cubicBezTo>
                  <a:cubicBezTo>
                    <a:pt x="1" y="15"/>
                    <a:pt x="1" y="14"/>
                    <a:pt x="1" y="12"/>
                  </a:cubicBezTo>
                  <a:cubicBezTo>
                    <a:pt x="0" y="10"/>
                    <a:pt x="1" y="8"/>
                    <a:pt x="4" y="5"/>
                  </a:cubicBezTo>
                  <a:cubicBezTo>
                    <a:pt x="6" y="2"/>
                    <a:pt x="8" y="0"/>
                    <a:pt x="10" y="0"/>
                  </a:cubicBezTo>
                  <a:cubicBezTo>
                    <a:pt x="11" y="0"/>
                    <a:pt x="11" y="0"/>
                    <a:pt x="12" y="1"/>
                  </a:cubicBezTo>
                  <a:cubicBezTo>
                    <a:pt x="13" y="2"/>
                    <a:pt x="13" y="2"/>
                    <a:pt x="13" y="3"/>
                  </a:cubicBezTo>
                  <a:cubicBezTo>
                    <a:pt x="13" y="4"/>
                    <a:pt x="12" y="6"/>
                    <a:pt x="10" y="9"/>
                  </a:cubicBezTo>
                  <a:moveTo>
                    <a:pt x="10" y="3"/>
                  </a:moveTo>
                  <a:cubicBezTo>
                    <a:pt x="9" y="3"/>
                    <a:pt x="7" y="4"/>
                    <a:pt x="6" y="6"/>
                  </a:cubicBezTo>
                  <a:cubicBezTo>
                    <a:pt x="5" y="7"/>
                    <a:pt x="4" y="8"/>
                    <a:pt x="4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id="{74F88759-0332-4777-A5D5-52D4ED970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314" y="2707724"/>
              <a:ext cx="120842" cy="152643"/>
            </a:xfrm>
            <a:custGeom>
              <a:avLst/>
              <a:gdLst>
                <a:gd name="T0" fmla="*/ 23 w 25"/>
                <a:gd name="T1" fmla="*/ 2 h 31"/>
                <a:gd name="T2" fmla="*/ 17 w 25"/>
                <a:gd name="T3" fmla="*/ 3 h 31"/>
                <a:gd name="T4" fmla="*/ 11 w 25"/>
                <a:gd name="T5" fmla="*/ 6 h 31"/>
                <a:gd name="T6" fmla="*/ 9 w 25"/>
                <a:gd name="T7" fmla="*/ 9 h 31"/>
                <a:gd name="T8" fmla="*/ 8 w 25"/>
                <a:gd name="T9" fmla="*/ 12 h 31"/>
                <a:gd name="T10" fmla="*/ 8 w 25"/>
                <a:gd name="T11" fmla="*/ 12 h 31"/>
                <a:gd name="T12" fmla="*/ 8 w 25"/>
                <a:gd name="T13" fmla="*/ 12 h 31"/>
                <a:gd name="T14" fmla="*/ 8 w 25"/>
                <a:gd name="T15" fmla="*/ 12 h 31"/>
                <a:gd name="T16" fmla="*/ 10 w 25"/>
                <a:gd name="T17" fmla="*/ 12 h 31"/>
                <a:gd name="T18" fmla="*/ 12 w 25"/>
                <a:gd name="T19" fmla="*/ 11 h 31"/>
                <a:gd name="T20" fmla="*/ 19 w 25"/>
                <a:gd name="T21" fmla="*/ 9 h 31"/>
                <a:gd name="T22" fmla="*/ 19 w 25"/>
                <a:gd name="T23" fmla="*/ 10 h 31"/>
                <a:gd name="T24" fmla="*/ 17 w 25"/>
                <a:gd name="T25" fmla="*/ 11 h 31"/>
                <a:gd name="T26" fmla="*/ 16 w 25"/>
                <a:gd name="T27" fmla="*/ 12 h 31"/>
                <a:gd name="T28" fmla="*/ 15 w 25"/>
                <a:gd name="T29" fmla="*/ 12 h 31"/>
                <a:gd name="T30" fmla="*/ 11 w 25"/>
                <a:gd name="T31" fmla="*/ 14 h 31"/>
                <a:gd name="T32" fmla="*/ 7 w 25"/>
                <a:gd name="T33" fmla="*/ 16 h 31"/>
                <a:gd name="T34" fmla="*/ 5 w 25"/>
                <a:gd name="T35" fmla="*/ 19 h 31"/>
                <a:gd name="T36" fmla="*/ 4 w 25"/>
                <a:gd name="T37" fmla="*/ 24 h 31"/>
                <a:gd name="T38" fmla="*/ 6 w 25"/>
                <a:gd name="T39" fmla="*/ 26 h 31"/>
                <a:gd name="T40" fmla="*/ 8 w 25"/>
                <a:gd name="T41" fmla="*/ 28 h 31"/>
                <a:gd name="T42" fmla="*/ 10 w 25"/>
                <a:gd name="T43" fmla="*/ 28 h 31"/>
                <a:gd name="T44" fmla="*/ 11 w 25"/>
                <a:gd name="T45" fmla="*/ 27 h 31"/>
                <a:gd name="T46" fmla="*/ 13 w 25"/>
                <a:gd name="T47" fmla="*/ 27 h 31"/>
                <a:gd name="T48" fmla="*/ 16 w 25"/>
                <a:gd name="T49" fmla="*/ 25 h 31"/>
                <a:gd name="T50" fmla="*/ 20 w 25"/>
                <a:gd name="T51" fmla="*/ 22 h 31"/>
                <a:gd name="T52" fmla="*/ 22 w 25"/>
                <a:gd name="T53" fmla="*/ 21 h 31"/>
                <a:gd name="T54" fmla="*/ 24 w 25"/>
                <a:gd name="T55" fmla="*/ 20 h 31"/>
                <a:gd name="T56" fmla="*/ 25 w 25"/>
                <a:gd name="T57" fmla="*/ 20 h 31"/>
                <a:gd name="T58" fmla="*/ 18 w 25"/>
                <a:gd name="T59" fmla="*/ 26 h 31"/>
                <a:gd name="T60" fmla="*/ 9 w 25"/>
                <a:gd name="T61" fmla="*/ 31 h 31"/>
                <a:gd name="T62" fmla="*/ 4 w 25"/>
                <a:gd name="T63" fmla="*/ 28 h 31"/>
                <a:gd name="T64" fmla="*/ 1 w 25"/>
                <a:gd name="T65" fmla="*/ 22 h 31"/>
                <a:gd name="T66" fmla="*/ 2 w 25"/>
                <a:gd name="T67" fmla="*/ 21 h 31"/>
                <a:gd name="T68" fmla="*/ 2 w 25"/>
                <a:gd name="T69" fmla="*/ 19 h 31"/>
                <a:gd name="T70" fmla="*/ 1 w 25"/>
                <a:gd name="T71" fmla="*/ 19 h 31"/>
                <a:gd name="T72" fmla="*/ 0 w 25"/>
                <a:gd name="T73" fmla="*/ 19 h 31"/>
                <a:gd name="T74" fmla="*/ 2 w 25"/>
                <a:gd name="T75" fmla="*/ 16 h 31"/>
                <a:gd name="T76" fmla="*/ 4 w 25"/>
                <a:gd name="T77" fmla="*/ 14 h 31"/>
                <a:gd name="T78" fmla="*/ 7 w 25"/>
                <a:gd name="T79" fmla="*/ 6 h 31"/>
                <a:gd name="T80" fmla="*/ 13 w 25"/>
                <a:gd name="T81" fmla="*/ 2 h 31"/>
                <a:gd name="T82" fmla="*/ 20 w 25"/>
                <a:gd name="T83" fmla="*/ 0 h 31"/>
                <a:gd name="T84" fmla="*/ 23 w 25"/>
                <a:gd name="T85" fmla="*/ 0 h 31"/>
                <a:gd name="T86" fmla="*/ 25 w 25"/>
                <a:gd name="T87" fmla="*/ 0 h 31"/>
                <a:gd name="T88" fmla="*/ 25 w 25"/>
                <a:gd name="T89" fmla="*/ 1 h 31"/>
                <a:gd name="T90" fmla="*/ 23 w 25"/>
                <a:gd name="T91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" h="31">
                  <a:moveTo>
                    <a:pt x="23" y="2"/>
                  </a:moveTo>
                  <a:cubicBezTo>
                    <a:pt x="22" y="2"/>
                    <a:pt x="20" y="2"/>
                    <a:pt x="17" y="3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7"/>
                    <a:pt x="10" y="7"/>
                    <a:pt x="9" y="9"/>
                  </a:cubicBezTo>
                  <a:cubicBezTo>
                    <a:pt x="9" y="10"/>
                    <a:pt x="8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10" y="12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3" y="10"/>
                    <a:pt x="16" y="10"/>
                    <a:pt x="19" y="9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5" y="12"/>
                    <a:pt x="16" y="12"/>
                    <a:pt x="15" y="12"/>
                  </a:cubicBezTo>
                  <a:cubicBezTo>
                    <a:pt x="15" y="12"/>
                    <a:pt x="14" y="12"/>
                    <a:pt x="11" y="14"/>
                  </a:cubicBezTo>
                  <a:cubicBezTo>
                    <a:pt x="9" y="14"/>
                    <a:pt x="8" y="15"/>
                    <a:pt x="7" y="16"/>
                  </a:cubicBezTo>
                  <a:cubicBezTo>
                    <a:pt x="6" y="16"/>
                    <a:pt x="6" y="17"/>
                    <a:pt x="5" y="19"/>
                  </a:cubicBezTo>
                  <a:cubicBezTo>
                    <a:pt x="5" y="21"/>
                    <a:pt x="4" y="22"/>
                    <a:pt x="4" y="24"/>
                  </a:cubicBezTo>
                  <a:cubicBezTo>
                    <a:pt x="5" y="24"/>
                    <a:pt x="5" y="25"/>
                    <a:pt x="6" y="26"/>
                  </a:cubicBezTo>
                  <a:cubicBezTo>
                    <a:pt x="7" y="28"/>
                    <a:pt x="7" y="28"/>
                    <a:pt x="8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2" y="27"/>
                    <a:pt x="12" y="27"/>
                    <a:pt x="13" y="27"/>
                  </a:cubicBezTo>
                  <a:cubicBezTo>
                    <a:pt x="13" y="27"/>
                    <a:pt x="14" y="26"/>
                    <a:pt x="16" y="25"/>
                  </a:cubicBezTo>
                  <a:cubicBezTo>
                    <a:pt x="17" y="24"/>
                    <a:pt x="19" y="23"/>
                    <a:pt x="20" y="22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23" y="20"/>
                    <a:pt x="24" y="20"/>
                    <a:pt x="24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1"/>
                    <a:pt x="22" y="23"/>
                    <a:pt x="18" y="26"/>
                  </a:cubicBezTo>
                  <a:cubicBezTo>
                    <a:pt x="14" y="29"/>
                    <a:pt x="11" y="31"/>
                    <a:pt x="9" y="31"/>
                  </a:cubicBezTo>
                  <a:cubicBezTo>
                    <a:pt x="7" y="31"/>
                    <a:pt x="5" y="30"/>
                    <a:pt x="4" y="28"/>
                  </a:cubicBezTo>
                  <a:cubicBezTo>
                    <a:pt x="2" y="27"/>
                    <a:pt x="2" y="25"/>
                    <a:pt x="1" y="22"/>
                  </a:cubicBezTo>
                  <a:cubicBezTo>
                    <a:pt x="1" y="22"/>
                    <a:pt x="2" y="22"/>
                    <a:pt x="2" y="21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1" y="19"/>
                    <a:pt x="1" y="19"/>
                  </a:cubicBezTo>
                  <a:cubicBezTo>
                    <a:pt x="1" y="19"/>
                    <a:pt x="0" y="19"/>
                    <a:pt x="0" y="19"/>
                  </a:cubicBezTo>
                  <a:cubicBezTo>
                    <a:pt x="0" y="18"/>
                    <a:pt x="1" y="17"/>
                    <a:pt x="2" y="16"/>
                  </a:cubicBezTo>
                  <a:cubicBezTo>
                    <a:pt x="3" y="15"/>
                    <a:pt x="3" y="15"/>
                    <a:pt x="4" y="14"/>
                  </a:cubicBezTo>
                  <a:cubicBezTo>
                    <a:pt x="6" y="10"/>
                    <a:pt x="7" y="8"/>
                    <a:pt x="7" y="6"/>
                  </a:cubicBezTo>
                  <a:cubicBezTo>
                    <a:pt x="8" y="4"/>
                    <a:pt x="10" y="3"/>
                    <a:pt x="13" y="2"/>
                  </a:cubicBezTo>
                  <a:cubicBezTo>
                    <a:pt x="16" y="1"/>
                    <a:pt x="18" y="1"/>
                    <a:pt x="20" y="0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5" y="0"/>
                    <a:pt x="25" y="1"/>
                    <a:pt x="25" y="1"/>
                  </a:cubicBezTo>
                  <a:cubicBezTo>
                    <a:pt x="24" y="1"/>
                    <a:pt x="24" y="2"/>
                    <a:pt x="23" y="2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6F2D0458-38D1-4204-8C43-4A015EF0F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156" y="2675924"/>
              <a:ext cx="143102" cy="174903"/>
            </a:xfrm>
            <a:custGeom>
              <a:avLst/>
              <a:gdLst>
                <a:gd name="T0" fmla="*/ 29 w 29"/>
                <a:gd name="T1" fmla="*/ 30 h 35"/>
                <a:gd name="T2" fmla="*/ 27 w 29"/>
                <a:gd name="T3" fmla="*/ 33 h 35"/>
                <a:gd name="T4" fmla="*/ 23 w 29"/>
                <a:gd name="T5" fmla="*/ 35 h 35"/>
                <a:gd name="T6" fmla="*/ 18 w 29"/>
                <a:gd name="T7" fmla="*/ 33 h 35"/>
                <a:gd name="T8" fmla="*/ 16 w 29"/>
                <a:gd name="T9" fmla="*/ 27 h 35"/>
                <a:gd name="T10" fmla="*/ 16 w 29"/>
                <a:gd name="T11" fmla="*/ 25 h 35"/>
                <a:gd name="T12" fmla="*/ 16 w 29"/>
                <a:gd name="T13" fmla="*/ 23 h 35"/>
                <a:gd name="T14" fmla="*/ 11 w 29"/>
                <a:gd name="T15" fmla="*/ 29 h 35"/>
                <a:gd name="T16" fmla="*/ 4 w 29"/>
                <a:gd name="T17" fmla="*/ 35 h 35"/>
                <a:gd name="T18" fmla="*/ 1 w 29"/>
                <a:gd name="T19" fmla="*/ 33 h 35"/>
                <a:gd name="T20" fmla="*/ 0 w 29"/>
                <a:gd name="T21" fmla="*/ 31 h 35"/>
                <a:gd name="T22" fmla="*/ 3 w 29"/>
                <a:gd name="T23" fmla="*/ 19 h 35"/>
                <a:gd name="T24" fmla="*/ 8 w 29"/>
                <a:gd name="T25" fmla="*/ 10 h 35"/>
                <a:gd name="T26" fmla="*/ 9 w 29"/>
                <a:gd name="T27" fmla="*/ 11 h 35"/>
                <a:gd name="T28" fmla="*/ 10 w 29"/>
                <a:gd name="T29" fmla="*/ 13 h 35"/>
                <a:gd name="T30" fmla="*/ 9 w 29"/>
                <a:gd name="T31" fmla="*/ 15 h 35"/>
                <a:gd name="T32" fmla="*/ 7 w 29"/>
                <a:gd name="T33" fmla="*/ 17 h 35"/>
                <a:gd name="T34" fmla="*/ 4 w 29"/>
                <a:gd name="T35" fmla="*/ 23 h 35"/>
                <a:gd name="T36" fmla="*/ 3 w 29"/>
                <a:gd name="T37" fmla="*/ 30 h 35"/>
                <a:gd name="T38" fmla="*/ 4 w 29"/>
                <a:gd name="T39" fmla="*/ 32 h 35"/>
                <a:gd name="T40" fmla="*/ 11 w 29"/>
                <a:gd name="T41" fmla="*/ 25 h 35"/>
                <a:gd name="T42" fmla="*/ 17 w 29"/>
                <a:gd name="T43" fmla="*/ 17 h 35"/>
                <a:gd name="T44" fmla="*/ 19 w 29"/>
                <a:gd name="T45" fmla="*/ 8 h 35"/>
                <a:gd name="T46" fmla="*/ 24 w 29"/>
                <a:gd name="T47" fmla="*/ 0 h 35"/>
                <a:gd name="T48" fmla="*/ 26 w 29"/>
                <a:gd name="T49" fmla="*/ 1 h 35"/>
                <a:gd name="T50" fmla="*/ 26 w 29"/>
                <a:gd name="T51" fmla="*/ 2 h 35"/>
                <a:gd name="T52" fmla="*/ 24 w 29"/>
                <a:gd name="T53" fmla="*/ 8 h 35"/>
                <a:gd name="T54" fmla="*/ 20 w 29"/>
                <a:gd name="T55" fmla="*/ 14 h 35"/>
                <a:gd name="T56" fmla="*/ 19 w 29"/>
                <a:gd name="T57" fmla="*/ 22 h 35"/>
                <a:gd name="T58" fmla="*/ 19 w 29"/>
                <a:gd name="T59" fmla="*/ 27 h 35"/>
                <a:gd name="T60" fmla="*/ 23 w 29"/>
                <a:gd name="T61" fmla="*/ 32 h 35"/>
                <a:gd name="T62" fmla="*/ 27 w 29"/>
                <a:gd name="T63" fmla="*/ 31 h 35"/>
                <a:gd name="T64" fmla="*/ 29 w 29"/>
                <a:gd name="T65" fmla="*/ 29 h 35"/>
                <a:gd name="T66" fmla="*/ 29 w 29"/>
                <a:gd name="T6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" h="35">
                  <a:moveTo>
                    <a:pt x="29" y="30"/>
                  </a:moveTo>
                  <a:cubicBezTo>
                    <a:pt x="29" y="31"/>
                    <a:pt x="28" y="32"/>
                    <a:pt x="27" y="33"/>
                  </a:cubicBezTo>
                  <a:cubicBezTo>
                    <a:pt x="25" y="34"/>
                    <a:pt x="24" y="35"/>
                    <a:pt x="23" y="35"/>
                  </a:cubicBezTo>
                  <a:cubicBezTo>
                    <a:pt x="21" y="35"/>
                    <a:pt x="20" y="35"/>
                    <a:pt x="18" y="33"/>
                  </a:cubicBezTo>
                  <a:cubicBezTo>
                    <a:pt x="17" y="32"/>
                    <a:pt x="17" y="30"/>
                    <a:pt x="16" y="27"/>
                  </a:cubicBezTo>
                  <a:cubicBezTo>
                    <a:pt x="16" y="27"/>
                    <a:pt x="16" y="26"/>
                    <a:pt x="16" y="25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6" y="24"/>
                    <a:pt x="14" y="26"/>
                    <a:pt x="11" y="29"/>
                  </a:cubicBezTo>
                  <a:cubicBezTo>
                    <a:pt x="8" y="33"/>
                    <a:pt x="5" y="35"/>
                    <a:pt x="4" y="35"/>
                  </a:cubicBezTo>
                  <a:cubicBezTo>
                    <a:pt x="3" y="35"/>
                    <a:pt x="2" y="35"/>
                    <a:pt x="1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9"/>
                    <a:pt x="1" y="25"/>
                    <a:pt x="3" y="19"/>
                  </a:cubicBezTo>
                  <a:cubicBezTo>
                    <a:pt x="5" y="13"/>
                    <a:pt x="7" y="10"/>
                    <a:pt x="8" y="10"/>
                  </a:cubicBezTo>
                  <a:cubicBezTo>
                    <a:pt x="9" y="10"/>
                    <a:pt x="9" y="10"/>
                    <a:pt x="9" y="11"/>
                  </a:cubicBezTo>
                  <a:cubicBezTo>
                    <a:pt x="10" y="12"/>
                    <a:pt x="10" y="12"/>
                    <a:pt x="10" y="13"/>
                  </a:cubicBezTo>
                  <a:cubicBezTo>
                    <a:pt x="10" y="13"/>
                    <a:pt x="9" y="14"/>
                    <a:pt x="9" y="15"/>
                  </a:cubicBezTo>
                  <a:cubicBezTo>
                    <a:pt x="8" y="16"/>
                    <a:pt x="7" y="17"/>
                    <a:pt x="7" y="17"/>
                  </a:cubicBezTo>
                  <a:cubicBezTo>
                    <a:pt x="6" y="19"/>
                    <a:pt x="5" y="21"/>
                    <a:pt x="4" y="23"/>
                  </a:cubicBezTo>
                  <a:cubicBezTo>
                    <a:pt x="3" y="26"/>
                    <a:pt x="3" y="29"/>
                    <a:pt x="3" y="30"/>
                  </a:cubicBezTo>
                  <a:cubicBezTo>
                    <a:pt x="3" y="31"/>
                    <a:pt x="3" y="31"/>
                    <a:pt x="4" y="32"/>
                  </a:cubicBezTo>
                  <a:cubicBezTo>
                    <a:pt x="6" y="30"/>
                    <a:pt x="9" y="28"/>
                    <a:pt x="11" y="25"/>
                  </a:cubicBezTo>
                  <a:cubicBezTo>
                    <a:pt x="12" y="23"/>
                    <a:pt x="14" y="21"/>
                    <a:pt x="17" y="17"/>
                  </a:cubicBezTo>
                  <a:cubicBezTo>
                    <a:pt x="18" y="14"/>
                    <a:pt x="19" y="11"/>
                    <a:pt x="19" y="8"/>
                  </a:cubicBezTo>
                  <a:cubicBezTo>
                    <a:pt x="21" y="3"/>
                    <a:pt x="23" y="0"/>
                    <a:pt x="24" y="0"/>
                  </a:cubicBezTo>
                  <a:cubicBezTo>
                    <a:pt x="25" y="0"/>
                    <a:pt x="25" y="0"/>
                    <a:pt x="26" y="1"/>
                  </a:cubicBezTo>
                  <a:cubicBezTo>
                    <a:pt x="26" y="1"/>
                    <a:pt x="26" y="2"/>
                    <a:pt x="26" y="2"/>
                  </a:cubicBezTo>
                  <a:cubicBezTo>
                    <a:pt x="26" y="2"/>
                    <a:pt x="25" y="4"/>
                    <a:pt x="24" y="8"/>
                  </a:cubicBezTo>
                  <a:cubicBezTo>
                    <a:pt x="22" y="12"/>
                    <a:pt x="21" y="14"/>
                    <a:pt x="20" y="14"/>
                  </a:cubicBezTo>
                  <a:cubicBezTo>
                    <a:pt x="20" y="17"/>
                    <a:pt x="19" y="19"/>
                    <a:pt x="19" y="22"/>
                  </a:cubicBezTo>
                  <a:cubicBezTo>
                    <a:pt x="19" y="24"/>
                    <a:pt x="19" y="25"/>
                    <a:pt x="19" y="27"/>
                  </a:cubicBezTo>
                  <a:cubicBezTo>
                    <a:pt x="19" y="31"/>
                    <a:pt x="21" y="32"/>
                    <a:pt x="23" y="32"/>
                  </a:cubicBezTo>
                  <a:cubicBezTo>
                    <a:pt x="24" y="32"/>
                    <a:pt x="25" y="32"/>
                    <a:pt x="27" y="31"/>
                  </a:cubicBezTo>
                  <a:cubicBezTo>
                    <a:pt x="27" y="30"/>
                    <a:pt x="28" y="30"/>
                    <a:pt x="29" y="29"/>
                  </a:cubicBezTo>
                  <a:lnTo>
                    <a:pt x="29" y="30"/>
                  </a:lnTo>
                  <a:close/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AFF3C29B-F6C1-46D6-81CE-1356DDC39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040" y="2685464"/>
              <a:ext cx="73141" cy="155823"/>
            </a:xfrm>
            <a:custGeom>
              <a:avLst/>
              <a:gdLst>
                <a:gd name="T0" fmla="*/ 12 w 15"/>
                <a:gd name="T1" fmla="*/ 26 h 31"/>
                <a:gd name="T2" fmla="*/ 5 w 15"/>
                <a:gd name="T3" fmla="*/ 31 h 31"/>
                <a:gd name="T4" fmla="*/ 3 w 15"/>
                <a:gd name="T5" fmla="*/ 31 h 31"/>
                <a:gd name="T6" fmla="*/ 1 w 15"/>
                <a:gd name="T7" fmla="*/ 31 h 31"/>
                <a:gd name="T8" fmla="*/ 0 w 15"/>
                <a:gd name="T9" fmla="*/ 29 h 31"/>
                <a:gd name="T10" fmla="*/ 2 w 15"/>
                <a:gd name="T11" fmla="*/ 25 h 31"/>
                <a:gd name="T12" fmla="*/ 5 w 15"/>
                <a:gd name="T13" fmla="*/ 21 h 31"/>
                <a:gd name="T14" fmla="*/ 5 w 15"/>
                <a:gd name="T15" fmla="*/ 21 h 31"/>
                <a:gd name="T16" fmla="*/ 5 w 15"/>
                <a:gd name="T17" fmla="*/ 22 h 31"/>
                <a:gd name="T18" fmla="*/ 3 w 15"/>
                <a:gd name="T19" fmla="*/ 28 h 31"/>
                <a:gd name="T20" fmla="*/ 4 w 15"/>
                <a:gd name="T21" fmla="*/ 29 h 31"/>
                <a:gd name="T22" fmla="*/ 4 w 15"/>
                <a:gd name="T23" fmla="*/ 29 h 31"/>
                <a:gd name="T24" fmla="*/ 7 w 15"/>
                <a:gd name="T25" fmla="*/ 28 h 31"/>
                <a:gd name="T26" fmla="*/ 11 w 15"/>
                <a:gd name="T27" fmla="*/ 24 h 31"/>
                <a:gd name="T28" fmla="*/ 12 w 15"/>
                <a:gd name="T29" fmla="*/ 19 h 31"/>
                <a:gd name="T30" fmla="*/ 9 w 15"/>
                <a:gd name="T31" fmla="*/ 16 h 31"/>
                <a:gd name="T32" fmla="*/ 5 w 15"/>
                <a:gd name="T33" fmla="*/ 19 h 31"/>
                <a:gd name="T34" fmla="*/ 3 w 15"/>
                <a:gd name="T35" fmla="*/ 21 h 31"/>
                <a:gd name="T36" fmla="*/ 1 w 15"/>
                <a:gd name="T37" fmla="*/ 20 h 31"/>
                <a:gd name="T38" fmla="*/ 5 w 15"/>
                <a:gd name="T39" fmla="*/ 9 h 31"/>
                <a:gd name="T40" fmla="*/ 7 w 15"/>
                <a:gd name="T41" fmla="*/ 3 h 31"/>
                <a:gd name="T42" fmla="*/ 8 w 15"/>
                <a:gd name="T43" fmla="*/ 1 h 31"/>
                <a:gd name="T44" fmla="*/ 9 w 15"/>
                <a:gd name="T45" fmla="*/ 0 h 31"/>
                <a:gd name="T46" fmla="*/ 11 w 15"/>
                <a:gd name="T47" fmla="*/ 2 h 31"/>
                <a:gd name="T48" fmla="*/ 10 w 15"/>
                <a:gd name="T49" fmla="*/ 3 h 31"/>
                <a:gd name="T50" fmla="*/ 6 w 15"/>
                <a:gd name="T51" fmla="*/ 14 h 31"/>
                <a:gd name="T52" fmla="*/ 9 w 15"/>
                <a:gd name="T53" fmla="*/ 13 h 31"/>
                <a:gd name="T54" fmla="*/ 13 w 15"/>
                <a:gd name="T55" fmla="*/ 15 h 31"/>
                <a:gd name="T56" fmla="*/ 14 w 15"/>
                <a:gd name="T57" fmla="*/ 19 h 31"/>
                <a:gd name="T58" fmla="*/ 12 w 15"/>
                <a:gd name="T5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31">
                  <a:moveTo>
                    <a:pt x="12" y="26"/>
                  </a:moveTo>
                  <a:cubicBezTo>
                    <a:pt x="9" y="29"/>
                    <a:pt x="7" y="31"/>
                    <a:pt x="5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2" y="31"/>
                    <a:pt x="1" y="31"/>
                  </a:cubicBezTo>
                  <a:cubicBezTo>
                    <a:pt x="1" y="30"/>
                    <a:pt x="0" y="29"/>
                    <a:pt x="0" y="29"/>
                  </a:cubicBezTo>
                  <a:cubicBezTo>
                    <a:pt x="0" y="28"/>
                    <a:pt x="1" y="26"/>
                    <a:pt x="2" y="25"/>
                  </a:cubicBezTo>
                  <a:cubicBezTo>
                    <a:pt x="2" y="23"/>
                    <a:pt x="4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5" y="22"/>
                    <a:pt x="5" y="22"/>
                  </a:cubicBezTo>
                  <a:cubicBezTo>
                    <a:pt x="3" y="25"/>
                    <a:pt x="3" y="27"/>
                    <a:pt x="3" y="28"/>
                  </a:cubicBezTo>
                  <a:cubicBezTo>
                    <a:pt x="3" y="29"/>
                    <a:pt x="3" y="29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28"/>
                    <a:pt x="6" y="28"/>
                    <a:pt x="7" y="28"/>
                  </a:cubicBezTo>
                  <a:cubicBezTo>
                    <a:pt x="8" y="27"/>
                    <a:pt x="9" y="26"/>
                    <a:pt x="11" y="24"/>
                  </a:cubicBezTo>
                  <a:cubicBezTo>
                    <a:pt x="12" y="22"/>
                    <a:pt x="12" y="20"/>
                    <a:pt x="12" y="19"/>
                  </a:cubicBezTo>
                  <a:cubicBezTo>
                    <a:pt x="12" y="17"/>
                    <a:pt x="10" y="15"/>
                    <a:pt x="9" y="16"/>
                  </a:cubicBezTo>
                  <a:cubicBezTo>
                    <a:pt x="8" y="16"/>
                    <a:pt x="7" y="17"/>
                    <a:pt x="5" y="19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1"/>
                    <a:pt x="2" y="20"/>
                    <a:pt x="1" y="20"/>
                  </a:cubicBezTo>
                  <a:cubicBezTo>
                    <a:pt x="1" y="19"/>
                    <a:pt x="3" y="16"/>
                    <a:pt x="5" y="9"/>
                  </a:cubicBezTo>
                  <a:cubicBezTo>
                    <a:pt x="6" y="8"/>
                    <a:pt x="6" y="6"/>
                    <a:pt x="7" y="3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8" y="1"/>
                    <a:pt x="9" y="0"/>
                    <a:pt x="9" y="0"/>
                  </a:cubicBezTo>
                  <a:cubicBezTo>
                    <a:pt x="10" y="0"/>
                    <a:pt x="11" y="1"/>
                    <a:pt x="11" y="2"/>
                  </a:cubicBezTo>
                  <a:cubicBezTo>
                    <a:pt x="11" y="2"/>
                    <a:pt x="11" y="3"/>
                    <a:pt x="10" y="3"/>
                  </a:cubicBezTo>
                  <a:cubicBezTo>
                    <a:pt x="9" y="6"/>
                    <a:pt x="8" y="9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3"/>
                    <a:pt x="12" y="13"/>
                    <a:pt x="13" y="15"/>
                  </a:cubicBezTo>
                  <a:cubicBezTo>
                    <a:pt x="14" y="16"/>
                    <a:pt x="14" y="17"/>
                    <a:pt x="14" y="19"/>
                  </a:cubicBezTo>
                  <a:cubicBezTo>
                    <a:pt x="15" y="21"/>
                    <a:pt x="14" y="24"/>
                    <a:pt x="12" y="26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96A79483-DE64-4854-BDD8-EF2874791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22081" y="2745885"/>
              <a:ext cx="108122" cy="85861"/>
            </a:xfrm>
            <a:custGeom>
              <a:avLst/>
              <a:gdLst>
                <a:gd name="T0" fmla="*/ 22 w 22"/>
                <a:gd name="T1" fmla="*/ 11 h 17"/>
                <a:gd name="T2" fmla="*/ 19 w 22"/>
                <a:gd name="T3" fmla="*/ 15 h 17"/>
                <a:gd name="T4" fmla="*/ 15 w 22"/>
                <a:gd name="T5" fmla="*/ 17 h 17"/>
                <a:gd name="T6" fmla="*/ 14 w 22"/>
                <a:gd name="T7" fmla="*/ 17 h 17"/>
                <a:gd name="T8" fmla="*/ 12 w 22"/>
                <a:gd name="T9" fmla="*/ 16 h 17"/>
                <a:gd name="T10" fmla="*/ 11 w 22"/>
                <a:gd name="T11" fmla="*/ 15 h 17"/>
                <a:gd name="T12" fmla="*/ 10 w 22"/>
                <a:gd name="T13" fmla="*/ 12 h 17"/>
                <a:gd name="T14" fmla="*/ 10 w 22"/>
                <a:gd name="T15" fmla="*/ 11 h 17"/>
                <a:gd name="T16" fmla="*/ 6 w 22"/>
                <a:gd name="T17" fmla="*/ 14 h 17"/>
                <a:gd name="T18" fmla="*/ 2 w 22"/>
                <a:gd name="T19" fmla="*/ 16 h 17"/>
                <a:gd name="T20" fmla="*/ 1 w 22"/>
                <a:gd name="T21" fmla="*/ 15 h 17"/>
                <a:gd name="T22" fmla="*/ 0 w 22"/>
                <a:gd name="T23" fmla="*/ 13 h 17"/>
                <a:gd name="T24" fmla="*/ 4 w 22"/>
                <a:gd name="T25" fmla="*/ 6 h 17"/>
                <a:gd name="T26" fmla="*/ 10 w 22"/>
                <a:gd name="T27" fmla="*/ 1 h 17"/>
                <a:gd name="T28" fmla="*/ 11 w 22"/>
                <a:gd name="T29" fmla="*/ 3 h 17"/>
                <a:gd name="T30" fmla="*/ 12 w 22"/>
                <a:gd name="T31" fmla="*/ 1 h 17"/>
                <a:gd name="T32" fmla="*/ 13 w 22"/>
                <a:gd name="T33" fmla="*/ 0 h 17"/>
                <a:gd name="T34" fmla="*/ 14 w 22"/>
                <a:gd name="T35" fmla="*/ 1 h 17"/>
                <a:gd name="T36" fmla="*/ 14 w 22"/>
                <a:gd name="T37" fmla="*/ 3 h 17"/>
                <a:gd name="T38" fmla="*/ 13 w 22"/>
                <a:gd name="T39" fmla="*/ 5 h 17"/>
                <a:gd name="T40" fmla="*/ 12 w 22"/>
                <a:gd name="T41" fmla="*/ 8 h 17"/>
                <a:gd name="T42" fmla="*/ 12 w 22"/>
                <a:gd name="T43" fmla="*/ 11 h 17"/>
                <a:gd name="T44" fmla="*/ 13 w 22"/>
                <a:gd name="T45" fmla="*/ 13 h 17"/>
                <a:gd name="T46" fmla="*/ 15 w 22"/>
                <a:gd name="T47" fmla="*/ 14 h 17"/>
                <a:gd name="T48" fmla="*/ 18 w 22"/>
                <a:gd name="T49" fmla="*/ 13 h 17"/>
                <a:gd name="T50" fmla="*/ 21 w 22"/>
                <a:gd name="T51" fmla="*/ 11 h 17"/>
                <a:gd name="T52" fmla="*/ 22 w 22"/>
                <a:gd name="T53" fmla="*/ 11 h 17"/>
                <a:gd name="T54" fmla="*/ 9 w 22"/>
                <a:gd name="T55" fmla="*/ 5 h 17"/>
                <a:gd name="T56" fmla="*/ 7 w 22"/>
                <a:gd name="T57" fmla="*/ 6 h 17"/>
                <a:gd name="T58" fmla="*/ 6 w 22"/>
                <a:gd name="T59" fmla="*/ 8 h 17"/>
                <a:gd name="T60" fmla="*/ 4 w 22"/>
                <a:gd name="T61" fmla="*/ 10 h 17"/>
                <a:gd name="T62" fmla="*/ 3 w 22"/>
                <a:gd name="T63" fmla="*/ 13 h 17"/>
                <a:gd name="T64" fmla="*/ 3 w 22"/>
                <a:gd name="T65" fmla="*/ 13 h 17"/>
                <a:gd name="T66" fmla="*/ 7 w 22"/>
                <a:gd name="T67" fmla="*/ 11 h 17"/>
                <a:gd name="T68" fmla="*/ 9 w 22"/>
                <a:gd name="T69" fmla="*/ 7 h 17"/>
                <a:gd name="T70" fmla="*/ 10 w 22"/>
                <a:gd name="T71" fmla="*/ 5 h 17"/>
                <a:gd name="T72" fmla="*/ 9 w 22"/>
                <a:gd name="T7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17">
                  <a:moveTo>
                    <a:pt x="22" y="11"/>
                  </a:moveTo>
                  <a:cubicBezTo>
                    <a:pt x="22" y="12"/>
                    <a:pt x="21" y="13"/>
                    <a:pt x="19" y="15"/>
                  </a:cubicBezTo>
                  <a:cubicBezTo>
                    <a:pt x="17" y="16"/>
                    <a:pt x="16" y="17"/>
                    <a:pt x="15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2" y="16"/>
                  </a:cubicBezTo>
                  <a:cubicBezTo>
                    <a:pt x="11" y="16"/>
                    <a:pt x="11" y="15"/>
                    <a:pt x="11" y="15"/>
                  </a:cubicBezTo>
                  <a:cubicBezTo>
                    <a:pt x="10" y="14"/>
                    <a:pt x="10" y="13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4" y="16"/>
                    <a:pt x="2" y="16"/>
                  </a:cubicBezTo>
                  <a:cubicBezTo>
                    <a:pt x="2" y="16"/>
                    <a:pt x="1" y="16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12"/>
                    <a:pt x="1" y="9"/>
                    <a:pt x="4" y="6"/>
                  </a:cubicBezTo>
                  <a:cubicBezTo>
                    <a:pt x="6" y="3"/>
                    <a:pt x="8" y="1"/>
                    <a:pt x="10" y="1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3" y="0"/>
                    <a:pt x="14" y="0"/>
                    <a:pt x="14" y="1"/>
                  </a:cubicBezTo>
                  <a:cubicBezTo>
                    <a:pt x="15" y="1"/>
                    <a:pt x="14" y="2"/>
                    <a:pt x="14" y="3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6"/>
                    <a:pt x="13" y="7"/>
                    <a:pt x="12" y="8"/>
                  </a:cubicBezTo>
                  <a:cubicBezTo>
                    <a:pt x="12" y="10"/>
                    <a:pt x="12" y="10"/>
                    <a:pt x="12" y="11"/>
                  </a:cubicBezTo>
                  <a:cubicBezTo>
                    <a:pt x="12" y="11"/>
                    <a:pt x="12" y="12"/>
                    <a:pt x="13" y="13"/>
                  </a:cubicBezTo>
                  <a:cubicBezTo>
                    <a:pt x="14" y="14"/>
                    <a:pt x="14" y="14"/>
                    <a:pt x="15" y="14"/>
                  </a:cubicBezTo>
                  <a:cubicBezTo>
                    <a:pt x="16" y="14"/>
                    <a:pt x="17" y="14"/>
                    <a:pt x="18" y="13"/>
                  </a:cubicBezTo>
                  <a:cubicBezTo>
                    <a:pt x="19" y="12"/>
                    <a:pt x="20" y="11"/>
                    <a:pt x="21" y="11"/>
                  </a:cubicBezTo>
                  <a:lnTo>
                    <a:pt x="22" y="11"/>
                  </a:lnTo>
                  <a:close/>
                  <a:moveTo>
                    <a:pt x="9" y="5"/>
                  </a:moveTo>
                  <a:cubicBezTo>
                    <a:pt x="9" y="5"/>
                    <a:pt x="8" y="5"/>
                    <a:pt x="7" y="6"/>
                  </a:cubicBezTo>
                  <a:cubicBezTo>
                    <a:pt x="7" y="7"/>
                    <a:pt x="6" y="7"/>
                    <a:pt x="6" y="8"/>
                  </a:cubicBezTo>
                  <a:cubicBezTo>
                    <a:pt x="5" y="8"/>
                    <a:pt x="4" y="9"/>
                    <a:pt x="4" y="10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5" y="12"/>
                    <a:pt x="7" y="11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7"/>
                    <a:pt x="10" y="6"/>
                    <a:pt x="10" y="5"/>
                  </a:cubicBezTo>
                  <a:cubicBezTo>
                    <a:pt x="10" y="5"/>
                    <a:pt x="9" y="5"/>
                    <a:pt x="9" y="5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3221A042-F6B8-40A2-A984-DC0251A96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3843" y="2745885"/>
              <a:ext cx="79501" cy="76321"/>
            </a:xfrm>
            <a:custGeom>
              <a:avLst/>
              <a:gdLst>
                <a:gd name="T0" fmla="*/ 8 w 16"/>
                <a:gd name="T1" fmla="*/ 8 h 15"/>
                <a:gd name="T2" fmla="*/ 8 w 16"/>
                <a:gd name="T3" fmla="*/ 6 h 15"/>
                <a:gd name="T4" fmla="*/ 5 w 16"/>
                <a:gd name="T5" fmla="*/ 9 h 15"/>
                <a:gd name="T6" fmla="*/ 3 w 16"/>
                <a:gd name="T7" fmla="*/ 13 h 15"/>
                <a:gd name="T8" fmla="*/ 1 w 16"/>
                <a:gd name="T9" fmla="*/ 14 h 15"/>
                <a:gd name="T10" fmla="*/ 0 w 16"/>
                <a:gd name="T11" fmla="*/ 13 h 15"/>
                <a:gd name="T12" fmla="*/ 0 w 16"/>
                <a:gd name="T13" fmla="*/ 13 h 15"/>
                <a:gd name="T14" fmla="*/ 0 w 16"/>
                <a:gd name="T15" fmla="*/ 8 h 15"/>
                <a:gd name="T16" fmla="*/ 2 w 16"/>
                <a:gd name="T17" fmla="*/ 2 h 15"/>
                <a:gd name="T18" fmla="*/ 3 w 16"/>
                <a:gd name="T19" fmla="*/ 1 h 15"/>
                <a:gd name="T20" fmla="*/ 4 w 16"/>
                <a:gd name="T21" fmla="*/ 1 h 15"/>
                <a:gd name="T22" fmla="*/ 5 w 16"/>
                <a:gd name="T23" fmla="*/ 2 h 15"/>
                <a:gd name="T24" fmla="*/ 4 w 16"/>
                <a:gd name="T25" fmla="*/ 4 h 15"/>
                <a:gd name="T26" fmla="*/ 4 w 16"/>
                <a:gd name="T27" fmla="*/ 7 h 15"/>
                <a:gd name="T28" fmla="*/ 4 w 16"/>
                <a:gd name="T29" fmla="*/ 7 h 15"/>
                <a:gd name="T30" fmla="*/ 6 w 16"/>
                <a:gd name="T31" fmla="*/ 4 h 15"/>
                <a:gd name="T32" fmla="*/ 8 w 16"/>
                <a:gd name="T33" fmla="*/ 1 h 15"/>
                <a:gd name="T34" fmla="*/ 11 w 16"/>
                <a:gd name="T35" fmla="*/ 0 h 15"/>
                <a:gd name="T36" fmla="*/ 12 w 16"/>
                <a:gd name="T37" fmla="*/ 1 h 15"/>
                <a:gd name="T38" fmla="*/ 11 w 16"/>
                <a:gd name="T39" fmla="*/ 6 h 15"/>
                <a:gd name="T40" fmla="*/ 10 w 16"/>
                <a:gd name="T41" fmla="*/ 11 h 15"/>
                <a:gd name="T42" fmla="*/ 12 w 16"/>
                <a:gd name="T43" fmla="*/ 13 h 15"/>
                <a:gd name="T44" fmla="*/ 15 w 16"/>
                <a:gd name="T45" fmla="*/ 11 h 15"/>
                <a:gd name="T46" fmla="*/ 16 w 16"/>
                <a:gd name="T47" fmla="*/ 11 h 15"/>
                <a:gd name="T48" fmla="*/ 14 w 16"/>
                <a:gd name="T49" fmla="*/ 14 h 15"/>
                <a:gd name="T50" fmla="*/ 11 w 16"/>
                <a:gd name="T51" fmla="*/ 15 h 15"/>
                <a:gd name="T52" fmla="*/ 7 w 16"/>
                <a:gd name="T53" fmla="*/ 11 h 15"/>
                <a:gd name="T54" fmla="*/ 8 w 16"/>
                <a:gd name="T5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5">
                  <a:moveTo>
                    <a:pt x="8" y="8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1"/>
                    <a:pt x="0" y="8"/>
                  </a:cubicBezTo>
                  <a:cubicBezTo>
                    <a:pt x="1" y="6"/>
                    <a:pt x="1" y="4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5" y="2"/>
                    <a:pt x="5" y="3"/>
                    <a:pt x="4" y="4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5" y="6"/>
                    <a:pt x="6" y="4"/>
                  </a:cubicBezTo>
                  <a:cubicBezTo>
                    <a:pt x="7" y="3"/>
                    <a:pt x="8" y="2"/>
                    <a:pt x="8" y="1"/>
                  </a:cubicBezTo>
                  <a:cubicBezTo>
                    <a:pt x="9" y="0"/>
                    <a:pt x="10" y="0"/>
                    <a:pt x="11" y="0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2" y="2"/>
                    <a:pt x="12" y="4"/>
                    <a:pt x="11" y="6"/>
                  </a:cubicBezTo>
                  <a:cubicBezTo>
                    <a:pt x="10" y="8"/>
                    <a:pt x="10" y="10"/>
                    <a:pt x="10" y="11"/>
                  </a:cubicBezTo>
                  <a:cubicBezTo>
                    <a:pt x="10" y="12"/>
                    <a:pt x="11" y="13"/>
                    <a:pt x="12" y="13"/>
                  </a:cubicBezTo>
                  <a:cubicBezTo>
                    <a:pt x="12" y="13"/>
                    <a:pt x="13" y="12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2"/>
                    <a:pt x="15" y="13"/>
                    <a:pt x="14" y="14"/>
                  </a:cubicBezTo>
                  <a:cubicBezTo>
                    <a:pt x="13" y="15"/>
                    <a:pt x="12" y="15"/>
                    <a:pt x="11" y="15"/>
                  </a:cubicBezTo>
                  <a:cubicBezTo>
                    <a:pt x="9" y="15"/>
                    <a:pt x="8" y="14"/>
                    <a:pt x="7" y="11"/>
                  </a:cubicBezTo>
                  <a:cubicBezTo>
                    <a:pt x="7" y="11"/>
                    <a:pt x="7" y="10"/>
                    <a:pt x="8" y="8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128B2457-3C3A-402F-9072-7815B9B2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6525" y="2672744"/>
              <a:ext cx="85861" cy="152643"/>
            </a:xfrm>
            <a:custGeom>
              <a:avLst/>
              <a:gdLst>
                <a:gd name="T0" fmla="*/ 9 w 17"/>
                <a:gd name="T1" fmla="*/ 31 h 31"/>
                <a:gd name="T2" fmla="*/ 4 w 17"/>
                <a:gd name="T3" fmla="*/ 28 h 31"/>
                <a:gd name="T4" fmla="*/ 4 w 17"/>
                <a:gd name="T5" fmla="*/ 26 h 31"/>
                <a:gd name="T6" fmla="*/ 3 w 17"/>
                <a:gd name="T7" fmla="*/ 25 h 31"/>
                <a:gd name="T8" fmla="*/ 3 w 17"/>
                <a:gd name="T9" fmla="*/ 25 h 31"/>
                <a:gd name="T10" fmla="*/ 2 w 17"/>
                <a:gd name="T11" fmla="*/ 26 h 31"/>
                <a:gd name="T12" fmla="*/ 1 w 17"/>
                <a:gd name="T13" fmla="*/ 25 h 31"/>
                <a:gd name="T14" fmla="*/ 1 w 17"/>
                <a:gd name="T15" fmla="*/ 24 h 31"/>
                <a:gd name="T16" fmla="*/ 3 w 17"/>
                <a:gd name="T17" fmla="*/ 14 h 31"/>
                <a:gd name="T18" fmla="*/ 6 w 17"/>
                <a:gd name="T19" fmla="*/ 5 h 31"/>
                <a:gd name="T20" fmla="*/ 7 w 17"/>
                <a:gd name="T21" fmla="*/ 2 h 31"/>
                <a:gd name="T22" fmla="*/ 9 w 17"/>
                <a:gd name="T23" fmla="*/ 0 h 31"/>
                <a:gd name="T24" fmla="*/ 10 w 17"/>
                <a:gd name="T25" fmla="*/ 1 h 31"/>
                <a:gd name="T26" fmla="*/ 7 w 17"/>
                <a:gd name="T27" fmla="*/ 9 h 31"/>
                <a:gd name="T28" fmla="*/ 4 w 17"/>
                <a:gd name="T29" fmla="*/ 19 h 31"/>
                <a:gd name="T30" fmla="*/ 4 w 17"/>
                <a:gd name="T31" fmla="*/ 19 h 31"/>
                <a:gd name="T32" fmla="*/ 8 w 17"/>
                <a:gd name="T33" fmla="*/ 14 h 31"/>
                <a:gd name="T34" fmla="*/ 13 w 17"/>
                <a:gd name="T35" fmla="*/ 9 h 31"/>
                <a:gd name="T36" fmla="*/ 14 w 17"/>
                <a:gd name="T37" fmla="*/ 10 h 31"/>
                <a:gd name="T38" fmla="*/ 14 w 17"/>
                <a:gd name="T39" fmla="*/ 10 h 31"/>
                <a:gd name="T40" fmla="*/ 14 w 17"/>
                <a:gd name="T41" fmla="*/ 12 h 31"/>
                <a:gd name="T42" fmla="*/ 13 w 17"/>
                <a:gd name="T43" fmla="*/ 13 h 31"/>
                <a:gd name="T44" fmla="*/ 11 w 17"/>
                <a:gd name="T45" fmla="*/ 14 h 31"/>
                <a:gd name="T46" fmla="*/ 8 w 17"/>
                <a:gd name="T47" fmla="*/ 18 h 31"/>
                <a:gd name="T48" fmla="*/ 6 w 17"/>
                <a:gd name="T49" fmla="*/ 24 h 31"/>
                <a:gd name="T50" fmla="*/ 7 w 17"/>
                <a:gd name="T51" fmla="*/ 27 h 31"/>
                <a:gd name="T52" fmla="*/ 10 w 17"/>
                <a:gd name="T53" fmla="*/ 28 h 31"/>
                <a:gd name="T54" fmla="*/ 16 w 17"/>
                <a:gd name="T55" fmla="*/ 25 h 31"/>
                <a:gd name="T56" fmla="*/ 17 w 17"/>
                <a:gd name="T57" fmla="*/ 25 h 31"/>
                <a:gd name="T58" fmla="*/ 17 w 17"/>
                <a:gd name="T59" fmla="*/ 25 h 31"/>
                <a:gd name="T60" fmla="*/ 9 w 17"/>
                <a:gd name="T6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1">
                  <a:moveTo>
                    <a:pt x="9" y="31"/>
                  </a:moveTo>
                  <a:cubicBezTo>
                    <a:pt x="7" y="31"/>
                    <a:pt x="5" y="30"/>
                    <a:pt x="4" y="28"/>
                  </a:cubicBezTo>
                  <a:cubicBezTo>
                    <a:pt x="4" y="27"/>
                    <a:pt x="4" y="27"/>
                    <a:pt x="4" y="26"/>
                  </a:cubicBezTo>
                  <a:cubicBezTo>
                    <a:pt x="4" y="25"/>
                    <a:pt x="4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6"/>
                    <a:pt x="2" y="26"/>
                  </a:cubicBezTo>
                  <a:cubicBezTo>
                    <a:pt x="1" y="26"/>
                    <a:pt x="1" y="25"/>
                    <a:pt x="1" y="25"/>
                  </a:cubicBezTo>
                  <a:cubicBezTo>
                    <a:pt x="1" y="24"/>
                    <a:pt x="0" y="24"/>
                    <a:pt x="1" y="24"/>
                  </a:cubicBezTo>
                  <a:cubicBezTo>
                    <a:pt x="1" y="22"/>
                    <a:pt x="1" y="19"/>
                    <a:pt x="3" y="14"/>
                  </a:cubicBezTo>
                  <a:cubicBezTo>
                    <a:pt x="4" y="9"/>
                    <a:pt x="5" y="6"/>
                    <a:pt x="6" y="5"/>
                  </a:cubicBezTo>
                  <a:cubicBezTo>
                    <a:pt x="6" y="4"/>
                    <a:pt x="6" y="3"/>
                    <a:pt x="7" y="2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9" y="4"/>
                    <a:pt x="8" y="7"/>
                    <a:pt x="7" y="9"/>
                  </a:cubicBezTo>
                  <a:cubicBezTo>
                    <a:pt x="5" y="14"/>
                    <a:pt x="4" y="18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7"/>
                    <a:pt x="7" y="16"/>
                    <a:pt x="8" y="14"/>
                  </a:cubicBezTo>
                  <a:cubicBezTo>
                    <a:pt x="11" y="11"/>
                    <a:pt x="12" y="9"/>
                    <a:pt x="13" y="9"/>
                  </a:cubicBezTo>
                  <a:cubicBezTo>
                    <a:pt x="13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2"/>
                  </a:cubicBezTo>
                  <a:cubicBezTo>
                    <a:pt x="14" y="12"/>
                    <a:pt x="13" y="12"/>
                    <a:pt x="13" y="13"/>
                  </a:cubicBezTo>
                  <a:cubicBezTo>
                    <a:pt x="12" y="14"/>
                    <a:pt x="11" y="14"/>
                    <a:pt x="11" y="14"/>
                  </a:cubicBezTo>
                  <a:cubicBezTo>
                    <a:pt x="10" y="15"/>
                    <a:pt x="9" y="17"/>
                    <a:pt x="8" y="18"/>
                  </a:cubicBezTo>
                  <a:cubicBezTo>
                    <a:pt x="7" y="21"/>
                    <a:pt x="6" y="22"/>
                    <a:pt x="6" y="24"/>
                  </a:cubicBezTo>
                  <a:cubicBezTo>
                    <a:pt x="6" y="26"/>
                    <a:pt x="6" y="27"/>
                    <a:pt x="7" y="27"/>
                  </a:cubicBezTo>
                  <a:cubicBezTo>
                    <a:pt x="8" y="28"/>
                    <a:pt x="9" y="28"/>
                    <a:pt x="10" y="28"/>
                  </a:cubicBezTo>
                  <a:cubicBezTo>
                    <a:pt x="11" y="28"/>
                    <a:pt x="13" y="27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4" y="29"/>
                    <a:pt x="12" y="31"/>
                    <a:pt x="9" y="31"/>
                  </a:cubicBezTo>
                </a:path>
              </a:pathLst>
            </a:custGeom>
            <a:solidFill>
              <a:srgbClr val="1A17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222C146B-508C-429E-A979-1AAE8B812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2398" y="2065353"/>
              <a:ext cx="92222" cy="149463"/>
            </a:xfrm>
            <a:custGeom>
              <a:avLst/>
              <a:gdLst>
                <a:gd name="T0" fmla="*/ 0 w 29"/>
                <a:gd name="T1" fmla="*/ 0 h 47"/>
                <a:gd name="T2" fmla="*/ 29 w 29"/>
                <a:gd name="T3" fmla="*/ 0 h 47"/>
                <a:gd name="T4" fmla="*/ 29 w 29"/>
                <a:gd name="T5" fmla="*/ 8 h 47"/>
                <a:gd name="T6" fmla="*/ 11 w 29"/>
                <a:gd name="T7" fmla="*/ 8 h 47"/>
                <a:gd name="T8" fmla="*/ 11 w 29"/>
                <a:gd name="T9" fmla="*/ 19 h 47"/>
                <a:gd name="T10" fmla="*/ 28 w 29"/>
                <a:gd name="T11" fmla="*/ 19 h 47"/>
                <a:gd name="T12" fmla="*/ 28 w 29"/>
                <a:gd name="T13" fmla="*/ 27 h 47"/>
                <a:gd name="T14" fmla="*/ 11 w 29"/>
                <a:gd name="T15" fmla="*/ 27 h 47"/>
                <a:gd name="T16" fmla="*/ 11 w 29"/>
                <a:gd name="T17" fmla="*/ 38 h 47"/>
                <a:gd name="T18" fmla="*/ 29 w 29"/>
                <a:gd name="T19" fmla="*/ 38 h 47"/>
                <a:gd name="T20" fmla="*/ 29 w 29"/>
                <a:gd name="T21" fmla="*/ 47 h 47"/>
                <a:gd name="T22" fmla="*/ 0 w 29"/>
                <a:gd name="T23" fmla="*/ 47 h 47"/>
                <a:gd name="T24" fmla="*/ 0 w 29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0" y="0"/>
                  </a:moveTo>
                  <a:lnTo>
                    <a:pt x="29" y="0"/>
                  </a:lnTo>
                  <a:lnTo>
                    <a:pt x="29" y="8"/>
                  </a:lnTo>
                  <a:lnTo>
                    <a:pt x="11" y="8"/>
                  </a:lnTo>
                  <a:lnTo>
                    <a:pt x="11" y="19"/>
                  </a:lnTo>
                  <a:lnTo>
                    <a:pt x="28" y="19"/>
                  </a:lnTo>
                  <a:lnTo>
                    <a:pt x="28" y="27"/>
                  </a:lnTo>
                  <a:lnTo>
                    <a:pt x="11" y="27"/>
                  </a:lnTo>
                  <a:lnTo>
                    <a:pt x="11" y="38"/>
                  </a:lnTo>
                  <a:lnTo>
                    <a:pt x="29" y="38"/>
                  </a:lnTo>
                  <a:lnTo>
                    <a:pt x="29" y="47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F6269BE6-CF98-4C4E-B62F-421922E75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3700" y="2100334"/>
              <a:ext cx="104942" cy="114482"/>
            </a:xfrm>
            <a:custGeom>
              <a:avLst/>
              <a:gdLst>
                <a:gd name="T0" fmla="*/ 21 w 21"/>
                <a:gd name="T1" fmla="*/ 23 h 23"/>
                <a:gd name="T2" fmla="*/ 15 w 21"/>
                <a:gd name="T3" fmla="*/ 23 h 23"/>
                <a:gd name="T4" fmla="*/ 15 w 21"/>
                <a:gd name="T5" fmla="*/ 18 h 23"/>
                <a:gd name="T6" fmla="*/ 15 w 21"/>
                <a:gd name="T7" fmla="*/ 18 h 23"/>
                <a:gd name="T8" fmla="*/ 8 w 21"/>
                <a:gd name="T9" fmla="*/ 23 h 23"/>
                <a:gd name="T10" fmla="*/ 0 w 21"/>
                <a:gd name="T11" fmla="*/ 14 h 23"/>
                <a:gd name="T12" fmla="*/ 0 w 21"/>
                <a:gd name="T13" fmla="*/ 0 h 23"/>
                <a:gd name="T14" fmla="*/ 7 w 21"/>
                <a:gd name="T15" fmla="*/ 0 h 23"/>
                <a:gd name="T16" fmla="*/ 7 w 21"/>
                <a:gd name="T17" fmla="*/ 11 h 23"/>
                <a:gd name="T18" fmla="*/ 10 w 21"/>
                <a:gd name="T19" fmla="*/ 17 h 23"/>
                <a:gd name="T20" fmla="*/ 15 w 21"/>
                <a:gd name="T21" fmla="*/ 10 h 23"/>
                <a:gd name="T22" fmla="*/ 15 w 21"/>
                <a:gd name="T23" fmla="*/ 0 h 23"/>
                <a:gd name="T24" fmla="*/ 21 w 21"/>
                <a:gd name="T25" fmla="*/ 0 h 23"/>
                <a:gd name="T26" fmla="*/ 21 w 21"/>
                <a:gd name="T2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21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22"/>
                    <a:pt x="11" y="23"/>
                    <a:pt x="8" y="23"/>
                  </a:cubicBezTo>
                  <a:cubicBezTo>
                    <a:pt x="2" y="23"/>
                    <a:pt x="0" y="19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5"/>
                    <a:pt x="8" y="17"/>
                    <a:pt x="10" y="17"/>
                  </a:cubicBezTo>
                  <a:cubicBezTo>
                    <a:pt x="13" y="17"/>
                    <a:pt x="15" y="14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21" y="23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197613D-FF52-4DF3-BD77-90FB0D72E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7722" y="2100334"/>
              <a:ext cx="73141" cy="114482"/>
            </a:xfrm>
            <a:custGeom>
              <a:avLst/>
              <a:gdLst>
                <a:gd name="T0" fmla="*/ 15 w 15"/>
                <a:gd name="T1" fmla="*/ 6 h 23"/>
                <a:gd name="T2" fmla="*/ 12 w 15"/>
                <a:gd name="T3" fmla="*/ 6 h 23"/>
                <a:gd name="T4" fmla="*/ 7 w 15"/>
                <a:gd name="T5" fmla="*/ 13 h 23"/>
                <a:gd name="T6" fmla="*/ 7 w 15"/>
                <a:gd name="T7" fmla="*/ 23 h 23"/>
                <a:gd name="T8" fmla="*/ 0 w 15"/>
                <a:gd name="T9" fmla="*/ 23 h 23"/>
                <a:gd name="T10" fmla="*/ 0 w 15"/>
                <a:gd name="T11" fmla="*/ 0 h 23"/>
                <a:gd name="T12" fmla="*/ 7 w 15"/>
                <a:gd name="T13" fmla="*/ 0 h 23"/>
                <a:gd name="T14" fmla="*/ 7 w 15"/>
                <a:gd name="T15" fmla="*/ 4 h 23"/>
                <a:gd name="T16" fmla="*/ 7 w 15"/>
                <a:gd name="T17" fmla="*/ 4 h 23"/>
                <a:gd name="T18" fmla="*/ 13 w 15"/>
                <a:gd name="T19" fmla="*/ 0 h 23"/>
                <a:gd name="T20" fmla="*/ 15 w 15"/>
                <a:gd name="T21" fmla="*/ 0 h 23"/>
                <a:gd name="T22" fmla="*/ 15 w 15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23">
                  <a:moveTo>
                    <a:pt x="15" y="6"/>
                  </a:moveTo>
                  <a:cubicBezTo>
                    <a:pt x="14" y="6"/>
                    <a:pt x="13" y="6"/>
                    <a:pt x="12" y="6"/>
                  </a:cubicBezTo>
                  <a:cubicBezTo>
                    <a:pt x="9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116ADC29-8C74-4D45-A731-BA7A762687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44043" y="2100334"/>
              <a:ext cx="114482" cy="114482"/>
            </a:xfrm>
            <a:custGeom>
              <a:avLst/>
              <a:gdLst>
                <a:gd name="T0" fmla="*/ 0 w 23"/>
                <a:gd name="T1" fmla="*/ 11 h 23"/>
                <a:gd name="T2" fmla="*/ 11 w 23"/>
                <a:gd name="T3" fmla="*/ 0 h 23"/>
                <a:gd name="T4" fmla="*/ 23 w 23"/>
                <a:gd name="T5" fmla="*/ 11 h 23"/>
                <a:gd name="T6" fmla="*/ 11 w 23"/>
                <a:gd name="T7" fmla="*/ 23 h 23"/>
                <a:gd name="T8" fmla="*/ 0 w 23"/>
                <a:gd name="T9" fmla="*/ 11 h 23"/>
                <a:gd name="T10" fmla="*/ 16 w 23"/>
                <a:gd name="T11" fmla="*/ 11 h 23"/>
                <a:gd name="T12" fmla="*/ 11 w 23"/>
                <a:gd name="T13" fmla="*/ 5 h 23"/>
                <a:gd name="T14" fmla="*/ 7 w 23"/>
                <a:gd name="T15" fmla="*/ 11 h 23"/>
                <a:gd name="T16" fmla="*/ 11 w 23"/>
                <a:gd name="T17" fmla="*/ 18 h 23"/>
                <a:gd name="T18" fmla="*/ 16 w 23"/>
                <a:gd name="T1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0" y="11"/>
                  </a:move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1"/>
                  </a:cubicBezTo>
                  <a:cubicBezTo>
                    <a:pt x="23" y="19"/>
                    <a:pt x="18" y="23"/>
                    <a:pt x="11" y="23"/>
                  </a:cubicBezTo>
                  <a:cubicBezTo>
                    <a:pt x="5" y="23"/>
                    <a:pt x="0" y="19"/>
                    <a:pt x="0" y="11"/>
                  </a:cubicBezTo>
                  <a:moveTo>
                    <a:pt x="16" y="11"/>
                  </a:moveTo>
                  <a:cubicBezTo>
                    <a:pt x="16" y="8"/>
                    <a:pt x="14" y="5"/>
                    <a:pt x="11" y="5"/>
                  </a:cubicBezTo>
                  <a:cubicBezTo>
                    <a:pt x="8" y="5"/>
                    <a:pt x="7" y="8"/>
                    <a:pt x="7" y="11"/>
                  </a:cubicBezTo>
                  <a:cubicBezTo>
                    <a:pt x="7" y="15"/>
                    <a:pt x="8" y="18"/>
                    <a:pt x="11" y="18"/>
                  </a:cubicBezTo>
                  <a:cubicBezTo>
                    <a:pt x="14" y="18"/>
                    <a:pt x="16" y="15"/>
                    <a:pt x="16" y="11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F575326D-CF9B-41B9-B2D8-117747E3AE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1245" y="2100334"/>
              <a:ext cx="108122" cy="159003"/>
            </a:xfrm>
            <a:custGeom>
              <a:avLst/>
              <a:gdLst>
                <a:gd name="T0" fmla="*/ 0 w 22"/>
                <a:gd name="T1" fmla="*/ 0 h 32"/>
                <a:gd name="T2" fmla="*/ 6 w 22"/>
                <a:gd name="T3" fmla="*/ 0 h 32"/>
                <a:gd name="T4" fmla="*/ 6 w 22"/>
                <a:gd name="T5" fmla="*/ 4 h 32"/>
                <a:gd name="T6" fmla="*/ 6 w 22"/>
                <a:gd name="T7" fmla="*/ 4 h 32"/>
                <a:gd name="T8" fmla="*/ 14 w 22"/>
                <a:gd name="T9" fmla="*/ 0 h 32"/>
                <a:gd name="T10" fmla="*/ 22 w 22"/>
                <a:gd name="T11" fmla="*/ 11 h 32"/>
                <a:gd name="T12" fmla="*/ 13 w 22"/>
                <a:gd name="T13" fmla="*/ 23 h 32"/>
                <a:gd name="T14" fmla="*/ 7 w 22"/>
                <a:gd name="T15" fmla="*/ 19 h 32"/>
                <a:gd name="T16" fmla="*/ 7 w 22"/>
                <a:gd name="T17" fmla="*/ 19 h 32"/>
                <a:gd name="T18" fmla="*/ 7 w 22"/>
                <a:gd name="T19" fmla="*/ 32 h 32"/>
                <a:gd name="T20" fmla="*/ 0 w 22"/>
                <a:gd name="T21" fmla="*/ 32 h 32"/>
                <a:gd name="T22" fmla="*/ 0 w 22"/>
                <a:gd name="T23" fmla="*/ 0 h 32"/>
                <a:gd name="T24" fmla="*/ 11 w 22"/>
                <a:gd name="T25" fmla="*/ 6 h 32"/>
                <a:gd name="T26" fmla="*/ 7 w 22"/>
                <a:gd name="T27" fmla="*/ 11 h 32"/>
                <a:gd name="T28" fmla="*/ 11 w 22"/>
                <a:gd name="T29" fmla="*/ 17 h 32"/>
                <a:gd name="T30" fmla="*/ 15 w 22"/>
                <a:gd name="T31" fmla="*/ 11 h 32"/>
                <a:gd name="T32" fmla="*/ 11 w 22"/>
                <a:gd name="T33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2" y="6"/>
                    <a:pt x="22" y="11"/>
                  </a:cubicBezTo>
                  <a:cubicBezTo>
                    <a:pt x="22" y="18"/>
                    <a:pt x="19" y="23"/>
                    <a:pt x="13" y="23"/>
                  </a:cubicBezTo>
                  <a:cubicBezTo>
                    <a:pt x="11" y="23"/>
                    <a:pt x="8" y="22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11" y="6"/>
                  </a:moveTo>
                  <a:cubicBezTo>
                    <a:pt x="8" y="6"/>
                    <a:pt x="7" y="8"/>
                    <a:pt x="7" y="11"/>
                  </a:cubicBezTo>
                  <a:cubicBezTo>
                    <a:pt x="7" y="15"/>
                    <a:pt x="9" y="17"/>
                    <a:pt x="11" y="17"/>
                  </a:cubicBezTo>
                  <a:cubicBezTo>
                    <a:pt x="14" y="17"/>
                    <a:pt x="15" y="15"/>
                    <a:pt x="15" y="11"/>
                  </a:cubicBezTo>
                  <a:cubicBezTo>
                    <a:pt x="15" y="8"/>
                    <a:pt x="14" y="6"/>
                    <a:pt x="11" y="6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603A09EB-8303-4504-8389-526AF3804A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8907" y="2100334"/>
              <a:ext cx="104942" cy="114482"/>
            </a:xfrm>
            <a:custGeom>
              <a:avLst/>
              <a:gdLst>
                <a:gd name="T0" fmla="*/ 7 w 21"/>
                <a:gd name="T1" fmla="*/ 14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2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4 h 23"/>
                <a:gd name="T18" fmla="*/ 7 w 21"/>
                <a:gd name="T19" fmla="*/ 14 h 23"/>
                <a:gd name="T20" fmla="*/ 15 w 21"/>
                <a:gd name="T21" fmla="*/ 9 h 23"/>
                <a:gd name="T22" fmla="*/ 11 w 21"/>
                <a:gd name="T23" fmla="*/ 5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4"/>
                  </a:moveTo>
                  <a:cubicBezTo>
                    <a:pt x="8" y="17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7" y="23"/>
                    <a:pt x="15" y="23"/>
                    <a:pt x="12" y="23"/>
                  </a:cubicBezTo>
                  <a:cubicBezTo>
                    <a:pt x="5" y="23"/>
                    <a:pt x="0" y="19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9" y="0"/>
                    <a:pt x="21" y="6"/>
                    <a:pt x="21" y="12"/>
                  </a:cubicBezTo>
                  <a:cubicBezTo>
                    <a:pt x="21" y="14"/>
                    <a:pt x="21" y="14"/>
                    <a:pt x="21" y="14"/>
                  </a:cubicBezTo>
                  <a:lnTo>
                    <a:pt x="7" y="14"/>
                  </a:lnTo>
                  <a:close/>
                  <a:moveTo>
                    <a:pt x="15" y="9"/>
                  </a:moveTo>
                  <a:cubicBezTo>
                    <a:pt x="15" y="7"/>
                    <a:pt x="14" y="5"/>
                    <a:pt x="11" y="5"/>
                  </a:cubicBezTo>
                  <a:cubicBezTo>
                    <a:pt x="9" y="5"/>
                    <a:pt x="8" y="7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78DA72BB-B87F-4429-BA11-239277E332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06569" y="2100334"/>
              <a:ext cx="98582" cy="114482"/>
            </a:xfrm>
            <a:custGeom>
              <a:avLst/>
              <a:gdLst>
                <a:gd name="T0" fmla="*/ 14 w 20"/>
                <a:gd name="T1" fmla="*/ 23 h 23"/>
                <a:gd name="T2" fmla="*/ 14 w 20"/>
                <a:gd name="T3" fmla="*/ 19 h 23"/>
                <a:gd name="T4" fmla="*/ 13 w 20"/>
                <a:gd name="T5" fmla="*/ 19 h 23"/>
                <a:gd name="T6" fmla="*/ 7 w 20"/>
                <a:gd name="T7" fmla="*/ 23 h 23"/>
                <a:gd name="T8" fmla="*/ 0 w 20"/>
                <a:gd name="T9" fmla="*/ 16 h 23"/>
                <a:gd name="T10" fmla="*/ 10 w 20"/>
                <a:gd name="T11" fmla="*/ 8 h 23"/>
                <a:gd name="T12" fmla="*/ 13 w 20"/>
                <a:gd name="T13" fmla="*/ 9 h 23"/>
                <a:gd name="T14" fmla="*/ 9 w 20"/>
                <a:gd name="T15" fmla="*/ 5 h 23"/>
                <a:gd name="T16" fmla="*/ 2 w 20"/>
                <a:gd name="T17" fmla="*/ 7 h 23"/>
                <a:gd name="T18" fmla="*/ 2 w 20"/>
                <a:gd name="T19" fmla="*/ 1 h 23"/>
                <a:gd name="T20" fmla="*/ 10 w 20"/>
                <a:gd name="T21" fmla="*/ 0 h 23"/>
                <a:gd name="T22" fmla="*/ 20 w 20"/>
                <a:gd name="T23" fmla="*/ 9 h 23"/>
                <a:gd name="T24" fmla="*/ 20 w 20"/>
                <a:gd name="T25" fmla="*/ 17 h 23"/>
                <a:gd name="T26" fmla="*/ 20 w 20"/>
                <a:gd name="T27" fmla="*/ 23 h 23"/>
                <a:gd name="T28" fmla="*/ 14 w 20"/>
                <a:gd name="T29" fmla="*/ 23 h 23"/>
                <a:gd name="T30" fmla="*/ 9 w 20"/>
                <a:gd name="T31" fmla="*/ 18 h 23"/>
                <a:gd name="T32" fmla="*/ 13 w 20"/>
                <a:gd name="T33" fmla="*/ 13 h 23"/>
                <a:gd name="T34" fmla="*/ 10 w 20"/>
                <a:gd name="T35" fmla="*/ 13 h 23"/>
                <a:gd name="T36" fmla="*/ 6 w 20"/>
                <a:gd name="T37" fmla="*/ 15 h 23"/>
                <a:gd name="T38" fmla="*/ 9 w 20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23">
                  <a:moveTo>
                    <a:pt x="14" y="23"/>
                  </a:moveTo>
                  <a:cubicBezTo>
                    <a:pt x="14" y="21"/>
                    <a:pt x="14" y="20"/>
                    <a:pt x="14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22"/>
                    <a:pt x="10" y="23"/>
                    <a:pt x="7" y="23"/>
                  </a:cubicBezTo>
                  <a:cubicBezTo>
                    <a:pt x="3" y="23"/>
                    <a:pt x="0" y="21"/>
                    <a:pt x="0" y="16"/>
                  </a:cubicBezTo>
                  <a:cubicBezTo>
                    <a:pt x="0" y="9"/>
                    <a:pt x="6" y="8"/>
                    <a:pt x="10" y="8"/>
                  </a:cubicBezTo>
                  <a:cubicBezTo>
                    <a:pt x="11" y="8"/>
                    <a:pt x="12" y="9"/>
                    <a:pt x="13" y="9"/>
                  </a:cubicBezTo>
                  <a:cubicBezTo>
                    <a:pt x="13" y="6"/>
                    <a:pt x="11" y="5"/>
                    <a:pt x="9" y="5"/>
                  </a:cubicBezTo>
                  <a:cubicBezTo>
                    <a:pt x="6" y="5"/>
                    <a:pt x="4" y="5"/>
                    <a:pt x="2" y="7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15" y="0"/>
                    <a:pt x="20" y="2"/>
                    <a:pt x="20" y="9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21"/>
                    <a:pt x="20" y="23"/>
                  </a:cubicBezTo>
                  <a:lnTo>
                    <a:pt x="14" y="23"/>
                  </a:lnTo>
                  <a:close/>
                  <a:moveTo>
                    <a:pt x="9" y="18"/>
                  </a:moveTo>
                  <a:cubicBezTo>
                    <a:pt x="12" y="18"/>
                    <a:pt x="13" y="15"/>
                    <a:pt x="13" y="13"/>
                  </a:cubicBezTo>
                  <a:cubicBezTo>
                    <a:pt x="12" y="13"/>
                    <a:pt x="11" y="13"/>
                    <a:pt x="10" y="13"/>
                  </a:cubicBezTo>
                  <a:cubicBezTo>
                    <a:pt x="8" y="13"/>
                    <a:pt x="6" y="13"/>
                    <a:pt x="6" y="15"/>
                  </a:cubicBezTo>
                  <a:cubicBezTo>
                    <a:pt x="6" y="17"/>
                    <a:pt x="7" y="18"/>
                    <a:pt x="9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83389B69-8E54-4484-993F-31090B3D1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231" y="2100334"/>
              <a:ext cx="101762" cy="114482"/>
            </a:xfrm>
            <a:custGeom>
              <a:avLst/>
              <a:gdLst>
                <a:gd name="T0" fmla="*/ 0 w 21"/>
                <a:gd name="T1" fmla="*/ 0 h 23"/>
                <a:gd name="T2" fmla="*/ 6 w 21"/>
                <a:gd name="T3" fmla="*/ 0 h 23"/>
                <a:gd name="T4" fmla="*/ 6 w 21"/>
                <a:gd name="T5" fmla="*/ 4 h 23"/>
                <a:gd name="T6" fmla="*/ 6 w 21"/>
                <a:gd name="T7" fmla="*/ 4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CD156B3B-645A-48AD-90FE-11B36808E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2398" y="2310217"/>
              <a:ext cx="34981" cy="146282"/>
            </a:xfrm>
            <a:prstGeom prst="rect">
              <a:avLst/>
            </a:pr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3CF9FDE3-01DA-40BE-8F35-F70E6C2C2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39" y="2348378"/>
              <a:ext cx="10494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3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9" name="Freeform 27">
              <a:extLst>
                <a:ext uri="{FF2B5EF4-FFF2-40B4-BE49-F238E27FC236}">
                  <a16:creationId xmlns:a16="http://schemas.microsoft.com/office/drawing/2014/main" id="{9008DAA0-B2A1-482B-BC92-7307A81CA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7761" y="2348378"/>
              <a:ext cx="114482" cy="108122"/>
            </a:xfrm>
            <a:custGeom>
              <a:avLst/>
              <a:gdLst>
                <a:gd name="T0" fmla="*/ 0 w 36"/>
                <a:gd name="T1" fmla="*/ 0 h 34"/>
                <a:gd name="T2" fmla="*/ 13 w 36"/>
                <a:gd name="T3" fmla="*/ 0 h 34"/>
                <a:gd name="T4" fmla="*/ 19 w 36"/>
                <a:gd name="T5" fmla="*/ 25 h 34"/>
                <a:gd name="T6" fmla="*/ 19 w 36"/>
                <a:gd name="T7" fmla="*/ 25 h 34"/>
                <a:gd name="T8" fmla="*/ 25 w 36"/>
                <a:gd name="T9" fmla="*/ 0 h 34"/>
                <a:gd name="T10" fmla="*/ 36 w 36"/>
                <a:gd name="T11" fmla="*/ 0 h 34"/>
                <a:gd name="T12" fmla="*/ 25 w 36"/>
                <a:gd name="T13" fmla="*/ 34 h 34"/>
                <a:gd name="T14" fmla="*/ 13 w 36"/>
                <a:gd name="T15" fmla="*/ 34 h 34"/>
                <a:gd name="T16" fmla="*/ 0 w 3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4">
                  <a:moveTo>
                    <a:pt x="0" y="0"/>
                  </a:moveTo>
                  <a:lnTo>
                    <a:pt x="13" y="0"/>
                  </a:lnTo>
                  <a:lnTo>
                    <a:pt x="19" y="25"/>
                  </a:lnTo>
                  <a:lnTo>
                    <a:pt x="19" y="25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25" y="34"/>
                  </a:lnTo>
                  <a:lnTo>
                    <a:pt x="13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76E4417D-2D5C-48A6-AB26-2BF3FF93F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5423" y="2348378"/>
              <a:ext cx="98582" cy="114482"/>
            </a:xfrm>
            <a:custGeom>
              <a:avLst/>
              <a:gdLst>
                <a:gd name="T0" fmla="*/ 7 w 20"/>
                <a:gd name="T1" fmla="*/ 13 h 23"/>
                <a:gd name="T2" fmla="*/ 12 w 20"/>
                <a:gd name="T3" fmla="*/ 18 h 23"/>
                <a:gd name="T4" fmla="*/ 18 w 20"/>
                <a:gd name="T5" fmla="*/ 16 h 23"/>
                <a:gd name="T6" fmla="*/ 18 w 20"/>
                <a:gd name="T7" fmla="*/ 21 h 23"/>
                <a:gd name="T8" fmla="*/ 11 w 20"/>
                <a:gd name="T9" fmla="*/ 23 h 23"/>
                <a:gd name="T10" fmla="*/ 0 w 20"/>
                <a:gd name="T11" fmla="*/ 11 h 23"/>
                <a:gd name="T12" fmla="*/ 10 w 20"/>
                <a:gd name="T13" fmla="*/ 0 h 23"/>
                <a:gd name="T14" fmla="*/ 20 w 20"/>
                <a:gd name="T15" fmla="*/ 12 h 23"/>
                <a:gd name="T16" fmla="*/ 20 w 20"/>
                <a:gd name="T17" fmla="*/ 13 h 23"/>
                <a:gd name="T18" fmla="*/ 7 w 20"/>
                <a:gd name="T19" fmla="*/ 13 h 23"/>
                <a:gd name="T20" fmla="*/ 14 w 20"/>
                <a:gd name="T21" fmla="*/ 9 h 23"/>
                <a:gd name="T22" fmla="*/ 10 w 20"/>
                <a:gd name="T23" fmla="*/ 4 h 23"/>
                <a:gd name="T24" fmla="*/ 6 w 20"/>
                <a:gd name="T25" fmla="*/ 9 h 23"/>
                <a:gd name="T26" fmla="*/ 14 w 20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3">
                  <a:moveTo>
                    <a:pt x="7" y="13"/>
                  </a:moveTo>
                  <a:cubicBezTo>
                    <a:pt x="7" y="16"/>
                    <a:pt x="9" y="18"/>
                    <a:pt x="12" y="18"/>
                  </a:cubicBezTo>
                  <a:cubicBezTo>
                    <a:pt x="14" y="18"/>
                    <a:pt x="16" y="17"/>
                    <a:pt x="18" y="16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6" y="22"/>
                    <a:pt x="14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8" y="0"/>
                    <a:pt x="20" y="5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lnTo>
                    <a:pt x="7" y="13"/>
                  </a:lnTo>
                  <a:close/>
                  <a:moveTo>
                    <a:pt x="14" y="9"/>
                  </a:moveTo>
                  <a:cubicBezTo>
                    <a:pt x="14" y="6"/>
                    <a:pt x="13" y="4"/>
                    <a:pt x="10" y="4"/>
                  </a:cubicBezTo>
                  <a:cubicBezTo>
                    <a:pt x="8" y="4"/>
                    <a:pt x="7" y="6"/>
                    <a:pt x="6" y="9"/>
                  </a:cubicBezTo>
                  <a:lnTo>
                    <a:pt x="14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1" name="Freeform 29">
              <a:extLst>
                <a:ext uri="{FF2B5EF4-FFF2-40B4-BE49-F238E27FC236}">
                  <a16:creationId xmlns:a16="http://schemas.microsoft.com/office/drawing/2014/main" id="{FF357FE1-8581-4B2C-AA52-87CFB37B8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29904" y="2348378"/>
              <a:ext cx="76321" cy="114482"/>
            </a:xfrm>
            <a:custGeom>
              <a:avLst/>
              <a:gdLst>
                <a:gd name="T0" fmla="*/ 0 w 16"/>
                <a:gd name="T1" fmla="*/ 16 h 23"/>
                <a:gd name="T2" fmla="*/ 7 w 16"/>
                <a:gd name="T3" fmla="*/ 18 h 23"/>
                <a:gd name="T4" fmla="*/ 9 w 16"/>
                <a:gd name="T5" fmla="*/ 16 h 23"/>
                <a:gd name="T6" fmla="*/ 0 w 16"/>
                <a:gd name="T7" fmla="*/ 7 h 23"/>
                <a:gd name="T8" fmla="*/ 8 w 16"/>
                <a:gd name="T9" fmla="*/ 0 h 23"/>
                <a:gd name="T10" fmla="*/ 15 w 16"/>
                <a:gd name="T11" fmla="*/ 1 h 23"/>
                <a:gd name="T12" fmla="*/ 15 w 16"/>
                <a:gd name="T13" fmla="*/ 6 h 23"/>
                <a:gd name="T14" fmla="*/ 9 w 16"/>
                <a:gd name="T15" fmla="*/ 5 h 23"/>
                <a:gd name="T16" fmla="*/ 6 w 16"/>
                <a:gd name="T17" fmla="*/ 6 h 23"/>
                <a:gd name="T18" fmla="*/ 16 w 16"/>
                <a:gd name="T19" fmla="*/ 15 h 23"/>
                <a:gd name="T20" fmla="*/ 7 w 16"/>
                <a:gd name="T21" fmla="*/ 23 h 23"/>
                <a:gd name="T22" fmla="*/ 0 w 16"/>
                <a:gd name="T23" fmla="*/ 22 h 23"/>
                <a:gd name="T24" fmla="*/ 0 w 16"/>
                <a:gd name="T25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3">
                  <a:moveTo>
                    <a:pt x="0" y="16"/>
                  </a:moveTo>
                  <a:cubicBezTo>
                    <a:pt x="2" y="17"/>
                    <a:pt x="4" y="18"/>
                    <a:pt x="7" y="18"/>
                  </a:cubicBezTo>
                  <a:cubicBezTo>
                    <a:pt x="8" y="18"/>
                    <a:pt x="9" y="17"/>
                    <a:pt x="9" y="16"/>
                  </a:cubicBezTo>
                  <a:cubicBezTo>
                    <a:pt x="9" y="12"/>
                    <a:pt x="0" y="15"/>
                    <a:pt x="0" y="7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3" y="5"/>
                    <a:pt x="11" y="5"/>
                    <a:pt x="9" y="5"/>
                  </a:cubicBezTo>
                  <a:cubicBezTo>
                    <a:pt x="8" y="5"/>
                    <a:pt x="6" y="5"/>
                    <a:pt x="6" y="6"/>
                  </a:cubicBezTo>
                  <a:cubicBezTo>
                    <a:pt x="6" y="10"/>
                    <a:pt x="16" y="7"/>
                    <a:pt x="16" y="15"/>
                  </a:cubicBezTo>
                  <a:cubicBezTo>
                    <a:pt x="16" y="21"/>
                    <a:pt x="12" y="23"/>
                    <a:pt x="7" y="23"/>
                  </a:cubicBezTo>
                  <a:cubicBezTo>
                    <a:pt x="4" y="23"/>
                    <a:pt x="2" y="22"/>
                    <a:pt x="0" y="22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2" name="Freeform 30">
              <a:extLst>
                <a:ext uri="{FF2B5EF4-FFF2-40B4-BE49-F238E27FC236}">
                  <a16:creationId xmlns:a16="http://schemas.microsoft.com/office/drawing/2014/main" id="{86DBAEC7-48AF-4F27-BE82-5F1E356AA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2586" y="2313397"/>
              <a:ext cx="7632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3" name="Freeform 31">
              <a:extLst>
                <a:ext uri="{FF2B5EF4-FFF2-40B4-BE49-F238E27FC236}">
                  <a16:creationId xmlns:a16="http://schemas.microsoft.com/office/drawing/2014/main" id="{EAC25561-C7A8-4E86-9BA7-714650D8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807" y="2348378"/>
              <a:ext cx="165363" cy="108122"/>
            </a:xfrm>
            <a:custGeom>
              <a:avLst/>
              <a:gdLst>
                <a:gd name="T0" fmla="*/ 0 w 34"/>
                <a:gd name="T1" fmla="*/ 0 h 22"/>
                <a:gd name="T2" fmla="*/ 6 w 34"/>
                <a:gd name="T3" fmla="*/ 0 h 22"/>
                <a:gd name="T4" fmla="*/ 6 w 34"/>
                <a:gd name="T5" fmla="*/ 4 h 22"/>
                <a:gd name="T6" fmla="*/ 6 w 34"/>
                <a:gd name="T7" fmla="*/ 4 h 22"/>
                <a:gd name="T8" fmla="*/ 14 w 34"/>
                <a:gd name="T9" fmla="*/ 0 h 22"/>
                <a:gd name="T10" fmla="*/ 20 w 34"/>
                <a:gd name="T11" fmla="*/ 4 h 22"/>
                <a:gd name="T12" fmla="*/ 27 w 34"/>
                <a:gd name="T13" fmla="*/ 0 h 22"/>
                <a:gd name="T14" fmla="*/ 34 w 34"/>
                <a:gd name="T15" fmla="*/ 9 h 22"/>
                <a:gd name="T16" fmla="*/ 34 w 34"/>
                <a:gd name="T17" fmla="*/ 22 h 22"/>
                <a:gd name="T18" fmla="*/ 27 w 34"/>
                <a:gd name="T19" fmla="*/ 22 h 22"/>
                <a:gd name="T20" fmla="*/ 27 w 34"/>
                <a:gd name="T21" fmla="*/ 10 h 22"/>
                <a:gd name="T22" fmla="*/ 24 w 34"/>
                <a:gd name="T23" fmla="*/ 6 h 22"/>
                <a:gd name="T24" fmla="*/ 21 w 34"/>
                <a:gd name="T25" fmla="*/ 13 h 22"/>
                <a:gd name="T26" fmla="*/ 21 w 34"/>
                <a:gd name="T27" fmla="*/ 22 h 22"/>
                <a:gd name="T28" fmla="*/ 14 w 34"/>
                <a:gd name="T29" fmla="*/ 22 h 22"/>
                <a:gd name="T30" fmla="*/ 14 w 34"/>
                <a:gd name="T31" fmla="*/ 10 h 22"/>
                <a:gd name="T32" fmla="*/ 11 w 34"/>
                <a:gd name="T33" fmla="*/ 6 h 22"/>
                <a:gd name="T34" fmla="*/ 7 w 34"/>
                <a:gd name="T35" fmla="*/ 13 h 22"/>
                <a:gd name="T36" fmla="*/ 7 w 34"/>
                <a:gd name="T37" fmla="*/ 22 h 22"/>
                <a:gd name="T38" fmla="*/ 0 w 34"/>
                <a:gd name="T39" fmla="*/ 22 h 22"/>
                <a:gd name="T40" fmla="*/ 0 w 34"/>
                <a:gd name="T4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7" y="0"/>
                    <a:pt x="19" y="1"/>
                    <a:pt x="20" y="4"/>
                  </a:cubicBezTo>
                  <a:cubicBezTo>
                    <a:pt x="22" y="1"/>
                    <a:pt x="24" y="0"/>
                    <a:pt x="27" y="0"/>
                  </a:cubicBezTo>
                  <a:cubicBezTo>
                    <a:pt x="33" y="0"/>
                    <a:pt x="34" y="3"/>
                    <a:pt x="34" y="9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8"/>
                    <a:pt x="26" y="6"/>
                    <a:pt x="24" y="6"/>
                  </a:cubicBezTo>
                  <a:cubicBezTo>
                    <a:pt x="22" y="6"/>
                    <a:pt x="21" y="8"/>
                    <a:pt x="21" y="1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41B9BB72-1660-466F-B192-CF85DB53DE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86071" y="2348378"/>
              <a:ext cx="101762" cy="114482"/>
            </a:xfrm>
            <a:custGeom>
              <a:avLst/>
              <a:gdLst>
                <a:gd name="T0" fmla="*/ 7 w 21"/>
                <a:gd name="T1" fmla="*/ 13 h 23"/>
                <a:gd name="T2" fmla="*/ 13 w 21"/>
                <a:gd name="T3" fmla="*/ 18 h 23"/>
                <a:gd name="T4" fmla="*/ 19 w 21"/>
                <a:gd name="T5" fmla="*/ 16 h 23"/>
                <a:gd name="T6" fmla="*/ 19 w 21"/>
                <a:gd name="T7" fmla="*/ 21 h 23"/>
                <a:gd name="T8" fmla="*/ 12 w 21"/>
                <a:gd name="T9" fmla="*/ 23 h 23"/>
                <a:gd name="T10" fmla="*/ 0 w 21"/>
                <a:gd name="T11" fmla="*/ 11 h 23"/>
                <a:gd name="T12" fmla="*/ 11 w 21"/>
                <a:gd name="T13" fmla="*/ 0 h 23"/>
                <a:gd name="T14" fmla="*/ 21 w 21"/>
                <a:gd name="T15" fmla="*/ 12 h 23"/>
                <a:gd name="T16" fmla="*/ 21 w 21"/>
                <a:gd name="T17" fmla="*/ 13 h 23"/>
                <a:gd name="T18" fmla="*/ 7 w 21"/>
                <a:gd name="T19" fmla="*/ 13 h 23"/>
                <a:gd name="T20" fmla="*/ 15 w 21"/>
                <a:gd name="T21" fmla="*/ 9 h 23"/>
                <a:gd name="T22" fmla="*/ 11 w 21"/>
                <a:gd name="T23" fmla="*/ 4 h 23"/>
                <a:gd name="T24" fmla="*/ 7 w 21"/>
                <a:gd name="T25" fmla="*/ 9 h 23"/>
                <a:gd name="T26" fmla="*/ 15 w 21"/>
                <a:gd name="T27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7" y="13"/>
                  </a:moveTo>
                  <a:cubicBezTo>
                    <a:pt x="7" y="16"/>
                    <a:pt x="10" y="18"/>
                    <a:pt x="13" y="18"/>
                  </a:cubicBezTo>
                  <a:cubicBezTo>
                    <a:pt x="15" y="18"/>
                    <a:pt x="17" y="17"/>
                    <a:pt x="19" y="16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7" y="22"/>
                    <a:pt x="14" y="23"/>
                    <a:pt x="12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1" y="5"/>
                    <a:pt x="21" y="12"/>
                  </a:cubicBezTo>
                  <a:cubicBezTo>
                    <a:pt x="21" y="13"/>
                    <a:pt x="21" y="13"/>
                    <a:pt x="21" y="13"/>
                  </a:cubicBezTo>
                  <a:lnTo>
                    <a:pt x="7" y="13"/>
                  </a:lnTo>
                  <a:close/>
                  <a:moveTo>
                    <a:pt x="15" y="9"/>
                  </a:moveTo>
                  <a:cubicBezTo>
                    <a:pt x="15" y="6"/>
                    <a:pt x="14" y="4"/>
                    <a:pt x="11" y="4"/>
                  </a:cubicBezTo>
                  <a:cubicBezTo>
                    <a:pt x="8" y="4"/>
                    <a:pt x="7" y="6"/>
                    <a:pt x="7" y="9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D76FFA77-2944-4C87-BC29-2B1B75D0E2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3733" y="2348378"/>
              <a:ext cx="101762" cy="108122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0 h 22"/>
                <a:gd name="T4" fmla="*/ 6 w 21"/>
                <a:gd name="T5" fmla="*/ 4 h 22"/>
                <a:gd name="T6" fmla="*/ 6 w 21"/>
                <a:gd name="T7" fmla="*/ 4 h 22"/>
                <a:gd name="T8" fmla="*/ 14 w 21"/>
                <a:gd name="T9" fmla="*/ 0 h 22"/>
                <a:gd name="T10" fmla="*/ 21 w 21"/>
                <a:gd name="T11" fmla="*/ 8 h 22"/>
                <a:gd name="T12" fmla="*/ 21 w 21"/>
                <a:gd name="T13" fmla="*/ 22 h 22"/>
                <a:gd name="T14" fmla="*/ 14 w 21"/>
                <a:gd name="T15" fmla="*/ 22 h 22"/>
                <a:gd name="T16" fmla="*/ 14 w 21"/>
                <a:gd name="T17" fmla="*/ 12 h 22"/>
                <a:gd name="T18" fmla="*/ 11 w 21"/>
                <a:gd name="T19" fmla="*/ 6 h 22"/>
                <a:gd name="T20" fmla="*/ 7 w 21"/>
                <a:gd name="T21" fmla="*/ 13 h 22"/>
                <a:gd name="T22" fmla="*/ 7 w 21"/>
                <a:gd name="T23" fmla="*/ 22 h 22"/>
                <a:gd name="T24" fmla="*/ 0 w 21"/>
                <a:gd name="T25" fmla="*/ 22 h 22"/>
                <a:gd name="T26" fmla="*/ 0 w 21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8" y="1"/>
                    <a:pt x="11" y="0"/>
                    <a:pt x="14" y="0"/>
                  </a:cubicBezTo>
                  <a:cubicBezTo>
                    <a:pt x="19" y="0"/>
                    <a:pt x="21" y="4"/>
                    <a:pt x="21" y="8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7"/>
                    <a:pt x="13" y="6"/>
                    <a:pt x="11" y="6"/>
                  </a:cubicBezTo>
                  <a:cubicBezTo>
                    <a:pt x="8" y="6"/>
                    <a:pt x="7" y="8"/>
                    <a:pt x="7" y="1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FA5BA28B-48E1-492D-9C76-09821CC30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034" y="2313397"/>
              <a:ext cx="79501" cy="149463"/>
            </a:xfrm>
            <a:custGeom>
              <a:avLst/>
              <a:gdLst>
                <a:gd name="T0" fmla="*/ 0 w 16"/>
                <a:gd name="T1" fmla="*/ 7 h 30"/>
                <a:gd name="T2" fmla="*/ 5 w 16"/>
                <a:gd name="T3" fmla="*/ 7 h 30"/>
                <a:gd name="T4" fmla="*/ 5 w 16"/>
                <a:gd name="T5" fmla="*/ 2 h 30"/>
                <a:gd name="T6" fmla="*/ 11 w 16"/>
                <a:gd name="T7" fmla="*/ 0 h 30"/>
                <a:gd name="T8" fmla="*/ 11 w 16"/>
                <a:gd name="T9" fmla="*/ 7 h 30"/>
                <a:gd name="T10" fmla="*/ 16 w 16"/>
                <a:gd name="T11" fmla="*/ 7 h 30"/>
                <a:gd name="T12" fmla="*/ 16 w 16"/>
                <a:gd name="T13" fmla="*/ 12 h 30"/>
                <a:gd name="T14" fmla="*/ 11 w 16"/>
                <a:gd name="T15" fmla="*/ 12 h 30"/>
                <a:gd name="T16" fmla="*/ 11 w 16"/>
                <a:gd name="T17" fmla="*/ 21 h 30"/>
                <a:gd name="T18" fmla="*/ 14 w 16"/>
                <a:gd name="T19" fmla="*/ 25 h 30"/>
                <a:gd name="T20" fmla="*/ 16 w 16"/>
                <a:gd name="T21" fmla="*/ 24 h 30"/>
                <a:gd name="T22" fmla="*/ 16 w 16"/>
                <a:gd name="T23" fmla="*/ 29 h 30"/>
                <a:gd name="T24" fmla="*/ 12 w 16"/>
                <a:gd name="T25" fmla="*/ 30 h 30"/>
                <a:gd name="T26" fmla="*/ 4 w 16"/>
                <a:gd name="T27" fmla="*/ 21 h 30"/>
                <a:gd name="T28" fmla="*/ 4 w 16"/>
                <a:gd name="T29" fmla="*/ 12 h 30"/>
                <a:gd name="T30" fmla="*/ 0 w 16"/>
                <a:gd name="T31" fmla="*/ 12 h 30"/>
                <a:gd name="T32" fmla="*/ 0 w 16"/>
                <a:gd name="T3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0" y="7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3"/>
                    <a:pt x="12" y="25"/>
                    <a:pt x="14" y="25"/>
                  </a:cubicBezTo>
                  <a:cubicBezTo>
                    <a:pt x="15" y="25"/>
                    <a:pt x="16" y="24"/>
                    <a:pt x="16" y="24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30"/>
                    <a:pt x="14" y="30"/>
                    <a:pt x="12" y="30"/>
                  </a:cubicBezTo>
                  <a:cubicBezTo>
                    <a:pt x="6" y="30"/>
                    <a:pt x="4" y="27"/>
                    <a:pt x="4" y="2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7" name="Freeform 35">
              <a:extLst>
                <a:ext uri="{FF2B5EF4-FFF2-40B4-BE49-F238E27FC236}">
                  <a16:creationId xmlns:a16="http://schemas.microsoft.com/office/drawing/2014/main" id="{5D468039-BA7F-4778-980A-1088602F7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32398" y="2558262"/>
              <a:ext cx="108122" cy="149463"/>
            </a:xfrm>
            <a:custGeom>
              <a:avLst/>
              <a:gdLst>
                <a:gd name="T0" fmla="*/ 0 w 22"/>
                <a:gd name="T1" fmla="*/ 0 h 30"/>
                <a:gd name="T2" fmla="*/ 12 w 22"/>
                <a:gd name="T3" fmla="*/ 0 h 30"/>
                <a:gd name="T4" fmla="*/ 21 w 22"/>
                <a:gd name="T5" fmla="*/ 8 h 30"/>
                <a:gd name="T6" fmla="*/ 16 w 22"/>
                <a:gd name="T7" fmla="*/ 15 h 30"/>
                <a:gd name="T8" fmla="*/ 16 w 22"/>
                <a:gd name="T9" fmla="*/ 15 h 30"/>
                <a:gd name="T10" fmla="*/ 22 w 22"/>
                <a:gd name="T11" fmla="*/ 21 h 30"/>
                <a:gd name="T12" fmla="*/ 11 w 22"/>
                <a:gd name="T13" fmla="*/ 30 h 30"/>
                <a:gd name="T14" fmla="*/ 0 w 22"/>
                <a:gd name="T15" fmla="*/ 30 h 30"/>
                <a:gd name="T16" fmla="*/ 0 w 22"/>
                <a:gd name="T17" fmla="*/ 0 h 30"/>
                <a:gd name="T18" fmla="*/ 7 w 22"/>
                <a:gd name="T19" fmla="*/ 24 h 30"/>
                <a:gd name="T20" fmla="*/ 9 w 22"/>
                <a:gd name="T21" fmla="*/ 24 h 30"/>
                <a:gd name="T22" fmla="*/ 15 w 22"/>
                <a:gd name="T23" fmla="*/ 21 h 30"/>
                <a:gd name="T24" fmla="*/ 9 w 22"/>
                <a:gd name="T25" fmla="*/ 17 h 30"/>
                <a:gd name="T26" fmla="*/ 7 w 22"/>
                <a:gd name="T27" fmla="*/ 17 h 30"/>
                <a:gd name="T28" fmla="*/ 7 w 22"/>
                <a:gd name="T29" fmla="*/ 24 h 30"/>
                <a:gd name="T30" fmla="*/ 7 w 22"/>
                <a:gd name="T31" fmla="*/ 12 h 30"/>
                <a:gd name="T32" fmla="*/ 9 w 22"/>
                <a:gd name="T33" fmla="*/ 12 h 30"/>
                <a:gd name="T34" fmla="*/ 14 w 22"/>
                <a:gd name="T35" fmla="*/ 9 h 30"/>
                <a:gd name="T36" fmla="*/ 9 w 22"/>
                <a:gd name="T37" fmla="*/ 6 h 30"/>
                <a:gd name="T38" fmla="*/ 7 w 22"/>
                <a:gd name="T39" fmla="*/ 6 h 30"/>
                <a:gd name="T40" fmla="*/ 7 w 22"/>
                <a:gd name="T41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0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21" y="2"/>
                    <a:pt x="21" y="8"/>
                  </a:cubicBezTo>
                  <a:cubicBezTo>
                    <a:pt x="21" y="11"/>
                    <a:pt x="19" y="13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5"/>
                    <a:pt x="22" y="18"/>
                    <a:pt x="22" y="21"/>
                  </a:cubicBezTo>
                  <a:cubicBezTo>
                    <a:pt x="22" y="28"/>
                    <a:pt x="16" y="30"/>
                    <a:pt x="11" y="30"/>
                  </a:cubicBezTo>
                  <a:cubicBezTo>
                    <a:pt x="0" y="30"/>
                    <a:pt x="0" y="30"/>
                    <a:pt x="0" y="30"/>
                  </a:cubicBezTo>
                  <a:lnTo>
                    <a:pt x="0" y="0"/>
                  </a:lnTo>
                  <a:close/>
                  <a:moveTo>
                    <a:pt x="7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12" y="24"/>
                    <a:pt x="15" y="24"/>
                    <a:pt x="15" y="21"/>
                  </a:cubicBezTo>
                  <a:cubicBezTo>
                    <a:pt x="15" y="17"/>
                    <a:pt x="12" y="17"/>
                    <a:pt x="9" y="17"/>
                  </a:cubicBezTo>
                  <a:cubicBezTo>
                    <a:pt x="7" y="17"/>
                    <a:pt x="7" y="17"/>
                    <a:pt x="7" y="17"/>
                  </a:cubicBezTo>
                  <a:lnTo>
                    <a:pt x="7" y="24"/>
                  </a:lnTo>
                  <a:close/>
                  <a:moveTo>
                    <a:pt x="7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4" y="11"/>
                    <a:pt x="14" y="9"/>
                  </a:cubicBezTo>
                  <a:cubicBezTo>
                    <a:pt x="14" y="6"/>
                    <a:pt x="12" y="6"/>
                    <a:pt x="9" y="6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7" y="12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2CC09F60-2B61-432A-AF10-83F165961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50060" y="2593242"/>
              <a:ext cx="101762" cy="114482"/>
            </a:xfrm>
            <a:custGeom>
              <a:avLst/>
              <a:gdLst>
                <a:gd name="T0" fmla="*/ 15 w 21"/>
                <a:gd name="T1" fmla="*/ 23 h 23"/>
                <a:gd name="T2" fmla="*/ 14 w 21"/>
                <a:gd name="T3" fmla="*/ 19 h 23"/>
                <a:gd name="T4" fmla="*/ 14 w 21"/>
                <a:gd name="T5" fmla="*/ 19 h 23"/>
                <a:gd name="T6" fmla="*/ 8 w 21"/>
                <a:gd name="T7" fmla="*/ 23 h 23"/>
                <a:gd name="T8" fmla="*/ 0 w 21"/>
                <a:gd name="T9" fmla="*/ 16 h 23"/>
                <a:gd name="T10" fmla="*/ 11 w 21"/>
                <a:gd name="T11" fmla="*/ 9 h 23"/>
                <a:gd name="T12" fmla="*/ 14 w 21"/>
                <a:gd name="T13" fmla="*/ 9 h 23"/>
                <a:gd name="T14" fmla="*/ 9 w 21"/>
                <a:gd name="T15" fmla="*/ 5 h 23"/>
                <a:gd name="T16" fmla="*/ 3 w 21"/>
                <a:gd name="T17" fmla="*/ 7 h 23"/>
                <a:gd name="T18" fmla="*/ 3 w 21"/>
                <a:gd name="T19" fmla="*/ 2 h 23"/>
                <a:gd name="T20" fmla="*/ 11 w 21"/>
                <a:gd name="T21" fmla="*/ 0 h 23"/>
                <a:gd name="T22" fmla="*/ 20 w 21"/>
                <a:gd name="T23" fmla="*/ 9 h 23"/>
                <a:gd name="T24" fmla="*/ 20 w 21"/>
                <a:gd name="T25" fmla="*/ 18 h 23"/>
                <a:gd name="T26" fmla="*/ 21 w 21"/>
                <a:gd name="T27" fmla="*/ 23 h 23"/>
                <a:gd name="T28" fmla="*/ 15 w 21"/>
                <a:gd name="T29" fmla="*/ 23 h 23"/>
                <a:gd name="T30" fmla="*/ 10 w 21"/>
                <a:gd name="T31" fmla="*/ 18 h 23"/>
                <a:gd name="T32" fmla="*/ 14 w 21"/>
                <a:gd name="T33" fmla="*/ 13 h 23"/>
                <a:gd name="T34" fmla="*/ 11 w 21"/>
                <a:gd name="T35" fmla="*/ 13 h 23"/>
                <a:gd name="T36" fmla="*/ 7 w 21"/>
                <a:gd name="T37" fmla="*/ 16 h 23"/>
                <a:gd name="T38" fmla="*/ 10 w 21"/>
                <a:gd name="T3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23">
                  <a:moveTo>
                    <a:pt x="15" y="23"/>
                  </a:moveTo>
                  <a:cubicBezTo>
                    <a:pt x="14" y="22"/>
                    <a:pt x="14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" y="22"/>
                    <a:pt x="11" y="23"/>
                    <a:pt x="8" y="23"/>
                  </a:cubicBezTo>
                  <a:cubicBezTo>
                    <a:pt x="4" y="23"/>
                    <a:pt x="0" y="21"/>
                    <a:pt x="0" y="16"/>
                  </a:cubicBezTo>
                  <a:cubicBezTo>
                    <a:pt x="0" y="10"/>
                    <a:pt x="7" y="9"/>
                    <a:pt x="11" y="9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4" y="6"/>
                    <a:pt x="12" y="5"/>
                    <a:pt x="9" y="5"/>
                  </a:cubicBezTo>
                  <a:cubicBezTo>
                    <a:pt x="7" y="5"/>
                    <a:pt x="5" y="6"/>
                    <a:pt x="3" y="7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6" y="0"/>
                    <a:pt x="20" y="2"/>
                    <a:pt x="20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1" y="21"/>
                    <a:pt x="21" y="23"/>
                  </a:cubicBezTo>
                  <a:lnTo>
                    <a:pt x="15" y="23"/>
                  </a:lnTo>
                  <a:close/>
                  <a:moveTo>
                    <a:pt x="10" y="18"/>
                  </a:moveTo>
                  <a:cubicBezTo>
                    <a:pt x="12" y="18"/>
                    <a:pt x="14" y="16"/>
                    <a:pt x="14" y="13"/>
                  </a:cubicBezTo>
                  <a:cubicBezTo>
                    <a:pt x="13" y="13"/>
                    <a:pt x="12" y="13"/>
                    <a:pt x="11" y="13"/>
                  </a:cubicBezTo>
                  <a:cubicBezTo>
                    <a:pt x="9" y="13"/>
                    <a:pt x="7" y="14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9" name="Freeform 37">
              <a:extLst>
                <a:ext uri="{FF2B5EF4-FFF2-40B4-BE49-F238E27FC236}">
                  <a16:creationId xmlns:a16="http://schemas.microsoft.com/office/drawing/2014/main" id="{7380917B-5026-4DE0-A1E4-E296EB7C1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0902" y="2593242"/>
              <a:ext cx="104942" cy="114482"/>
            </a:xfrm>
            <a:custGeom>
              <a:avLst/>
              <a:gdLst>
                <a:gd name="T0" fmla="*/ 0 w 21"/>
                <a:gd name="T1" fmla="*/ 1 h 23"/>
                <a:gd name="T2" fmla="*/ 6 w 21"/>
                <a:gd name="T3" fmla="*/ 1 h 23"/>
                <a:gd name="T4" fmla="*/ 6 w 21"/>
                <a:gd name="T5" fmla="*/ 5 h 23"/>
                <a:gd name="T6" fmla="*/ 6 w 21"/>
                <a:gd name="T7" fmla="*/ 5 h 23"/>
                <a:gd name="T8" fmla="*/ 14 w 21"/>
                <a:gd name="T9" fmla="*/ 0 h 23"/>
                <a:gd name="T10" fmla="*/ 21 w 21"/>
                <a:gd name="T11" fmla="*/ 9 h 23"/>
                <a:gd name="T12" fmla="*/ 21 w 21"/>
                <a:gd name="T13" fmla="*/ 23 h 23"/>
                <a:gd name="T14" fmla="*/ 14 w 21"/>
                <a:gd name="T15" fmla="*/ 23 h 23"/>
                <a:gd name="T16" fmla="*/ 14 w 21"/>
                <a:gd name="T17" fmla="*/ 12 h 23"/>
                <a:gd name="T18" fmla="*/ 11 w 21"/>
                <a:gd name="T19" fmla="*/ 6 h 23"/>
                <a:gd name="T20" fmla="*/ 7 w 21"/>
                <a:gd name="T21" fmla="*/ 13 h 23"/>
                <a:gd name="T22" fmla="*/ 7 w 21"/>
                <a:gd name="T23" fmla="*/ 23 h 23"/>
                <a:gd name="T24" fmla="*/ 0 w 21"/>
                <a:gd name="T25" fmla="*/ 23 h 23"/>
                <a:gd name="T26" fmla="*/ 0 w 21"/>
                <a:gd name="T2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3">
                  <a:moveTo>
                    <a:pt x="0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1"/>
                    <a:pt x="10" y="0"/>
                    <a:pt x="14" y="0"/>
                  </a:cubicBezTo>
                  <a:cubicBezTo>
                    <a:pt x="19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8"/>
                    <a:pt x="13" y="6"/>
                    <a:pt x="11" y="6"/>
                  </a:cubicBezTo>
                  <a:cubicBezTo>
                    <a:pt x="8" y="6"/>
                    <a:pt x="7" y="9"/>
                    <a:pt x="7" y="1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0" y="23"/>
                    <a:pt x="0" y="23"/>
                    <a:pt x="0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0" name="Freeform 38">
              <a:extLst>
                <a:ext uri="{FF2B5EF4-FFF2-40B4-BE49-F238E27FC236}">
                  <a16:creationId xmlns:a16="http://schemas.microsoft.com/office/drawing/2014/main" id="{AC60FD3F-8BD4-4E31-B1F1-3604B6E7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104" y="2548721"/>
              <a:ext cx="98582" cy="159003"/>
            </a:xfrm>
            <a:custGeom>
              <a:avLst/>
              <a:gdLst>
                <a:gd name="T0" fmla="*/ 0 w 31"/>
                <a:gd name="T1" fmla="*/ 0 h 50"/>
                <a:gd name="T2" fmla="*/ 10 w 31"/>
                <a:gd name="T3" fmla="*/ 0 h 50"/>
                <a:gd name="T4" fmla="*/ 10 w 31"/>
                <a:gd name="T5" fmla="*/ 29 h 50"/>
                <a:gd name="T6" fmla="*/ 11 w 31"/>
                <a:gd name="T7" fmla="*/ 29 h 50"/>
                <a:gd name="T8" fmla="*/ 19 w 31"/>
                <a:gd name="T9" fmla="*/ 15 h 50"/>
                <a:gd name="T10" fmla="*/ 31 w 31"/>
                <a:gd name="T11" fmla="*/ 15 h 50"/>
                <a:gd name="T12" fmla="*/ 20 w 31"/>
                <a:gd name="T13" fmla="*/ 31 h 50"/>
                <a:gd name="T14" fmla="*/ 31 w 31"/>
                <a:gd name="T15" fmla="*/ 50 h 50"/>
                <a:gd name="T16" fmla="*/ 19 w 31"/>
                <a:gd name="T17" fmla="*/ 50 h 50"/>
                <a:gd name="T18" fmla="*/ 11 w 31"/>
                <a:gd name="T19" fmla="*/ 32 h 50"/>
                <a:gd name="T20" fmla="*/ 10 w 31"/>
                <a:gd name="T21" fmla="*/ 32 h 50"/>
                <a:gd name="T22" fmla="*/ 10 w 31"/>
                <a:gd name="T23" fmla="*/ 50 h 50"/>
                <a:gd name="T24" fmla="*/ 0 w 31"/>
                <a:gd name="T25" fmla="*/ 50 h 50"/>
                <a:gd name="T26" fmla="*/ 0 w 31"/>
                <a:gd name="T2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0">
                  <a:moveTo>
                    <a:pt x="0" y="0"/>
                  </a:moveTo>
                  <a:lnTo>
                    <a:pt x="10" y="0"/>
                  </a:lnTo>
                  <a:lnTo>
                    <a:pt x="10" y="29"/>
                  </a:lnTo>
                  <a:lnTo>
                    <a:pt x="11" y="29"/>
                  </a:lnTo>
                  <a:lnTo>
                    <a:pt x="19" y="15"/>
                  </a:lnTo>
                  <a:lnTo>
                    <a:pt x="31" y="15"/>
                  </a:lnTo>
                  <a:lnTo>
                    <a:pt x="20" y="31"/>
                  </a:lnTo>
                  <a:lnTo>
                    <a:pt x="31" y="50"/>
                  </a:lnTo>
                  <a:lnTo>
                    <a:pt x="19" y="50"/>
                  </a:lnTo>
                  <a:lnTo>
                    <a:pt x="11" y="32"/>
                  </a:lnTo>
                  <a:lnTo>
                    <a:pt x="10" y="32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1" name="Freeform 39">
              <a:extLst>
                <a:ext uri="{FF2B5EF4-FFF2-40B4-BE49-F238E27FC236}">
                  <a16:creationId xmlns:a16="http://schemas.microsoft.com/office/drawing/2014/main" id="{716E7BF0-E592-4A77-A6FE-84C257AED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7423" y="2046273"/>
              <a:ext cx="184443" cy="740953"/>
            </a:xfrm>
            <a:custGeom>
              <a:avLst/>
              <a:gdLst>
                <a:gd name="T0" fmla="*/ 35 w 38"/>
                <a:gd name="T1" fmla="*/ 0 h 149"/>
                <a:gd name="T2" fmla="*/ 10 w 38"/>
                <a:gd name="T3" fmla="*/ 0 h 149"/>
                <a:gd name="T4" fmla="*/ 0 w 38"/>
                <a:gd name="T5" fmla="*/ 149 h 149"/>
                <a:gd name="T6" fmla="*/ 12 w 38"/>
                <a:gd name="T7" fmla="*/ 148 h 149"/>
                <a:gd name="T8" fmla="*/ 37 w 38"/>
                <a:gd name="T9" fmla="*/ 43 h 149"/>
                <a:gd name="T10" fmla="*/ 35 w 38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49">
                  <a:moveTo>
                    <a:pt x="3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28" y="119"/>
                    <a:pt x="37" y="82"/>
                    <a:pt x="37" y="43"/>
                  </a:cubicBezTo>
                  <a:cubicBezTo>
                    <a:pt x="38" y="26"/>
                    <a:pt x="37" y="13"/>
                    <a:pt x="35" y="0"/>
                  </a:cubicBezTo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" name="Freeform 40">
              <a:extLst>
                <a:ext uri="{FF2B5EF4-FFF2-40B4-BE49-F238E27FC236}">
                  <a16:creationId xmlns:a16="http://schemas.microsoft.com/office/drawing/2014/main" id="{509B583A-669C-4DDB-A5EF-227F23C65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908" y="2046273"/>
              <a:ext cx="171723" cy="731412"/>
            </a:xfrm>
            <a:custGeom>
              <a:avLst/>
              <a:gdLst>
                <a:gd name="T0" fmla="*/ 0 w 54"/>
                <a:gd name="T1" fmla="*/ 0 h 230"/>
                <a:gd name="T2" fmla="*/ 4 w 54"/>
                <a:gd name="T3" fmla="*/ 225 h 230"/>
                <a:gd name="T4" fmla="*/ 49 w 54"/>
                <a:gd name="T5" fmla="*/ 230 h 230"/>
                <a:gd name="T6" fmla="*/ 54 w 54"/>
                <a:gd name="T7" fmla="*/ 1 h 230"/>
                <a:gd name="T8" fmla="*/ 40 w 54"/>
                <a:gd name="T9" fmla="*/ 1 h 230"/>
                <a:gd name="T10" fmla="*/ 0 w 54"/>
                <a:gd name="T11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230">
                  <a:moveTo>
                    <a:pt x="0" y="0"/>
                  </a:moveTo>
                  <a:lnTo>
                    <a:pt x="4" y="225"/>
                  </a:lnTo>
                  <a:lnTo>
                    <a:pt x="49" y="230"/>
                  </a:lnTo>
                  <a:lnTo>
                    <a:pt x="54" y="1"/>
                  </a:lnTo>
                  <a:lnTo>
                    <a:pt x="4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9D8D209E-48DE-4C69-9D60-7CCC9F4A6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3932" y="2065353"/>
              <a:ext cx="120842" cy="814094"/>
            </a:xfrm>
            <a:custGeom>
              <a:avLst/>
              <a:gdLst>
                <a:gd name="T0" fmla="*/ 25 w 38"/>
                <a:gd name="T1" fmla="*/ 256 h 256"/>
                <a:gd name="T2" fmla="*/ 0 w 38"/>
                <a:gd name="T3" fmla="*/ 256 h 256"/>
                <a:gd name="T4" fmla="*/ 0 w 38"/>
                <a:gd name="T5" fmla="*/ 0 h 256"/>
                <a:gd name="T6" fmla="*/ 38 w 38"/>
                <a:gd name="T7" fmla="*/ 0 h 256"/>
                <a:gd name="T8" fmla="*/ 38 w 38"/>
                <a:gd name="T9" fmla="*/ 59 h 256"/>
                <a:gd name="T10" fmla="*/ 25 w 38"/>
                <a:gd name="T11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56">
                  <a:moveTo>
                    <a:pt x="25" y="256"/>
                  </a:moveTo>
                  <a:lnTo>
                    <a:pt x="0" y="256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9"/>
                  </a:lnTo>
                  <a:lnTo>
                    <a:pt x="25" y="256"/>
                  </a:lnTo>
                  <a:close/>
                </a:path>
              </a:pathLst>
            </a:custGeom>
            <a:solidFill>
              <a:srgbClr val="9698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" name="Freeform 42">
              <a:extLst>
                <a:ext uri="{FF2B5EF4-FFF2-40B4-BE49-F238E27FC236}">
                  <a16:creationId xmlns:a16="http://schemas.microsoft.com/office/drawing/2014/main" id="{CDF33489-BCE9-4D2B-B5DF-1FBD7C93A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9743" y="246286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8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4871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" name="Freeform 43">
              <a:extLst>
                <a:ext uri="{FF2B5EF4-FFF2-40B4-BE49-F238E27FC236}">
                  <a16:creationId xmlns:a16="http://schemas.microsoft.com/office/drawing/2014/main" id="{FE72BCF5-5697-4346-A0C7-C33267252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8364" y="2936688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6 h 17"/>
                <a:gd name="T10" fmla="*/ 5 w 17"/>
                <a:gd name="T11" fmla="*/ 10 h 17"/>
                <a:gd name="T12" fmla="*/ 3 w 17"/>
                <a:gd name="T13" fmla="*/ 17 h 17"/>
                <a:gd name="T14" fmla="*/ 9 w 17"/>
                <a:gd name="T15" fmla="*/ 12 h 17"/>
                <a:gd name="T16" fmla="*/ 14 w 17"/>
                <a:gd name="T17" fmla="*/ 17 h 17"/>
                <a:gd name="T18" fmla="*/ 12 w 17"/>
                <a:gd name="T19" fmla="*/ 9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5" y="10"/>
                  </a:lnTo>
                  <a:lnTo>
                    <a:pt x="3" y="17"/>
                  </a:lnTo>
                  <a:lnTo>
                    <a:pt x="9" y="12"/>
                  </a:lnTo>
                  <a:lnTo>
                    <a:pt x="14" y="17"/>
                  </a:lnTo>
                  <a:lnTo>
                    <a:pt x="12" y="9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CA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9EFD29BC-5732-4F36-B721-1FCD4400D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9666" y="2895347"/>
              <a:ext cx="54061" cy="60421"/>
            </a:xfrm>
            <a:custGeom>
              <a:avLst/>
              <a:gdLst>
                <a:gd name="T0" fmla="*/ 17 w 17"/>
                <a:gd name="T1" fmla="*/ 6 h 19"/>
                <a:gd name="T2" fmla="*/ 11 w 17"/>
                <a:gd name="T3" fmla="*/ 6 h 19"/>
                <a:gd name="T4" fmla="*/ 8 w 17"/>
                <a:gd name="T5" fmla="*/ 0 h 19"/>
                <a:gd name="T6" fmla="*/ 7 w 17"/>
                <a:gd name="T7" fmla="*/ 8 h 19"/>
                <a:gd name="T8" fmla="*/ 0 w 17"/>
                <a:gd name="T9" fmla="*/ 8 h 19"/>
                <a:gd name="T10" fmla="*/ 5 w 17"/>
                <a:gd name="T11" fmla="*/ 11 h 19"/>
                <a:gd name="T12" fmla="*/ 4 w 17"/>
                <a:gd name="T13" fmla="*/ 19 h 19"/>
                <a:gd name="T14" fmla="*/ 10 w 17"/>
                <a:gd name="T15" fmla="*/ 14 h 19"/>
                <a:gd name="T16" fmla="*/ 14 w 17"/>
                <a:gd name="T17" fmla="*/ 17 h 19"/>
                <a:gd name="T18" fmla="*/ 13 w 17"/>
                <a:gd name="T19" fmla="*/ 11 h 19"/>
                <a:gd name="T20" fmla="*/ 17 w 17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9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5" y="11"/>
                  </a:lnTo>
                  <a:lnTo>
                    <a:pt x="4" y="19"/>
                  </a:lnTo>
                  <a:lnTo>
                    <a:pt x="10" y="14"/>
                  </a:lnTo>
                  <a:lnTo>
                    <a:pt x="14" y="17"/>
                  </a:lnTo>
                  <a:lnTo>
                    <a:pt x="13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91A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C545BB88-AD02-4685-8B25-CA815BA1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405" y="2488300"/>
              <a:ext cx="57241" cy="60421"/>
            </a:xfrm>
            <a:custGeom>
              <a:avLst/>
              <a:gdLst>
                <a:gd name="T0" fmla="*/ 18 w 18"/>
                <a:gd name="T1" fmla="*/ 6 h 19"/>
                <a:gd name="T2" fmla="*/ 11 w 18"/>
                <a:gd name="T3" fmla="*/ 6 h 19"/>
                <a:gd name="T4" fmla="*/ 9 w 18"/>
                <a:gd name="T5" fmla="*/ 0 h 19"/>
                <a:gd name="T6" fmla="*/ 7 w 18"/>
                <a:gd name="T7" fmla="*/ 8 h 19"/>
                <a:gd name="T8" fmla="*/ 0 w 18"/>
                <a:gd name="T9" fmla="*/ 8 h 19"/>
                <a:gd name="T10" fmla="*/ 6 w 18"/>
                <a:gd name="T11" fmla="*/ 11 h 19"/>
                <a:gd name="T12" fmla="*/ 4 w 18"/>
                <a:gd name="T13" fmla="*/ 19 h 19"/>
                <a:gd name="T14" fmla="*/ 9 w 18"/>
                <a:gd name="T15" fmla="*/ 14 h 19"/>
                <a:gd name="T16" fmla="*/ 15 w 18"/>
                <a:gd name="T17" fmla="*/ 17 h 19"/>
                <a:gd name="T18" fmla="*/ 12 w 18"/>
                <a:gd name="T19" fmla="*/ 11 h 19"/>
                <a:gd name="T20" fmla="*/ 18 w 18"/>
                <a:gd name="T2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9">
                  <a:moveTo>
                    <a:pt x="18" y="6"/>
                  </a:moveTo>
                  <a:lnTo>
                    <a:pt x="11" y="6"/>
                  </a:lnTo>
                  <a:lnTo>
                    <a:pt x="9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6" y="11"/>
                  </a:lnTo>
                  <a:lnTo>
                    <a:pt x="4" y="19"/>
                  </a:lnTo>
                  <a:lnTo>
                    <a:pt x="9" y="14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5F7D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78128FDD-8094-407A-9136-5E9C20504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9627" y="2570982"/>
              <a:ext cx="54061" cy="57241"/>
            </a:xfrm>
            <a:custGeom>
              <a:avLst/>
              <a:gdLst>
                <a:gd name="T0" fmla="*/ 17 w 17"/>
                <a:gd name="T1" fmla="*/ 7 h 18"/>
                <a:gd name="T2" fmla="*/ 11 w 17"/>
                <a:gd name="T3" fmla="*/ 7 h 18"/>
                <a:gd name="T4" fmla="*/ 8 w 17"/>
                <a:gd name="T5" fmla="*/ 0 h 18"/>
                <a:gd name="T6" fmla="*/ 6 w 17"/>
                <a:gd name="T7" fmla="*/ 7 h 18"/>
                <a:gd name="T8" fmla="*/ 0 w 17"/>
                <a:gd name="T9" fmla="*/ 7 h 18"/>
                <a:gd name="T10" fmla="*/ 5 w 17"/>
                <a:gd name="T11" fmla="*/ 11 h 18"/>
                <a:gd name="T12" fmla="*/ 3 w 17"/>
                <a:gd name="T13" fmla="*/ 18 h 18"/>
                <a:gd name="T14" fmla="*/ 9 w 17"/>
                <a:gd name="T15" fmla="*/ 13 h 18"/>
                <a:gd name="T16" fmla="*/ 14 w 17"/>
                <a:gd name="T17" fmla="*/ 18 h 18"/>
                <a:gd name="T18" fmla="*/ 12 w 17"/>
                <a:gd name="T19" fmla="*/ 10 h 18"/>
                <a:gd name="T20" fmla="*/ 17 w 17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8">
                  <a:moveTo>
                    <a:pt x="17" y="7"/>
                  </a:moveTo>
                  <a:lnTo>
                    <a:pt x="11" y="7"/>
                  </a:lnTo>
                  <a:lnTo>
                    <a:pt x="8" y="0"/>
                  </a:lnTo>
                  <a:lnTo>
                    <a:pt x="6" y="7"/>
                  </a:lnTo>
                  <a:lnTo>
                    <a:pt x="0" y="7"/>
                  </a:lnTo>
                  <a:lnTo>
                    <a:pt x="5" y="11"/>
                  </a:lnTo>
                  <a:lnTo>
                    <a:pt x="3" y="18"/>
                  </a:lnTo>
                  <a:lnTo>
                    <a:pt x="9" y="13"/>
                  </a:lnTo>
                  <a:lnTo>
                    <a:pt x="14" y="18"/>
                  </a:lnTo>
                  <a:lnTo>
                    <a:pt x="12" y="10"/>
                  </a:lnTo>
                  <a:lnTo>
                    <a:pt x="17" y="7"/>
                  </a:lnTo>
                  <a:close/>
                </a:path>
              </a:pathLst>
            </a:custGeom>
            <a:solidFill>
              <a:srgbClr val="738B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A3C200E4-B58C-4D6F-867B-B7C506E6F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9167" y="2806306"/>
              <a:ext cx="60421" cy="54061"/>
            </a:xfrm>
            <a:custGeom>
              <a:avLst/>
              <a:gdLst>
                <a:gd name="T0" fmla="*/ 5 w 19"/>
                <a:gd name="T1" fmla="*/ 17 h 17"/>
                <a:gd name="T2" fmla="*/ 6 w 19"/>
                <a:gd name="T3" fmla="*/ 11 h 17"/>
                <a:gd name="T4" fmla="*/ 0 w 19"/>
                <a:gd name="T5" fmla="*/ 8 h 17"/>
                <a:gd name="T6" fmla="*/ 6 w 19"/>
                <a:gd name="T7" fmla="*/ 6 h 17"/>
                <a:gd name="T8" fmla="*/ 9 w 19"/>
                <a:gd name="T9" fmla="*/ 0 h 17"/>
                <a:gd name="T10" fmla="*/ 11 w 19"/>
                <a:gd name="T11" fmla="*/ 6 h 17"/>
                <a:gd name="T12" fmla="*/ 19 w 19"/>
                <a:gd name="T13" fmla="*/ 6 h 17"/>
                <a:gd name="T14" fmla="*/ 12 w 19"/>
                <a:gd name="T15" fmla="*/ 11 h 17"/>
                <a:gd name="T16" fmla="*/ 15 w 19"/>
                <a:gd name="T17" fmla="*/ 17 h 17"/>
                <a:gd name="T18" fmla="*/ 9 w 19"/>
                <a:gd name="T19" fmla="*/ 14 h 17"/>
                <a:gd name="T20" fmla="*/ 5 w 19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17">
                  <a:moveTo>
                    <a:pt x="5" y="17"/>
                  </a:moveTo>
                  <a:lnTo>
                    <a:pt x="6" y="11"/>
                  </a:lnTo>
                  <a:lnTo>
                    <a:pt x="0" y="8"/>
                  </a:lnTo>
                  <a:lnTo>
                    <a:pt x="6" y="6"/>
                  </a:lnTo>
                  <a:lnTo>
                    <a:pt x="9" y="0"/>
                  </a:lnTo>
                  <a:lnTo>
                    <a:pt x="11" y="6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15" y="17"/>
                  </a:lnTo>
                  <a:lnTo>
                    <a:pt x="9" y="14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879A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" name="Freeform 48">
              <a:extLst>
                <a:ext uri="{FF2B5EF4-FFF2-40B4-BE49-F238E27FC236}">
                  <a16:creationId xmlns:a16="http://schemas.microsoft.com/office/drawing/2014/main" id="{13B8F893-1C39-4D4A-B3C3-60E12CE1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608" y="2685464"/>
              <a:ext cx="57241" cy="57241"/>
            </a:xfrm>
            <a:custGeom>
              <a:avLst/>
              <a:gdLst>
                <a:gd name="T0" fmla="*/ 18 w 18"/>
                <a:gd name="T1" fmla="*/ 7 h 18"/>
                <a:gd name="T2" fmla="*/ 11 w 18"/>
                <a:gd name="T3" fmla="*/ 7 h 18"/>
                <a:gd name="T4" fmla="*/ 9 w 18"/>
                <a:gd name="T5" fmla="*/ 0 h 18"/>
                <a:gd name="T6" fmla="*/ 7 w 18"/>
                <a:gd name="T7" fmla="*/ 7 h 18"/>
                <a:gd name="T8" fmla="*/ 0 w 18"/>
                <a:gd name="T9" fmla="*/ 7 h 18"/>
                <a:gd name="T10" fmla="*/ 6 w 18"/>
                <a:gd name="T11" fmla="*/ 11 h 18"/>
                <a:gd name="T12" fmla="*/ 4 w 18"/>
                <a:gd name="T13" fmla="*/ 18 h 18"/>
                <a:gd name="T14" fmla="*/ 9 w 18"/>
                <a:gd name="T15" fmla="*/ 13 h 18"/>
                <a:gd name="T16" fmla="*/ 15 w 18"/>
                <a:gd name="T17" fmla="*/ 18 h 18"/>
                <a:gd name="T18" fmla="*/ 12 w 18"/>
                <a:gd name="T19" fmla="*/ 10 h 18"/>
                <a:gd name="T20" fmla="*/ 18 w 18"/>
                <a:gd name="T2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8">
                  <a:moveTo>
                    <a:pt x="18" y="7"/>
                  </a:moveTo>
                  <a:lnTo>
                    <a:pt x="11" y="7"/>
                  </a:lnTo>
                  <a:lnTo>
                    <a:pt x="9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6" y="11"/>
                  </a:lnTo>
                  <a:lnTo>
                    <a:pt x="4" y="18"/>
                  </a:lnTo>
                  <a:lnTo>
                    <a:pt x="9" y="13"/>
                  </a:lnTo>
                  <a:lnTo>
                    <a:pt x="15" y="18"/>
                  </a:lnTo>
                  <a:lnTo>
                    <a:pt x="12" y="10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rgbClr val="7D9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49">
              <a:extLst>
                <a:ext uri="{FF2B5EF4-FFF2-40B4-BE49-F238E27FC236}">
                  <a16:creationId xmlns:a16="http://schemas.microsoft.com/office/drawing/2014/main" id="{7EFD8780-F207-4202-B80A-28875FD81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5261" y="2504201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7 w 17"/>
                <a:gd name="T7" fmla="*/ 6 h 17"/>
                <a:gd name="T8" fmla="*/ 0 w 17"/>
                <a:gd name="T9" fmla="*/ 6 h 17"/>
                <a:gd name="T10" fmla="*/ 7 w 17"/>
                <a:gd name="T11" fmla="*/ 10 h 17"/>
                <a:gd name="T12" fmla="*/ 4 w 17"/>
                <a:gd name="T13" fmla="*/ 17 h 17"/>
                <a:gd name="T14" fmla="*/ 10 w 17"/>
                <a:gd name="T15" fmla="*/ 12 h 17"/>
                <a:gd name="T16" fmla="*/ 14 w 17"/>
                <a:gd name="T17" fmla="*/ 17 h 17"/>
                <a:gd name="T18" fmla="*/ 13 w 17"/>
                <a:gd name="T19" fmla="*/ 10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7" y="10"/>
                  </a:lnTo>
                  <a:lnTo>
                    <a:pt x="4" y="17"/>
                  </a:lnTo>
                  <a:lnTo>
                    <a:pt x="10" y="12"/>
                  </a:lnTo>
                  <a:lnTo>
                    <a:pt x="14" y="17"/>
                  </a:lnTo>
                  <a:lnTo>
                    <a:pt x="13" y="10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2D66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50">
              <a:extLst>
                <a:ext uri="{FF2B5EF4-FFF2-40B4-BE49-F238E27FC236}">
                  <a16:creationId xmlns:a16="http://schemas.microsoft.com/office/drawing/2014/main" id="{3147F473-4E2F-4245-BE6F-26AAF594F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8940" y="2593242"/>
              <a:ext cx="54061" cy="54061"/>
            </a:xfrm>
            <a:custGeom>
              <a:avLst/>
              <a:gdLst>
                <a:gd name="T0" fmla="*/ 17 w 17"/>
                <a:gd name="T1" fmla="*/ 6 h 17"/>
                <a:gd name="T2" fmla="*/ 11 w 17"/>
                <a:gd name="T3" fmla="*/ 6 h 17"/>
                <a:gd name="T4" fmla="*/ 8 w 17"/>
                <a:gd name="T5" fmla="*/ 0 h 17"/>
                <a:gd name="T6" fmla="*/ 6 w 17"/>
                <a:gd name="T7" fmla="*/ 6 h 17"/>
                <a:gd name="T8" fmla="*/ 0 w 17"/>
                <a:gd name="T9" fmla="*/ 7 h 17"/>
                <a:gd name="T10" fmla="*/ 6 w 17"/>
                <a:gd name="T11" fmla="*/ 11 h 17"/>
                <a:gd name="T12" fmla="*/ 3 w 17"/>
                <a:gd name="T13" fmla="*/ 17 h 17"/>
                <a:gd name="T14" fmla="*/ 9 w 17"/>
                <a:gd name="T15" fmla="*/ 14 h 17"/>
                <a:gd name="T16" fmla="*/ 14 w 17"/>
                <a:gd name="T17" fmla="*/ 17 h 17"/>
                <a:gd name="T18" fmla="*/ 12 w 17"/>
                <a:gd name="T19" fmla="*/ 11 h 17"/>
                <a:gd name="T20" fmla="*/ 17 w 17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17" y="6"/>
                  </a:moveTo>
                  <a:lnTo>
                    <a:pt x="11" y="6"/>
                  </a:lnTo>
                  <a:lnTo>
                    <a:pt x="8" y="0"/>
                  </a:lnTo>
                  <a:lnTo>
                    <a:pt x="6" y="6"/>
                  </a:lnTo>
                  <a:lnTo>
                    <a:pt x="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9" y="14"/>
                  </a:lnTo>
                  <a:lnTo>
                    <a:pt x="14" y="17"/>
                  </a:lnTo>
                  <a:lnTo>
                    <a:pt x="12" y="11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005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AB9ACA88-B9C1-41CD-905E-FB60F748B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7522" y="2911248"/>
              <a:ext cx="57241" cy="54061"/>
            </a:xfrm>
            <a:custGeom>
              <a:avLst/>
              <a:gdLst>
                <a:gd name="T0" fmla="*/ 18 w 18"/>
                <a:gd name="T1" fmla="*/ 6 h 17"/>
                <a:gd name="T2" fmla="*/ 10 w 18"/>
                <a:gd name="T3" fmla="*/ 6 h 17"/>
                <a:gd name="T4" fmla="*/ 9 w 18"/>
                <a:gd name="T5" fmla="*/ 0 h 17"/>
                <a:gd name="T6" fmla="*/ 7 w 18"/>
                <a:gd name="T7" fmla="*/ 6 h 17"/>
                <a:gd name="T8" fmla="*/ 0 w 18"/>
                <a:gd name="T9" fmla="*/ 6 h 17"/>
                <a:gd name="T10" fmla="*/ 6 w 18"/>
                <a:gd name="T11" fmla="*/ 11 h 17"/>
                <a:gd name="T12" fmla="*/ 4 w 18"/>
                <a:gd name="T13" fmla="*/ 17 h 17"/>
                <a:gd name="T14" fmla="*/ 9 w 18"/>
                <a:gd name="T15" fmla="*/ 12 h 17"/>
                <a:gd name="T16" fmla="*/ 15 w 18"/>
                <a:gd name="T17" fmla="*/ 17 h 17"/>
                <a:gd name="T18" fmla="*/ 12 w 18"/>
                <a:gd name="T19" fmla="*/ 11 h 17"/>
                <a:gd name="T20" fmla="*/ 18 w 18"/>
                <a:gd name="T2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7">
                  <a:moveTo>
                    <a:pt x="18" y="6"/>
                  </a:moveTo>
                  <a:lnTo>
                    <a:pt x="10" y="6"/>
                  </a:lnTo>
                  <a:lnTo>
                    <a:pt x="9" y="0"/>
                  </a:lnTo>
                  <a:lnTo>
                    <a:pt x="7" y="6"/>
                  </a:lnTo>
                  <a:lnTo>
                    <a:pt x="0" y="6"/>
                  </a:lnTo>
                  <a:lnTo>
                    <a:pt x="6" y="11"/>
                  </a:lnTo>
                  <a:lnTo>
                    <a:pt x="4" y="17"/>
                  </a:lnTo>
                  <a:lnTo>
                    <a:pt x="9" y="12"/>
                  </a:lnTo>
                  <a:lnTo>
                    <a:pt x="15" y="17"/>
                  </a:lnTo>
                  <a:lnTo>
                    <a:pt x="12" y="11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A6B3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3573733" y="3099129"/>
            <a:ext cx="2412000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Peter CHOVAN</a:t>
            </a:r>
            <a:endParaRPr lang="en-US" sz="1400" b="1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T</a:t>
            </a:r>
            <a:r>
              <a:rPr lang="en-US" sz="1400" dirty="0">
                <a:solidFill>
                  <a:schemeClr val="bg1"/>
                </a:solidFill>
                <a:latin typeface="Futura Lt BT" panose="020B0402020204020303" pitchFamily="34" charset="0"/>
              </a:rPr>
              <a:t>: +352 4379 </a:t>
            </a:r>
            <a:r>
              <a:rPr lang="en-US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83729</a:t>
            </a:r>
            <a:endParaRPr lang="en-US" sz="1400" dirty="0">
              <a:solidFill>
                <a:schemeClr val="bg1"/>
              </a:solidFill>
              <a:latin typeface="Futura Lt BT" panose="020B04020202040203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Futura Lt BT" panose="020B0402020204020303" pitchFamily="34" charset="0"/>
              </a:rPr>
              <a:t>M: +</a:t>
            </a:r>
            <a:r>
              <a:rPr lang="en-US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352 691 284 766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p.chovan@eib.org</a:t>
            </a:r>
            <a:endParaRPr lang="en-US" sz="14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4800" y="247085"/>
            <a:ext cx="373127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rgbClr val="344152"/>
              </a:solidFill>
              <a:latin typeface="Futura Md BT" panose="020B0802020204020204" pitchFamily="34" charset="0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-15196" y="4478405"/>
            <a:ext cx="9180000" cy="0"/>
          </a:xfrm>
          <a:prstGeom prst="line">
            <a:avLst/>
          </a:prstGeom>
          <a:ln w="38100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89652" y="2633893"/>
            <a:ext cx="8564697" cy="3725531"/>
            <a:chOff x="129761" y="3091103"/>
            <a:chExt cx="8564697" cy="3577665"/>
          </a:xfrm>
        </p:grpSpPr>
        <p:sp>
          <p:nvSpPr>
            <p:cNvPr id="89" name="TextBox 88"/>
            <p:cNvSpPr txBox="1"/>
            <p:nvPr/>
          </p:nvSpPr>
          <p:spPr>
            <a:xfrm>
              <a:off x="289651" y="5397856"/>
              <a:ext cx="8244916" cy="127091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EIB </a:t>
              </a:r>
              <a:r>
                <a:rPr lang="sk-SK" sz="16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kancelária v</a:t>
              </a:r>
              <a:r>
                <a:rPr lang="en-US" sz="16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 </a:t>
              </a:r>
              <a:r>
                <a:rPr lang="sk-SK" sz="1600" b="1" dirty="0" smtClean="0">
                  <a:solidFill>
                    <a:srgbClr val="344152"/>
                  </a:solidFill>
                  <a:latin typeface="Futura Md BT" panose="020B0802020204020204" pitchFamily="34" charset="0"/>
                </a:rPr>
                <a:t>Prahe</a:t>
              </a:r>
              <a:endParaRPr lang="en-US" sz="1600" b="1" dirty="0">
                <a:solidFill>
                  <a:srgbClr val="344152"/>
                </a:solidFill>
                <a:latin typeface="Futura Md BT" panose="020B0802020204020204" pitchFamily="34" charset="0"/>
              </a:endParaRPr>
            </a:p>
            <a:p>
              <a:pPr algn="ctr"/>
              <a:endParaRPr lang="en-GB" sz="800" b="1" dirty="0" smtClean="0">
                <a:solidFill>
                  <a:srgbClr val="344152"/>
                </a:solidFill>
                <a:latin typeface="Futura Lt BT" panose="020B0402020204020303" pitchFamily="34" charset="0"/>
              </a:endParaRPr>
            </a:p>
            <a:p>
              <a:pPr algn="ctr"/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Vedúca kancelárie</a:t>
              </a:r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: </a:t>
              </a:r>
              <a:r>
                <a:rPr lang="sk-SK" sz="1400" b="1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Nathalie BINET</a:t>
              </a:r>
            </a:p>
            <a:p>
              <a:pPr algn="ctr"/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Inštitucionálne vzťahy: </a:t>
              </a:r>
              <a:r>
                <a:rPr lang="sk-SK" sz="1400" b="1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Andrea FERJENČÍKOVÁ</a:t>
              </a:r>
              <a:endParaRPr lang="en-GB" sz="1400" dirty="0">
                <a:solidFill>
                  <a:srgbClr val="344152"/>
                </a:solidFill>
                <a:latin typeface="Futura Lt BT" panose="020B0402020204020303" pitchFamily="34" charset="0"/>
              </a:endParaRPr>
            </a:p>
            <a:p>
              <a:pPr algn="ctr"/>
              <a:r>
                <a:rPr lang="sk-SK" sz="1400" dirty="0" err="1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Klimentská</a:t>
              </a:r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 46</a:t>
              </a:r>
              <a:r>
                <a:rPr lang="it-IT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, </a:t>
              </a:r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110 02</a:t>
              </a:r>
              <a:r>
                <a:rPr lang="it-IT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 </a:t>
              </a:r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Prah</a:t>
              </a:r>
              <a:r>
                <a:rPr lang="it-IT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a</a:t>
              </a:r>
              <a:r>
                <a:rPr lang="it-IT" sz="1400" dirty="0">
                  <a:solidFill>
                    <a:srgbClr val="344152"/>
                  </a:solidFill>
                  <a:latin typeface="Futura Lt BT" panose="020B0402020204020303" pitchFamily="34" charset="0"/>
                </a:rPr>
                <a:t>, </a:t>
              </a:r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Česká republika</a:t>
              </a:r>
              <a:endParaRPr lang="en-GB" sz="1400" dirty="0" smtClean="0">
                <a:solidFill>
                  <a:srgbClr val="344152"/>
                </a:solidFill>
                <a:latin typeface="Futura Lt BT" panose="020B0402020204020303" pitchFamily="34" charset="0"/>
              </a:endParaRPr>
            </a:p>
            <a:p>
              <a:pPr algn="ctr"/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Tel. </a:t>
              </a:r>
              <a:r>
                <a:rPr lang="en-GB" sz="1400" dirty="0">
                  <a:solidFill>
                    <a:srgbClr val="344152"/>
                  </a:solidFill>
                  <a:latin typeface="Futura Lt BT" panose="020B0402020204020303" pitchFamily="34" charset="0"/>
                </a:rPr>
                <a:t>+</a:t>
              </a:r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42</a:t>
              </a:r>
              <a:r>
                <a:rPr lang="sk-SK" sz="1400" dirty="0">
                  <a:solidFill>
                    <a:srgbClr val="344152"/>
                  </a:solidFill>
                  <a:latin typeface="Futura Lt BT" panose="020B0402020204020303" pitchFamily="34" charset="0"/>
                </a:rPr>
                <a:t>0</a:t>
              </a:r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 </a:t>
              </a:r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222 191 179</a:t>
              </a:r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 </a:t>
              </a:r>
              <a:r>
                <a:rPr lang="sk-SK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 </a:t>
              </a:r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Email: </a:t>
              </a:r>
              <a:r>
                <a:rPr lang="sk-SK" sz="1400" dirty="0" err="1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prague</a:t>
              </a:r>
              <a:r>
                <a:rPr lang="en-GB" sz="1400" dirty="0" smtClean="0">
                  <a:solidFill>
                    <a:srgbClr val="344152"/>
                  </a:solidFill>
                  <a:latin typeface="Futura Lt BT" panose="020B0402020204020303" pitchFamily="34" charset="0"/>
                </a:rPr>
                <a:t>@eib.org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29761" y="3091103"/>
              <a:ext cx="8564697" cy="32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  <a:latin typeface="Futura Md BT" panose="020B0802020204020204" pitchFamily="34" charset="0"/>
                </a:rPr>
                <a:t>EIB </a:t>
              </a:r>
              <a:r>
                <a:rPr lang="sk-SK" sz="1600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Financovanie verejného sektora</a:t>
              </a:r>
              <a:r>
                <a:rPr lang="en-US" sz="1600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, </a:t>
              </a:r>
              <a:r>
                <a:rPr lang="sk-SK" sz="1600" dirty="0" smtClean="0">
                  <a:solidFill>
                    <a:schemeClr val="bg1"/>
                  </a:solidFill>
                  <a:latin typeface="Futura Lt BT" panose="020B0402020204020303" pitchFamily="34" charset="0"/>
                </a:rPr>
                <a:t>Česká republika</a:t>
              </a:r>
              <a:endParaRPr lang="en-US" sz="900" b="1" dirty="0">
                <a:solidFill>
                  <a:schemeClr val="bg1"/>
                </a:solidFill>
                <a:latin typeface="Futura Md BT" panose="020B0802020204020204" pitchFamily="34" charset="0"/>
              </a:endParaRPr>
            </a:p>
          </p:txBody>
        </p:sp>
      </p:grpSp>
      <p:cxnSp>
        <p:nvCxnSpPr>
          <p:cNvPr id="86" name="Straight Connector 85"/>
          <p:cNvCxnSpPr/>
          <p:nvPr/>
        </p:nvCxnSpPr>
        <p:spPr>
          <a:xfrm>
            <a:off x="-15196" y="2268405"/>
            <a:ext cx="9180000" cy="0"/>
          </a:xfrm>
          <a:prstGeom prst="line">
            <a:avLst/>
          </a:prstGeom>
          <a:ln w="38100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 flipV="1">
            <a:off x="8372374" y="6154282"/>
            <a:ext cx="771626" cy="644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endParaRPr lang="en-US" sz="1100" b="1" dirty="0">
              <a:solidFill>
                <a:schemeClr val="bg1"/>
              </a:solidFill>
              <a:latin typeface="Futura Md BT" panose="020B08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1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2932-C90B-1948-AAB7-57D1E511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smtClean="0"/>
              <a:t>NAŠE PRIORITY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4C020-ADD9-B14C-A2F8-ED0707BDE37E}"/>
              </a:ext>
            </a:extLst>
          </p:cNvPr>
          <p:cNvSpPr txBox="1"/>
          <p:nvPr/>
        </p:nvSpPr>
        <p:spPr>
          <a:xfrm>
            <a:off x="710803" y="2244736"/>
            <a:ext cx="179012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50" b="1" dirty="0" smtClean="0">
                <a:solidFill>
                  <a:schemeClr val="bg1"/>
                </a:solidFill>
              </a:rPr>
              <a:t>IN</a:t>
            </a:r>
            <a:r>
              <a:rPr lang="sk-SK" sz="1650" b="1" dirty="0" smtClean="0">
                <a:solidFill>
                  <a:schemeClr val="bg1"/>
                </a:solidFill>
              </a:rPr>
              <a:t>OVÁCIE</a:t>
            </a:r>
            <a:r>
              <a:rPr lang="en-GB" sz="1650" b="1" dirty="0" smtClean="0">
                <a:solidFill>
                  <a:schemeClr val="bg1"/>
                </a:solidFill>
              </a:rPr>
              <a:t>, </a:t>
            </a:r>
            <a:r>
              <a:rPr lang="sk-SK" sz="1650" b="1" dirty="0" smtClean="0">
                <a:solidFill>
                  <a:schemeClr val="bg1"/>
                </a:solidFill>
              </a:rPr>
              <a:t>DIGITALIZÁCIA A ĽUDSKÝ KAPITÁL</a:t>
            </a:r>
            <a:endParaRPr lang="en-GB" sz="1650" b="1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BBB7292-CB10-0046-AFD3-E019EF8B7852}"/>
              </a:ext>
            </a:extLst>
          </p:cNvPr>
          <p:cNvSpPr/>
          <p:nvPr/>
        </p:nvSpPr>
        <p:spPr>
          <a:xfrm>
            <a:off x="789190" y="3407834"/>
            <a:ext cx="1633356" cy="1633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A68C9-7EDA-6A47-B2AF-2FEE9531469E}"/>
              </a:ext>
            </a:extLst>
          </p:cNvPr>
          <p:cNvSpPr txBox="1"/>
          <p:nvPr/>
        </p:nvSpPr>
        <p:spPr>
          <a:xfrm>
            <a:off x="710803" y="4426540"/>
            <a:ext cx="17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accent1"/>
                </a:solidFill>
              </a:rPr>
              <a:t>miliardy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A362B2-64D7-DD45-844F-2CA1D6730DF7}"/>
              </a:ext>
            </a:extLst>
          </p:cNvPr>
          <p:cNvSpPr txBox="1"/>
          <p:nvPr/>
        </p:nvSpPr>
        <p:spPr>
          <a:xfrm>
            <a:off x="632418" y="3684289"/>
            <a:ext cx="19469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25" dirty="0">
                <a:solidFill>
                  <a:schemeClr val="accent1"/>
                </a:solidFill>
              </a:rPr>
              <a:t>€</a:t>
            </a:r>
            <a:r>
              <a:rPr lang="en-GB" sz="5250" dirty="0">
                <a:solidFill>
                  <a:schemeClr val="accent1"/>
                </a:solidFill>
              </a:rPr>
              <a:t>20</a:t>
            </a:r>
            <a:r>
              <a:rPr lang="en-GB" sz="4125" dirty="0">
                <a:solidFill>
                  <a:schemeClr val="accent1"/>
                </a:solidFill>
              </a:rPr>
              <a:t>.70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0A3C046-0DB4-0146-9D2E-B2A2244D979B}"/>
              </a:ext>
            </a:extLst>
          </p:cNvPr>
          <p:cNvSpPr/>
          <p:nvPr/>
        </p:nvSpPr>
        <p:spPr>
          <a:xfrm>
            <a:off x="710803" y="2101850"/>
            <a:ext cx="1790129" cy="3271441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B0808B1-26E0-3D47-901E-1F93CE09131E}"/>
              </a:ext>
            </a:extLst>
          </p:cNvPr>
          <p:cNvSpPr/>
          <p:nvPr/>
        </p:nvSpPr>
        <p:spPr>
          <a:xfrm>
            <a:off x="2688225" y="2101850"/>
            <a:ext cx="1790129" cy="3271441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7D4BE5-80C8-2E4B-8F38-75ECAE2BF28D}"/>
              </a:ext>
            </a:extLst>
          </p:cNvPr>
          <p:cNvSpPr/>
          <p:nvPr/>
        </p:nvSpPr>
        <p:spPr>
          <a:xfrm>
            <a:off x="4665646" y="2101850"/>
            <a:ext cx="1790129" cy="3271441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8283AB-6A7F-B64B-B011-BCBE9E93BB40}"/>
              </a:ext>
            </a:extLst>
          </p:cNvPr>
          <p:cNvSpPr/>
          <p:nvPr/>
        </p:nvSpPr>
        <p:spPr>
          <a:xfrm>
            <a:off x="6643069" y="2101850"/>
            <a:ext cx="1790129" cy="3271441"/>
          </a:xfrm>
          <a:prstGeom prst="roundRect">
            <a:avLst>
              <a:gd name="adj" fmla="val 279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9E3DB5-67F9-7043-8E9A-5FA63EA9B8CB}"/>
              </a:ext>
            </a:extLst>
          </p:cNvPr>
          <p:cNvSpPr txBox="1"/>
          <p:nvPr/>
        </p:nvSpPr>
        <p:spPr>
          <a:xfrm>
            <a:off x="2688225" y="2244736"/>
            <a:ext cx="1790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50" b="1" dirty="0" smtClean="0">
                <a:solidFill>
                  <a:schemeClr val="bg1"/>
                </a:solidFill>
              </a:rPr>
              <a:t>UDRŽATEĽNÁ ENERGIA A PRÍRODNÉ ZDROJE</a:t>
            </a:r>
            <a:endParaRPr lang="en-GB" sz="1650" b="1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3CBFE5-4194-2B4D-8961-4C8222669671}"/>
              </a:ext>
            </a:extLst>
          </p:cNvPr>
          <p:cNvSpPr/>
          <p:nvPr/>
        </p:nvSpPr>
        <p:spPr>
          <a:xfrm>
            <a:off x="2766611" y="3407834"/>
            <a:ext cx="1633356" cy="1633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28CC2C-C627-3243-A121-787045E55D61}"/>
              </a:ext>
            </a:extLst>
          </p:cNvPr>
          <p:cNvSpPr txBox="1"/>
          <p:nvPr/>
        </p:nvSpPr>
        <p:spPr>
          <a:xfrm>
            <a:off x="2688225" y="4426540"/>
            <a:ext cx="17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accent1"/>
                </a:solidFill>
              </a:rPr>
              <a:t>miliardy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9B54140-6421-C149-A5A4-8A871E4082BC}"/>
              </a:ext>
            </a:extLst>
          </p:cNvPr>
          <p:cNvSpPr txBox="1"/>
          <p:nvPr/>
        </p:nvSpPr>
        <p:spPr>
          <a:xfrm>
            <a:off x="2688225" y="3684289"/>
            <a:ext cx="17901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25" dirty="0">
                <a:solidFill>
                  <a:schemeClr val="accent1"/>
                </a:solidFill>
              </a:rPr>
              <a:t>€</a:t>
            </a:r>
            <a:r>
              <a:rPr lang="en-GB" sz="5250" dirty="0">
                <a:solidFill>
                  <a:schemeClr val="accent1"/>
                </a:solidFill>
              </a:rPr>
              <a:t>15</a:t>
            </a:r>
            <a:r>
              <a:rPr lang="en-GB" sz="4125" dirty="0">
                <a:solidFill>
                  <a:schemeClr val="accent1"/>
                </a:solidFill>
              </a:rPr>
              <a:t>.38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437741-E2D7-4847-82D6-010E15830504}"/>
              </a:ext>
            </a:extLst>
          </p:cNvPr>
          <p:cNvSpPr txBox="1"/>
          <p:nvPr/>
        </p:nvSpPr>
        <p:spPr>
          <a:xfrm>
            <a:off x="4665646" y="2244736"/>
            <a:ext cx="17901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50" b="1" dirty="0" smtClean="0">
                <a:solidFill>
                  <a:schemeClr val="bg1"/>
                </a:solidFill>
              </a:rPr>
              <a:t>UDRŽATEĽNÉ MESTÁ A KRAJE</a:t>
            </a:r>
            <a:endParaRPr lang="en-GB" sz="1650" b="1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42BD91F-D43E-3749-BD57-698C2E4FE94A}"/>
              </a:ext>
            </a:extLst>
          </p:cNvPr>
          <p:cNvSpPr/>
          <p:nvPr/>
        </p:nvSpPr>
        <p:spPr>
          <a:xfrm>
            <a:off x="4744033" y="3407834"/>
            <a:ext cx="1633356" cy="1633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524FD4-2726-F746-80F7-A07DAE138F6B}"/>
              </a:ext>
            </a:extLst>
          </p:cNvPr>
          <p:cNvSpPr txBox="1"/>
          <p:nvPr/>
        </p:nvSpPr>
        <p:spPr>
          <a:xfrm>
            <a:off x="4665646" y="4426540"/>
            <a:ext cx="17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accent1"/>
                </a:solidFill>
              </a:rPr>
              <a:t>miliardy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6423FB-F17E-B846-B4AE-A181A73B0BC5}"/>
              </a:ext>
            </a:extLst>
          </p:cNvPr>
          <p:cNvSpPr txBox="1"/>
          <p:nvPr/>
        </p:nvSpPr>
        <p:spPr>
          <a:xfrm>
            <a:off x="4665646" y="3684289"/>
            <a:ext cx="17901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25" dirty="0">
                <a:solidFill>
                  <a:schemeClr val="accent1"/>
                </a:solidFill>
              </a:rPr>
              <a:t>€</a:t>
            </a:r>
            <a:r>
              <a:rPr lang="en-GB" sz="5250" dirty="0">
                <a:solidFill>
                  <a:schemeClr val="accent1"/>
                </a:solidFill>
              </a:rPr>
              <a:t>13</a:t>
            </a:r>
            <a:r>
              <a:rPr lang="en-GB" sz="4125" dirty="0">
                <a:solidFill>
                  <a:schemeClr val="accent1"/>
                </a:solidFill>
              </a:rPr>
              <a:t>.80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9F389E-2D71-AF4E-A1A6-7A936B19F008}"/>
              </a:ext>
            </a:extLst>
          </p:cNvPr>
          <p:cNvSpPr txBox="1"/>
          <p:nvPr/>
        </p:nvSpPr>
        <p:spPr>
          <a:xfrm>
            <a:off x="6643069" y="2244736"/>
            <a:ext cx="17901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650" b="1" dirty="0" smtClean="0">
                <a:solidFill>
                  <a:schemeClr val="bg1"/>
                </a:solidFill>
              </a:rPr>
              <a:t>MALÉ A STREDNE VEĽKÉ PODNIKY</a:t>
            </a:r>
            <a:endParaRPr lang="en-GB" sz="1650" b="1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94C1775-9BB1-FD49-A9CD-E390E002B12A}"/>
              </a:ext>
            </a:extLst>
          </p:cNvPr>
          <p:cNvSpPr/>
          <p:nvPr/>
        </p:nvSpPr>
        <p:spPr>
          <a:xfrm>
            <a:off x="6721455" y="3407834"/>
            <a:ext cx="1633356" cy="16333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BF3834-7EDB-F741-AC18-982627DD7992}"/>
              </a:ext>
            </a:extLst>
          </p:cNvPr>
          <p:cNvSpPr txBox="1"/>
          <p:nvPr/>
        </p:nvSpPr>
        <p:spPr>
          <a:xfrm>
            <a:off x="6643069" y="4426540"/>
            <a:ext cx="179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accent1"/>
                </a:solidFill>
              </a:rPr>
              <a:t>mili</a:t>
            </a:r>
            <a:r>
              <a:rPr lang="sk-SK" dirty="0" smtClean="0">
                <a:solidFill>
                  <a:schemeClr val="accent1"/>
                </a:solidFill>
              </a:rPr>
              <a:t>á</a:t>
            </a:r>
            <a:r>
              <a:rPr lang="en-GB" dirty="0" err="1" smtClean="0">
                <a:solidFill>
                  <a:schemeClr val="accent1"/>
                </a:solidFill>
              </a:rPr>
              <a:t>rd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DB5B73-0C7B-BF4A-93C2-EC76A3E54F22}"/>
              </a:ext>
            </a:extLst>
          </p:cNvPr>
          <p:cNvSpPr txBox="1"/>
          <p:nvPr/>
        </p:nvSpPr>
        <p:spPr>
          <a:xfrm>
            <a:off x="6643069" y="3684289"/>
            <a:ext cx="179012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25" dirty="0">
                <a:solidFill>
                  <a:schemeClr val="accent1"/>
                </a:solidFill>
              </a:rPr>
              <a:t>€</a:t>
            </a:r>
            <a:r>
              <a:rPr lang="en-GB" sz="5250" dirty="0">
                <a:solidFill>
                  <a:schemeClr val="accent1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6917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431370"/>
            <a:ext cx="7722394" cy="62791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EIB v </a:t>
            </a:r>
            <a:r>
              <a:rPr lang="cs-CZ" sz="2800" dirty="0" err="1" smtClean="0">
                <a:solidFill>
                  <a:srgbClr val="0070C0"/>
                </a:solidFill>
              </a:rPr>
              <a:t>českej</a:t>
            </a:r>
            <a:r>
              <a:rPr lang="cs-CZ" sz="2800" dirty="0" smtClean="0">
                <a:solidFill>
                  <a:srgbClr val="0070C0"/>
                </a:solidFill>
              </a:rPr>
              <a:t> </a:t>
            </a:r>
            <a:r>
              <a:rPr lang="cs-CZ" sz="2800" dirty="0" err="1" smtClean="0">
                <a:solidFill>
                  <a:srgbClr val="0070C0"/>
                </a:solidFill>
              </a:rPr>
              <a:t>republike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6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7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7894" y="1669598"/>
            <a:ext cx="8238051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 smtClean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5604" y="1332335"/>
            <a:ext cx="7639446" cy="469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90000"/>
              </a:lnSpc>
            </a:pPr>
            <a:r>
              <a:rPr lang="en-US" sz="165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sk-SK" sz="1650" b="1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ilná</a:t>
            </a:r>
            <a:r>
              <a:rPr lang="sk-SK" sz="165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prítomnosť</a:t>
            </a:r>
            <a:r>
              <a:rPr lang="en-US" sz="165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Banka je aktívna v Českej republike od roku 199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od kedy EIB podpísala v Českej republike celkom EUR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mld.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úverov. Priemerná ročná výška úverov EIB v ČR za ostatných </a:t>
            </a:r>
            <a:r>
              <a:rPr lang="sk-SK" sz="165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rokov predstavuje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971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US" sz="165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sk-SK" sz="165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roku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2021</a:t>
            </a:r>
            <a:r>
              <a:rPr lang="sk-SK" sz="165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bolo podpísaných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935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m.</a:t>
            </a:r>
          </a:p>
          <a:p>
            <a:pPr defTabSz="914400">
              <a:lnSpc>
                <a:spcPct val="90000"/>
              </a:lnSpc>
              <a:spcAft>
                <a:spcPts val="1200"/>
              </a:spcAft>
            </a:pPr>
            <a:endParaRPr lang="en-US" sz="1650" dirty="0" smtClean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914400">
              <a:lnSpc>
                <a:spcPct val="90000"/>
              </a:lnSpc>
            </a:pPr>
            <a:r>
              <a:rPr lang="sk-SK" sz="165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Klienti</a:t>
            </a:r>
            <a:r>
              <a:rPr lang="en-US" sz="165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Česká republika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najväčší klient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EIB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 úvermi vo výške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2.24mld.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kraje, mestá, všetky hlavné bankové skupiny a súkromné a verejné spoločnosti 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ČEPS, </a:t>
            </a:r>
            <a:r>
              <a:rPr lang="sk-SK" sz="165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a.s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., ČD Cargo, </a:t>
            </a:r>
            <a:r>
              <a:rPr lang="sk-SK" sz="165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a.s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., ČEZ, </a:t>
            </a:r>
            <a:r>
              <a:rPr lang="sk-SK" sz="165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a.s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sk-SK" sz="165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Plzeňské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městské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dopravní podniky, </a:t>
            </a:r>
            <a:r>
              <a:rPr lang="sk-SK" sz="165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a.s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US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algn="just">
              <a:defRPr/>
            </a:pPr>
            <a:endParaRPr lang="en-GB" sz="1650" dirty="0" smtClean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sk-SK" sz="165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Mestá a kraje</a:t>
            </a:r>
            <a:r>
              <a:rPr lang="en-GB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EIB je priamym partnerom miestnych samospráv</a:t>
            </a:r>
            <a:r>
              <a:rPr lang="en-GB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GB" sz="165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5600" lvl="1" indent="0" algn="just">
              <a:buNone/>
              <a:defRPr/>
            </a:pP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Hlavné mesto Praha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1.1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sk-SK" sz="140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ld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päť úverov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investičné úvery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sz="140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5600" lvl="1" indent="0" algn="just">
              <a:buNone/>
              <a:defRPr/>
            </a:pP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Štatutárne mesto Brno</a:t>
            </a:r>
            <a:r>
              <a:rPr lang="en-GB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200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dva úvery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multi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</a:t>
            </a:r>
            <a:r>
              <a:rPr lang="sk-SK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tor</a:t>
            </a:r>
            <a:r>
              <a:rPr lang="sk-SK" sz="140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ové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rámce)</a:t>
            </a:r>
            <a:endParaRPr lang="en-GB" sz="140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5600" lvl="1" indent="0" algn="just">
              <a:spcAft>
                <a:spcPts val="300"/>
              </a:spcAft>
              <a:buNone/>
              <a:defRPr/>
            </a:pP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Štatutárne mesto Ostrava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121.6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jeden úver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multi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se</a:t>
            </a:r>
            <a:r>
              <a:rPr lang="sk-SK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tor</a:t>
            </a:r>
            <a:r>
              <a:rPr lang="sk-SK" sz="140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ový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rámec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sz="140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5600" lvl="1" indent="0" algn="just">
              <a:buNone/>
              <a:defRPr/>
            </a:pP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Štatutárne mesto Plzeň</a:t>
            </a:r>
            <a:r>
              <a:rPr lang="en-GB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128.6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tri úvery 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k-SK" sz="1400" dirty="0" err="1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multi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-sektorové rámce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sz="140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5600" lvl="1" indent="0" algn="just">
              <a:spcAft>
                <a:spcPts val="600"/>
              </a:spcAft>
              <a:buNone/>
              <a:defRPr/>
            </a:pPr>
            <a:r>
              <a:rPr lang="sk-SK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Štatutárne mesto Olomouc</a:t>
            </a:r>
            <a:r>
              <a:rPr lang="en-GB" sz="1400" b="1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EUR 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en-GB" sz="140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, (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multi</a:t>
            </a:r>
            <a:r>
              <a:rPr lang="sk-SK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-sektorový rámec</a:t>
            </a:r>
            <a:r>
              <a:rPr lang="en-GB" sz="140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GB" sz="140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endParaRPr lang="sk-SK" sz="1650" dirty="0" smtClean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spcAft>
                <a:spcPts val="600"/>
              </a:spcAft>
              <a:defRPr/>
            </a:pPr>
            <a:r>
              <a:rPr lang="sk-SK" sz="1650" dirty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Ú</a:t>
            </a:r>
            <a:r>
              <a:rPr lang="sk-SK" sz="1650" dirty="0" smtClean="0">
                <a:solidFill>
                  <a:srgbClr val="0070C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very sa zameriavajú na zlepšovanie krajskej a mestskej infraštruktúry, obvykle dopravu, sociálnu oblasť, vzdelávanie, kultúru a verejné budovy.</a:t>
            </a:r>
            <a:endParaRPr lang="de-CH" sz="165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431370"/>
            <a:ext cx="7722394" cy="83228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EIB </a:t>
            </a:r>
            <a:r>
              <a:rPr lang="sk-SK" sz="2800" dirty="0" smtClean="0">
                <a:solidFill>
                  <a:srgbClr val="0070C0"/>
                </a:solidFill>
              </a:rPr>
              <a:t>financovanie pre mestá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rgbClr val="0070C0"/>
                </a:solidFill>
              </a:rPr>
              <a:t>6</a:t>
            </a:r>
            <a:endParaRPr lang="en-GB" sz="225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rgbClr val="0070C0"/>
                </a:solidFill>
              </a:rPr>
              <a:t>7</a:t>
            </a:r>
            <a:endParaRPr lang="en-GB" sz="2250" dirty="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7894" y="1669598"/>
            <a:ext cx="8238051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 smtClean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rgbClr val="0070C0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FA86727-173F-463E-B206-64E96BE98EFD}"/>
              </a:ext>
            </a:extLst>
          </p:cNvPr>
          <p:cNvSpPr txBox="1">
            <a:spLocks/>
          </p:cNvSpPr>
          <p:nvPr/>
        </p:nvSpPr>
        <p:spPr>
          <a:xfrm>
            <a:off x="8647690" y="6342338"/>
            <a:ext cx="3707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A83AF-AB7A-4B99-B737-1EBED37E7AB5}" type="slidenum">
              <a:rPr lang="en-GB" smtClean="0">
                <a:solidFill>
                  <a:srgbClr val="0070C0"/>
                </a:solidFill>
              </a:rPr>
              <a:pPr/>
              <a:t>4</a:t>
            </a:fld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111868" y="2655551"/>
            <a:ext cx="2336418" cy="24468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Investičné</a:t>
            </a:r>
            <a:r>
              <a:rPr lang="cs-CZ" altLang="en-US" sz="105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úvery</a:t>
            </a:r>
            <a:endParaRPr lang="cs-CZ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60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Mestá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komunálne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spoločnosti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(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verejné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služby)</a:t>
            </a: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i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Náklady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konkrétnej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investície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, obvykle realizované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po dobu až 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3-4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rokov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 smtClean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Banka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EU obvykle kryje až 50% celkových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nákladov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projektu,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ktoré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obvykle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začínajú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od EUR 25m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2717" y="1833983"/>
            <a:ext cx="6035571" cy="27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350" dirty="0" smtClean="0">
                <a:solidFill>
                  <a:srgbClr val="0070C0"/>
                </a:solidFill>
              </a:rPr>
              <a:t>Priame f</a:t>
            </a:r>
            <a:r>
              <a:rPr lang="en-US" sz="1350" dirty="0" err="1" smtClean="0">
                <a:solidFill>
                  <a:srgbClr val="0070C0"/>
                </a:solidFill>
              </a:rPr>
              <a:t>inanc</a:t>
            </a:r>
            <a:r>
              <a:rPr lang="cs-CZ" sz="1350" dirty="0" err="1" smtClean="0">
                <a:solidFill>
                  <a:srgbClr val="0070C0"/>
                </a:solidFill>
              </a:rPr>
              <a:t>ovanie</a:t>
            </a:r>
            <a:r>
              <a:rPr lang="cs-CZ" sz="1350" dirty="0" smtClean="0">
                <a:solidFill>
                  <a:srgbClr val="0070C0"/>
                </a:solidFill>
              </a:rPr>
              <a:t> </a:t>
            </a:r>
            <a:r>
              <a:rPr lang="cs-CZ" sz="1350" dirty="0">
                <a:solidFill>
                  <a:srgbClr val="0070C0"/>
                </a:solidFill>
              </a:rPr>
              <a:t>dostupné </a:t>
            </a:r>
            <a:r>
              <a:rPr lang="cs-CZ" sz="1350" dirty="0" err="1" smtClean="0">
                <a:solidFill>
                  <a:srgbClr val="0070C0"/>
                </a:solidFill>
              </a:rPr>
              <a:t>pre</a:t>
            </a:r>
            <a:r>
              <a:rPr lang="cs-CZ" sz="1350" dirty="0" smtClean="0">
                <a:solidFill>
                  <a:srgbClr val="0070C0"/>
                </a:solidFill>
              </a:rPr>
              <a:t> </a:t>
            </a:r>
            <a:r>
              <a:rPr lang="cs-CZ" sz="1350" dirty="0" err="1" smtClean="0">
                <a:solidFill>
                  <a:srgbClr val="0070C0"/>
                </a:solidFill>
              </a:rPr>
              <a:t>mestá</a:t>
            </a:r>
            <a:r>
              <a:rPr lang="cs-CZ" sz="1350" dirty="0" smtClean="0">
                <a:solidFill>
                  <a:srgbClr val="0070C0"/>
                </a:solidFill>
              </a:rPr>
              <a:t> </a:t>
            </a:r>
            <a:r>
              <a:rPr lang="cs-CZ" sz="1350" dirty="0" err="1" smtClean="0">
                <a:solidFill>
                  <a:srgbClr val="0070C0"/>
                </a:solidFill>
              </a:rPr>
              <a:t>zo</a:t>
            </a:r>
            <a:r>
              <a:rPr lang="cs-CZ" sz="1350" dirty="0" smtClean="0">
                <a:solidFill>
                  <a:srgbClr val="0070C0"/>
                </a:solidFill>
              </a:rPr>
              <a:t> </a:t>
            </a:r>
            <a:r>
              <a:rPr lang="cs-CZ" sz="1350" dirty="0">
                <a:solidFill>
                  <a:srgbClr val="0070C0"/>
                </a:solidFill>
              </a:rPr>
              <a:t>strany EIB</a:t>
            </a:r>
            <a:endParaRPr lang="en-GB" sz="1350" dirty="0">
              <a:solidFill>
                <a:srgbClr val="0070C0"/>
              </a:solidFill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546151" y="2662064"/>
            <a:ext cx="2477609" cy="22852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b="1" dirty="0">
                <a:solidFill>
                  <a:srgbClr val="0070C0"/>
                </a:solidFill>
                <a:latin typeface="+mn-lt"/>
              </a:rPr>
              <a:t>Rámcové </a:t>
            </a: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úvery</a:t>
            </a: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altLang="en-US" sz="60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sk-SK" altLang="en-US" sz="1050" dirty="0" smtClean="0">
                <a:solidFill>
                  <a:srgbClr val="0070C0"/>
                </a:solidFill>
                <a:latin typeface="+mn-lt"/>
              </a:rPr>
              <a:t>Mestá</a:t>
            </a:r>
            <a:r>
              <a:rPr lang="en-US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endParaRPr lang="en-US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err="1">
                <a:solidFill>
                  <a:srgbClr val="0070C0"/>
                </a:solidFill>
                <a:latin typeface="+mn-lt"/>
              </a:rPr>
              <a:t>komunálne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>
                <a:solidFill>
                  <a:srgbClr val="0070C0"/>
                </a:solidFill>
                <a:latin typeface="+mn-lt"/>
              </a:rPr>
              <a:t>spoločnosti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 (</a:t>
            </a:r>
            <a:r>
              <a:rPr lang="cs-CZ" altLang="en-US" sz="1050" dirty="0" err="1">
                <a:solidFill>
                  <a:srgbClr val="0070C0"/>
                </a:solidFill>
                <a:latin typeface="+mn-lt"/>
              </a:rPr>
              <a:t>verejné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 služby)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sk-SK" altLang="en-US" sz="1050" dirty="0">
                <a:solidFill>
                  <a:srgbClr val="0070C0"/>
                </a:solidFill>
                <a:latin typeface="+mn-lt"/>
              </a:rPr>
              <a:t>N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áklady</a:t>
            </a:r>
            <a:r>
              <a:rPr lang="en-US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1050" dirty="0">
                <a:solidFill>
                  <a:srgbClr val="0070C0"/>
                </a:solidFill>
                <a:latin typeface="+mn-lt"/>
              </a:rPr>
              <a:t>(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obvykle po dobu 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do 4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rokov</a:t>
            </a:r>
            <a:r>
              <a:rPr lang="en-US" altLang="en-US" sz="1050" dirty="0" smtClean="0">
                <a:solidFill>
                  <a:srgbClr val="0070C0"/>
                </a:solidFill>
                <a:latin typeface="+mn-lt"/>
              </a:rPr>
              <a:t>)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viac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-ročného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investičného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programu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mesta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en-US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n-US" altLang="en-US" sz="1050" dirty="0">
                <a:solidFill>
                  <a:srgbClr val="0070C0"/>
                </a:solidFill>
                <a:latin typeface="+mn-lt"/>
              </a:rPr>
              <a:t> EIB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kryje až </a:t>
            </a:r>
            <a:r>
              <a:rPr lang="en-US" altLang="en-US" sz="1050" dirty="0">
                <a:solidFill>
                  <a:srgbClr val="0070C0"/>
                </a:solidFill>
                <a:latin typeface="+mn-lt"/>
              </a:rPr>
              <a:t>50%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nákladov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programu</a:t>
            </a:r>
            <a:r>
              <a:rPr lang="en-US" altLang="en-US" sz="1050" dirty="0">
                <a:solidFill>
                  <a:srgbClr val="0070C0"/>
                </a:solidFill>
                <a:latin typeface="+mn-lt"/>
              </a:rPr>
              <a:t>,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ktoré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obvykle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začínajú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od 25</a:t>
            </a:r>
            <a:r>
              <a:rPr lang="en-US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1050" dirty="0">
                <a:solidFill>
                  <a:srgbClr val="0070C0"/>
                </a:solidFill>
                <a:latin typeface="+mn-lt"/>
              </a:rPr>
              <a:t>m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i</a:t>
            </a:r>
            <a:r>
              <a:rPr lang="en-US" altLang="en-US" sz="1050" dirty="0" smtClean="0">
                <a:solidFill>
                  <a:srgbClr val="0070C0"/>
                </a:solidFill>
                <a:latin typeface="+mn-lt"/>
              </a:rPr>
              <a:t>lion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ov EUR</a:t>
            </a:r>
            <a:endParaRPr lang="en-US" altLang="en-US" sz="105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154728" y="2361796"/>
            <a:ext cx="250698" cy="180691"/>
          </a:xfrm>
          <a:prstGeom prst="downArrow">
            <a:avLst/>
          </a:prstGeom>
          <a:solidFill>
            <a:srgbClr val="FFD400"/>
          </a:solidFill>
          <a:ln>
            <a:solidFill>
              <a:srgbClr val="FDC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0070C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7C1B84-DFD4-47D7-ABC0-9745631ABE30}"/>
              </a:ext>
            </a:extLst>
          </p:cNvPr>
          <p:cNvGrpSpPr/>
          <p:nvPr/>
        </p:nvGrpSpPr>
        <p:grpSpPr>
          <a:xfrm>
            <a:off x="2827309" y="2157488"/>
            <a:ext cx="3266387" cy="0"/>
            <a:chOff x="50800" y="5200393"/>
            <a:chExt cx="5806909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C2C5356-F758-43C9-866B-E95606B9E3AA}"/>
                </a:ext>
              </a:extLst>
            </p:cNvPr>
            <p:cNvCxnSpPr>
              <a:cxnSpLocks/>
            </p:cNvCxnSpPr>
            <p:nvPr/>
          </p:nvCxnSpPr>
          <p:spPr>
            <a:xfrm>
              <a:off x="50800" y="5200393"/>
              <a:ext cx="4551680" cy="0"/>
            </a:xfrm>
            <a:prstGeom prst="line">
              <a:avLst/>
            </a:prstGeom>
            <a:ln w="57150" cap="rnd">
              <a:solidFill>
                <a:srgbClr val="005B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251361C-F017-43BF-86CB-24EEB075B6D2}"/>
                </a:ext>
              </a:extLst>
            </p:cNvPr>
            <p:cNvCxnSpPr>
              <a:cxnSpLocks/>
            </p:cNvCxnSpPr>
            <p:nvPr/>
          </p:nvCxnSpPr>
          <p:spPr>
            <a:xfrm>
              <a:off x="4762500" y="5200393"/>
              <a:ext cx="1095209" cy="0"/>
            </a:xfrm>
            <a:prstGeom prst="line">
              <a:avLst/>
            </a:prstGeom>
            <a:ln w="57150" cap="rnd">
              <a:solidFill>
                <a:srgbClr val="F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46734" y="2657680"/>
            <a:ext cx="1481482" cy="276998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050" b="1" dirty="0" err="1">
                <a:solidFill>
                  <a:srgbClr val="0070C0"/>
                </a:solidFill>
                <a:latin typeface="+mn-lt"/>
              </a:rPr>
              <a:t>Produ</a:t>
            </a:r>
            <a:r>
              <a:rPr lang="cs-CZ" altLang="en-US" sz="1050" b="1" dirty="0">
                <a:solidFill>
                  <a:srgbClr val="0070C0"/>
                </a:solidFill>
                <a:latin typeface="+mn-lt"/>
              </a:rPr>
              <a:t>k</a:t>
            </a:r>
            <a:r>
              <a:rPr lang="en-US" altLang="en-US" sz="1050" b="1" dirty="0">
                <a:solidFill>
                  <a:srgbClr val="0070C0"/>
                </a:solidFill>
                <a:latin typeface="+mn-lt"/>
              </a:rPr>
              <a:t>t: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60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Príjemca</a:t>
            </a:r>
            <a:r>
              <a:rPr lang="en-US" altLang="en-US" sz="1050" b="1" dirty="0" smtClean="0">
                <a:solidFill>
                  <a:srgbClr val="0070C0"/>
                </a:solidFill>
                <a:latin typeface="+mn-lt"/>
              </a:rPr>
              <a:t>:</a:t>
            </a: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Čo</a:t>
            </a:r>
            <a:r>
              <a:rPr lang="en-US" altLang="en-US" sz="1050" b="1" dirty="0" smtClean="0">
                <a:solidFill>
                  <a:srgbClr val="0070C0"/>
                </a:solidFill>
                <a:latin typeface="+mn-lt"/>
              </a:rPr>
              <a:t>:</a:t>
            </a: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Veľkosť</a:t>
            </a:r>
            <a:r>
              <a:rPr lang="en-US" altLang="en-US" sz="1050" b="1" dirty="0" smtClean="0">
                <a:solidFill>
                  <a:srgbClr val="0070C0"/>
                </a:solidFill>
                <a:latin typeface="+mn-lt"/>
              </a:rPr>
              <a:t>:</a:t>
            </a: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050" b="1" dirty="0" smtClean="0">
                <a:solidFill>
                  <a:srgbClr val="0070C0"/>
                </a:solidFill>
                <a:latin typeface="+mn-lt"/>
              </a:rPr>
              <a:t>EU</a:t>
            </a:r>
            <a:r>
              <a:rPr lang="sk-SK" altLang="en-US" sz="105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en-US" sz="1050" b="1" dirty="0" smtClean="0">
                <a:solidFill>
                  <a:srgbClr val="0070C0"/>
                </a:solidFill>
                <a:latin typeface="+mn-lt"/>
              </a:rPr>
              <a:t>f</a:t>
            </a:r>
            <a:r>
              <a:rPr lang="sk-SK" altLang="en-US" sz="1050" b="1" dirty="0" err="1" smtClean="0">
                <a:solidFill>
                  <a:srgbClr val="0070C0"/>
                </a:solidFill>
                <a:latin typeface="+mn-lt"/>
              </a:rPr>
              <a:t>inancovanie</a:t>
            </a:r>
            <a:r>
              <a:rPr lang="en-US" altLang="en-US" sz="1050" b="1" dirty="0" smtClean="0">
                <a:solidFill>
                  <a:srgbClr val="0070C0"/>
                </a:solidFill>
                <a:latin typeface="+mn-lt"/>
              </a:rPr>
              <a:t>:</a:t>
            </a:r>
            <a:endParaRPr lang="en-US" altLang="en-US" sz="105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4692494" y="2361795"/>
            <a:ext cx="250698" cy="180691"/>
          </a:xfrm>
          <a:prstGeom prst="downArrow">
            <a:avLst/>
          </a:prstGeom>
          <a:solidFill>
            <a:srgbClr val="FFD400"/>
          </a:solidFill>
          <a:ln>
            <a:solidFill>
              <a:srgbClr val="FDC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0070C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3D9F20-A9BB-42F1-9D18-AFDE46710BB4}"/>
              </a:ext>
            </a:extLst>
          </p:cNvPr>
          <p:cNvCxnSpPr>
            <a:cxnSpLocks/>
          </p:cNvCxnSpPr>
          <p:nvPr/>
        </p:nvCxnSpPr>
        <p:spPr>
          <a:xfrm>
            <a:off x="3497867" y="2546326"/>
            <a:ext cx="10711" cy="2451843"/>
          </a:xfrm>
          <a:prstGeom prst="line">
            <a:avLst/>
          </a:prstGeom>
          <a:ln w="28575" cap="rnd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6190809" y="2655551"/>
            <a:ext cx="2477609" cy="22852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b="1" dirty="0">
                <a:solidFill>
                  <a:srgbClr val="0070C0"/>
                </a:solidFill>
                <a:latin typeface="+mn-lt"/>
              </a:rPr>
              <a:t>PPP / </a:t>
            </a: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podsúvahové</a:t>
            </a:r>
            <a:r>
              <a:rPr lang="cs-CZ" altLang="en-US" sz="105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b="1" dirty="0" err="1" smtClean="0">
                <a:solidFill>
                  <a:srgbClr val="0070C0"/>
                </a:solidFill>
                <a:latin typeface="+mn-lt"/>
              </a:rPr>
              <a:t>financovanie</a:t>
            </a:r>
            <a:r>
              <a:rPr lang="cs-CZ" altLang="en-US" sz="1050" b="1" dirty="0" smtClean="0">
                <a:solidFill>
                  <a:srgbClr val="0070C0"/>
                </a:solidFill>
                <a:latin typeface="+mn-lt"/>
              </a:rPr>
              <a:t> </a:t>
            </a:r>
            <a:endParaRPr lang="cs-CZ" altLang="en-US" sz="1050" b="1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60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err="1">
                <a:solidFill>
                  <a:srgbClr val="0070C0"/>
                </a:solidFill>
                <a:latin typeface="+mn-lt"/>
              </a:rPr>
              <a:t>M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iestne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orgány,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a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záujemcovia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zo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súkromného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sektora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Účelovo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vytvorená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štruktúra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projektu s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dlhodobou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perspektívou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penažných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tokov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cs-CZ" altLang="en-US" sz="1050" dirty="0">
              <a:solidFill>
                <a:srgbClr val="0070C0"/>
              </a:solidFill>
              <a:latin typeface="+mn-lt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cs-CZ" altLang="en-US" sz="1050" dirty="0">
                <a:solidFill>
                  <a:srgbClr val="0070C0"/>
                </a:solidFill>
                <a:latin typeface="+mn-lt"/>
              </a:rPr>
              <a:t> EIB financuje až 50 % projektu 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s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minimálnou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en-US" sz="1050" dirty="0" err="1" smtClean="0">
                <a:solidFill>
                  <a:srgbClr val="0070C0"/>
                </a:solidFill>
                <a:latin typeface="+mn-lt"/>
              </a:rPr>
              <a:t>velikosťou</a:t>
            </a:r>
            <a:r>
              <a:rPr lang="cs-CZ" altLang="en-US" sz="1050" dirty="0" smtClean="0">
                <a:solidFill>
                  <a:srgbClr val="0070C0"/>
                </a:solidFill>
                <a:latin typeface="+mn-lt"/>
              </a:rPr>
              <a:t> od EUR 50m</a:t>
            </a:r>
            <a:endParaRPr lang="cs-CZ" altLang="en-US" sz="1050" dirty="0">
              <a:solidFill>
                <a:srgbClr val="0070C0"/>
              </a:solidFill>
              <a:latin typeface="+mn-lt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3D9F20-A9BB-42F1-9D18-AFDE46710BB4}"/>
              </a:ext>
            </a:extLst>
          </p:cNvPr>
          <p:cNvCxnSpPr>
            <a:cxnSpLocks/>
          </p:cNvCxnSpPr>
          <p:nvPr/>
        </p:nvCxnSpPr>
        <p:spPr>
          <a:xfrm>
            <a:off x="6127108" y="2546326"/>
            <a:ext cx="10711" cy="2451843"/>
          </a:xfrm>
          <a:prstGeom prst="line">
            <a:avLst/>
          </a:prstGeom>
          <a:ln w="28575" cap="rnd">
            <a:solidFill>
              <a:srgbClr val="FF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7304264" y="2361795"/>
            <a:ext cx="250698" cy="180691"/>
          </a:xfrm>
          <a:prstGeom prst="downArrow">
            <a:avLst/>
          </a:prstGeom>
          <a:solidFill>
            <a:srgbClr val="FFD400"/>
          </a:solidFill>
          <a:ln>
            <a:solidFill>
              <a:srgbClr val="FDC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87498" y="5167221"/>
            <a:ext cx="70001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en-US" sz="1050" dirty="0" smtClean="0">
                <a:solidFill>
                  <a:srgbClr val="0070C0"/>
                </a:solidFill>
              </a:rPr>
              <a:t>Financovanie EIB </a:t>
            </a:r>
            <a:r>
              <a:rPr lang="sk-SK" altLang="en-US" sz="1050" dirty="0">
                <a:solidFill>
                  <a:srgbClr val="0070C0"/>
                </a:solidFill>
              </a:rPr>
              <a:t>je </a:t>
            </a:r>
            <a:r>
              <a:rPr lang="sk-SK" altLang="en-US" sz="1050" dirty="0" smtClean="0">
                <a:solidFill>
                  <a:srgbClr val="0070C0"/>
                </a:solidFill>
              </a:rPr>
              <a:t>kompatibilné </a:t>
            </a:r>
            <a:r>
              <a:rPr lang="sk-SK" altLang="en-US" sz="1050" dirty="0">
                <a:solidFill>
                  <a:srgbClr val="0070C0"/>
                </a:solidFill>
              </a:rPr>
              <a:t>s </a:t>
            </a:r>
            <a:r>
              <a:rPr lang="sk-SK" altLang="en-US" sz="1050" dirty="0" smtClean="0">
                <a:solidFill>
                  <a:srgbClr val="0070C0"/>
                </a:solidFill>
              </a:rPr>
              <a:t>grantmi </a:t>
            </a:r>
            <a:r>
              <a:rPr lang="sk-SK" altLang="en-US" sz="1050" dirty="0">
                <a:solidFill>
                  <a:srgbClr val="0070C0"/>
                </a:solidFill>
              </a:rPr>
              <a:t>EU  - a to až do </a:t>
            </a:r>
            <a:r>
              <a:rPr lang="sk-SK" altLang="en-US" sz="1050" dirty="0" smtClean="0">
                <a:solidFill>
                  <a:srgbClr val="0070C0"/>
                </a:solidFill>
              </a:rPr>
              <a:t>výšky </a:t>
            </a:r>
            <a:r>
              <a:rPr lang="sk-SK" altLang="en-US" sz="1050" dirty="0">
                <a:solidFill>
                  <a:srgbClr val="0070C0"/>
                </a:solidFill>
              </a:rPr>
              <a:t>90 % </a:t>
            </a:r>
            <a:r>
              <a:rPr lang="sk-SK" altLang="en-US" sz="1050" dirty="0" smtClean="0">
                <a:solidFill>
                  <a:srgbClr val="0070C0"/>
                </a:solidFill>
              </a:rPr>
              <a:t>nákladov </a:t>
            </a:r>
            <a:r>
              <a:rPr lang="sk-SK" altLang="en-US" sz="1050" dirty="0">
                <a:solidFill>
                  <a:srgbClr val="0070C0"/>
                </a:solidFill>
              </a:rPr>
              <a:t>projektu v </a:t>
            </a:r>
            <a:r>
              <a:rPr lang="sk-SK" altLang="en-US" sz="1050" dirty="0" err="1">
                <a:solidFill>
                  <a:srgbClr val="0070C0"/>
                </a:solidFill>
              </a:rPr>
              <a:t>regionech</a:t>
            </a:r>
            <a:r>
              <a:rPr lang="sk-SK" altLang="en-US" sz="1050" dirty="0">
                <a:solidFill>
                  <a:srgbClr val="0070C0"/>
                </a:solidFill>
              </a:rPr>
              <a:t> </a:t>
            </a:r>
            <a:r>
              <a:rPr lang="sk-SK" altLang="en-US" sz="1050" dirty="0" smtClean="0">
                <a:solidFill>
                  <a:srgbClr val="0070C0"/>
                </a:solidFill>
              </a:rPr>
              <a:t>súdržnosti </a:t>
            </a:r>
            <a:r>
              <a:rPr lang="sk-SK" altLang="en-US" sz="1050" dirty="0">
                <a:solidFill>
                  <a:srgbClr val="0070C0"/>
                </a:solidFill>
              </a:rPr>
              <a:t>a 70 % mimo </a:t>
            </a:r>
            <a:r>
              <a:rPr lang="sk-SK" altLang="en-US" sz="1050" dirty="0" smtClean="0">
                <a:solidFill>
                  <a:srgbClr val="0070C0"/>
                </a:solidFill>
              </a:rPr>
              <a:t>nich.</a:t>
            </a:r>
            <a:endParaRPr lang="en-US" altLang="en-US" sz="105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01" y="529345"/>
            <a:ext cx="8332783" cy="550156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Proje</a:t>
            </a:r>
            <a:r>
              <a:rPr lang="sk-SK" sz="2800" dirty="0" err="1" smtClean="0">
                <a:solidFill>
                  <a:srgbClr val="0070C0"/>
                </a:solidFill>
              </a:rPr>
              <a:t>kty</a:t>
            </a:r>
            <a:r>
              <a:rPr lang="sk-SK" sz="2800" dirty="0" smtClean="0">
                <a:solidFill>
                  <a:srgbClr val="0070C0"/>
                </a:solidFill>
              </a:rPr>
              <a:t> podporené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EIB </a:t>
            </a:r>
            <a:r>
              <a:rPr lang="sk-SK" sz="2800" dirty="0" smtClean="0">
                <a:solidFill>
                  <a:srgbClr val="0070C0"/>
                </a:solidFill>
              </a:rPr>
              <a:t>v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sk-SK" sz="2800" dirty="0" smtClean="0">
                <a:solidFill>
                  <a:srgbClr val="0070C0"/>
                </a:solidFill>
              </a:rPr>
              <a:t>Českej Republike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6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7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752" y="5498982"/>
            <a:ext cx="2542248" cy="526914"/>
          </a:xfrm>
          <a:prstGeom prst="rect">
            <a:avLst/>
          </a:prstGeom>
          <a:solidFill>
            <a:srgbClr val="44546A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Suma financovania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: </a:t>
            </a:r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CZK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 2m</a:t>
            </a:r>
            <a:r>
              <a:rPr lang="sk-SK" sz="1000" dirty="0" err="1" smtClean="0">
                <a:solidFill>
                  <a:srgbClr val="FFD400"/>
                </a:solidFill>
                <a:latin typeface="Futura Lt BT" panose="020B0402020204020303" pitchFamily="34" charset="0"/>
              </a:rPr>
              <a:t>ld</a:t>
            </a:r>
            <a:endParaRPr lang="en-US" sz="1000" dirty="0" smtClean="0">
              <a:solidFill>
                <a:srgbClr val="FFD400"/>
              </a:solidFill>
              <a:latin typeface="Futura Lt BT" panose="020B0402020204020303" pitchFamily="34" charset="0"/>
            </a:endParaRPr>
          </a:p>
          <a:p>
            <a:r>
              <a:rPr lang="sk-SK" sz="10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Štvrtý úver od</a:t>
            </a:r>
            <a:r>
              <a:rPr lang="en-US" sz="10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 EIB</a:t>
            </a:r>
            <a:endParaRPr lang="en-GB" sz="10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601" y="1421520"/>
            <a:ext cx="2519999" cy="398873"/>
          </a:xfrm>
          <a:prstGeom prst="rect">
            <a:avLst/>
          </a:prstGeom>
          <a:solidFill>
            <a:srgbClr val="44546A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Udržateľná doprava v Plzni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 (2019)</a:t>
            </a:r>
            <a:endParaRPr lang="en-GB" sz="1000" dirty="0">
              <a:solidFill>
                <a:srgbClr val="FFD400"/>
              </a:solidFill>
              <a:latin typeface="Futura Lt BT" panose="020B04020202040203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7148" y="1453991"/>
            <a:ext cx="2519999" cy="398873"/>
          </a:xfrm>
          <a:prstGeom prst="rect">
            <a:avLst/>
          </a:prstGeom>
          <a:solidFill>
            <a:srgbClr val="44546A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Podpora infraštruktúry </a:t>
            </a:r>
            <a:r>
              <a:rPr lang="sk-SK" sz="1000" dirty="0" err="1" smtClean="0">
                <a:solidFill>
                  <a:srgbClr val="FFD400"/>
                </a:solidFill>
                <a:latin typeface="Futura Lt BT" panose="020B0402020204020303" pitchFamily="34" charset="0"/>
              </a:rPr>
              <a:t>Stredočeského</a:t>
            </a:r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 kraja 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(2021)</a:t>
            </a:r>
            <a:endParaRPr lang="en-GB" sz="1000" dirty="0">
              <a:solidFill>
                <a:srgbClr val="FFD400"/>
              </a:solidFill>
              <a:latin typeface="Futura Lt BT" panose="020B04020202040203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7149" y="3680201"/>
            <a:ext cx="2519999" cy="1733047"/>
          </a:xfrm>
          <a:prstGeom prst="rect">
            <a:avLst/>
          </a:prstGeom>
          <a:solidFill>
            <a:schemeClr val="bg1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sk-SK" sz="1000" dirty="0" smtClean="0">
                <a:solidFill>
                  <a:schemeClr val="accent5">
                    <a:lumMod val="50000"/>
                  </a:schemeClr>
                </a:solidFill>
              </a:rPr>
              <a:t>Podpora </a:t>
            </a:r>
            <a:r>
              <a:rPr lang="sk-SK" sz="1000" dirty="0" err="1" smtClean="0">
                <a:solidFill>
                  <a:schemeClr val="accent5">
                    <a:lumMod val="50000"/>
                  </a:schemeClr>
                </a:solidFill>
              </a:rPr>
              <a:t>multi</a:t>
            </a:r>
            <a:r>
              <a:rPr lang="sk-SK" sz="1000" dirty="0" smtClean="0">
                <a:solidFill>
                  <a:schemeClr val="accent5">
                    <a:lumMod val="50000"/>
                  </a:schemeClr>
                </a:solidFill>
              </a:rPr>
              <a:t>-sektorového investičného programu kraja na roky 2020-2024. Očakávané ekonomické benefity, ktoré investičný program prinesie sa týkajú najmä zdravotníctva, sociálnej starostlivosti, vzdelávania a energetickej účinnosti, s dopadom na kvalitu a dĺžku života obyvateľov kraja.  Ďalšie zlepšenia sa očakávajú v oblasti regionálnej dopravnej prepojenosti s vplyvom na bezpečnosť a plynulosť cestnej premávky.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69123" y="1459452"/>
            <a:ext cx="2519999" cy="398873"/>
          </a:xfrm>
          <a:prstGeom prst="rect">
            <a:avLst/>
          </a:prstGeom>
          <a:solidFill>
            <a:srgbClr val="44546A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Rámcový úver pre Pardubický kraj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 (202</a:t>
            </a:r>
            <a:r>
              <a:rPr lang="sk-SK" sz="1000" dirty="0">
                <a:solidFill>
                  <a:srgbClr val="FFD400"/>
                </a:solidFill>
                <a:latin typeface="Futura Lt BT" panose="020B0402020204020303" pitchFamily="34" charset="0"/>
              </a:rPr>
              <a:t>0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)</a:t>
            </a:r>
            <a:endParaRPr lang="en-GB" sz="1000" dirty="0">
              <a:solidFill>
                <a:srgbClr val="FFD400"/>
              </a:solidFill>
              <a:latin typeface="Futura Lt BT" panose="020B04020202040203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4603" y="3670236"/>
            <a:ext cx="2519999" cy="1743012"/>
          </a:xfrm>
          <a:prstGeom prst="rect">
            <a:avLst/>
          </a:prstGeom>
          <a:solidFill>
            <a:schemeClr val="bg1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  <a:defRPr/>
            </a:pPr>
            <a:r>
              <a:rPr lang="sk-SK" sz="1100" dirty="0">
                <a:solidFill>
                  <a:schemeClr val="accent1">
                    <a:lumMod val="50000"/>
                  </a:schemeClr>
                </a:solidFill>
              </a:rPr>
              <a:t>Úver pomáha Plzni realizovať stratégiu udržateľnej dopravy, ktorej cieľom je zlepšiť mestskú hromadnú dopravu pri minimalizácii negatívnych dopadov dopravy na životné prostredie a </a:t>
            </a:r>
            <a:r>
              <a:rPr lang="sk-SK" sz="1100" dirty="0" smtClean="0">
                <a:solidFill>
                  <a:schemeClr val="accent1">
                    <a:lumMod val="50000"/>
                  </a:schemeClr>
                </a:solidFill>
              </a:rPr>
              <a:t>mestský </a:t>
            </a:r>
            <a:r>
              <a:rPr lang="sk-SK" sz="1100" dirty="0">
                <a:solidFill>
                  <a:schemeClr val="accent1">
                    <a:lumMod val="50000"/>
                  </a:schemeClr>
                </a:solidFill>
              </a:rPr>
              <a:t>život. </a:t>
            </a:r>
            <a:r>
              <a:rPr lang="sk-SK" sz="1100" dirty="0" smtClean="0">
                <a:solidFill>
                  <a:schemeClr val="accent1">
                    <a:lumMod val="50000"/>
                  </a:schemeClr>
                </a:solidFill>
              </a:rPr>
              <a:t>Zahŕňa nákup </a:t>
            </a:r>
            <a:r>
              <a:rPr lang="sk-SK" sz="1100" dirty="0" err="1" smtClean="0">
                <a:solidFill>
                  <a:schemeClr val="accent1">
                    <a:lumMod val="50000"/>
                  </a:schemeClr>
                </a:solidFill>
              </a:rPr>
              <a:t>ca</a:t>
            </a:r>
            <a:r>
              <a:rPr lang="sk-SK" sz="1100" dirty="0" smtClean="0">
                <a:solidFill>
                  <a:schemeClr val="accent1">
                    <a:lumMod val="50000"/>
                  </a:schemeClr>
                </a:solidFill>
              </a:rPr>
              <a:t> 34 </a:t>
            </a:r>
            <a:r>
              <a:rPr lang="sk-SK" sz="1100" dirty="0">
                <a:solidFill>
                  <a:schemeClr val="accent1">
                    <a:lumMod val="50000"/>
                  </a:schemeClr>
                </a:solidFill>
              </a:rPr>
              <a:t>električiek </a:t>
            </a:r>
            <a:r>
              <a:rPr lang="sk-SK" sz="1100" dirty="0" smtClean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sk-SK" sz="1100" dirty="0" err="1" smtClean="0">
                <a:solidFill>
                  <a:schemeClr val="accent1">
                    <a:lumMod val="50000"/>
                  </a:schemeClr>
                </a:solidFill>
              </a:rPr>
              <a:t>ca</a:t>
            </a:r>
            <a:r>
              <a:rPr lang="sk-SK" sz="1100" dirty="0" smtClean="0">
                <a:solidFill>
                  <a:schemeClr val="accent1">
                    <a:lumMod val="50000"/>
                  </a:schemeClr>
                </a:solidFill>
              </a:rPr>
              <a:t> 34 </a:t>
            </a:r>
            <a:r>
              <a:rPr lang="sk-SK" sz="1100" dirty="0">
                <a:solidFill>
                  <a:schemeClr val="accent1">
                    <a:lumMod val="50000"/>
                  </a:schemeClr>
                </a:solidFill>
              </a:rPr>
              <a:t>trolejbusov, ktoré nahradia existujúce vozidlá. Súčasťou projektu je aj rekonštrukcia depa a modernizácia infraštruktúry dodávok elektriny. </a:t>
            </a:r>
            <a:endParaRPr lang="cs-CZ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2001" y="3670236"/>
            <a:ext cx="2519999" cy="1743012"/>
          </a:xfrm>
          <a:prstGeom prst="rect">
            <a:avLst/>
          </a:prstGeom>
          <a:solidFill>
            <a:schemeClr val="bg1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  <a:defRPr/>
            </a:pP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Investície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pomôžu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zlepšiť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>
                <a:solidFill>
                  <a:schemeClr val="accent5">
                    <a:lumMod val="50000"/>
                  </a:schemeClr>
                </a:solidFill>
              </a:rPr>
              <a:t>kvalitu a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bezpečnosť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regionálnych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ciest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ktoré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niekoľku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rokov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zaznamenávali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nedostatočné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investície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Tiež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prispejú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ku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komplexnej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renovácii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kľúčových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verejných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budov (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pre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zdravotníctvo</a:t>
            </a:r>
            <a:r>
              <a:rPr lang="cs-CZ" sz="11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sociálnu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starostlivosť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vzdelávanie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kultúru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a správu),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ktoré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sú buď zastaralé, s nízkými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štandardmi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energetickej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účinnosti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alebo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cs-CZ" sz="1100" dirty="0" err="1" smtClean="0">
                <a:solidFill>
                  <a:schemeClr val="accent5">
                    <a:lumMod val="50000"/>
                  </a:schemeClr>
                </a:solidFill>
              </a:rPr>
              <a:t>nedostatočne</a:t>
            </a:r>
            <a:r>
              <a:rPr lang="cs-CZ" sz="1100" dirty="0" smtClean="0">
                <a:solidFill>
                  <a:schemeClr val="accent5">
                    <a:lumMod val="50000"/>
                  </a:schemeClr>
                </a:solidFill>
              </a:rPr>
              <a:t> vybavené.</a:t>
            </a:r>
            <a:endParaRPr lang="cs-CZ" sz="11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4603" y="5498982"/>
            <a:ext cx="2519999" cy="526914"/>
          </a:xfrm>
          <a:prstGeom prst="rect">
            <a:avLst/>
          </a:prstGeom>
          <a:solidFill>
            <a:srgbClr val="44546A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Suma financovania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: EUR 50m</a:t>
            </a:r>
            <a:endParaRPr lang="sk-SK" sz="1000" dirty="0" smtClean="0">
              <a:solidFill>
                <a:srgbClr val="FFD400"/>
              </a:solidFill>
              <a:latin typeface="Futura Lt BT" panose="020B0402020204020303" pitchFamily="34" charset="0"/>
            </a:endParaRPr>
          </a:p>
          <a:p>
            <a:r>
              <a:rPr lang="sk-SK" sz="10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Výrazne pro-klimatický projekt</a:t>
            </a:r>
            <a:endParaRPr lang="en-US" sz="1000" dirty="0" smtClean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147149" y="5511546"/>
            <a:ext cx="2538998" cy="514350"/>
          </a:xfrm>
          <a:prstGeom prst="rect">
            <a:avLst/>
          </a:prstGeom>
          <a:solidFill>
            <a:srgbClr val="44546A"/>
          </a:solidFill>
          <a:ln>
            <a:solidFill>
              <a:srgbClr val="FFD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Suma financovania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: </a:t>
            </a:r>
            <a:r>
              <a:rPr lang="sk-SK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CZK 3,05</a:t>
            </a:r>
            <a:r>
              <a:rPr lang="en-US" sz="1000" dirty="0" smtClean="0">
                <a:solidFill>
                  <a:srgbClr val="FFD400"/>
                </a:solidFill>
                <a:latin typeface="Futura Lt BT" panose="020B0402020204020303" pitchFamily="34" charset="0"/>
              </a:rPr>
              <a:t>m</a:t>
            </a:r>
            <a:r>
              <a:rPr lang="sk-SK" sz="1000" dirty="0" err="1" smtClean="0">
                <a:solidFill>
                  <a:srgbClr val="FFD400"/>
                </a:solidFill>
                <a:latin typeface="Futura Lt BT" panose="020B0402020204020303" pitchFamily="34" charset="0"/>
              </a:rPr>
              <a:t>ld</a:t>
            </a:r>
            <a:endParaRPr lang="en-US" sz="1000" dirty="0" smtClean="0">
              <a:solidFill>
                <a:srgbClr val="FFD400"/>
              </a:solidFill>
              <a:latin typeface="Futura Lt BT" panose="020B0402020204020303" pitchFamily="34" charset="0"/>
            </a:endParaRPr>
          </a:p>
          <a:p>
            <a:r>
              <a:rPr lang="sk-SK" sz="1000" dirty="0" smtClean="0">
                <a:solidFill>
                  <a:schemeClr val="bg1"/>
                </a:solidFill>
                <a:latin typeface="Futura Lt BT" panose="020B0402020204020303" pitchFamily="34" charset="0"/>
              </a:rPr>
              <a:t>Prvýkrát klientom EIB, využitie poradenstva</a:t>
            </a:r>
            <a:endParaRPr lang="en-GB" sz="1000" dirty="0">
              <a:solidFill>
                <a:schemeClr val="bg1"/>
              </a:solidFill>
              <a:latin typeface="Futura Lt BT" panose="020B04020202040203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00" y="1949617"/>
            <a:ext cx="2514600" cy="1647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52" y="1944059"/>
            <a:ext cx="2499370" cy="1653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274" y="1951161"/>
            <a:ext cx="2562873" cy="16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1">
            <a:extLst>
              <a:ext uri="{FF2B5EF4-FFF2-40B4-BE49-F238E27FC236}">
                <a16:creationId xmlns:a16="http://schemas.microsoft.com/office/drawing/2014/main" id="{A7A868E7-0DE5-4B83-A159-418D72295C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2791" y="531131"/>
            <a:ext cx="8143875" cy="351874"/>
          </a:xfrm>
        </p:spPr>
        <p:txBody>
          <a:bodyPr>
            <a:noAutofit/>
          </a:bodyPr>
          <a:lstStyle/>
          <a:p>
            <a:pPr algn="ctr"/>
            <a:r>
              <a:rPr lang="sk-SK" sz="2800" cap="all" dirty="0" smtClean="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PREČO </a:t>
            </a:r>
            <a:r>
              <a:rPr lang="en-US" sz="2800" cap="all" dirty="0" smtClean="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EIB</a:t>
            </a:r>
            <a:r>
              <a:rPr lang="en-US" sz="2800" cap="all" dirty="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47689" y="6342336"/>
            <a:ext cx="370761" cy="365125"/>
          </a:xfrm>
        </p:spPr>
        <p:txBody>
          <a:bodyPr lIns="0" rIns="0"/>
          <a:lstStyle/>
          <a:p>
            <a:fld id="{7AFA83AF-AB7A-4B99-B737-1EBED37E7AB5}" type="slidenum">
              <a:rPr lang="en-US" sz="1600" b="0" smtClean="0">
                <a:latin typeface="Futura Lt BT" panose="020B0402020204020303" pitchFamily="34" charset="0"/>
              </a:rPr>
              <a:pPr/>
              <a:t>6</a:t>
            </a:fld>
            <a:endParaRPr lang="en-US" sz="1600" b="0" dirty="0">
              <a:latin typeface="Futura Lt BT" panose="020B0402020204020303" pitchFamily="34" charset="0"/>
            </a:endParaRPr>
          </a:p>
        </p:txBody>
      </p:sp>
      <p:sp>
        <p:nvSpPr>
          <p:cNvPr id="26" name="TextBox 25"/>
          <p:cNvSpPr txBox="1">
            <a:spLocks noChangeAspect="1"/>
          </p:cNvSpPr>
          <p:nvPr/>
        </p:nvSpPr>
        <p:spPr>
          <a:xfrm>
            <a:off x="5152405" y="1869516"/>
            <a:ext cx="3601894" cy="36195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sk-SK" dirty="0" smtClean="0">
                <a:solidFill>
                  <a:schemeClr val="tx2"/>
                </a:solidFill>
                <a:latin typeface="Futura Md BT" panose="020B0802020204020204" pitchFamily="34" charset="0"/>
              </a:rPr>
              <a:t>Zlepšené finančné podmienky</a:t>
            </a:r>
            <a:r>
              <a:rPr lang="en-US" dirty="0" smtClean="0">
                <a:solidFill>
                  <a:schemeClr val="tx2"/>
                </a:solidFill>
                <a:latin typeface="Futura Md BT" panose="020B0802020204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  <a:latin typeface="Futura Md BT" panose="020B0802020204020204" pitchFamily="34" charset="0"/>
              </a:rPr>
              <a:t>+</a:t>
            </a:r>
            <a:endParaRPr lang="en-GB" dirty="0" smtClean="0">
              <a:solidFill>
                <a:schemeClr val="tx2"/>
              </a:solidFill>
              <a:latin typeface="Futura Md BT" panose="020B0802020204020204" pitchFamily="34" charset="0"/>
            </a:endParaRPr>
          </a:p>
          <a:p>
            <a:pPr algn="ctr"/>
            <a:r>
              <a:rPr lang="sk-SK" dirty="0" smtClean="0">
                <a:solidFill>
                  <a:schemeClr val="tx2"/>
                </a:solidFill>
                <a:latin typeface="Futura Md BT" panose="020B0802020204020204" pitchFamily="34" charset="0"/>
              </a:rPr>
              <a:t>Nižšie finančné náklady</a:t>
            </a:r>
            <a:endParaRPr lang="en-GB" dirty="0" smtClean="0">
              <a:solidFill>
                <a:schemeClr val="tx2"/>
              </a:solidFill>
              <a:latin typeface="Futura Md BT" panose="020B0802020204020204" pitchFamily="34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89EF2950-0A28-4F22-8E49-109AA6726F76}"/>
              </a:ext>
            </a:extLst>
          </p:cNvPr>
          <p:cNvSpPr txBox="1"/>
          <p:nvPr/>
        </p:nvSpPr>
        <p:spPr>
          <a:xfrm>
            <a:off x="432791" y="1661421"/>
            <a:ext cx="1692030" cy="17073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sk-SK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Prístup k</a:t>
            </a:r>
            <a:r>
              <a:rPr lang="en-US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 AAA </a:t>
            </a:r>
            <a:r>
              <a:rPr lang="sk-SK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zdrojom</a:t>
            </a:r>
            <a:endParaRPr lang="en-GB" sz="1200" dirty="0">
              <a:solidFill>
                <a:schemeClr val="tx2"/>
              </a:solidFill>
              <a:latin typeface="Futura Md BT" panose="020B0802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89EF2950-0A28-4F22-8E49-109AA6726F76}"/>
              </a:ext>
            </a:extLst>
          </p:cNvPr>
          <p:cNvSpPr txBox="1"/>
          <p:nvPr/>
        </p:nvSpPr>
        <p:spPr>
          <a:xfrm>
            <a:off x="250837" y="4986914"/>
            <a:ext cx="1692030" cy="17073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sk-SK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Dlhé splatnosti a doby odkladu splátok istiny</a:t>
            </a:r>
            <a:endParaRPr lang="en-GB" sz="1200" dirty="0">
              <a:solidFill>
                <a:schemeClr val="tx2"/>
              </a:solidFill>
              <a:latin typeface="Futura Md BT" panose="020B0802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89EF2950-0A28-4F22-8E49-109AA6726F76}"/>
              </a:ext>
            </a:extLst>
          </p:cNvPr>
          <p:cNvSpPr txBox="1"/>
          <p:nvPr/>
        </p:nvSpPr>
        <p:spPr>
          <a:xfrm>
            <a:off x="1355105" y="3324168"/>
            <a:ext cx="1692030" cy="17073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en-US" sz="1200" dirty="0" err="1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Katalitick</a:t>
            </a:r>
            <a:r>
              <a:rPr lang="sk-SK" sz="1200" dirty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ý</a:t>
            </a:r>
            <a:r>
              <a:rPr lang="en-US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 e</a:t>
            </a:r>
            <a:r>
              <a:rPr lang="sk-SK" sz="1200" dirty="0" err="1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fekt</a:t>
            </a:r>
            <a:endParaRPr lang="en-GB" sz="1200" dirty="0">
              <a:solidFill>
                <a:schemeClr val="tx2"/>
              </a:solidFill>
              <a:latin typeface="Futura Md BT" panose="020B0802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89EF2950-0A28-4F22-8E49-109AA6726F76}"/>
              </a:ext>
            </a:extLst>
          </p:cNvPr>
          <p:cNvSpPr txBox="1"/>
          <p:nvPr/>
        </p:nvSpPr>
        <p:spPr>
          <a:xfrm>
            <a:off x="2451988" y="1104958"/>
            <a:ext cx="1692030" cy="17073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sk-SK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K</a:t>
            </a:r>
            <a:r>
              <a:rPr lang="en-US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o-</a:t>
            </a:r>
            <a:r>
              <a:rPr lang="sk-SK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financovanie zdrojmi miestnych bánk a grant</a:t>
            </a:r>
            <a:r>
              <a:rPr lang="en-US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mi</a:t>
            </a:r>
            <a:endParaRPr lang="en-GB" sz="1200" dirty="0">
              <a:solidFill>
                <a:schemeClr val="tx2"/>
              </a:solidFill>
              <a:latin typeface="Futura Md BT" panose="020B0802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89EF2950-0A28-4F22-8E49-109AA6726F76}"/>
              </a:ext>
            </a:extLst>
          </p:cNvPr>
          <p:cNvSpPr txBox="1"/>
          <p:nvPr/>
        </p:nvSpPr>
        <p:spPr>
          <a:xfrm>
            <a:off x="2812698" y="4489284"/>
            <a:ext cx="1692030" cy="170733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lIns="36000" tIns="0" rIns="36000" bIns="0" rtlCol="0" anchor="ctr">
            <a:noAutofit/>
          </a:bodyPr>
          <a:lstStyle/>
          <a:p>
            <a:pPr algn="ctr"/>
            <a:r>
              <a:rPr lang="sk-SK" sz="1200" dirty="0" smtClean="0">
                <a:solidFill>
                  <a:schemeClr val="tx2"/>
                </a:solidFill>
                <a:latin typeface="Futura Md BT" panose="020B0802020204020204" pitchFamily="34" charset="0"/>
                <a:ea typeface="Arial" charset="0"/>
                <a:cs typeface="Arial" charset="0"/>
              </a:rPr>
              <a:t>Poradenstvo</a:t>
            </a:r>
            <a:endParaRPr lang="en-GB" sz="1200" dirty="0">
              <a:solidFill>
                <a:schemeClr val="tx2"/>
              </a:solidFill>
              <a:latin typeface="Futura Md BT" panose="020B0802020204020204" pitchFamily="34" charset="0"/>
              <a:ea typeface="Arial" charset="0"/>
              <a:cs typeface="Arial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 flipV="1">
            <a:off x="4004672" y="3408860"/>
            <a:ext cx="2124740" cy="478762"/>
          </a:xfrm>
          <a:prstGeom prst="triangle">
            <a:avLst/>
          </a:prstGeom>
          <a:solidFill>
            <a:srgbClr val="34415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5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04" y="431370"/>
            <a:ext cx="7722394" cy="83228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EIB </a:t>
            </a:r>
            <a:r>
              <a:rPr lang="sk-SK" sz="2800" dirty="0" smtClean="0">
                <a:solidFill>
                  <a:srgbClr val="0070C0"/>
                </a:solidFill>
              </a:rPr>
              <a:t>rámcové úvery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420953-A63F-8E4C-937A-53279E70BD63}"/>
              </a:ext>
            </a:extLst>
          </p:cNvPr>
          <p:cNvSpPr txBox="1"/>
          <p:nvPr/>
        </p:nvSpPr>
        <p:spPr>
          <a:xfrm>
            <a:off x="6483688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6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D270EC-3008-2947-A8C6-5875AB2047E4}"/>
              </a:ext>
            </a:extLst>
          </p:cNvPr>
          <p:cNvSpPr txBox="1"/>
          <p:nvPr/>
        </p:nvSpPr>
        <p:spPr>
          <a:xfrm>
            <a:off x="7638265" y="2798830"/>
            <a:ext cx="79493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50" dirty="0">
                <a:solidFill>
                  <a:schemeClr val="bg1"/>
                </a:solidFill>
              </a:rPr>
              <a:t>7</a:t>
            </a:r>
            <a:endParaRPr lang="en-GB" sz="225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7894" y="1669598"/>
            <a:ext cx="8238051" cy="1034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 smtClean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defTabSz="914400">
              <a:lnSpc>
                <a:spcPct val="90000"/>
              </a:lnSpc>
              <a:spcBef>
                <a:spcPts val="1000"/>
              </a:spcBef>
            </a:pP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350" y="1366838"/>
            <a:ext cx="713740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650" b="1" dirty="0" smtClean="0">
                <a:solidFill>
                  <a:schemeClr val="accent1"/>
                </a:solidFill>
              </a:rPr>
              <a:t>Zameranie projektu</a:t>
            </a:r>
            <a:r>
              <a:rPr lang="en-US" sz="1400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: </a:t>
            </a:r>
            <a:r>
              <a:rPr lang="sk-SK" sz="1650" dirty="0" smtClean="0">
                <a:solidFill>
                  <a:schemeClr val="accent1"/>
                </a:solidFill>
              </a:rPr>
              <a:t>množstvo relatívne malých projektov 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k-SK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obvykle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5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&lt;EUR 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25m) </a:t>
            </a:r>
            <a:r>
              <a:rPr lang="sk-SK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 rámci viacročného investičného programu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rgbClr val="44546A"/>
              </a:solidFill>
              <a:latin typeface="Futura Lt BT" panose="020B0402020204020303" pitchFamily="34" charset="0"/>
            </a:endParaRPr>
          </a:p>
          <a:p>
            <a:r>
              <a:rPr lang="en-US" sz="1650" b="1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EIB </a:t>
            </a:r>
            <a:r>
              <a:rPr lang="sk-SK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môže financovať</a:t>
            </a:r>
            <a:r>
              <a:rPr 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až do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50" dirty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50% </a:t>
            </a:r>
            <a:r>
              <a:rPr lang="sk-SK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nákladov celého investičného programu 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k-SK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z pohľadu portfólia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rgbClr val="44546A"/>
              </a:solidFill>
              <a:latin typeface="Futura Lt BT" panose="020B0402020204020303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50" b="1" dirty="0" err="1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Flexib</a:t>
            </a:r>
            <a:r>
              <a:rPr lang="sk-SK" sz="1650" b="1" dirty="0" err="1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ilné</a:t>
            </a:r>
            <a:r>
              <a:rPr lang="sk-SK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produkty</a:t>
            </a:r>
            <a:r>
              <a:rPr lang="en-US" sz="1650" b="1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k-SK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udržateľné pre obce</a:t>
            </a:r>
            <a:r>
              <a:rPr lang="en-US" sz="1650" dirty="0" smtClean="0">
                <a:solidFill>
                  <a:schemeClr val="accent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1650" dirty="0">
              <a:solidFill>
                <a:schemeClr val="accent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Rôzne sektory</a:t>
            </a:r>
            <a:r>
              <a:rPr 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doprava</a:t>
            </a:r>
            <a:r>
              <a:rPr 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voda/odpad, vzdelávanie, zdravotníctvo, cestovný ruch, atď.</a:t>
            </a:r>
            <a:r>
              <a:rPr 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Invest</a:t>
            </a:r>
            <a:r>
              <a:rPr lang="sk-SK" sz="16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ície</a:t>
            </a: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 rôznych veľkostí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Individuálny zoznam investícií, ktorý môže byť modifikovaný počas doby implementácie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Môžu byť kombinované EU fondami, štátnymi dotáciami, vlastnými zdrojmi a inými úvermi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30% </a:t>
            </a: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sumy úveru je možné načerpať vopred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Dlhé obdobia čerpania</a:t>
            </a:r>
            <a:r>
              <a:rPr 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ea typeface="Open Sans" panose="020B0606030504020204" pitchFamily="34" charset="0"/>
                <a:cs typeface="Open Sans" panose="020B0606030504020204" pitchFamily="34" charset="0"/>
              </a:rPr>
              <a:t>(3-4 </a:t>
            </a: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roky</a:t>
            </a:r>
            <a:r>
              <a:rPr lang="en-US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sk-SK" sz="1600" dirty="0" smtClean="0">
                <a:ea typeface="Open Sans" panose="020B0606030504020204" pitchFamily="34" charset="0"/>
                <a:cs typeface="Open Sans" panose="020B0606030504020204" pitchFamily="34" charset="0"/>
              </a:rPr>
              <a:t>, ktoré korelujú s dobou implementácie</a:t>
            </a:r>
            <a:endParaRPr lang="en-US" sz="16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400" dirty="0">
              <a:solidFill>
                <a:srgbClr val="44546A"/>
              </a:solidFill>
              <a:latin typeface="Futura Lt BT" panose="020B0402020204020303" pitchFamily="34" charset="0"/>
            </a:endParaRPr>
          </a:p>
          <a:p>
            <a:r>
              <a:rPr lang="en-US" sz="1400" dirty="0">
                <a:solidFill>
                  <a:srgbClr val="44546A"/>
                </a:solidFill>
                <a:latin typeface="Futura Lt BT" panose="020B0402020204020303" pitchFamily="34" charset="0"/>
              </a:rPr>
              <a:t> </a:t>
            </a:r>
            <a:r>
              <a:rPr lang="sk-SK" sz="1400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Viac informácií je možno nájsť na</a:t>
            </a:r>
            <a:r>
              <a:rPr lang="en-US" sz="1400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 </a:t>
            </a:r>
            <a:r>
              <a:rPr lang="en-US" sz="1400" dirty="0">
                <a:solidFill>
                  <a:srgbClr val="44546A"/>
                </a:solidFill>
                <a:latin typeface="Futura Lt BT" panose="020B0402020204020303" pitchFamily="34" charset="0"/>
                <a:hlinkClick r:id="rId2"/>
              </a:rPr>
              <a:t>framework loans factsheet </a:t>
            </a:r>
            <a:r>
              <a:rPr lang="sk-SK" sz="1400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 na internetovej stránke </a:t>
            </a:r>
            <a:r>
              <a:rPr lang="en-US" sz="1400" dirty="0" smtClean="0">
                <a:solidFill>
                  <a:srgbClr val="44546A"/>
                </a:solidFill>
                <a:latin typeface="Futura Lt BT" panose="020B0402020204020303" pitchFamily="34" charset="0"/>
              </a:rPr>
              <a:t>EIB.</a:t>
            </a:r>
            <a:endParaRPr lang="en-US" sz="1400" dirty="0">
              <a:solidFill>
                <a:srgbClr val="44546A"/>
              </a:solidFill>
              <a:latin typeface="Futura Lt BT" panose="020B04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9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2C5746D-D046-4C45-9EC7-33D5BAD299E4}"/>
              </a:ext>
            </a:extLst>
          </p:cNvPr>
          <p:cNvSpPr txBox="1">
            <a:spLocks/>
          </p:cNvSpPr>
          <p:nvPr/>
        </p:nvSpPr>
        <p:spPr>
          <a:xfrm>
            <a:off x="8647690" y="6342338"/>
            <a:ext cx="3707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A83AF-AB7A-4B99-B737-1EBED37E7AB5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57" y="497478"/>
            <a:ext cx="8045141" cy="832280"/>
          </a:xfrm>
        </p:spPr>
        <p:txBody>
          <a:bodyPr>
            <a:noAutofit/>
          </a:bodyPr>
          <a:lstStyle/>
          <a:p>
            <a:pPr defTabSz="914400">
              <a:spcBef>
                <a:spcPts val="1000"/>
              </a:spcBef>
            </a:pPr>
            <a:r>
              <a:rPr lang="sk-SK" sz="2800" dirty="0" smtClean="0">
                <a:solidFill>
                  <a:srgbClr val="0070C0"/>
                </a:solidFill>
              </a:rPr>
              <a:t>MECHANIZMUS SPRAVODLIVEJ TRANSFORMÁCIE – III. PILIER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39" name="Down Arrow 138"/>
          <p:cNvSpPr/>
          <p:nvPr/>
        </p:nvSpPr>
        <p:spPr>
          <a:xfrm rot="8871650">
            <a:off x="2751012" y="3075271"/>
            <a:ext cx="334264" cy="838949"/>
          </a:xfrm>
          <a:prstGeom prst="downArrow">
            <a:avLst/>
          </a:prstGeom>
          <a:solidFill>
            <a:srgbClr val="FFD400"/>
          </a:solidFill>
          <a:ln>
            <a:solidFill>
              <a:srgbClr val="FDC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sp>
        <p:nvSpPr>
          <p:cNvPr id="140" name="Down Arrow 139"/>
          <p:cNvSpPr/>
          <p:nvPr/>
        </p:nvSpPr>
        <p:spPr>
          <a:xfrm rot="18586447">
            <a:off x="6213798" y="3746106"/>
            <a:ext cx="334264" cy="546837"/>
          </a:xfrm>
          <a:prstGeom prst="downArrow">
            <a:avLst/>
          </a:prstGeom>
          <a:solidFill>
            <a:srgbClr val="FFD400"/>
          </a:solidFill>
          <a:ln>
            <a:solidFill>
              <a:srgbClr val="FDC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chemeClr val="tx1"/>
              </a:solidFill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717D0CF-4811-41AC-8B43-C129A34F9AE4}"/>
              </a:ext>
            </a:extLst>
          </p:cNvPr>
          <p:cNvGrpSpPr/>
          <p:nvPr/>
        </p:nvGrpSpPr>
        <p:grpSpPr>
          <a:xfrm>
            <a:off x="7092524" y="2775133"/>
            <a:ext cx="1212812" cy="1127722"/>
            <a:chOff x="6296024" y="2669607"/>
            <a:chExt cx="479135" cy="479135"/>
          </a:xfrm>
        </p:grpSpPr>
        <p:grpSp>
          <p:nvGrpSpPr>
            <p:cNvPr id="142" name="Graphic 2">
              <a:extLst>
                <a:ext uri="{FF2B5EF4-FFF2-40B4-BE49-F238E27FC236}">
                  <a16:creationId xmlns:a16="http://schemas.microsoft.com/office/drawing/2014/main" id="{911177E5-F7A5-403E-9F12-3FE430157445}"/>
                </a:ext>
              </a:extLst>
            </p:cNvPr>
            <p:cNvGrpSpPr/>
            <p:nvPr/>
          </p:nvGrpSpPr>
          <p:grpSpPr>
            <a:xfrm>
              <a:off x="6296024" y="2669607"/>
              <a:ext cx="479135" cy="479135"/>
              <a:chOff x="334964" y="495301"/>
              <a:chExt cx="685799" cy="685799"/>
            </a:xfrm>
            <a:solidFill>
              <a:schemeClr val="accent1"/>
            </a:solidFill>
          </p:grpSpPr>
          <p:sp>
            <p:nvSpPr>
              <p:cNvPr id="147" name="Freeform: Shape 102">
                <a:extLst>
                  <a:ext uri="{FF2B5EF4-FFF2-40B4-BE49-F238E27FC236}">
                    <a16:creationId xmlns:a16="http://schemas.microsoft.com/office/drawing/2014/main" id="{EE603E5A-1F30-4113-B043-AE1DA62971B0}"/>
                  </a:ext>
                </a:extLst>
              </p:cNvPr>
              <p:cNvSpPr/>
              <p:nvPr/>
            </p:nvSpPr>
            <p:spPr>
              <a:xfrm>
                <a:off x="722109" y="981997"/>
                <a:ext cx="88490" cy="154858"/>
              </a:xfrm>
              <a:custGeom>
                <a:avLst/>
                <a:gdLst>
                  <a:gd name="connsiteX0" fmla="*/ 44245 w 88490"/>
                  <a:gd name="connsiteY0" fmla="*/ 0 h 154857"/>
                  <a:gd name="connsiteX1" fmla="*/ 0 w 88490"/>
                  <a:gd name="connsiteY1" fmla="*/ 44245 h 154857"/>
                  <a:gd name="connsiteX2" fmla="*/ 0 w 88490"/>
                  <a:gd name="connsiteY2" fmla="*/ 110613 h 154857"/>
                  <a:gd name="connsiteX3" fmla="*/ 44245 w 88490"/>
                  <a:gd name="connsiteY3" fmla="*/ 154858 h 154857"/>
                  <a:gd name="connsiteX4" fmla="*/ 88490 w 88490"/>
                  <a:gd name="connsiteY4" fmla="*/ 110613 h 154857"/>
                  <a:gd name="connsiteX5" fmla="*/ 88490 w 88490"/>
                  <a:gd name="connsiteY5" fmla="*/ 44245 h 154857"/>
                  <a:gd name="connsiteX6" fmla="*/ 44245 w 88490"/>
                  <a:gd name="connsiteY6" fmla="*/ 0 h 154857"/>
                  <a:gd name="connsiteX7" fmla="*/ 66368 w 88490"/>
                  <a:gd name="connsiteY7" fmla="*/ 110613 h 154857"/>
                  <a:gd name="connsiteX8" fmla="*/ 44245 w 88490"/>
                  <a:gd name="connsiteY8" fmla="*/ 132735 h 154857"/>
                  <a:gd name="connsiteX9" fmla="*/ 22123 w 88490"/>
                  <a:gd name="connsiteY9" fmla="*/ 110613 h 154857"/>
                  <a:gd name="connsiteX10" fmla="*/ 22123 w 88490"/>
                  <a:gd name="connsiteY10" fmla="*/ 44245 h 154857"/>
                  <a:gd name="connsiteX11" fmla="*/ 44245 w 88490"/>
                  <a:gd name="connsiteY11" fmla="*/ 22123 h 154857"/>
                  <a:gd name="connsiteX12" fmla="*/ 66368 w 88490"/>
                  <a:gd name="connsiteY12" fmla="*/ 44245 h 15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8490" h="154857">
                    <a:moveTo>
                      <a:pt x="44245" y="0"/>
                    </a:moveTo>
                    <a:cubicBezTo>
                      <a:pt x="19844" y="0"/>
                      <a:pt x="0" y="19844"/>
                      <a:pt x="0" y="44245"/>
                    </a:cubicBezTo>
                    <a:lnTo>
                      <a:pt x="0" y="110613"/>
                    </a:lnTo>
                    <a:cubicBezTo>
                      <a:pt x="0" y="135014"/>
                      <a:pt x="19844" y="154858"/>
                      <a:pt x="44245" y="154858"/>
                    </a:cubicBezTo>
                    <a:cubicBezTo>
                      <a:pt x="68646" y="154858"/>
                      <a:pt x="88490" y="135014"/>
                      <a:pt x="88490" y="110613"/>
                    </a:cubicBezTo>
                    <a:lnTo>
                      <a:pt x="88490" y="44245"/>
                    </a:lnTo>
                    <a:cubicBezTo>
                      <a:pt x="88490" y="19844"/>
                      <a:pt x="68646" y="0"/>
                      <a:pt x="44245" y="0"/>
                    </a:cubicBezTo>
                    <a:close/>
                    <a:moveTo>
                      <a:pt x="66368" y="110613"/>
                    </a:moveTo>
                    <a:cubicBezTo>
                      <a:pt x="66368" y="122813"/>
                      <a:pt x="56446" y="132735"/>
                      <a:pt x="44245" y="132735"/>
                    </a:cubicBezTo>
                    <a:cubicBezTo>
                      <a:pt x="32045" y="132735"/>
                      <a:pt x="22123" y="122813"/>
                      <a:pt x="22123" y="110613"/>
                    </a:cubicBezTo>
                    <a:lnTo>
                      <a:pt x="22123" y="44245"/>
                    </a:lnTo>
                    <a:cubicBezTo>
                      <a:pt x="22123" y="32045"/>
                      <a:pt x="32045" y="22123"/>
                      <a:pt x="44245" y="22123"/>
                    </a:cubicBezTo>
                    <a:cubicBezTo>
                      <a:pt x="56446" y="22123"/>
                      <a:pt x="66368" y="32045"/>
                      <a:pt x="66368" y="44245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48" name="Freeform: Shape 103">
                <a:extLst>
                  <a:ext uri="{FF2B5EF4-FFF2-40B4-BE49-F238E27FC236}">
                    <a16:creationId xmlns:a16="http://schemas.microsoft.com/office/drawing/2014/main" id="{158AA8AA-AA4C-4C3C-BA66-608EBD0901C0}"/>
                  </a:ext>
                </a:extLst>
              </p:cNvPr>
              <p:cNvSpPr/>
              <p:nvPr/>
            </p:nvSpPr>
            <p:spPr>
              <a:xfrm>
                <a:off x="545128" y="1070487"/>
                <a:ext cx="66368" cy="66368"/>
              </a:xfrm>
              <a:custGeom>
                <a:avLst/>
                <a:gdLst>
                  <a:gd name="connsiteX0" fmla="*/ 0 w 66367"/>
                  <a:gd name="connsiteY0" fmla="*/ 66368 h 66367"/>
                  <a:gd name="connsiteX1" fmla="*/ 66368 w 66367"/>
                  <a:gd name="connsiteY1" fmla="*/ 66368 h 66367"/>
                  <a:gd name="connsiteX2" fmla="*/ 66368 w 66367"/>
                  <a:gd name="connsiteY2" fmla="*/ 0 h 66367"/>
                  <a:gd name="connsiteX3" fmla="*/ 0 w 66367"/>
                  <a:gd name="connsiteY3" fmla="*/ 0 h 66367"/>
                  <a:gd name="connsiteX4" fmla="*/ 22123 w 66367"/>
                  <a:gd name="connsiteY4" fmla="*/ 22123 h 66367"/>
                  <a:gd name="connsiteX5" fmla="*/ 44245 w 66367"/>
                  <a:gd name="connsiteY5" fmla="*/ 22123 h 66367"/>
                  <a:gd name="connsiteX6" fmla="*/ 44245 w 66367"/>
                  <a:gd name="connsiteY6" fmla="*/ 44245 h 66367"/>
                  <a:gd name="connsiteX7" fmla="*/ 22123 w 66367"/>
                  <a:gd name="connsiteY7" fmla="*/ 44245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0" y="66368"/>
                    </a:moveTo>
                    <a:lnTo>
                      <a:pt x="66368" y="66368"/>
                    </a:lnTo>
                    <a:lnTo>
                      <a:pt x="66368" y="0"/>
                    </a:lnTo>
                    <a:lnTo>
                      <a:pt x="0" y="0"/>
                    </a:lnTo>
                    <a:close/>
                    <a:moveTo>
                      <a:pt x="22123" y="22123"/>
                    </a:moveTo>
                    <a:lnTo>
                      <a:pt x="44245" y="22123"/>
                    </a:lnTo>
                    <a:lnTo>
                      <a:pt x="44245" y="44245"/>
                    </a:lnTo>
                    <a:lnTo>
                      <a:pt x="22123" y="4424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49" name="Freeform: Shape 104">
                <a:extLst>
                  <a:ext uri="{FF2B5EF4-FFF2-40B4-BE49-F238E27FC236}">
                    <a16:creationId xmlns:a16="http://schemas.microsoft.com/office/drawing/2014/main" id="{63735FE0-F49A-4151-A020-BBB3A9148AF5}"/>
                  </a:ext>
                </a:extLst>
              </p:cNvPr>
              <p:cNvSpPr/>
              <p:nvPr/>
            </p:nvSpPr>
            <p:spPr>
              <a:xfrm>
                <a:off x="633618" y="1070487"/>
                <a:ext cx="66368" cy="66368"/>
              </a:xfrm>
              <a:custGeom>
                <a:avLst/>
                <a:gdLst>
                  <a:gd name="connsiteX0" fmla="*/ 0 w 66367"/>
                  <a:gd name="connsiteY0" fmla="*/ 66368 h 66367"/>
                  <a:gd name="connsiteX1" fmla="*/ 66368 w 66367"/>
                  <a:gd name="connsiteY1" fmla="*/ 66368 h 66367"/>
                  <a:gd name="connsiteX2" fmla="*/ 66368 w 66367"/>
                  <a:gd name="connsiteY2" fmla="*/ 0 h 66367"/>
                  <a:gd name="connsiteX3" fmla="*/ 0 w 66367"/>
                  <a:gd name="connsiteY3" fmla="*/ 0 h 66367"/>
                  <a:gd name="connsiteX4" fmla="*/ 22123 w 66367"/>
                  <a:gd name="connsiteY4" fmla="*/ 22123 h 66367"/>
                  <a:gd name="connsiteX5" fmla="*/ 44245 w 66367"/>
                  <a:gd name="connsiteY5" fmla="*/ 22123 h 66367"/>
                  <a:gd name="connsiteX6" fmla="*/ 44245 w 66367"/>
                  <a:gd name="connsiteY6" fmla="*/ 44245 h 66367"/>
                  <a:gd name="connsiteX7" fmla="*/ 22123 w 66367"/>
                  <a:gd name="connsiteY7" fmla="*/ 44245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0" y="66368"/>
                    </a:moveTo>
                    <a:lnTo>
                      <a:pt x="66368" y="66368"/>
                    </a:lnTo>
                    <a:lnTo>
                      <a:pt x="66368" y="0"/>
                    </a:lnTo>
                    <a:lnTo>
                      <a:pt x="0" y="0"/>
                    </a:lnTo>
                    <a:close/>
                    <a:moveTo>
                      <a:pt x="22123" y="22123"/>
                    </a:moveTo>
                    <a:lnTo>
                      <a:pt x="44245" y="22123"/>
                    </a:lnTo>
                    <a:lnTo>
                      <a:pt x="44245" y="44245"/>
                    </a:lnTo>
                    <a:lnTo>
                      <a:pt x="22123" y="4424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0" name="Freeform: Shape 105">
                <a:extLst>
                  <a:ext uri="{FF2B5EF4-FFF2-40B4-BE49-F238E27FC236}">
                    <a16:creationId xmlns:a16="http://schemas.microsoft.com/office/drawing/2014/main" id="{D362E1AE-128E-46BF-97C4-654A36BB110C}"/>
                  </a:ext>
                </a:extLst>
              </p:cNvPr>
              <p:cNvSpPr/>
              <p:nvPr/>
            </p:nvSpPr>
            <p:spPr>
              <a:xfrm>
                <a:off x="545128" y="981997"/>
                <a:ext cx="66368" cy="66368"/>
              </a:xfrm>
              <a:custGeom>
                <a:avLst/>
                <a:gdLst>
                  <a:gd name="connsiteX0" fmla="*/ 0 w 66367"/>
                  <a:gd name="connsiteY0" fmla="*/ 66368 h 66367"/>
                  <a:gd name="connsiteX1" fmla="*/ 66368 w 66367"/>
                  <a:gd name="connsiteY1" fmla="*/ 66368 h 66367"/>
                  <a:gd name="connsiteX2" fmla="*/ 66368 w 66367"/>
                  <a:gd name="connsiteY2" fmla="*/ 0 h 66367"/>
                  <a:gd name="connsiteX3" fmla="*/ 0 w 66367"/>
                  <a:gd name="connsiteY3" fmla="*/ 0 h 66367"/>
                  <a:gd name="connsiteX4" fmla="*/ 22123 w 66367"/>
                  <a:gd name="connsiteY4" fmla="*/ 22123 h 66367"/>
                  <a:gd name="connsiteX5" fmla="*/ 44245 w 66367"/>
                  <a:gd name="connsiteY5" fmla="*/ 22123 h 66367"/>
                  <a:gd name="connsiteX6" fmla="*/ 44245 w 66367"/>
                  <a:gd name="connsiteY6" fmla="*/ 44245 h 66367"/>
                  <a:gd name="connsiteX7" fmla="*/ 22123 w 66367"/>
                  <a:gd name="connsiteY7" fmla="*/ 44245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0" y="66368"/>
                    </a:moveTo>
                    <a:lnTo>
                      <a:pt x="66368" y="66368"/>
                    </a:lnTo>
                    <a:lnTo>
                      <a:pt x="66368" y="0"/>
                    </a:lnTo>
                    <a:lnTo>
                      <a:pt x="0" y="0"/>
                    </a:lnTo>
                    <a:close/>
                    <a:moveTo>
                      <a:pt x="22123" y="22123"/>
                    </a:moveTo>
                    <a:lnTo>
                      <a:pt x="44245" y="22123"/>
                    </a:lnTo>
                    <a:lnTo>
                      <a:pt x="44245" y="44245"/>
                    </a:lnTo>
                    <a:lnTo>
                      <a:pt x="22123" y="4424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1" name="Freeform: Shape 106">
                <a:extLst>
                  <a:ext uri="{FF2B5EF4-FFF2-40B4-BE49-F238E27FC236}">
                    <a16:creationId xmlns:a16="http://schemas.microsoft.com/office/drawing/2014/main" id="{9A3F643F-4F95-43B9-B07C-CF09CB035BFD}"/>
                  </a:ext>
                </a:extLst>
              </p:cNvPr>
              <p:cNvSpPr/>
              <p:nvPr/>
            </p:nvSpPr>
            <p:spPr>
              <a:xfrm>
                <a:off x="633618" y="981997"/>
                <a:ext cx="66368" cy="66368"/>
              </a:xfrm>
              <a:custGeom>
                <a:avLst/>
                <a:gdLst>
                  <a:gd name="connsiteX0" fmla="*/ 0 w 66367"/>
                  <a:gd name="connsiteY0" fmla="*/ 66368 h 66367"/>
                  <a:gd name="connsiteX1" fmla="*/ 66368 w 66367"/>
                  <a:gd name="connsiteY1" fmla="*/ 66368 h 66367"/>
                  <a:gd name="connsiteX2" fmla="*/ 66368 w 66367"/>
                  <a:gd name="connsiteY2" fmla="*/ 0 h 66367"/>
                  <a:gd name="connsiteX3" fmla="*/ 0 w 66367"/>
                  <a:gd name="connsiteY3" fmla="*/ 0 h 66367"/>
                  <a:gd name="connsiteX4" fmla="*/ 22123 w 66367"/>
                  <a:gd name="connsiteY4" fmla="*/ 22123 h 66367"/>
                  <a:gd name="connsiteX5" fmla="*/ 44245 w 66367"/>
                  <a:gd name="connsiteY5" fmla="*/ 22123 h 66367"/>
                  <a:gd name="connsiteX6" fmla="*/ 44245 w 66367"/>
                  <a:gd name="connsiteY6" fmla="*/ 44245 h 66367"/>
                  <a:gd name="connsiteX7" fmla="*/ 22123 w 66367"/>
                  <a:gd name="connsiteY7" fmla="*/ 44245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0" y="66368"/>
                    </a:moveTo>
                    <a:lnTo>
                      <a:pt x="66368" y="66368"/>
                    </a:lnTo>
                    <a:lnTo>
                      <a:pt x="66368" y="0"/>
                    </a:lnTo>
                    <a:lnTo>
                      <a:pt x="0" y="0"/>
                    </a:lnTo>
                    <a:close/>
                    <a:moveTo>
                      <a:pt x="22123" y="22123"/>
                    </a:moveTo>
                    <a:lnTo>
                      <a:pt x="44245" y="22123"/>
                    </a:lnTo>
                    <a:lnTo>
                      <a:pt x="44245" y="44245"/>
                    </a:lnTo>
                    <a:lnTo>
                      <a:pt x="22123" y="4424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2" name="Freeform: Shape 107">
                <a:extLst>
                  <a:ext uri="{FF2B5EF4-FFF2-40B4-BE49-F238E27FC236}">
                    <a16:creationId xmlns:a16="http://schemas.microsoft.com/office/drawing/2014/main" id="{30E4422D-802E-433E-A426-AFE434E24D08}"/>
                  </a:ext>
                </a:extLst>
              </p:cNvPr>
              <p:cNvSpPr/>
              <p:nvPr/>
            </p:nvSpPr>
            <p:spPr>
              <a:xfrm>
                <a:off x="545128" y="893507"/>
                <a:ext cx="66368" cy="66368"/>
              </a:xfrm>
              <a:custGeom>
                <a:avLst/>
                <a:gdLst>
                  <a:gd name="connsiteX0" fmla="*/ 0 w 66367"/>
                  <a:gd name="connsiteY0" fmla="*/ 66368 h 66367"/>
                  <a:gd name="connsiteX1" fmla="*/ 66368 w 66367"/>
                  <a:gd name="connsiteY1" fmla="*/ 66368 h 66367"/>
                  <a:gd name="connsiteX2" fmla="*/ 66368 w 66367"/>
                  <a:gd name="connsiteY2" fmla="*/ 0 h 66367"/>
                  <a:gd name="connsiteX3" fmla="*/ 0 w 66367"/>
                  <a:gd name="connsiteY3" fmla="*/ 0 h 66367"/>
                  <a:gd name="connsiteX4" fmla="*/ 22123 w 66367"/>
                  <a:gd name="connsiteY4" fmla="*/ 22123 h 66367"/>
                  <a:gd name="connsiteX5" fmla="*/ 44245 w 66367"/>
                  <a:gd name="connsiteY5" fmla="*/ 22123 h 66367"/>
                  <a:gd name="connsiteX6" fmla="*/ 44245 w 66367"/>
                  <a:gd name="connsiteY6" fmla="*/ 44245 h 66367"/>
                  <a:gd name="connsiteX7" fmla="*/ 22123 w 66367"/>
                  <a:gd name="connsiteY7" fmla="*/ 44245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0" y="66368"/>
                    </a:moveTo>
                    <a:lnTo>
                      <a:pt x="66368" y="66368"/>
                    </a:lnTo>
                    <a:lnTo>
                      <a:pt x="66368" y="0"/>
                    </a:lnTo>
                    <a:lnTo>
                      <a:pt x="0" y="0"/>
                    </a:lnTo>
                    <a:close/>
                    <a:moveTo>
                      <a:pt x="22123" y="22123"/>
                    </a:moveTo>
                    <a:lnTo>
                      <a:pt x="44245" y="22123"/>
                    </a:lnTo>
                    <a:lnTo>
                      <a:pt x="44245" y="44245"/>
                    </a:lnTo>
                    <a:lnTo>
                      <a:pt x="22123" y="4424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3" name="Freeform: Shape 108">
                <a:extLst>
                  <a:ext uri="{FF2B5EF4-FFF2-40B4-BE49-F238E27FC236}">
                    <a16:creationId xmlns:a16="http://schemas.microsoft.com/office/drawing/2014/main" id="{55ED1A7A-9FD2-482D-8EF4-E109FBE56BDE}"/>
                  </a:ext>
                </a:extLst>
              </p:cNvPr>
              <p:cNvSpPr/>
              <p:nvPr/>
            </p:nvSpPr>
            <p:spPr>
              <a:xfrm>
                <a:off x="633618" y="893507"/>
                <a:ext cx="66368" cy="66368"/>
              </a:xfrm>
              <a:custGeom>
                <a:avLst/>
                <a:gdLst>
                  <a:gd name="connsiteX0" fmla="*/ 0 w 66367"/>
                  <a:gd name="connsiteY0" fmla="*/ 66368 h 66367"/>
                  <a:gd name="connsiteX1" fmla="*/ 66368 w 66367"/>
                  <a:gd name="connsiteY1" fmla="*/ 66368 h 66367"/>
                  <a:gd name="connsiteX2" fmla="*/ 66368 w 66367"/>
                  <a:gd name="connsiteY2" fmla="*/ 0 h 66367"/>
                  <a:gd name="connsiteX3" fmla="*/ 0 w 66367"/>
                  <a:gd name="connsiteY3" fmla="*/ 0 h 66367"/>
                  <a:gd name="connsiteX4" fmla="*/ 22123 w 66367"/>
                  <a:gd name="connsiteY4" fmla="*/ 22123 h 66367"/>
                  <a:gd name="connsiteX5" fmla="*/ 44245 w 66367"/>
                  <a:gd name="connsiteY5" fmla="*/ 22123 h 66367"/>
                  <a:gd name="connsiteX6" fmla="*/ 44245 w 66367"/>
                  <a:gd name="connsiteY6" fmla="*/ 44245 h 66367"/>
                  <a:gd name="connsiteX7" fmla="*/ 22123 w 66367"/>
                  <a:gd name="connsiteY7" fmla="*/ 44245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0" y="66368"/>
                    </a:moveTo>
                    <a:lnTo>
                      <a:pt x="66368" y="66368"/>
                    </a:lnTo>
                    <a:lnTo>
                      <a:pt x="66368" y="0"/>
                    </a:lnTo>
                    <a:lnTo>
                      <a:pt x="0" y="0"/>
                    </a:lnTo>
                    <a:close/>
                    <a:moveTo>
                      <a:pt x="22123" y="22123"/>
                    </a:moveTo>
                    <a:lnTo>
                      <a:pt x="44245" y="22123"/>
                    </a:lnTo>
                    <a:lnTo>
                      <a:pt x="44245" y="44245"/>
                    </a:lnTo>
                    <a:lnTo>
                      <a:pt x="22123" y="44245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4" name="Freeform: Shape 109">
                <a:extLst>
                  <a:ext uri="{FF2B5EF4-FFF2-40B4-BE49-F238E27FC236}">
                    <a16:creationId xmlns:a16="http://schemas.microsoft.com/office/drawing/2014/main" id="{7B6A60B2-8B6D-4C7A-8B82-AB62AE4874F2}"/>
                  </a:ext>
                </a:extLst>
              </p:cNvPr>
              <p:cNvSpPr/>
              <p:nvPr/>
            </p:nvSpPr>
            <p:spPr>
              <a:xfrm>
                <a:off x="722109" y="893507"/>
                <a:ext cx="66368" cy="66368"/>
              </a:xfrm>
              <a:custGeom>
                <a:avLst/>
                <a:gdLst>
                  <a:gd name="connsiteX0" fmla="*/ 66368 w 66367"/>
                  <a:gd name="connsiteY0" fmla="*/ 0 h 66367"/>
                  <a:gd name="connsiteX1" fmla="*/ 0 w 66367"/>
                  <a:gd name="connsiteY1" fmla="*/ 0 h 66367"/>
                  <a:gd name="connsiteX2" fmla="*/ 0 w 66367"/>
                  <a:gd name="connsiteY2" fmla="*/ 66368 h 66367"/>
                  <a:gd name="connsiteX3" fmla="*/ 66368 w 66367"/>
                  <a:gd name="connsiteY3" fmla="*/ 66368 h 66367"/>
                  <a:gd name="connsiteX4" fmla="*/ 44245 w 66367"/>
                  <a:gd name="connsiteY4" fmla="*/ 44245 h 66367"/>
                  <a:gd name="connsiteX5" fmla="*/ 22123 w 66367"/>
                  <a:gd name="connsiteY5" fmla="*/ 44245 h 66367"/>
                  <a:gd name="connsiteX6" fmla="*/ 22123 w 66367"/>
                  <a:gd name="connsiteY6" fmla="*/ 22123 h 66367"/>
                  <a:gd name="connsiteX7" fmla="*/ 44245 w 66367"/>
                  <a:gd name="connsiteY7" fmla="*/ 22123 h 6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367" h="66367">
                    <a:moveTo>
                      <a:pt x="66368" y="0"/>
                    </a:moveTo>
                    <a:lnTo>
                      <a:pt x="0" y="0"/>
                    </a:lnTo>
                    <a:lnTo>
                      <a:pt x="0" y="66368"/>
                    </a:lnTo>
                    <a:lnTo>
                      <a:pt x="66368" y="66368"/>
                    </a:lnTo>
                    <a:close/>
                    <a:moveTo>
                      <a:pt x="44245" y="44245"/>
                    </a:moveTo>
                    <a:lnTo>
                      <a:pt x="22123" y="44245"/>
                    </a:lnTo>
                    <a:lnTo>
                      <a:pt x="22123" y="22123"/>
                    </a:lnTo>
                    <a:lnTo>
                      <a:pt x="44245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5" name="Freeform: Shape 111">
                <a:extLst>
                  <a:ext uri="{FF2B5EF4-FFF2-40B4-BE49-F238E27FC236}">
                    <a16:creationId xmlns:a16="http://schemas.microsoft.com/office/drawing/2014/main" id="{45B2E548-CE0F-4CA7-A0B0-39F30C16C846}"/>
                  </a:ext>
                </a:extLst>
              </p:cNvPr>
              <p:cNvSpPr/>
              <p:nvPr/>
            </p:nvSpPr>
            <p:spPr>
              <a:xfrm>
                <a:off x="334964" y="605914"/>
                <a:ext cx="685799" cy="575186"/>
              </a:xfrm>
              <a:custGeom>
                <a:avLst/>
                <a:gdLst>
                  <a:gd name="connsiteX0" fmla="*/ 519880 w 685799"/>
                  <a:gd name="connsiteY0" fmla="*/ 393627 h 575186"/>
                  <a:gd name="connsiteX1" fmla="*/ 519880 w 685799"/>
                  <a:gd name="connsiteY1" fmla="*/ 143797 h 575186"/>
                  <a:gd name="connsiteX2" fmla="*/ 486696 w 685799"/>
                  <a:gd name="connsiteY2" fmla="*/ 110613 h 575186"/>
                  <a:gd name="connsiteX3" fmla="*/ 464012 w 685799"/>
                  <a:gd name="connsiteY3" fmla="*/ 110613 h 575186"/>
                  <a:gd name="connsiteX4" fmla="*/ 342900 w 685799"/>
                  <a:gd name="connsiteY4" fmla="*/ 0 h 575186"/>
                  <a:gd name="connsiteX5" fmla="*/ 221787 w 685799"/>
                  <a:gd name="connsiteY5" fmla="*/ 110613 h 575186"/>
                  <a:gd name="connsiteX6" fmla="*/ 199103 w 685799"/>
                  <a:gd name="connsiteY6" fmla="*/ 110613 h 575186"/>
                  <a:gd name="connsiteX7" fmla="*/ 165919 w 685799"/>
                  <a:gd name="connsiteY7" fmla="*/ 143797 h 575186"/>
                  <a:gd name="connsiteX8" fmla="*/ 165919 w 685799"/>
                  <a:gd name="connsiteY8" fmla="*/ 265471 h 575186"/>
                  <a:gd name="connsiteX9" fmla="*/ 149327 w 685799"/>
                  <a:gd name="connsiteY9" fmla="*/ 243348 h 575186"/>
                  <a:gd name="connsiteX10" fmla="*/ 132735 w 685799"/>
                  <a:gd name="connsiteY10" fmla="*/ 243348 h 575186"/>
                  <a:gd name="connsiteX11" fmla="*/ 132735 w 685799"/>
                  <a:gd name="connsiteY11" fmla="*/ 165919 h 575186"/>
                  <a:gd name="connsiteX12" fmla="*/ 110613 w 685799"/>
                  <a:gd name="connsiteY12" fmla="*/ 165919 h 575186"/>
                  <a:gd name="connsiteX13" fmla="*/ 110613 w 685799"/>
                  <a:gd name="connsiteY13" fmla="*/ 243348 h 575186"/>
                  <a:gd name="connsiteX14" fmla="*/ 88490 w 685799"/>
                  <a:gd name="connsiteY14" fmla="*/ 243348 h 575186"/>
                  <a:gd name="connsiteX15" fmla="*/ 88490 w 685799"/>
                  <a:gd name="connsiteY15" fmla="*/ 132735 h 575186"/>
                  <a:gd name="connsiteX16" fmla="*/ 66368 w 685799"/>
                  <a:gd name="connsiteY16" fmla="*/ 132735 h 575186"/>
                  <a:gd name="connsiteX17" fmla="*/ 66368 w 685799"/>
                  <a:gd name="connsiteY17" fmla="*/ 243348 h 575186"/>
                  <a:gd name="connsiteX18" fmla="*/ 44245 w 685799"/>
                  <a:gd name="connsiteY18" fmla="*/ 243348 h 575186"/>
                  <a:gd name="connsiteX19" fmla="*/ 44245 w 685799"/>
                  <a:gd name="connsiteY19" fmla="*/ 99551 h 575186"/>
                  <a:gd name="connsiteX20" fmla="*/ 22123 w 685799"/>
                  <a:gd name="connsiteY20" fmla="*/ 99551 h 575186"/>
                  <a:gd name="connsiteX21" fmla="*/ 22123 w 685799"/>
                  <a:gd name="connsiteY21" fmla="*/ 243348 h 575186"/>
                  <a:gd name="connsiteX22" fmla="*/ 0 w 685799"/>
                  <a:gd name="connsiteY22" fmla="*/ 243348 h 575186"/>
                  <a:gd name="connsiteX23" fmla="*/ 0 w 685799"/>
                  <a:gd name="connsiteY23" fmla="*/ 265471 h 575186"/>
                  <a:gd name="connsiteX24" fmla="*/ 138266 w 685799"/>
                  <a:gd name="connsiteY24" fmla="*/ 265471 h 575186"/>
                  <a:gd name="connsiteX25" fmla="*/ 165919 w 685799"/>
                  <a:gd name="connsiteY25" fmla="*/ 302338 h 575186"/>
                  <a:gd name="connsiteX26" fmla="*/ 165919 w 685799"/>
                  <a:gd name="connsiteY26" fmla="*/ 542002 h 575186"/>
                  <a:gd name="connsiteX27" fmla="*/ 199103 w 685799"/>
                  <a:gd name="connsiteY27" fmla="*/ 575186 h 575186"/>
                  <a:gd name="connsiteX28" fmla="*/ 486696 w 685799"/>
                  <a:gd name="connsiteY28" fmla="*/ 575186 h 575186"/>
                  <a:gd name="connsiteX29" fmla="*/ 519880 w 685799"/>
                  <a:gd name="connsiteY29" fmla="*/ 542002 h 575186"/>
                  <a:gd name="connsiteX30" fmla="*/ 519880 w 685799"/>
                  <a:gd name="connsiteY30" fmla="*/ 424909 h 575186"/>
                  <a:gd name="connsiteX31" fmla="*/ 557644 w 685799"/>
                  <a:gd name="connsiteY31" fmla="*/ 387145 h 575186"/>
                  <a:gd name="connsiteX32" fmla="*/ 685799 w 685799"/>
                  <a:gd name="connsiteY32" fmla="*/ 387145 h 575186"/>
                  <a:gd name="connsiteX33" fmla="*/ 685799 w 685799"/>
                  <a:gd name="connsiteY33" fmla="*/ 365022 h 575186"/>
                  <a:gd name="connsiteX34" fmla="*/ 548484 w 685799"/>
                  <a:gd name="connsiteY34" fmla="*/ 365022 h 575186"/>
                  <a:gd name="connsiteX35" fmla="*/ 453512 w 685799"/>
                  <a:gd name="connsiteY35" fmla="*/ 188042 h 575186"/>
                  <a:gd name="connsiteX36" fmla="*/ 453512 w 685799"/>
                  <a:gd name="connsiteY36" fmla="*/ 199103 h 575186"/>
                  <a:gd name="connsiteX37" fmla="*/ 436812 w 685799"/>
                  <a:gd name="connsiteY37" fmla="*/ 199103 h 575186"/>
                  <a:gd name="connsiteX38" fmla="*/ 444984 w 685799"/>
                  <a:gd name="connsiteY38" fmla="*/ 188042 h 575186"/>
                  <a:gd name="connsiteX39" fmla="*/ 240815 w 685799"/>
                  <a:gd name="connsiteY39" fmla="*/ 188042 h 575186"/>
                  <a:gd name="connsiteX40" fmla="*/ 248987 w 685799"/>
                  <a:gd name="connsiteY40" fmla="*/ 199103 h 575186"/>
                  <a:gd name="connsiteX41" fmla="*/ 232287 w 685799"/>
                  <a:gd name="connsiteY41" fmla="*/ 199103 h 575186"/>
                  <a:gd name="connsiteX42" fmla="*/ 232287 w 685799"/>
                  <a:gd name="connsiteY42" fmla="*/ 188042 h 575186"/>
                  <a:gd name="connsiteX43" fmla="*/ 232287 w 685799"/>
                  <a:gd name="connsiteY43" fmla="*/ 221225 h 575186"/>
                  <a:gd name="connsiteX44" fmla="*/ 453512 w 685799"/>
                  <a:gd name="connsiteY44" fmla="*/ 221225 h 575186"/>
                  <a:gd name="connsiteX45" fmla="*/ 453512 w 685799"/>
                  <a:gd name="connsiteY45" fmla="*/ 243348 h 575186"/>
                  <a:gd name="connsiteX46" fmla="*/ 232287 w 685799"/>
                  <a:gd name="connsiteY46" fmla="*/ 243348 h 575186"/>
                  <a:gd name="connsiteX47" fmla="*/ 342900 w 685799"/>
                  <a:gd name="connsiteY47" fmla="*/ 22123 h 575186"/>
                  <a:gd name="connsiteX48" fmla="*/ 442451 w 685799"/>
                  <a:gd name="connsiteY48" fmla="*/ 121674 h 575186"/>
                  <a:gd name="connsiteX49" fmla="*/ 405255 w 685799"/>
                  <a:gd name="connsiteY49" fmla="*/ 199103 h 575186"/>
                  <a:gd name="connsiteX50" fmla="*/ 280544 w 685799"/>
                  <a:gd name="connsiteY50" fmla="*/ 199103 h 575186"/>
                  <a:gd name="connsiteX51" fmla="*/ 243348 w 685799"/>
                  <a:gd name="connsiteY51" fmla="*/ 121674 h 575186"/>
                  <a:gd name="connsiteX52" fmla="*/ 342900 w 685799"/>
                  <a:gd name="connsiteY52" fmla="*/ 22123 h 575186"/>
                  <a:gd name="connsiteX53" fmla="*/ 497757 w 685799"/>
                  <a:gd name="connsiteY53" fmla="*/ 542002 h 575186"/>
                  <a:gd name="connsiteX54" fmla="*/ 486696 w 685799"/>
                  <a:gd name="connsiteY54" fmla="*/ 553064 h 575186"/>
                  <a:gd name="connsiteX55" fmla="*/ 199103 w 685799"/>
                  <a:gd name="connsiteY55" fmla="*/ 553064 h 575186"/>
                  <a:gd name="connsiteX56" fmla="*/ 188042 w 685799"/>
                  <a:gd name="connsiteY56" fmla="*/ 542002 h 575186"/>
                  <a:gd name="connsiteX57" fmla="*/ 188042 w 685799"/>
                  <a:gd name="connsiteY57" fmla="*/ 143797 h 575186"/>
                  <a:gd name="connsiteX58" fmla="*/ 199103 w 685799"/>
                  <a:gd name="connsiteY58" fmla="*/ 132735 h 575186"/>
                  <a:gd name="connsiteX59" fmla="*/ 221857 w 685799"/>
                  <a:gd name="connsiteY59" fmla="*/ 132735 h 575186"/>
                  <a:gd name="connsiteX60" fmla="*/ 229575 w 685799"/>
                  <a:gd name="connsiteY60" fmla="*/ 165919 h 575186"/>
                  <a:gd name="connsiteX61" fmla="*/ 210164 w 685799"/>
                  <a:gd name="connsiteY61" fmla="*/ 165919 h 575186"/>
                  <a:gd name="connsiteX62" fmla="*/ 210164 w 685799"/>
                  <a:gd name="connsiteY62" fmla="*/ 265471 h 575186"/>
                  <a:gd name="connsiteX63" fmla="*/ 475635 w 685799"/>
                  <a:gd name="connsiteY63" fmla="*/ 265471 h 575186"/>
                  <a:gd name="connsiteX64" fmla="*/ 475635 w 685799"/>
                  <a:gd name="connsiteY64" fmla="*/ 165919 h 575186"/>
                  <a:gd name="connsiteX65" fmla="*/ 456224 w 685799"/>
                  <a:gd name="connsiteY65" fmla="*/ 165919 h 575186"/>
                  <a:gd name="connsiteX66" fmla="*/ 463942 w 685799"/>
                  <a:gd name="connsiteY66" fmla="*/ 132735 h 575186"/>
                  <a:gd name="connsiteX67" fmla="*/ 486696 w 685799"/>
                  <a:gd name="connsiteY67" fmla="*/ 132735 h 575186"/>
                  <a:gd name="connsiteX68" fmla="*/ 497757 w 685799"/>
                  <a:gd name="connsiteY68" fmla="*/ 143797 h 575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85799" h="575186">
                    <a:moveTo>
                      <a:pt x="519880" y="393627"/>
                    </a:moveTo>
                    <a:lnTo>
                      <a:pt x="519880" y="143797"/>
                    </a:lnTo>
                    <a:cubicBezTo>
                      <a:pt x="519880" y="125504"/>
                      <a:pt x="504989" y="110613"/>
                      <a:pt x="486696" y="110613"/>
                    </a:cubicBezTo>
                    <a:lnTo>
                      <a:pt x="464012" y="110613"/>
                    </a:lnTo>
                    <a:cubicBezTo>
                      <a:pt x="458400" y="48690"/>
                      <a:pt x="406259" y="0"/>
                      <a:pt x="342900" y="0"/>
                    </a:cubicBezTo>
                    <a:cubicBezTo>
                      <a:pt x="279541" y="0"/>
                      <a:pt x="227399" y="48690"/>
                      <a:pt x="221787" y="110613"/>
                    </a:cubicBezTo>
                    <a:lnTo>
                      <a:pt x="199103" y="110613"/>
                    </a:lnTo>
                    <a:cubicBezTo>
                      <a:pt x="180810" y="110613"/>
                      <a:pt x="165919" y="125504"/>
                      <a:pt x="165919" y="143797"/>
                    </a:cubicBezTo>
                    <a:lnTo>
                      <a:pt x="165919" y="265471"/>
                    </a:lnTo>
                    <a:lnTo>
                      <a:pt x="149327" y="243348"/>
                    </a:lnTo>
                    <a:lnTo>
                      <a:pt x="132735" y="243348"/>
                    </a:lnTo>
                    <a:lnTo>
                      <a:pt x="132735" y="165919"/>
                    </a:lnTo>
                    <a:lnTo>
                      <a:pt x="110613" y="165919"/>
                    </a:lnTo>
                    <a:lnTo>
                      <a:pt x="110613" y="243348"/>
                    </a:lnTo>
                    <a:lnTo>
                      <a:pt x="88490" y="243348"/>
                    </a:lnTo>
                    <a:lnTo>
                      <a:pt x="88490" y="132735"/>
                    </a:lnTo>
                    <a:lnTo>
                      <a:pt x="66368" y="132735"/>
                    </a:lnTo>
                    <a:lnTo>
                      <a:pt x="66368" y="243348"/>
                    </a:lnTo>
                    <a:lnTo>
                      <a:pt x="44245" y="243348"/>
                    </a:lnTo>
                    <a:lnTo>
                      <a:pt x="44245" y="99551"/>
                    </a:lnTo>
                    <a:lnTo>
                      <a:pt x="22123" y="99551"/>
                    </a:lnTo>
                    <a:lnTo>
                      <a:pt x="22123" y="243348"/>
                    </a:lnTo>
                    <a:lnTo>
                      <a:pt x="0" y="243348"/>
                    </a:lnTo>
                    <a:lnTo>
                      <a:pt x="0" y="265471"/>
                    </a:lnTo>
                    <a:lnTo>
                      <a:pt x="138266" y="265471"/>
                    </a:lnTo>
                    <a:lnTo>
                      <a:pt x="165919" y="302338"/>
                    </a:lnTo>
                    <a:lnTo>
                      <a:pt x="165919" y="542002"/>
                    </a:lnTo>
                    <a:cubicBezTo>
                      <a:pt x="165919" y="560295"/>
                      <a:pt x="180810" y="575186"/>
                      <a:pt x="199103" y="575186"/>
                    </a:cubicBezTo>
                    <a:lnTo>
                      <a:pt x="486696" y="575186"/>
                    </a:lnTo>
                    <a:cubicBezTo>
                      <a:pt x="504989" y="575186"/>
                      <a:pt x="519880" y="560295"/>
                      <a:pt x="519880" y="542002"/>
                    </a:cubicBezTo>
                    <a:lnTo>
                      <a:pt x="519880" y="424909"/>
                    </a:lnTo>
                    <a:lnTo>
                      <a:pt x="557644" y="387145"/>
                    </a:lnTo>
                    <a:lnTo>
                      <a:pt x="685799" y="387145"/>
                    </a:lnTo>
                    <a:lnTo>
                      <a:pt x="685799" y="365022"/>
                    </a:lnTo>
                    <a:lnTo>
                      <a:pt x="548484" y="365022"/>
                    </a:lnTo>
                    <a:close/>
                    <a:moveTo>
                      <a:pt x="453512" y="188042"/>
                    </a:moveTo>
                    <a:lnTo>
                      <a:pt x="453512" y="199103"/>
                    </a:lnTo>
                    <a:lnTo>
                      <a:pt x="436812" y="199103"/>
                    </a:lnTo>
                    <a:cubicBezTo>
                      <a:pt x="439751" y="195565"/>
                      <a:pt x="442483" y="191872"/>
                      <a:pt x="444984" y="188042"/>
                    </a:cubicBezTo>
                    <a:close/>
                    <a:moveTo>
                      <a:pt x="240815" y="188042"/>
                    </a:moveTo>
                    <a:cubicBezTo>
                      <a:pt x="243316" y="191872"/>
                      <a:pt x="246048" y="195565"/>
                      <a:pt x="248987" y="199103"/>
                    </a:cubicBezTo>
                    <a:lnTo>
                      <a:pt x="232287" y="199103"/>
                    </a:lnTo>
                    <a:lnTo>
                      <a:pt x="232287" y="188042"/>
                    </a:lnTo>
                    <a:close/>
                    <a:moveTo>
                      <a:pt x="232287" y="221225"/>
                    </a:moveTo>
                    <a:lnTo>
                      <a:pt x="453512" y="221225"/>
                    </a:lnTo>
                    <a:lnTo>
                      <a:pt x="453512" y="243348"/>
                    </a:lnTo>
                    <a:lnTo>
                      <a:pt x="232287" y="243348"/>
                    </a:lnTo>
                    <a:close/>
                    <a:moveTo>
                      <a:pt x="342900" y="22123"/>
                    </a:moveTo>
                    <a:cubicBezTo>
                      <a:pt x="397784" y="22123"/>
                      <a:pt x="442451" y="66789"/>
                      <a:pt x="442451" y="121674"/>
                    </a:cubicBezTo>
                    <a:cubicBezTo>
                      <a:pt x="442451" y="152124"/>
                      <a:pt x="428868" y="180102"/>
                      <a:pt x="405255" y="199103"/>
                    </a:cubicBezTo>
                    <a:lnTo>
                      <a:pt x="280544" y="199103"/>
                    </a:lnTo>
                    <a:cubicBezTo>
                      <a:pt x="256931" y="180102"/>
                      <a:pt x="243348" y="152124"/>
                      <a:pt x="243348" y="121674"/>
                    </a:cubicBezTo>
                    <a:cubicBezTo>
                      <a:pt x="243348" y="66789"/>
                      <a:pt x="288015" y="22123"/>
                      <a:pt x="342900" y="22123"/>
                    </a:cubicBezTo>
                    <a:close/>
                    <a:moveTo>
                      <a:pt x="497757" y="542002"/>
                    </a:moveTo>
                    <a:cubicBezTo>
                      <a:pt x="497757" y="548094"/>
                      <a:pt x="492788" y="553064"/>
                      <a:pt x="486696" y="553064"/>
                    </a:cubicBezTo>
                    <a:lnTo>
                      <a:pt x="199103" y="553064"/>
                    </a:lnTo>
                    <a:cubicBezTo>
                      <a:pt x="193011" y="553064"/>
                      <a:pt x="188042" y="548094"/>
                      <a:pt x="188042" y="542002"/>
                    </a:cubicBezTo>
                    <a:lnTo>
                      <a:pt x="188042" y="143797"/>
                    </a:lnTo>
                    <a:cubicBezTo>
                      <a:pt x="188042" y="137705"/>
                      <a:pt x="193011" y="132735"/>
                      <a:pt x="199103" y="132735"/>
                    </a:cubicBezTo>
                    <a:lnTo>
                      <a:pt x="221857" y="132735"/>
                    </a:lnTo>
                    <a:cubicBezTo>
                      <a:pt x="222883" y="144261"/>
                      <a:pt x="225481" y="155387"/>
                      <a:pt x="229575" y="165919"/>
                    </a:cubicBezTo>
                    <a:lnTo>
                      <a:pt x="210164" y="165919"/>
                    </a:lnTo>
                    <a:lnTo>
                      <a:pt x="210164" y="265471"/>
                    </a:lnTo>
                    <a:lnTo>
                      <a:pt x="475635" y="265471"/>
                    </a:lnTo>
                    <a:lnTo>
                      <a:pt x="475635" y="165919"/>
                    </a:lnTo>
                    <a:lnTo>
                      <a:pt x="456224" y="165919"/>
                    </a:lnTo>
                    <a:cubicBezTo>
                      <a:pt x="460318" y="155387"/>
                      <a:pt x="462916" y="144261"/>
                      <a:pt x="463942" y="132735"/>
                    </a:cubicBezTo>
                    <a:lnTo>
                      <a:pt x="486696" y="132735"/>
                    </a:lnTo>
                    <a:cubicBezTo>
                      <a:pt x="492788" y="132735"/>
                      <a:pt x="497757" y="137705"/>
                      <a:pt x="497757" y="143797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6" name="Freeform: Shape 112">
                <a:extLst>
                  <a:ext uri="{FF2B5EF4-FFF2-40B4-BE49-F238E27FC236}">
                    <a16:creationId xmlns:a16="http://schemas.microsoft.com/office/drawing/2014/main" id="{3FA66DCE-3C85-456E-9DA8-D29D6B60F68C}"/>
                  </a:ext>
                </a:extLst>
              </p:cNvPr>
              <p:cNvSpPr/>
              <p:nvPr/>
            </p:nvSpPr>
            <p:spPr>
              <a:xfrm>
                <a:off x="965457" y="926691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7" name="Freeform: Shape 113">
                <a:extLst>
                  <a:ext uri="{FF2B5EF4-FFF2-40B4-BE49-F238E27FC236}">
                    <a16:creationId xmlns:a16="http://schemas.microsoft.com/office/drawing/2014/main" id="{E0A828A6-1B04-4E5D-BF5A-32398AD2DFA5}"/>
                  </a:ext>
                </a:extLst>
              </p:cNvPr>
              <p:cNvSpPr/>
              <p:nvPr/>
            </p:nvSpPr>
            <p:spPr>
              <a:xfrm>
                <a:off x="965457" y="882446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8" name="Freeform: Shape 114">
                <a:extLst>
                  <a:ext uri="{FF2B5EF4-FFF2-40B4-BE49-F238E27FC236}">
                    <a16:creationId xmlns:a16="http://schemas.microsoft.com/office/drawing/2014/main" id="{74868EA2-7031-4FEB-9481-D845887896F8}"/>
                  </a:ext>
                </a:extLst>
              </p:cNvPr>
              <p:cNvSpPr/>
              <p:nvPr/>
            </p:nvSpPr>
            <p:spPr>
              <a:xfrm>
                <a:off x="935514" y="756192"/>
                <a:ext cx="81577" cy="103699"/>
              </a:xfrm>
              <a:custGeom>
                <a:avLst/>
                <a:gdLst>
                  <a:gd name="connsiteX0" fmla="*/ 52065 w 81576"/>
                  <a:gd name="connsiteY0" fmla="*/ 42344 h 103699"/>
                  <a:gd name="connsiteX1" fmla="*/ 66368 w 81576"/>
                  <a:gd name="connsiteY1" fmla="*/ 56645 h 103699"/>
                  <a:gd name="connsiteX2" fmla="*/ 82008 w 81576"/>
                  <a:gd name="connsiteY2" fmla="*/ 41004 h 103699"/>
                  <a:gd name="connsiteX3" fmla="*/ 41004 w 81576"/>
                  <a:gd name="connsiteY3" fmla="*/ 0 h 103699"/>
                  <a:gd name="connsiteX4" fmla="*/ 0 w 81576"/>
                  <a:gd name="connsiteY4" fmla="*/ 41004 h 103699"/>
                  <a:gd name="connsiteX5" fmla="*/ 15641 w 81576"/>
                  <a:gd name="connsiteY5" fmla="*/ 56645 h 103699"/>
                  <a:gd name="connsiteX6" fmla="*/ 29943 w 81576"/>
                  <a:gd name="connsiteY6" fmla="*/ 42344 h 103699"/>
                  <a:gd name="connsiteX7" fmla="*/ 29943 w 81576"/>
                  <a:gd name="connsiteY7" fmla="*/ 104131 h 103699"/>
                  <a:gd name="connsiteX8" fmla="*/ 52065 w 81576"/>
                  <a:gd name="connsiteY8" fmla="*/ 104131 h 10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576" h="103699">
                    <a:moveTo>
                      <a:pt x="52065" y="42344"/>
                    </a:moveTo>
                    <a:lnTo>
                      <a:pt x="66368" y="56645"/>
                    </a:lnTo>
                    <a:lnTo>
                      <a:pt x="82008" y="41004"/>
                    </a:lnTo>
                    <a:lnTo>
                      <a:pt x="41004" y="0"/>
                    </a:lnTo>
                    <a:lnTo>
                      <a:pt x="0" y="41004"/>
                    </a:lnTo>
                    <a:lnTo>
                      <a:pt x="15641" y="56645"/>
                    </a:lnTo>
                    <a:lnTo>
                      <a:pt x="29943" y="42344"/>
                    </a:lnTo>
                    <a:lnTo>
                      <a:pt x="29943" y="104131"/>
                    </a:lnTo>
                    <a:lnTo>
                      <a:pt x="52065" y="104131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59" name="Freeform: Shape 115">
                <a:extLst>
                  <a:ext uri="{FF2B5EF4-FFF2-40B4-BE49-F238E27FC236}">
                    <a16:creationId xmlns:a16="http://schemas.microsoft.com/office/drawing/2014/main" id="{07A11603-9B73-46AD-8FCC-CCF46F30649C}"/>
                  </a:ext>
                </a:extLst>
              </p:cNvPr>
              <p:cNvSpPr/>
              <p:nvPr/>
            </p:nvSpPr>
            <p:spPr>
              <a:xfrm>
                <a:off x="888028" y="827139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0" name="Freeform: Shape 116">
                <a:extLst>
                  <a:ext uri="{FF2B5EF4-FFF2-40B4-BE49-F238E27FC236}">
                    <a16:creationId xmlns:a16="http://schemas.microsoft.com/office/drawing/2014/main" id="{251A022B-8AD9-4053-AD15-835408D3B520}"/>
                  </a:ext>
                </a:extLst>
              </p:cNvPr>
              <p:cNvSpPr/>
              <p:nvPr/>
            </p:nvSpPr>
            <p:spPr>
              <a:xfrm>
                <a:off x="888028" y="782894"/>
                <a:ext cx="22123" cy="22123"/>
              </a:xfrm>
              <a:custGeom>
                <a:avLst/>
                <a:gdLst>
                  <a:gd name="connsiteX0" fmla="*/ 0 w 22122"/>
                  <a:gd name="connsiteY0" fmla="*/ 0 h 22122"/>
                  <a:gd name="connsiteX1" fmla="*/ 22123 w 22122"/>
                  <a:gd name="connsiteY1" fmla="*/ 0 h 22122"/>
                  <a:gd name="connsiteX2" fmla="*/ 22123 w 22122"/>
                  <a:gd name="connsiteY2" fmla="*/ 22123 h 22122"/>
                  <a:gd name="connsiteX3" fmla="*/ 0 w 22122"/>
                  <a:gd name="connsiteY3" fmla="*/ 22123 h 22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22" h="22122">
                    <a:moveTo>
                      <a:pt x="0" y="0"/>
                    </a:moveTo>
                    <a:lnTo>
                      <a:pt x="22123" y="0"/>
                    </a:lnTo>
                    <a:lnTo>
                      <a:pt x="22123" y="22123"/>
                    </a:lnTo>
                    <a:lnTo>
                      <a:pt x="0" y="22123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1" name="Freeform: Shape 117">
                <a:extLst>
                  <a:ext uri="{FF2B5EF4-FFF2-40B4-BE49-F238E27FC236}">
                    <a16:creationId xmlns:a16="http://schemas.microsoft.com/office/drawing/2014/main" id="{50B134DF-F2D4-439E-9A5B-4EC8F5C27AE9}"/>
                  </a:ext>
                </a:extLst>
              </p:cNvPr>
              <p:cNvSpPr/>
              <p:nvPr/>
            </p:nvSpPr>
            <p:spPr>
              <a:xfrm>
                <a:off x="858085" y="656641"/>
                <a:ext cx="81577" cy="103699"/>
              </a:xfrm>
              <a:custGeom>
                <a:avLst/>
                <a:gdLst>
                  <a:gd name="connsiteX0" fmla="*/ 52065 w 81576"/>
                  <a:gd name="connsiteY0" fmla="*/ 42344 h 103699"/>
                  <a:gd name="connsiteX1" fmla="*/ 66368 w 81576"/>
                  <a:gd name="connsiteY1" fmla="*/ 56645 h 103699"/>
                  <a:gd name="connsiteX2" fmla="*/ 82008 w 81576"/>
                  <a:gd name="connsiteY2" fmla="*/ 41004 h 103699"/>
                  <a:gd name="connsiteX3" fmla="*/ 41004 w 81576"/>
                  <a:gd name="connsiteY3" fmla="*/ 0 h 103699"/>
                  <a:gd name="connsiteX4" fmla="*/ 0 w 81576"/>
                  <a:gd name="connsiteY4" fmla="*/ 41004 h 103699"/>
                  <a:gd name="connsiteX5" fmla="*/ 15641 w 81576"/>
                  <a:gd name="connsiteY5" fmla="*/ 56645 h 103699"/>
                  <a:gd name="connsiteX6" fmla="*/ 29943 w 81576"/>
                  <a:gd name="connsiteY6" fmla="*/ 42344 h 103699"/>
                  <a:gd name="connsiteX7" fmla="*/ 29943 w 81576"/>
                  <a:gd name="connsiteY7" fmla="*/ 104131 h 103699"/>
                  <a:gd name="connsiteX8" fmla="*/ 52065 w 81576"/>
                  <a:gd name="connsiteY8" fmla="*/ 104131 h 10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1576" h="103699">
                    <a:moveTo>
                      <a:pt x="52065" y="42344"/>
                    </a:moveTo>
                    <a:lnTo>
                      <a:pt x="66368" y="56645"/>
                    </a:lnTo>
                    <a:lnTo>
                      <a:pt x="82008" y="41004"/>
                    </a:lnTo>
                    <a:lnTo>
                      <a:pt x="41004" y="0"/>
                    </a:lnTo>
                    <a:lnTo>
                      <a:pt x="0" y="41004"/>
                    </a:lnTo>
                    <a:lnTo>
                      <a:pt x="15641" y="56645"/>
                    </a:lnTo>
                    <a:lnTo>
                      <a:pt x="29943" y="42344"/>
                    </a:lnTo>
                    <a:lnTo>
                      <a:pt x="29943" y="104131"/>
                    </a:lnTo>
                    <a:lnTo>
                      <a:pt x="52065" y="104131"/>
                    </a:ln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2" name="Freeform: Shape 118">
                <a:extLst>
                  <a:ext uri="{FF2B5EF4-FFF2-40B4-BE49-F238E27FC236}">
                    <a16:creationId xmlns:a16="http://schemas.microsoft.com/office/drawing/2014/main" id="{CA9F5C89-F840-4EFF-BD34-C0AC662C3CB2}"/>
                  </a:ext>
                </a:extLst>
              </p:cNvPr>
              <p:cNvSpPr/>
              <p:nvPr/>
            </p:nvSpPr>
            <p:spPr>
              <a:xfrm>
                <a:off x="334964" y="495301"/>
                <a:ext cx="685799" cy="154858"/>
              </a:xfrm>
              <a:custGeom>
                <a:avLst/>
                <a:gdLst>
                  <a:gd name="connsiteX0" fmla="*/ 33184 w 685799"/>
                  <a:gd name="connsiteY0" fmla="*/ 154858 h 154857"/>
                  <a:gd name="connsiteX1" fmla="*/ 66368 w 685799"/>
                  <a:gd name="connsiteY1" fmla="*/ 121674 h 154857"/>
                  <a:gd name="connsiteX2" fmla="*/ 64861 w 685799"/>
                  <a:gd name="connsiteY2" fmla="*/ 112314 h 154857"/>
                  <a:gd name="connsiteX3" fmla="*/ 136100 w 685799"/>
                  <a:gd name="connsiteY3" fmla="*/ 60518 h 154857"/>
                  <a:gd name="connsiteX4" fmla="*/ 154858 w 685799"/>
                  <a:gd name="connsiteY4" fmla="*/ 66368 h 154857"/>
                  <a:gd name="connsiteX5" fmla="*/ 184494 w 685799"/>
                  <a:gd name="connsiteY5" fmla="*/ 47804 h 154857"/>
                  <a:gd name="connsiteX6" fmla="*/ 310591 w 685799"/>
                  <a:gd name="connsiteY6" fmla="*/ 62641 h 154857"/>
                  <a:gd name="connsiteX7" fmla="*/ 342900 w 685799"/>
                  <a:gd name="connsiteY7" fmla="*/ 88490 h 154857"/>
                  <a:gd name="connsiteX8" fmla="*/ 368927 w 685799"/>
                  <a:gd name="connsiteY8" fmla="*/ 75636 h 154857"/>
                  <a:gd name="connsiteX9" fmla="*/ 475700 w 685799"/>
                  <a:gd name="connsiteY9" fmla="*/ 111234 h 154857"/>
                  <a:gd name="connsiteX10" fmla="*/ 508819 w 685799"/>
                  <a:gd name="connsiteY10" fmla="*/ 143797 h 154857"/>
                  <a:gd name="connsiteX11" fmla="*/ 542002 w 685799"/>
                  <a:gd name="connsiteY11" fmla="*/ 110613 h 154857"/>
                  <a:gd name="connsiteX12" fmla="*/ 541495 w 685799"/>
                  <a:gd name="connsiteY12" fmla="*/ 105579 h 154857"/>
                  <a:gd name="connsiteX13" fmla="*/ 630439 w 685799"/>
                  <a:gd name="connsiteY13" fmla="*/ 57694 h 154857"/>
                  <a:gd name="connsiteX14" fmla="*/ 652615 w 685799"/>
                  <a:gd name="connsiteY14" fmla="*/ 66368 h 154857"/>
                  <a:gd name="connsiteX15" fmla="*/ 685799 w 685799"/>
                  <a:gd name="connsiteY15" fmla="*/ 33184 h 154857"/>
                  <a:gd name="connsiteX16" fmla="*/ 652615 w 685799"/>
                  <a:gd name="connsiteY16" fmla="*/ 0 h 154857"/>
                  <a:gd name="connsiteX17" fmla="*/ 619431 w 685799"/>
                  <a:gd name="connsiteY17" fmla="*/ 33184 h 154857"/>
                  <a:gd name="connsiteX18" fmla="*/ 619939 w 685799"/>
                  <a:gd name="connsiteY18" fmla="*/ 38218 h 154857"/>
                  <a:gd name="connsiteX19" fmla="*/ 530995 w 685799"/>
                  <a:gd name="connsiteY19" fmla="*/ 86103 h 154857"/>
                  <a:gd name="connsiteX20" fmla="*/ 508819 w 685799"/>
                  <a:gd name="connsiteY20" fmla="*/ 77429 h 154857"/>
                  <a:gd name="connsiteX21" fmla="*/ 482791 w 685799"/>
                  <a:gd name="connsiteY21" fmla="*/ 90283 h 154857"/>
                  <a:gd name="connsiteX22" fmla="*/ 376018 w 685799"/>
                  <a:gd name="connsiteY22" fmla="*/ 54685 h 154857"/>
                  <a:gd name="connsiteX23" fmla="*/ 342900 w 685799"/>
                  <a:gd name="connsiteY23" fmla="*/ 22123 h 154857"/>
                  <a:gd name="connsiteX24" fmla="*/ 313264 w 685799"/>
                  <a:gd name="connsiteY24" fmla="*/ 40686 h 154857"/>
                  <a:gd name="connsiteX25" fmla="*/ 187166 w 685799"/>
                  <a:gd name="connsiteY25" fmla="*/ 25849 h 154857"/>
                  <a:gd name="connsiteX26" fmla="*/ 154858 w 685799"/>
                  <a:gd name="connsiteY26" fmla="*/ 0 h 154857"/>
                  <a:gd name="connsiteX27" fmla="*/ 121674 w 685799"/>
                  <a:gd name="connsiteY27" fmla="*/ 33184 h 154857"/>
                  <a:gd name="connsiteX28" fmla="*/ 123181 w 685799"/>
                  <a:gd name="connsiteY28" fmla="*/ 42544 h 154857"/>
                  <a:gd name="connsiteX29" fmla="*/ 51942 w 685799"/>
                  <a:gd name="connsiteY29" fmla="*/ 94350 h 154857"/>
                  <a:gd name="connsiteX30" fmla="*/ 33184 w 685799"/>
                  <a:gd name="connsiteY30" fmla="*/ 88490 h 154857"/>
                  <a:gd name="connsiteX31" fmla="*/ 0 w 685799"/>
                  <a:gd name="connsiteY31" fmla="*/ 121674 h 154857"/>
                  <a:gd name="connsiteX32" fmla="*/ 33184 w 685799"/>
                  <a:gd name="connsiteY32" fmla="*/ 154858 h 154857"/>
                  <a:gd name="connsiteX33" fmla="*/ 652615 w 685799"/>
                  <a:gd name="connsiteY33" fmla="*/ 22123 h 154857"/>
                  <a:gd name="connsiteX34" fmla="*/ 663676 w 685799"/>
                  <a:gd name="connsiteY34" fmla="*/ 33184 h 154857"/>
                  <a:gd name="connsiteX35" fmla="*/ 652615 w 685799"/>
                  <a:gd name="connsiteY35" fmla="*/ 44245 h 154857"/>
                  <a:gd name="connsiteX36" fmla="*/ 641554 w 685799"/>
                  <a:gd name="connsiteY36" fmla="*/ 33184 h 154857"/>
                  <a:gd name="connsiteX37" fmla="*/ 652615 w 685799"/>
                  <a:gd name="connsiteY37" fmla="*/ 22123 h 154857"/>
                  <a:gd name="connsiteX38" fmla="*/ 508819 w 685799"/>
                  <a:gd name="connsiteY38" fmla="*/ 99551 h 154857"/>
                  <a:gd name="connsiteX39" fmla="*/ 519880 w 685799"/>
                  <a:gd name="connsiteY39" fmla="*/ 110613 h 154857"/>
                  <a:gd name="connsiteX40" fmla="*/ 508819 w 685799"/>
                  <a:gd name="connsiteY40" fmla="*/ 121674 h 154857"/>
                  <a:gd name="connsiteX41" fmla="*/ 497757 w 685799"/>
                  <a:gd name="connsiteY41" fmla="*/ 110613 h 154857"/>
                  <a:gd name="connsiteX42" fmla="*/ 508819 w 685799"/>
                  <a:gd name="connsiteY42" fmla="*/ 99551 h 154857"/>
                  <a:gd name="connsiteX43" fmla="*/ 342900 w 685799"/>
                  <a:gd name="connsiteY43" fmla="*/ 44245 h 154857"/>
                  <a:gd name="connsiteX44" fmla="*/ 353961 w 685799"/>
                  <a:gd name="connsiteY44" fmla="*/ 55306 h 154857"/>
                  <a:gd name="connsiteX45" fmla="*/ 342900 w 685799"/>
                  <a:gd name="connsiteY45" fmla="*/ 66368 h 154857"/>
                  <a:gd name="connsiteX46" fmla="*/ 331838 w 685799"/>
                  <a:gd name="connsiteY46" fmla="*/ 55306 h 154857"/>
                  <a:gd name="connsiteX47" fmla="*/ 342900 w 685799"/>
                  <a:gd name="connsiteY47" fmla="*/ 44245 h 154857"/>
                  <a:gd name="connsiteX48" fmla="*/ 154858 w 685799"/>
                  <a:gd name="connsiteY48" fmla="*/ 22123 h 154857"/>
                  <a:gd name="connsiteX49" fmla="*/ 165919 w 685799"/>
                  <a:gd name="connsiteY49" fmla="*/ 33184 h 154857"/>
                  <a:gd name="connsiteX50" fmla="*/ 154858 w 685799"/>
                  <a:gd name="connsiteY50" fmla="*/ 44245 h 154857"/>
                  <a:gd name="connsiteX51" fmla="*/ 143797 w 685799"/>
                  <a:gd name="connsiteY51" fmla="*/ 33184 h 154857"/>
                  <a:gd name="connsiteX52" fmla="*/ 154858 w 685799"/>
                  <a:gd name="connsiteY52" fmla="*/ 22123 h 154857"/>
                  <a:gd name="connsiteX53" fmla="*/ 33184 w 685799"/>
                  <a:gd name="connsiteY53" fmla="*/ 110613 h 154857"/>
                  <a:gd name="connsiteX54" fmla="*/ 44245 w 685799"/>
                  <a:gd name="connsiteY54" fmla="*/ 121674 h 154857"/>
                  <a:gd name="connsiteX55" fmla="*/ 33184 w 685799"/>
                  <a:gd name="connsiteY55" fmla="*/ 132735 h 154857"/>
                  <a:gd name="connsiteX56" fmla="*/ 22123 w 685799"/>
                  <a:gd name="connsiteY56" fmla="*/ 121674 h 154857"/>
                  <a:gd name="connsiteX57" fmla="*/ 33184 w 685799"/>
                  <a:gd name="connsiteY57" fmla="*/ 110613 h 154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85799" h="154857">
                    <a:moveTo>
                      <a:pt x="33184" y="154858"/>
                    </a:moveTo>
                    <a:cubicBezTo>
                      <a:pt x="51477" y="154858"/>
                      <a:pt x="66368" y="139967"/>
                      <a:pt x="66368" y="121674"/>
                    </a:cubicBezTo>
                    <a:cubicBezTo>
                      <a:pt x="66368" y="118401"/>
                      <a:pt x="65747" y="115301"/>
                      <a:pt x="64861" y="112314"/>
                    </a:cubicBezTo>
                    <a:lnTo>
                      <a:pt x="136100" y="60518"/>
                    </a:lnTo>
                    <a:cubicBezTo>
                      <a:pt x="141442" y="64191"/>
                      <a:pt x="147891" y="66368"/>
                      <a:pt x="154858" y="66368"/>
                    </a:cubicBezTo>
                    <a:cubicBezTo>
                      <a:pt x="167891" y="66368"/>
                      <a:pt x="179071" y="58758"/>
                      <a:pt x="184494" y="47804"/>
                    </a:cubicBezTo>
                    <a:lnTo>
                      <a:pt x="310591" y="62641"/>
                    </a:lnTo>
                    <a:cubicBezTo>
                      <a:pt x="313951" y="77407"/>
                      <a:pt x="327129" y="88490"/>
                      <a:pt x="342900" y="88490"/>
                    </a:cubicBezTo>
                    <a:cubicBezTo>
                      <a:pt x="353496" y="88490"/>
                      <a:pt x="362857" y="83402"/>
                      <a:pt x="368927" y="75636"/>
                    </a:cubicBezTo>
                    <a:lnTo>
                      <a:pt x="475700" y="111234"/>
                    </a:lnTo>
                    <a:cubicBezTo>
                      <a:pt x="476034" y="129241"/>
                      <a:pt x="490736" y="143797"/>
                      <a:pt x="508819" y="143797"/>
                    </a:cubicBezTo>
                    <a:cubicBezTo>
                      <a:pt x="527111" y="143797"/>
                      <a:pt x="542002" y="128906"/>
                      <a:pt x="542002" y="110613"/>
                    </a:cubicBezTo>
                    <a:cubicBezTo>
                      <a:pt x="542002" y="108890"/>
                      <a:pt x="541748" y="107226"/>
                      <a:pt x="541495" y="105579"/>
                    </a:cubicBezTo>
                    <a:lnTo>
                      <a:pt x="630439" y="57694"/>
                    </a:lnTo>
                    <a:cubicBezTo>
                      <a:pt x="636321" y="63030"/>
                      <a:pt x="644065" y="66368"/>
                      <a:pt x="652615" y="66368"/>
                    </a:cubicBezTo>
                    <a:cubicBezTo>
                      <a:pt x="670908" y="66368"/>
                      <a:pt x="685799" y="51477"/>
                      <a:pt x="685799" y="33184"/>
                    </a:cubicBezTo>
                    <a:cubicBezTo>
                      <a:pt x="685799" y="14891"/>
                      <a:pt x="670908" y="0"/>
                      <a:pt x="652615" y="0"/>
                    </a:cubicBezTo>
                    <a:cubicBezTo>
                      <a:pt x="634323" y="0"/>
                      <a:pt x="619431" y="14891"/>
                      <a:pt x="619431" y="33184"/>
                    </a:cubicBezTo>
                    <a:cubicBezTo>
                      <a:pt x="619431" y="34907"/>
                      <a:pt x="619686" y="36570"/>
                      <a:pt x="619939" y="38218"/>
                    </a:cubicBezTo>
                    <a:lnTo>
                      <a:pt x="530995" y="86103"/>
                    </a:lnTo>
                    <a:cubicBezTo>
                      <a:pt x="525113" y="80767"/>
                      <a:pt x="517369" y="77429"/>
                      <a:pt x="508819" y="77429"/>
                    </a:cubicBezTo>
                    <a:cubicBezTo>
                      <a:pt x="498222" y="77429"/>
                      <a:pt x="488861" y="82517"/>
                      <a:pt x="482791" y="90283"/>
                    </a:cubicBezTo>
                    <a:lnTo>
                      <a:pt x="376018" y="54685"/>
                    </a:lnTo>
                    <a:cubicBezTo>
                      <a:pt x="375684" y="36678"/>
                      <a:pt x="360982" y="22123"/>
                      <a:pt x="342900" y="22123"/>
                    </a:cubicBezTo>
                    <a:cubicBezTo>
                      <a:pt x="329867" y="22123"/>
                      <a:pt x="318686" y="29733"/>
                      <a:pt x="313264" y="40686"/>
                    </a:cubicBezTo>
                    <a:lnTo>
                      <a:pt x="187166" y="25849"/>
                    </a:lnTo>
                    <a:cubicBezTo>
                      <a:pt x="183808" y="11083"/>
                      <a:pt x="170628" y="0"/>
                      <a:pt x="154858" y="0"/>
                    </a:cubicBezTo>
                    <a:cubicBezTo>
                      <a:pt x="136565" y="0"/>
                      <a:pt x="121674" y="14891"/>
                      <a:pt x="121674" y="33184"/>
                    </a:cubicBezTo>
                    <a:cubicBezTo>
                      <a:pt x="121674" y="36457"/>
                      <a:pt x="122295" y="39557"/>
                      <a:pt x="123181" y="42544"/>
                    </a:cubicBezTo>
                    <a:lnTo>
                      <a:pt x="51942" y="94350"/>
                    </a:lnTo>
                    <a:cubicBezTo>
                      <a:pt x="46600" y="90667"/>
                      <a:pt x="40151" y="88490"/>
                      <a:pt x="33184" y="88490"/>
                    </a:cubicBezTo>
                    <a:cubicBezTo>
                      <a:pt x="14891" y="88490"/>
                      <a:pt x="0" y="103381"/>
                      <a:pt x="0" y="121674"/>
                    </a:cubicBezTo>
                    <a:cubicBezTo>
                      <a:pt x="0" y="139967"/>
                      <a:pt x="14891" y="154858"/>
                      <a:pt x="33184" y="154858"/>
                    </a:cubicBezTo>
                    <a:close/>
                    <a:moveTo>
                      <a:pt x="652615" y="22123"/>
                    </a:moveTo>
                    <a:cubicBezTo>
                      <a:pt x="658707" y="22123"/>
                      <a:pt x="663676" y="27092"/>
                      <a:pt x="663676" y="33184"/>
                    </a:cubicBezTo>
                    <a:cubicBezTo>
                      <a:pt x="663676" y="39276"/>
                      <a:pt x="658707" y="44245"/>
                      <a:pt x="652615" y="44245"/>
                    </a:cubicBezTo>
                    <a:cubicBezTo>
                      <a:pt x="646523" y="44245"/>
                      <a:pt x="641554" y="39276"/>
                      <a:pt x="641554" y="33184"/>
                    </a:cubicBezTo>
                    <a:cubicBezTo>
                      <a:pt x="641554" y="27092"/>
                      <a:pt x="646523" y="22123"/>
                      <a:pt x="652615" y="22123"/>
                    </a:cubicBezTo>
                    <a:close/>
                    <a:moveTo>
                      <a:pt x="508819" y="99551"/>
                    </a:moveTo>
                    <a:cubicBezTo>
                      <a:pt x="514911" y="99551"/>
                      <a:pt x="519880" y="104520"/>
                      <a:pt x="519880" y="110613"/>
                    </a:cubicBezTo>
                    <a:cubicBezTo>
                      <a:pt x="519880" y="116705"/>
                      <a:pt x="514911" y="121674"/>
                      <a:pt x="508819" y="121674"/>
                    </a:cubicBezTo>
                    <a:cubicBezTo>
                      <a:pt x="502727" y="121674"/>
                      <a:pt x="497757" y="116705"/>
                      <a:pt x="497757" y="110613"/>
                    </a:cubicBezTo>
                    <a:cubicBezTo>
                      <a:pt x="497757" y="104520"/>
                      <a:pt x="502727" y="99551"/>
                      <a:pt x="508819" y="99551"/>
                    </a:cubicBezTo>
                    <a:close/>
                    <a:moveTo>
                      <a:pt x="342900" y="44245"/>
                    </a:moveTo>
                    <a:cubicBezTo>
                      <a:pt x="348992" y="44245"/>
                      <a:pt x="353961" y="49214"/>
                      <a:pt x="353961" y="55306"/>
                    </a:cubicBezTo>
                    <a:cubicBezTo>
                      <a:pt x="353961" y="61399"/>
                      <a:pt x="348992" y="66368"/>
                      <a:pt x="342900" y="66368"/>
                    </a:cubicBezTo>
                    <a:cubicBezTo>
                      <a:pt x="336808" y="66368"/>
                      <a:pt x="331838" y="61399"/>
                      <a:pt x="331838" y="55306"/>
                    </a:cubicBezTo>
                    <a:cubicBezTo>
                      <a:pt x="331838" y="49214"/>
                      <a:pt x="336808" y="44245"/>
                      <a:pt x="342900" y="44245"/>
                    </a:cubicBezTo>
                    <a:close/>
                    <a:moveTo>
                      <a:pt x="154858" y="22123"/>
                    </a:moveTo>
                    <a:cubicBezTo>
                      <a:pt x="160950" y="22123"/>
                      <a:pt x="165919" y="27092"/>
                      <a:pt x="165919" y="33184"/>
                    </a:cubicBezTo>
                    <a:cubicBezTo>
                      <a:pt x="165919" y="39276"/>
                      <a:pt x="160950" y="44245"/>
                      <a:pt x="154858" y="44245"/>
                    </a:cubicBezTo>
                    <a:cubicBezTo>
                      <a:pt x="148766" y="44245"/>
                      <a:pt x="143797" y="39276"/>
                      <a:pt x="143797" y="33184"/>
                    </a:cubicBezTo>
                    <a:cubicBezTo>
                      <a:pt x="143797" y="27092"/>
                      <a:pt x="148766" y="22123"/>
                      <a:pt x="154858" y="22123"/>
                    </a:cubicBezTo>
                    <a:close/>
                    <a:moveTo>
                      <a:pt x="33184" y="110613"/>
                    </a:moveTo>
                    <a:cubicBezTo>
                      <a:pt x="39276" y="110613"/>
                      <a:pt x="44245" y="115582"/>
                      <a:pt x="44245" y="121674"/>
                    </a:cubicBezTo>
                    <a:cubicBezTo>
                      <a:pt x="44245" y="127766"/>
                      <a:pt x="39276" y="132735"/>
                      <a:pt x="33184" y="132735"/>
                    </a:cubicBezTo>
                    <a:cubicBezTo>
                      <a:pt x="27092" y="132735"/>
                      <a:pt x="22123" y="127766"/>
                      <a:pt x="22123" y="121674"/>
                    </a:cubicBezTo>
                    <a:cubicBezTo>
                      <a:pt x="22123" y="115582"/>
                      <a:pt x="27092" y="110613"/>
                      <a:pt x="33184" y="110613"/>
                    </a:cubicBezTo>
                    <a:close/>
                  </a:path>
                </a:pathLst>
              </a:custGeom>
              <a:grpFill/>
              <a:ln w="1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</p:grpSp>
        <p:grpSp>
          <p:nvGrpSpPr>
            <p:cNvPr id="143" name="Graphic 42">
              <a:extLst>
                <a:ext uri="{FF2B5EF4-FFF2-40B4-BE49-F238E27FC236}">
                  <a16:creationId xmlns:a16="http://schemas.microsoft.com/office/drawing/2014/main" id="{1840FC13-9DD6-4D11-8D2A-C0F9763BB55E}"/>
                </a:ext>
              </a:extLst>
            </p:cNvPr>
            <p:cNvGrpSpPr/>
            <p:nvPr/>
          </p:nvGrpSpPr>
          <p:grpSpPr>
            <a:xfrm>
              <a:off x="6504634" y="2786492"/>
              <a:ext cx="61914" cy="85131"/>
              <a:chOff x="5180008" y="2309812"/>
              <a:chExt cx="1625603" cy="2235203"/>
            </a:xfrm>
            <a:solidFill>
              <a:schemeClr val="accent1"/>
            </a:solidFill>
          </p:grpSpPr>
          <p:sp>
            <p:nvSpPr>
              <p:cNvPr id="144" name="Freeform: Shape 124">
                <a:extLst>
                  <a:ext uri="{FF2B5EF4-FFF2-40B4-BE49-F238E27FC236}">
                    <a16:creationId xmlns:a16="http://schemas.microsoft.com/office/drawing/2014/main" id="{397753C9-9ACC-41B1-8933-B3150E157A03}"/>
                  </a:ext>
                </a:extLst>
              </p:cNvPr>
              <p:cNvSpPr/>
              <p:nvPr/>
            </p:nvSpPr>
            <p:spPr>
              <a:xfrm>
                <a:off x="5383205" y="2309812"/>
                <a:ext cx="1422406" cy="2235203"/>
              </a:xfrm>
              <a:custGeom>
                <a:avLst/>
                <a:gdLst>
                  <a:gd name="connsiteX0" fmla="*/ 1320803 w 1422406"/>
                  <a:gd name="connsiteY0" fmla="*/ 1524000 h 2235203"/>
                  <a:gd name="connsiteX1" fmla="*/ 1219200 w 1422406"/>
                  <a:gd name="connsiteY1" fmla="*/ 1625603 h 2235203"/>
                  <a:gd name="connsiteX2" fmla="*/ 711203 w 1422406"/>
                  <a:gd name="connsiteY2" fmla="*/ 2032007 h 2235203"/>
                  <a:gd name="connsiteX3" fmla="*/ 203206 w 1422406"/>
                  <a:gd name="connsiteY3" fmla="*/ 1625603 h 2235203"/>
                  <a:gd name="connsiteX4" fmla="*/ 203206 w 1422406"/>
                  <a:gd name="connsiteY4" fmla="*/ 609600 h 2235203"/>
                  <a:gd name="connsiteX5" fmla="*/ 711203 w 1422406"/>
                  <a:gd name="connsiteY5" fmla="*/ 203197 h 2235203"/>
                  <a:gd name="connsiteX6" fmla="*/ 1219200 w 1422406"/>
                  <a:gd name="connsiteY6" fmla="*/ 609600 h 2235203"/>
                  <a:gd name="connsiteX7" fmla="*/ 1320803 w 1422406"/>
                  <a:gd name="connsiteY7" fmla="*/ 711203 h 2235203"/>
                  <a:gd name="connsiteX8" fmla="*/ 1422406 w 1422406"/>
                  <a:gd name="connsiteY8" fmla="*/ 609600 h 2235203"/>
                  <a:gd name="connsiteX9" fmla="*/ 711203 w 1422406"/>
                  <a:gd name="connsiteY9" fmla="*/ 0 h 2235203"/>
                  <a:gd name="connsiteX10" fmla="*/ 0 w 1422406"/>
                  <a:gd name="connsiteY10" fmla="*/ 609600 h 2235203"/>
                  <a:gd name="connsiteX11" fmla="*/ 0 w 1422406"/>
                  <a:gd name="connsiteY11" fmla="*/ 1625603 h 2235203"/>
                  <a:gd name="connsiteX12" fmla="*/ 711203 w 1422406"/>
                  <a:gd name="connsiteY12" fmla="*/ 2235203 h 2235203"/>
                  <a:gd name="connsiteX13" fmla="*/ 1422406 w 1422406"/>
                  <a:gd name="connsiteY13" fmla="*/ 1625603 h 2235203"/>
                  <a:gd name="connsiteX14" fmla="*/ 1320803 w 1422406"/>
                  <a:gd name="connsiteY14" fmla="*/ 1524000 h 223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22406" h="2235203">
                    <a:moveTo>
                      <a:pt x="1320803" y="1524000"/>
                    </a:moveTo>
                    <a:cubicBezTo>
                      <a:pt x="1264720" y="1524000"/>
                      <a:pt x="1219200" y="1569520"/>
                      <a:pt x="1219200" y="1625603"/>
                    </a:cubicBezTo>
                    <a:cubicBezTo>
                      <a:pt x="1219200" y="1849736"/>
                      <a:pt x="991210" y="2032007"/>
                      <a:pt x="711203" y="2032007"/>
                    </a:cubicBezTo>
                    <a:cubicBezTo>
                      <a:pt x="431197" y="2032007"/>
                      <a:pt x="203206" y="1849726"/>
                      <a:pt x="203206" y="1625603"/>
                    </a:cubicBezTo>
                    <a:lnTo>
                      <a:pt x="203206" y="609600"/>
                    </a:lnTo>
                    <a:cubicBezTo>
                      <a:pt x="203206" y="385467"/>
                      <a:pt x="431197" y="203197"/>
                      <a:pt x="711203" y="203197"/>
                    </a:cubicBezTo>
                    <a:cubicBezTo>
                      <a:pt x="991210" y="203197"/>
                      <a:pt x="1219200" y="385467"/>
                      <a:pt x="1219200" y="609600"/>
                    </a:cubicBezTo>
                    <a:cubicBezTo>
                      <a:pt x="1219200" y="665683"/>
                      <a:pt x="1264720" y="711203"/>
                      <a:pt x="1320803" y="711203"/>
                    </a:cubicBezTo>
                    <a:cubicBezTo>
                      <a:pt x="1376887" y="711203"/>
                      <a:pt x="1422406" y="665683"/>
                      <a:pt x="1422406" y="609600"/>
                    </a:cubicBezTo>
                    <a:cubicBezTo>
                      <a:pt x="1422406" y="273510"/>
                      <a:pt x="1103385" y="0"/>
                      <a:pt x="711203" y="0"/>
                    </a:cubicBezTo>
                    <a:cubicBezTo>
                      <a:pt x="319021" y="0"/>
                      <a:pt x="0" y="273510"/>
                      <a:pt x="0" y="609600"/>
                    </a:cubicBezTo>
                    <a:lnTo>
                      <a:pt x="0" y="1625603"/>
                    </a:lnTo>
                    <a:cubicBezTo>
                      <a:pt x="0" y="1961693"/>
                      <a:pt x="319021" y="2235203"/>
                      <a:pt x="711203" y="2235203"/>
                    </a:cubicBezTo>
                    <a:cubicBezTo>
                      <a:pt x="1103385" y="2235203"/>
                      <a:pt x="1422406" y="1961693"/>
                      <a:pt x="1422406" y="1625603"/>
                    </a:cubicBezTo>
                    <a:cubicBezTo>
                      <a:pt x="1422406" y="1569520"/>
                      <a:pt x="1376887" y="1524000"/>
                      <a:pt x="1320803" y="15240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45" name="Freeform: Shape 128">
                <a:extLst>
                  <a:ext uri="{FF2B5EF4-FFF2-40B4-BE49-F238E27FC236}">
                    <a16:creationId xmlns:a16="http://schemas.microsoft.com/office/drawing/2014/main" id="{531956F4-6A20-4036-BA86-82CB4DE769B8}"/>
                  </a:ext>
                </a:extLst>
              </p:cNvPr>
              <p:cNvSpPr/>
              <p:nvPr/>
            </p:nvSpPr>
            <p:spPr>
              <a:xfrm>
                <a:off x="5180008" y="3122608"/>
                <a:ext cx="1219209" cy="203206"/>
              </a:xfrm>
              <a:custGeom>
                <a:avLst/>
                <a:gdLst>
                  <a:gd name="connsiteX0" fmla="*/ 1117606 w 1219209"/>
                  <a:gd name="connsiteY0" fmla="*/ 0 h 203206"/>
                  <a:gd name="connsiteX1" fmla="*/ 101603 w 1219209"/>
                  <a:gd name="connsiteY1" fmla="*/ 0 h 203206"/>
                  <a:gd name="connsiteX2" fmla="*/ 0 w 1219209"/>
                  <a:gd name="connsiteY2" fmla="*/ 101603 h 203206"/>
                  <a:gd name="connsiteX3" fmla="*/ 101603 w 1219209"/>
                  <a:gd name="connsiteY3" fmla="*/ 203206 h 203206"/>
                  <a:gd name="connsiteX4" fmla="*/ 1117606 w 1219209"/>
                  <a:gd name="connsiteY4" fmla="*/ 203206 h 203206"/>
                  <a:gd name="connsiteX5" fmla="*/ 1219210 w 1219209"/>
                  <a:gd name="connsiteY5" fmla="*/ 101603 h 203206"/>
                  <a:gd name="connsiteX6" fmla="*/ 1117606 w 1219209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9" h="203206">
                    <a:moveTo>
                      <a:pt x="1117606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117606" y="203206"/>
                    </a:lnTo>
                    <a:cubicBezTo>
                      <a:pt x="1173690" y="203206"/>
                      <a:pt x="1219210" y="157686"/>
                      <a:pt x="1219210" y="101603"/>
                    </a:cubicBezTo>
                    <a:cubicBezTo>
                      <a:pt x="1219210" y="45520"/>
                      <a:pt x="1173690" y="0"/>
                      <a:pt x="1117606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46" name="Freeform: Shape 129">
                <a:extLst>
                  <a:ext uri="{FF2B5EF4-FFF2-40B4-BE49-F238E27FC236}">
                    <a16:creationId xmlns:a16="http://schemas.microsoft.com/office/drawing/2014/main" id="{441CE772-009A-4E3B-8436-DF0916DFD550}"/>
                  </a:ext>
                </a:extLst>
              </p:cNvPr>
              <p:cNvSpPr/>
              <p:nvPr/>
            </p:nvSpPr>
            <p:spPr>
              <a:xfrm>
                <a:off x="5180008" y="3529012"/>
                <a:ext cx="1422406" cy="203206"/>
              </a:xfrm>
              <a:custGeom>
                <a:avLst/>
                <a:gdLst>
                  <a:gd name="connsiteX0" fmla="*/ 1320803 w 1422406"/>
                  <a:gd name="connsiteY0" fmla="*/ 0 h 203206"/>
                  <a:gd name="connsiteX1" fmla="*/ 101603 w 1422406"/>
                  <a:gd name="connsiteY1" fmla="*/ 0 h 203206"/>
                  <a:gd name="connsiteX2" fmla="*/ 0 w 1422406"/>
                  <a:gd name="connsiteY2" fmla="*/ 101603 h 203206"/>
                  <a:gd name="connsiteX3" fmla="*/ 101603 w 1422406"/>
                  <a:gd name="connsiteY3" fmla="*/ 203206 h 203206"/>
                  <a:gd name="connsiteX4" fmla="*/ 1320803 w 1422406"/>
                  <a:gd name="connsiteY4" fmla="*/ 203206 h 203206"/>
                  <a:gd name="connsiteX5" fmla="*/ 1422406 w 1422406"/>
                  <a:gd name="connsiteY5" fmla="*/ 101603 h 203206"/>
                  <a:gd name="connsiteX6" fmla="*/ 1320803 w 1422406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406" h="203206">
                    <a:moveTo>
                      <a:pt x="1320803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320803" y="203206"/>
                    </a:lnTo>
                    <a:cubicBezTo>
                      <a:pt x="1376887" y="203206"/>
                      <a:pt x="1422406" y="157686"/>
                      <a:pt x="1422406" y="101603"/>
                    </a:cubicBezTo>
                    <a:cubicBezTo>
                      <a:pt x="1422406" y="45520"/>
                      <a:pt x="1376887" y="0"/>
                      <a:pt x="132080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</p:grpSp>
      </p:grpSp>
      <p:grpSp>
        <p:nvGrpSpPr>
          <p:cNvPr id="163" name="Graphic 30">
            <a:extLst>
              <a:ext uri="{FF2B5EF4-FFF2-40B4-BE49-F238E27FC236}">
                <a16:creationId xmlns:a16="http://schemas.microsoft.com/office/drawing/2014/main" id="{36D8B57C-9BA8-46FE-9176-5FF454186D02}"/>
              </a:ext>
            </a:extLst>
          </p:cNvPr>
          <p:cNvGrpSpPr/>
          <p:nvPr/>
        </p:nvGrpSpPr>
        <p:grpSpPr>
          <a:xfrm>
            <a:off x="750351" y="1487587"/>
            <a:ext cx="726212" cy="819393"/>
            <a:chOff x="7013835" y="3989456"/>
            <a:chExt cx="558273" cy="558273"/>
          </a:xfrm>
          <a:solidFill>
            <a:schemeClr val="accent1"/>
          </a:solidFill>
        </p:grpSpPr>
        <p:grpSp>
          <p:nvGrpSpPr>
            <p:cNvPr id="164" name="Graphic 30">
              <a:extLst>
                <a:ext uri="{FF2B5EF4-FFF2-40B4-BE49-F238E27FC236}">
                  <a16:creationId xmlns:a16="http://schemas.microsoft.com/office/drawing/2014/main" id="{36D8B57C-9BA8-46FE-9176-5FF454186D02}"/>
                </a:ext>
              </a:extLst>
            </p:cNvPr>
            <p:cNvGrpSpPr/>
            <p:nvPr/>
          </p:nvGrpSpPr>
          <p:grpSpPr>
            <a:xfrm>
              <a:off x="7013835" y="4031326"/>
              <a:ext cx="558273" cy="474532"/>
              <a:chOff x="7013835" y="4031326"/>
              <a:chExt cx="558273" cy="474532"/>
            </a:xfrm>
            <a:grpFill/>
          </p:grpSpPr>
          <p:sp>
            <p:nvSpPr>
              <p:cNvPr id="165" name="Freeform: Shape 33">
                <a:extLst>
                  <a:ext uri="{FF2B5EF4-FFF2-40B4-BE49-F238E27FC236}">
                    <a16:creationId xmlns:a16="http://schemas.microsoft.com/office/drawing/2014/main" id="{D18702E9-D2AC-4102-8B06-E4318253F7DA}"/>
                  </a:ext>
                </a:extLst>
              </p:cNvPr>
              <p:cNvSpPr/>
              <p:nvPr/>
            </p:nvSpPr>
            <p:spPr>
              <a:xfrm>
                <a:off x="7013835" y="4031326"/>
                <a:ext cx="558273" cy="474532"/>
              </a:xfrm>
              <a:custGeom>
                <a:avLst/>
                <a:gdLst>
                  <a:gd name="connsiteX0" fmla="*/ 530359 w 558273"/>
                  <a:gd name="connsiteY0" fmla="*/ 0 h 474532"/>
                  <a:gd name="connsiteX1" fmla="*/ 27914 w 558273"/>
                  <a:gd name="connsiteY1" fmla="*/ 0 h 474532"/>
                  <a:gd name="connsiteX2" fmla="*/ 0 w 558273"/>
                  <a:gd name="connsiteY2" fmla="*/ 27914 h 474532"/>
                  <a:gd name="connsiteX3" fmla="*/ 0 w 558273"/>
                  <a:gd name="connsiteY3" fmla="*/ 362877 h 474532"/>
                  <a:gd name="connsiteX4" fmla="*/ 27914 w 558273"/>
                  <a:gd name="connsiteY4" fmla="*/ 390791 h 474532"/>
                  <a:gd name="connsiteX5" fmla="*/ 121733 w 558273"/>
                  <a:gd name="connsiteY5" fmla="*/ 390791 h 474532"/>
                  <a:gd name="connsiteX6" fmla="*/ 279137 w 558273"/>
                  <a:gd name="connsiteY6" fmla="*/ 474532 h 474532"/>
                  <a:gd name="connsiteX7" fmla="*/ 436540 w 558273"/>
                  <a:gd name="connsiteY7" fmla="*/ 390791 h 474532"/>
                  <a:gd name="connsiteX8" fmla="*/ 530359 w 558273"/>
                  <a:gd name="connsiteY8" fmla="*/ 390791 h 474532"/>
                  <a:gd name="connsiteX9" fmla="*/ 558273 w 558273"/>
                  <a:gd name="connsiteY9" fmla="*/ 362877 h 474532"/>
                  <a:gd name="connsiteX10" fmla="*/ 558273 w 558273"/>
                  <a:gd name="connsiteY10" fmla="*/ 27914 h 474532"/>
                  <a:gd name="connsiteX11" fmla="*/ 530359 w 558273"/>
                  <a:gd name="connsiteY11" fmla="*/ 0 h 474532"/>
                  <a:gd name="connsiteX12" fmla="*/ 279137 w 558273"/>
                  <a:gd name="connsiteY12" fmla="*/ 455923 h 474532"/>
                  <a:gd name="connsiteX13" fmla="*/ 139568 w 558273"/>
                  <a:gd name="connsiteY13" fmla="*/ 381486 h 474532"/>
                  <a:gd name="connsiteX14" fmla="*/ 279137 w 558273"/>
                  <a:gd name="connsiteY14" fmla="*/ 307050 h 474532"/>
                  <a:gd name="connsiteX15" fmla="*/ 418705 w 558273"/>
                  <a:gd name="connsiteY15" fmla="*/ 381487 h 474532"/>
                  <a:gd name="connsiteX16" fmla="*/ 279137 w 558273"/>
                  <a:gd name="connsiteY16" fmla="*/ 455923 h 474532"/>
                  <a:gd name="connsiteX17" fmla="*/ 539664 w 558273"/>
                  <a:gd name="connsiteY17" fmla="*/ 362877 h 474532"/>
                  <a:gd name="connsiteX18" fmla="*/ 530359 w 558273"/>
                  <a:gd name="connsiteY18" fmla="*/ 372182 h 474532"/>
                  <a:gd name="connsiteX19" fmla="*/ 436540 w 558273"/>
                  <a:gd name="connsiteY19" fmla="*/ 372182 h 474532"/>
                  <a:gd name="connsiteX20" fmla="*/ 279137 w 558273"/>
                  <a:gd name="connsiteY20" fmla="*/ 288441 h 474532"/>
                  <a:gd name="connsiteX21" fmla="*/ 121733 w 558273"/>
                  <a:gd name="connsiteY21" fmla="*/ 372182 h 474532"/>
                  <a:gd name="connsiteX22" fmla="*/ 27914 w 558273"/>
                  <a:gd name="connsiteY22" fmla="*/ 372182 h 474532"/>
                  <a:gd name="connsiteX23" fmla="*/ 18609 w 558273"/>
                  <a:gd name="connsiteY23" fmla="*/ 362877 h 474532"/>
                  <a:gd name="connsiteX24" fmla="*/ 18609 w 558273"/>
                  <a:gd name="connsiteY24" fmla="*/ 27914 h 474532"/>
                  <a:gd name="connsiteX25" fmla="*/ 27914 w 558273"/>
                  <a:gd name="connsiteY25" fmla="*/ 18609 h 474532"/>
                  <a:gd name="connsiteX26" fmla="*/ 530359 w 558273"/>
                  <a:gd name="connsiteY26" fmla="*/ 18609 h 474532"/>
                  <a:gd name="connsiteX27" fmla="*/ 539664 w 558273"/>
                  <a:gd name="connsiteY27" fmla="*/ 27914 h 474532"/>
                  <a:gd name="connsiteX28" fmla="*/ 539664 w 558273"/>
                  <a:gd name="connsiteY28" fmla="*/ 362877 h 47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8273" h="474532">
                    <a:moveTo>
                      <a:pt x="530359" y="0"/>
                    </a:moveTo>
                    <a:lnTo>
                      <a:pt x="27914" y="0"/>
                    </a:lnTo>
                    <a:cubicBezTo>
                      <a:pt x="12504" y="16"/>
                      <a:pt x="16" y="12504"/>
                      <a:pt x="0" y="27914"/>
                    </a:cubicBezTo>
                    <a:lnTo>
                      <a:pt x="0" y="362877"/>
                    </a:lnTo>
                    <a:cubicBezTo>
                      <a:pt x="16" y="378287"/>
                      <a:pt x="12504" y="390775"/>
                      <a:pt x="27914" y="390791"/>
                    </a:cubicBezTo>
                    <a:lnTo>
                      <a:pt x="121733" y="390791"/>
                    </a:lnTo>
                    <a:cubicBezTo>
                      <a:pt x="129436" y="438437"/>
                      <a:pt x="195788" y="474532"/>
                      <a:pt x="279137" y="474532"/>
                    </a:cubicBezTo>
                    <a:cubicBezTo>
                      <a:pt x="362485" y="474532"/>
                      <a:pt x="428838" y="438437"/>
                      <a:pt x="436540" y="390791"/>
                    </a:cubicBezTo>
                    <a:lnTo>
                      <a:pt x="530359" y="390791"/>
                    </a:lnTo>
                    <a:cubicBezTo>
                      <a:pt x="545769" y="390775"/>
                      <a:pt x="558257" y="378287"/>
                      <a:pt x="558273" y="362877"/>
                    </a:cubicBezTo>
                    <a:lnTo>
                      <a:pt x="558273" y="27914"/>
                    </a:lnTo>
                    <a:cubicBezTo>
                      <a:pt x="558257" y="12504"/>
                      <a:pt x="545769" y="16"/>
                      <a:pt x="530359" y="0"/>
                    </a:cubicBezTo>
                    <a:close/>
                    <a:moveTo>
                      <a:pt x="279137" y="455923"/>
                    </a:moveTo>
                    <a:cubicBezTo>
                      <a:pt x="203483" y="455923"/>
                      <a:pt x="139568" y="421835"/>
                      <a:pt x="139568" y="381486"/>
                    </a:cubicBezTo>
                    <a:cubicBezTo>
                      <a:pt x="139568" y="341136"/>
                      <a:pt x="203483" y="307050"/>
                      <a:pt x="279137" y="307050"/>
                    </a:cubicBezTo>
                    <a:cubicBezTo>
                      <a:pt x="354790" y="307050"/>
                      <a:pt x="418705" y="341138"/>
                      <a:pt x="418705" y="381487"/>
                    </a:cubicBezTo>
                    <a:cubicBezTo>
                      <a:pt x="418705" y="421836"/>
                      <a:pt x="354790" y="455923"/>
                      <a:pt x="279137" y="455923"/>
                    </a:cubicBezTo>
                    <a:close/>
                    <a:moveTo>
                      <a:pt x="539664" y="362877"/>
                    </a:moveTo>
                    <a:cubicBezTo>
                      <a:pt x="539657" y="368013"/>
                      <a:pt x="535495" y="372175"/>
                      <a:pt x="530359" y="372182"/>
                    </a:cubicBezTo>
                    <a:lnTo>
                      <a:pt x="436540" y="372182"/>
                    </a:lnTo>
                    <a:cubicBezTo>
                      <a:pt x="428838" y="324535"/>
                      <a:pt x="362485" y="288441"/>
                      <a:pt x="279137" y="288441"/>
                    </a:cubicBezTo>
                    <a:cubicBezTo>
                      <a:pt x="195788" y="288441"/>
                      <a:pt x="129435" y="324535"/>
                      <a:pt x="121733" y="372182"/>
                    </a:cubicBezTo>
                    <a:lnTo>
                      <a:pt x="27914" y="372182"/>
                    </a:lnTo>
                    <a:cubicBezTo>
                      <a:pt x="22778" y="372175"/>
                      <a:pt x="18616" y="368013"/>
                      <a:pt x="18609" y="362877"/>
                    </a:cubicBezTo>
                    <a:lnTo>
                      <a:pt x="18609" y="27914"/>
                    </a:lnTo>
                    <a:cubicBezTo>
                      <a:pt x="18616" y="22778"/>
                      <a:pt x="22778" y="18616"/>
                      <a:pt x="27914" y="18609"/>
                    </a:cubicBezTo>
                    <a:lnTo>
                      <a:pt x="530359" y="18609"/>
                    </a:lnTo>
                    <a:cubicBezTo>
                      <a:pt x="535495" y="18616"/>
                      <a:pt x="539657" y="22778"/>
                      <a:pt x="539664" y="27914"/>
                    </a:cubicBezTo>
                    <a:lnTo>
                      <a:pt x="539664" y="362877"/>
                    </a:ln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6" name="Freeform: Shape 34">
                <a:extLst>
                  <a:ext uri="{FF2B5EF4-FFF2-40B4-BE49-F238E27FC236}">
                    <a16:creationId xmlns:a16="http://schemas.microsoft.com/office/drawing/2014/main" id="{5F6A088D-E05E-444F-99D4-BC65321939DD}"/>
                  </a:ext>
                </a:extLst>
              </p:cNvPr>
              <p:cNvSpPr/>
              <p:nvPr/>
            </p:nvSpPr>
            <p:spPr>
              <a:xfrm>
                <a:off x="7246449" y="4068544"/>
                <a:ext cx="93045" cy="93045"/>
              </a:xfrm>
              <a:custGeom>
                <a:avLst/>
                <a:gdLst>
                  <a:gd name="connsiteX0" fmla="*/ 85144 w 93045"/>
                  <a:gd name="connsiteY0" fmla="*/ 28541 h 93045"/>
                  <a:gd name="connsiteX1" fmla="*/ 64337 w 93045"/>
                  <a:gd name="connsiteY1" fmla="*/ 25360 h 93045"/>
                  <a:gd name="connsiteX2" fmla="*/ 54945 w 93045"/>
                  <a:gd name="connsiteY2" fmla="*/ 5352 h 93045"/>
                  <a:gd name="connsiteX3" fmla="*/ 46522 w 93045"/>
                  <a:gd name="connsiteY3" fmla="*/ 0 h 93045"/>
                  <a:gd name="connsiteX4" fmla="*/ 38099 w 93045"/>
                  <a:gd name="connsiteY4" fmla="*/ 5352 h 93045"/>
                  <a:gd name="connsiteX5" fmla="*/ 28709 w 93045"/>
                  <a:gd name="connsiteY5" fmla="*/ 25360 h 93045"/>
                  <a:gd name="connsiteX6" fmla="*/ 7901 w 93045"/>
                  <a:gd name="connsiteY6" fmla="*/ 28541 h 93045"/>
                  <a:gd name="connsiteX7" fmla="*/ 482 w 93045"/>
                  <a:gd name="connsiteY7" fmla="*/ 34782 h 93045"/>
                  <a:gd name="connsiteX8" fmla="*/ 2644 w 93045"/>
                  <a:gd name="connsiteY8" fmla="*/ 44233 h 93045"/>
                  <a:gd name="connsiteX9" fmla="*/ 17973 w 93045"/>
                  <a:gd name="connsiteY9" fmla="*/ 59943 h 93045"/>
                  <a:gd name="connsiteX10" fmla="*/ 14338 w 93045"/>
                  <a:gd name="connsiteY10" fmla="*/ 82242 h 93045"/>
                  <a:gd name="connsiteX11" fmla="*/ 18161 w 93045"/>
                  <a:gd name="connsiteY11" fmla="*/ 91347 h 93045"/>
                  <a:gd name="connsiteX12" fmla="*/ 28023 w 93045"/>
                  <a:gd name="connsiteY12" fmla="*/ 91882 h 93045"/>
                  <a:gd name="connsiteX13" fmla="*/ 46522 w 93045"/>
                  <a:gd name="connsiteY13" fmla="*/ 81656 h 93045"/>
                  <a:gd name="connsiteX14" fmla="*/ 65023 w 93045"/>
                  <a:gd name="connsiteY14" fmla="*/ 91883 h 93045"/>
                  <a:gd name="connsiteX15" fmla="*/ 74884 w 93045"/>
                  <a:gd name="connsiteY15" fmla="*/ 91349 h 93045"/>
                  <a:gd name="connsiteX16" fmla="*/ 78707 w 93045"/>
                  <a:gd name="connsiteY16" fmla="*/ 82243 h 93045"/>
                  <a:gd name="connsiteX17" fmla="*/ 75072 w 93045"/>
                  <a:gd name="connsiteY17" fmla="*/ 59945 h 93045"/>
                  <a:gd name="connsiteX18" fmla="*/ 90401 w 93045"/>
                  <a:gd name="connsiteY18" fmla="*/ 44234 h 93045"/>
                  <a:gd name="connsiteX19" fmla="*/ 92563 w 93045"/>
                  <a:gd name="connsiteY19" fmla="*/ 34783 h 93045"/>
                  <a:gd name="connsiteX20" fmla="*/ 85144 w 93045"/>
                  <a:gd name="connsiteY20" fmla="*/ 28541 h 93045"/>
                  <a:gd name="connsiteX21" fmla="*/ 58470 w 93045"/>
                  <a:gd name="connsiteY21" fmla="*/ 50312 h 93045"/>
                  <a:gd name="connsiteX22" fmla="*/ 55948 w 93045"/>
                  <a:gd name="connsiteY22" fmla="*/ 58308 h 93045"/>
                  <a:gd name="connsiteX23" fmla="*/ 57257 w 93045"/>
                  <a:gd name="connsiteY23" fmla="*/ 66327 h 93045"/>
                  <a:gd name="connsiteX24" fmla="*/ 51023 w 93045"/>
                  <a:gd name="connsiteY24" fmla="*/ 62883 h 93045"/>
                  <a:gd name="connsiteX25" fmla="*/ 42019 w 93045"/>
                  <a:gd name="connsiteY25" fmla="*/ 62883 h 93045"/>
                  <a:gd name="connsiteX26" fmla="*/ 35785 w 93045"/>
                  <a:gd name="connsiteY26" fmla="*/ 66327 h 93045"/>
                  <a:gd name="connsiteX27" fmla="*/ 37094 w 93045"/>
                  <a:gd name="connsiteY27" fmla="*/ 58308 h 93045"/>
                  <a:gd name="connsiteX28" fmla="*/ 34572 w 93045"/>
                  <a:gd name="connsiteY28" fmla="*/ 50312 h 93045"/>
                  <a:gd name="connsiteX29" fmla="*/ 28606 w 93045"/>
                  <a:gd name="connsiteY29" fmla="*/ 44197 h 93045"/>
                  <a:gd name="connsiteX30" fmla="*/ 36425 w 93045"/>
                  <a:gd name="connsiteY30" fmla="*/ 43007 h 93045"/>
                  <a:gd name="connsiteX31" fmla="*/ 43444 w 93045"/>
                  <a:gd name="connsiteY31" fmla="*/ 37759 h 93045"/>
                  <a:gd name="connsiteX32" fmla="*/ 46522 w 93045"/>
                  <a:gd name="connsiteY32" fmla="*/ 31203 h 93045"/>
                  <a:gd name="connsiteX33" fmla="*/ 49598 w 93045"/>
                  <a:gd name="connsiteY33" fmla="*/ 37760 h 93045"/>
                  <a:gd name="connsiteX34" fmla="*/ 56618 w 93045"/>
                  <a:gd name="connsiteY34" fmla="*/ 43008 h 93045"/>
                  <a:gd name="connsiteX35" fmla="*/ 64437 w 93045"/>
                  <a:gd name="connsiteY35" fmla="*/ 44198 h 93045"/>
                  <a:gd name="connsiteX36" fmla="*/ 58470 w 93045"/>
                  <a:gd name="connsiteY36" fmla="*/ 50312 h 9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045" h="93045">
                    <a:moveTo>
                      <a:pt x="85144" y="28541"/>
                    </a:moveTo>
                    <a:lnTo>
                      <a:pt x="64337" y="25360"/>
                    </a:lnTo>
                    <a:lnTo>
                      <a:pt x="54945" y="5352"/>
                    </a:lnTo>
                    <a:cubicBezTo>
                      <a:pt x="53412" y="2086"/>
                      <a:pt x="50130" y="0"/>
                      <a:pt x="46522" y="0"/>
                    </a:cubicBezTo>
                    <a:cubicBezTo>
                      <a:pt x="42914" y="0"/>
                      <a:pt x="39632" y="2086"/>
                      <a:pt x="38099" y="5352"/>
                    </a:cubicBezTo>
                    <a:lnTo>
                      <a:pt x="28709" y="25360"/>
                    </a:lnTo>
                    <a:lnTo>
                      <a:pt x="7901" y="28541"/>
                    </a:lnTo>
                    <a:cubicBezTo>
                      <a:pt x="4453" y="29066"/>
                      <a:pt x="1590" y="31476"/>
                      <a:pt x="482" y="34782"/>
                    </a:cubicBezTo>
                    <a:cubicBezTo>
                      <a:pt x="-626" y="38088"/>
                      <a:pt x="209" y="41736"/>
                      <a:pt x="2644" y="44233"/>
                    </a:cubicBezTo>
                    <a:lnTo>
                      <a:pt x="17973" y="59943"/>
                    </a:lnTo>
                    <a:lnTo>
                      <a:pt x="14338" y="82242"/>
                    </a:lnTo>
                    <a:cubicBezTo>
                      <a:pt x="13763" y="85758"/>
                      <a:pt x="15248" y="89295"/>
                      <a:pt x="18161" y="91347"/>
                    </a:cubicBezTo>
                    <a:cubicBezTo>
                      <a:pt x="21075" y="93400"/>
                      <a:pt x="24904" y="93608"/>
                      <a:pt x="28023" y="91882"/>
                    </a:cubicBezTo>
                    <a:lnTo>
                      <a:pt x="46522" y="81656"/>
                    </a:lnTo>
                    <a:lnTo>
                      <a:pt x="65023" y="91883"/>
                    </a:lnTo>
                    <a:cubicBezTo>
                      <a:pt x="68141" y="93608"/>
                      <a:pt x="71970" y="93401"/>
                      <a:pt x="74884" y="91349"/>
                    </a:cubicBezTo>
                    <a:cubicBezTo>
                      <a:pt x="77797" y="89296"/>
                      <a:pt x="79281" y="85759"/>
                      <a:pt x="78707" y="82243"/>
                    </a:cubicBezTo>
                    <a:lnTo>
                      <a:pt x="75072" y="59945"/>
                    </a:lnTo>
                    <a:lnTo>
                      <a:pt x="90401" y="44234"/>
                    </a:lnTo>
                    <a:cubicBezTo>
                      <a:pt x="92836" y="41739"/>
                      <a:pt x="93671" y="38090"/>
                      <a:pt x="92563" y="34783"/>
                    </a:cubicBezTo>
                    <a:cubicBezTo>
                      <a:pt x="91455" y="31476"/>
                      <a:pt x="88591" y="29066"/>
                      <a:pt x="85144" y="28541"/>
                    </a:cubicBezTo>
                    <a:close/>
                    <a:moveTo>
                      <a:pt x="58470" y="50312"/>
                    </a:moveTo>
                    <a:cubicBezTo>
                      <a:pt x="56407" y="52425"/>
                      <a:pt x="55472" y="55393"/>
                      <a:pt x="55948" y="58308"/>
                    </a:cubicBezTo>
                    <a:lnTo>
                      <a:pt x="57257" y="66327"/>
                    </a:lnTo>
                    <a:lnTo>
                      <a:pt x="51023" y="62883"/>
                    </a:lnTo>
                    <a:cubicBezTo>
                      <a:pt x="48222" y="61333"/>
                      <a:pt x="44820" y="61333"/>
                      <a:pt x="42019" y="62883"/>
                    </a:cubicBezTo>
                    <a:lnTo>
                      <a:pt x="35785" y="66327"/>
                    </a:lnTo>
                    <a:lnTo>
                      <a:pt x="37094" y="58308"/>
                    </a:lnTo>
                    <a:cubicBezTo>
                      <a:pt x="37571" y="55393"/>
                      <a:pt x="36636" y="52425"/>
                      <a:pt x="34572" y="50312"/>
                    </a:cubicBezTo>
                    <a:lnTo>
                      <a:pt x="28606" y="44197"/>
                    </a:lnTo>
                    <a:lnTo>
                      <a:pt x="36425" y="43007"/>
                    </a:lnTo>
                    <a:cubicBezTo>
                      <a:pt x="39494" y="42537"/>
                      <a:pt x="42126" y="40569"/>
                      <a:pt x="43444" y="37759"/>
                    </a:cubicBezTo>
                    <a:lnTo>
                      <a:pt x="46522" y="31203"/>
                    </a:lnTo>
                    <a:lnTo>
                      <a:pt x="49598" y="37760"/>
                    </a:lnTo>
                    <a:cubicBezTo>
                      <a:pt x="50917" y="40570"/>
                      <a:pt x="53550" y="42537"/>
                      <a:pt x="56618" y="43008"/>
                    </a:cubicBezTo>
                    <a:lnTo>
                      <a:pt x="64437" y="44198"/>
                    </a:lnTo>
                    <a:lnTo>
                      <a:pt x="58470" y="50312"/>
                    </a:ln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7" name="Freeform: Shape 35">
                <a:extLst>
                  <a:ext uri="{FF2B5EF4-FFF2-40B4-BE49-F238E27FC236}">
                    <a16:creationId xmlns:a16="http://schemas.microsoft.com/office/drawing/2014/main" id="{EF5236E9-ED3B-4B33-9775-657BC3209BE6}"/>
                  </a:ext>
                </a:extLst>
              </p:cNvPr>
              <p:cNvSpPr/>
              <p:nvPr/>
            </p:nvSpPr>
            <p:spPr>
              <a:xfrm>
                <a:off x="7145868" y="4116835"/>
                <a:ext cx="93720" cy="93722"/>
              </a:xfrm>
              <a:custGeom>
                <a:avLst/>
                <a:gdLst>
                  <a:gd name="connsiteX0" fmla="*/ 89850 w 93720"/>
                  <a:gd name="connsiteY0" fmla="*/ 44336 h 93722"/>
                  <a:gd name="connsiteX1" fmla="*/ 89850 w 93720"/>
                  <a:gd name="connsiteY1" fmla="*/ 44336 h 93722"/>
                  <a:gd name="connsiteX2" fmla="*/ 71514 w 93720"/>
                  <a:gd name="connsiteY2" fmla="*/ 31138 h 93722"/>
                  <a:gd name="connsiteX3" fmla="*/ 71246 w 93720"/>
                  <a:gd name="connsiteY3" fmla="*/ 9190 h 93722"/>
                  <a:gd name="connsiteX4" fmla="*/ 66091 w 93720"/>
                  <a:gd name="connsiteY4" fmla="*/ 977 h 93722"/>
                  <a:gd name="connsiteX5" fmla="*/ 56431 w 93720"/>
                  <a:gd name="connsiteY5" fmla="*/ 1808 h 93722"/>
                  <a:gd name="connsiteX6" fmla="*/ 39471 w 93720"/>
                  <a:gd name="connsiteY6" fmla="*/ 14274 h 93722"/>
                  <a:gd name="connsiteX7" fmla="*/ 18681 w 93720"/>
                  <a:gd name="connsiteY7" fmla="*/ 6769 h 93722"/>
                  <a:gd name="connsiteX8" fmla="*/ 8940 w 93720"/>
                  <a:gd name="connsiteY8" fmla="*/ 8941 h 93722"/>
                  <a:gd name="connsiteX9" fmla="*/ 6768 w 93720"/>
                  <a:gd name="connsiteY9" fmla="*/ 18682 h 93722"/>
                  <a:gd name="connsiteX10" fmla="*/ 14273 w 93720"/>
                  <a:gd name="connsiteY10" fmla="*/ 39472 h 93722"/>
                  <a:gd name="connsiteX11" fmla="*/ 1807 w 93720"/>
                  <a:gd name="connsiteY11" fmla="*/ 56432 h 93722"/>
                  <a:gd name="connsiteX12" fmla="*/ 976 w 93720"/>
                  <a:gd name="connsiteY12" fmla="*/ 66092 h 93722"/>
                  <a:gd name="connsiteX13" fmla="*/ 9189 w 93720"/>
                  <a:gd name="connsiteY13" fmla="*/ 71246 h 93722"/>
                  <a:gd name="connsiteX14" fmla="*/ 31137 w 93720"/>
                  <a:gd name="connsiteY14" fmla="*/ 71515 h 93722"/>
                  <a:gd name="connsiteX15" fmla="*/ 44335 w 93720"/>
                  <a:gd name="connsiteY15" fmla="*/ 89852 h 93722"/>
                  <a:gd name="connsiteX16" fmla="*/ 51886 w 93720"/>
                  <a:gd name="connsiteY16" fmla="*/ 93722 h 93722"/>
                  <a:gd name="connsiteX17" fmla="*/ 53476 w 93720"/>
                  <a:gd name="connsiteY17" fmla="*/ 93586 h 93722"/>
                  <a:gd name="connsiteX18" fmla="*/ 60826 w 93720"/>
                  <a:gd name="connsiteY18" fmla="*/ 86994 h 93722"/>
                  <a:gd name="connsiteX19" fmla="*/ 66678 w 93720"/>
                  <a:gd name="connsiteY19" fmla="*/ 66681 h 93722"/>
                  <a:gd name="connsiteX20" fmla="*/ 86991 w 93720"/>
                  <a:gd name="connsiteY20" fmla="*/ 60829 h 93722"/>
                  <a:gd name="connsiteX21" fmla="*/ 93583 w 93720"/>
                  <a:gd name="connsiteY21" fmla="*/ 53478 h 93722"/>
                  <a:gd name="connsiteX22" fmla="*/ 89850 w 93720"/>
                  <a:gd name="connsiteY22" fmla="*/ 44336 h 93722"/>
                  <a:gd name="connsiteX23" fmla="*/ 56583 w 93720"/>
                  <a:gd name="connsiteY23" fmla="*/ 50220 h 93722"/>
                  <a:gd name="connsiteX24" fmla="*/ 50218 w 93720"/>
                  <a:gd name="connsiteY24" fmla="*/ 56584 h 93722"/>
                  <a:gd name="connsiteX25" fmla="*/ 48246 w 93720"/>
                  <a:gd name="connsiteY25" fmla="*/ 63431 h 93722"/>
                  <a:gd name="connsiteX26" fmla="*/ 43499 w 93720"/>
                  <a:gd name="connsiteY26" fmla="*/ 56834 h 93722"/>
                  <a:gd name="connsiteX27" fmla="*/ 36061 w 93720"/>
                  <a:gd name="connsiteY27" fmla="*/ 52963 h 93722"/>
                  <a:gd name="connsiteX28" fmla="*/ 27525 w 93720"/>
                  <a:gd name="connsiteY28" fmla="*/ 52858 h 93722"/>
                  <a:gd name="connsiteX29" fmla="*/ 32209 w 93720"/>
                  <a:gd name="connsiteY29" fmla="*/ 46488 h 93722"/>
                  <a:gd name="connsiteX30" fmla="*/ 33463 w 93720"/>
                  <a:gd name="connsiteY30" fmla="*/ 37816 h 93722"/>
                  <a:gd name="connsiteX31" fmla="*/ 31005 w 93720"/>
                  <a:gd name="connsiteY31" fmla="*/ 31005 h 93722"/>
                  <a:gd name="connsiteX32" fmla="*/ 37816 w 93720"/>
                  <a:gd name="connsiteY32" fmla="*/ 33463 h 93722"/>
                  <a:gd name="connsiteX33" fmla="*/ 46489 w 93720"/>
                  <a:gd name="connsiteY33" fmla="*/ 32209 h 93722"/>
                  <a:gd name="connsiteX34" fmla="*/ 52859 w 93720"/>
                  <a:gd name="connsiteY34" fmla="*/ 27525 h 93722"/>
                  <a:gd name="connsiteX35" fmla="*/ 52963 w 93720"/>
                  <a:gd name="connsiteY35" fmla="*/ 36061 h 93722"/>
                  <a:gd name="connsiteX36" fmla="*/ 56834 w 93720"/>
                  <a:gd name="connsiteY36" fmla="*/ 43499 h 93722"/>
                  <a:gd name="connsiteX37" fmla="*/ 63431 w 93720"/>
                  <a:gd name="connsiteY37" fmla="*/ 48246 h 93722"/>
                  <a:gd name="connsiteX38" fmla="*/ 56583 w 93720"/>
                  <a:gd name="connsiteY38" fmla="*/ 50220 h 93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3720" h="93722">
                    <a:moveTo>
                      <a:pt x="89850" y="44336"/>
                    </a:moveTo>
                    <a:lnTo>
                      <a:pt x="89850" y="44336"/>
                    </a:lnTo>
                    <a:lnTo>
                      <a:pt x="71514" y="31138"/>
                    </a:lnTo>
                    <a:lnTo>
                      <a:pt x="71246" y="9190"/>
                    </a:lnTo>
                    <a:cubicBezTo>
                      <a:pt x="71202" y="5703"/>
                      <a:pt x="69212" y="2532"/>
                      <a:pt x="66091" y="977"/>
                    </a:cubicBezTo>
                    <a:cubicBezTo>
                      <a:pt x="62970" y="-579"/>
                      <a:pt x="59241" y="-258"/>
                      <a:pt x="56431" y="1808"/>
                    </a:cubicBezTo>
                    <a:lnTo>
                      <a:pt x="39471" y="14274"/>
                    </a:lnTo>
                    <a:lnTo>
                      <a:pt x="18681" y="6769"/>
                    </a:lnTo>
                    <a:cubicBezTo>
                      <a:pt x="15288" y="5544"/>
                      <a:pt x="11492" y="6390"/>
                      <a:pt x="8940" y="8941"/>
                    </a:cubicBezTo>
                    <a:cubicBezTo>
                      <a:pt x="6389" y="11493"/>
                      <a:pt x="5543" y="15288"/>
                      <a:pt x="6768" y="18682"/>
                    </a:cubicBezTo>
                    <a:lnTo>
                      <a:pt x="14273" y="39472"/>
                    </a:lnTo>
                    <a:lnTo>
                      <a:pt x="1807" y="56432"/>
                    </a:lnTo>
                    <a:cubicBezTo>
                      <a:pt x="-258" y="59241"/>
                      <a:pt x="-579" y="62971"/>
                      <a:pt x="976" y="66092"/>
                    </a:cubicBezTo>
                    <a:cubicBezTo>
                      <a:pt x="2532" y="69214"/>
                      <a:pt x="5702" y="71204"/>
                      <a:pt x="9189" y="71246"/>
                    </a:cubicBezTo>
                    <a:lnTo>
                      <a:pt x="31137" y="71515"/>
                    </a:lnTo>
                    <a:lnTo>
                      <a:pt x="44335" y="89852"/>
                    </a:lnTo>
                    <a:cubicBezTo>
                      <a:pt x="46082" y="92283"/>
                      <a:pt x="48893" y="93725"/>
                      <a:pt x="51886" y="93722"/>
                    </a:cubicBezTo>
                    <a:cubicBezTo>
                      <a:pt x="52419" y="93722"/>
                      <a:pt x="52951" y="93677"/>
                      <a:pt x="53476" y="93586"/>
                    </a:cubicBezTo>
                    <a:cubicBezTo>
                      <a:pt x="56986" y="92977"/>
                      <a:pt x="59840" y="90418"/>
                      <a:pt x="60826" y="86994"/>
                    </a:cubicBezTo>
                    <a:lnTo>
                      <a:pt x="66678" y="66681"/>
                    </a:lnTo>
                    <a:lnTo>
                      <a:pt x="86991" y="60829"/>
                    </a:lnTo>
                    <a:cubicBezTo>
                      <a:pt x="90415" y="59843"/>
                      <a:pt x="92975" y="56989"/>
                      <a:pt x="93583" y="53478"/>
                    </a:cubicBezTo>
                    <a:cubicBezTo>
                      <a:pt x="94192" y="49967"/>
                      <a:pt x="92741" y="46416"/>
                      <a:pt x="89850" y="44336"/>
                    </a:cubicBezTo>
                    <a:close/>
                    <a:moveTo>
                      <a:pt x="56583" y="50220"/>
                    </a:moveTo>
                    <a:cubicBezTo>
                      <a:pt x="53509" y="51105"/>
                      <a:pt x="51104" y="53509"/>
                      <a:pt x="50218" y="56584"/>
                    </a:cubicBezTo>
                    <a:lnTo>
                      <a:pt x="48246" y="63431"/>
                    </a:lnTo>
                    <a:lnTo>
                      <a:pt x="43499" y="56834"/>
                    </a:lnTo>
                    <a:cubicBezTo>
                      <a:pt x="41775" y="54435"/>
                      <a:pt x="39015" y="52999"/>
                      <a:pt x="36061" y="52963"/>
                    </a:cubicBezTo>
                    <a:lnTo>
                      <a:pt x="27525" y="52858"/>
                    </a:lnTo>
                    <a:lnTo>
                      <a:pt x="32209" y="46488"/>
                    </a:lnTo>
                    <a:cubicBezTo>
                      <a:pt x="34049" y="43988"/>
                      <a:pt x="34519" y="40734"/>
                      <a:pt x="33463" y="37816"/>
                    </a:cubicBezTo>
                    <a:lnTo>
                      <a:pt x="31005" y="31005"/>
                    </a:lnTo>
                    <a:lnTo>
                      <a:pt x="37816" y="33463"/>
                    </a:lnTo>
                    <a:cubicBezTo>
                      <a:pt x="40735" y="34525"/>
                      <a:pt x="43991" y="34055"/>
                      <a:pt x="46489" y="32209"/>
                    </a:cubicBezTo>
                    <a:lnTo>
                      <a:pt x="52859" y="27525"/>
                    </a:lnTo>
                    <a:lnTo>
                      <a:pt x="52963" y="36061"/>
                    </a:lnTo>
                    <a:cubicBezTo>
                      <a:pt x="52998" y="39014"/>
                      <a:pt x="54435" y="41775"/>
                      <a:pt x="56834" y="43499"/>
                    </a:cubicBezTo>
                    <a:lnTo>
                      <a:pt x="63431" y="48246"/>
                    </a:lnTo>
                    <a:lnTo>
                      <a:pt x="56583" y="50220"/>
                    </a:ln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8" name="Freeform: Shape 36">
                <a:extLst>
                  <a:ext uri="{FF2B5EF4-FFF2-40B4-BE49-F238E27FC236}">
                    <a16:creationId xmlns:a16="http://schemas.microsoft.com/office/drawing/2014/main" id="{55DE22A5-4800-4A29-83AE-CB29553EAF24}"/>
                  </a:ext>
                </a:extLst>
              </p:cNvPr>
              <p:cNvSpPr/>
              <p:nvPr/>
            </p:nvSpPr>
            <p:spPr>
              <a:xfrm>
                <a:off x="7097575" y="4217417"/>
                <a:ext cx="93045" cy="93046"/>
              </a:xfrm>
              <a:custGeom>
                <a:avLst/>
                <a:gdLst>
                  <a:gd name="connsiteX0" fmla="*/ 91346 w 93045"/>
                  <a:gd name="connsiteY0" fmla="*/ 18159 h 93046"/>
                  <a:gd name="connsiteX1" fmla="*/ 82242 w 93045"/>
                  <a:gd name="connsiteY1" fmla="*/ 14338 h 93046"/>
                  <a:gd name="connsiteX2" fmla="*/ 59943 w 93045"/>
                  <a:gd name="connsiteY2" fmla="*/ 17973 h 93046"/>
                  <a:gd name="connsiteX3" fmla="*/ 44233 w 93045"/>
                  <a:gd name="connsiteY3" fmla="*/ 2644 h 93046"/>
                  <a:gd name="connsiteX4" fmla="*/ 34782 w 93045"/>
                  <a:gd name="connsiteY4" fmla="*/ 482 h 93046"/>
                  <a:gd name="connsiteX5" fmla="*/ 28541 w 93045"/>
                  <a:gd name="connsiteY5" fmla="*/ 7901 h 93046"/>
                  <a:gd name="connsiteX6" fmla="*/ 25360 w 93045"/>
                  <a:gd name="connsiteY6" fmla="*/ 28709 h 93046"/>
                  <a:gd name="connsiteX7" fmla="*/ 5352 w 93045"/>
                  <a:gd name="connsiteY7" fmla="*/ 38100 h 93046"/>
                  <a:gd name="connsiteX8" fmla="*/ 0 w 93045"/>
                  <a:gd name="connsiteY8" fmla="*/ 46523 h 93046"/>
                  <a:gd name="connsiteX9" fmla="*/ 5352 w 93045"/>
                  <a:gd name="connsiteY9" fmla="*/ 54946 h 93046"/>
                  <a:gd name="connsiteX10" fmla="*/ 25360 w 93045"/>
                  <a:gd name="connsiteY10" fmla="*/ 64338 h 93046"/>
                  <a:gd name="connsiteX11" fmla="*/ 28541 w 93045"/>
                  <a:gd name="connsiteY11" fmla="*/ 85145 h 93046"/>
                  <a:gd name="connsiteX12" fmla="*/ 34782 w 93045"/>
                  <a:gd name="connsiteY12" fmla="*/ 92564 h 93046"/>
                  <a:gd name="connsiteX13" fmla="*/ 44233 w 93045"/>
                  <a:gd name="connsiteY13" fmla="*/ 90402 h 93046"/>
                  <a:gd name="connsiteX14" fmla="*/ 59943 w 93045"/>
                  <a:gd name="connsiteY14" fmla="*/ 75074 h 93046"/>
                  <a:gd name="connsiteX15" fmla="*/ 82242 w 93045"/>
                  <a:gd name="connsiteY15" fmla="*/ 78708 h 93046"/>
                  <a:gd name="connsiteX16" fmla="*/ 91347 w 93045"/>
                  <a:gd name="connsiteY16" fmla="*/ 74885 h 93046"/>
                  <a:gd name="connsiteX17" fmla="*/ 91882 w 93045"/>
                  <a:gd name="connsiteY17" fmla="*/ 65024 h 93046"/>
                  <a:gd name="connsiteX18" fmla="*/ 81655 w 93045"/>
                  <a:gd name="connsiteY18" fmla="*/ 46523 h 93046"/>
                  <a:gd name="connsiteX19" fmla="*/ 91882 w 93045"/>
                  <a:gd name="connsiteY19" fmla="*/ 28023 h 93046"/>
                  <a:gd name="connsiteX20" fmla="*/ 91346 w 93045"/>
                  <a:gd name="connsiteY20" fmla="*/ 18159 h 93046"/>
                  <a:gd name="connsiteX21" fmla="*/ 62883 w 93045"/>
                  <a:gd name="connsiteY21" fmla="*/ 51025 h 93046"/>
                  <a:gd name="connsiteX22" fmla="*/ 66327 w 93045"/>
                  <a:gd name="connsiteY22" fmla="*/ 57259 h 93046"/>
                  <a:gd name="connsiteX23" fmla="*/ 58308 w 93045"/>
                  <a:gd name="connsiteY23" fmla="*/ 55951 h 93046"/>
                  <a:gd name="connsiteX24" fmla="*/ 50312 w 93045"/>
                  <a:gd name="connsiteY24" fmla="*/ 58473 h 93046"/>
                  <a:gd name="connsiteX25" fmla="*/ 44197 w 93045"/>
                  <a:gd name="connsiteY25" fmla="*/ 64438 h 93046"/>
                  <a:gd name="connsiteX26" fmla="*/ 43007 w 93045"/>
                  <a:gd name="connsiteY26" fmla="*/ 56619 h 93046"/>
                  <a:gd name="connsiteX27" fmla="*/ 37759 w 93045"/>
                  <a:gd name="connsiteY27" fmla="*/ 49600 h 93046"/>
                  <a:gd name="connsiteX28" fmla="*/ 31203 w 93045"/>
                  <a:gd name="connsiteY28" fmla="*/ 46524 h 93046"/>
                  <a:gd name="connsiteX29" fmla="*/ 37760 w 93045"/>
                  <a:gd name="connsiteY29" fmla="*/ 43448 h 93046"/>
                  <a:gd name="connsiteX30" fmla="*/ 43008 w 93045"/>
                  <a:gd name="connsiteY30" fmla="*/ 36428 h 93046"/>
                  <a:gd name="connsiteX31" fmla="*/ 44198 w 93045"/>
                  <a:gd name="connsiteY31" fmla="*/ 28609 h 93046"/>
                  <a:gd name="connsiteX32" fmla="*/ 50313 w 93045"/>
                  <a:gd name="connsiteY32" fmla="*/ 34575 h 93046"/>
                  <a:gd name="connsiteX33" fmla="*/ 58309 w 93045"/>
                  <a:gd name="connsiteY33" fmla="*/ 37097 h 93046"/>
                  <a:gd name="connsiteX34" fmla="*/ 66328 w 93045"/>
                  <a:gd name="connsiteY34" fmla="*/ 35788 h 93046"/>
                  <a:gd name="connsiteX35" fmla="*/ 62884 w 93045"/>
                  <a:gd name="connsiteY35" fmla="*/ 42022 h 93046"/>
                  <a:gd name="connsiteX36" fmla="*/ 62883 w 93045"/>
                  <a:gd name="connsiteY36" fmla="*/ 51025 h 9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045" h="93046">
                    <a:moveTo>
                      <a:pt x="91346" y="18159"/>
                    </a:moveTo>
                    <a:cubicBezTo>
                      <a:pt x="89298" y="15242"/>
                      <a:pt x="85758" y="13757"/>
                      <a:pt x="82242" y="14338"/>
                    </a:cubicBezTo>
                    <a:lnTo>
                      <a:pt x="59943" y="17973"/>
                    </a:lnTo>
                    <a:lnTo>
                      <a:pt x="44233" y="2644"/>
                    </a:lnTo>
                    <a:cubicBezTo>
                      <a:pt x="41737" y="209"/>
                      <a:pt x="38089" y="-626"/>
                      <a:pt x="34782" y="482"/>
                    </a:cubicBezTo>
                    <a:cubicBezTo>
                      <a:pt x="31475" y="1590"/>
                      <a:pt x="29066" y="4453"/>
                      <a:pt x="28541" y="7901"/>
                    </a:cubicBezTo>
                    <a:lnTo>
                      <a:pt x="25360" y="28709"/>
                    </a:lnTo>
                    <a:lnTo>
                      <a:pt x="5352" y="38100"/>
                    </a:lnTo>
                    <a:cubicBezTo>
                      <a:pt x="2086" y="39633"/>
                      <a:pt x="0" y="42915"/>
                      <a:pt x="0" y="46523"/>
                    </a:cubicBezTo>
                    <a:cubicBezTo>
                      <a:pt x="0" y="50131"/>
                      <a:pt x="2086" y="53413"/>
                      <a:pt x="5352" y="54946"/>
                    </a:cubicBezTo>
                    <a:lnTo>
                      <a:pt x="25360" y="64338"/>
                    </a:lnTo>
                    <a:lnTo>
                      <a:pt x="28541" y="85145"/>
                    </a:lnTo>
                    <a:cubicBezTo>
                      <a:pt x="29066" y="88593"/>
                      <a:pt x="31476" y="91456"/>
                      <a:pt x="34782" y="92564"/>
                    </a:cubicBezTo>
                    <a:cubicBezTo>
                      <a:pt x="38088" y="93672"/>
                      <a:pt x="41737" y="92837"/>
                      <a:pt x="44233" y="90402"/>
                    </a:cubicBezTo>
                    <a:lnTo>
                      <a:pt x="59943" y="75074"/>
                    </a:lnTo>
                    <a:lnTo>
                      <a:pt x="82242" y="78708"/>
                    </a:lnTo>
                    <a:cubicBezTo>
                      <a:pt x="85758" y="79282"/>
                      <a:pt x="89295" y="77798"/>
                      <a:pt x="91347" y="74885"/>
                    </a:cubicBezTo>
                    <a:cubicBezTo>
                      <a:pt x="93400" y="71971"/>
                      <a:pt x="93608" y="68142"/>
                      <a:pt x="91882" y="65024"/>
                    </a:cubicBezTo>
                    <a:lnTo>
                      <a:pt x="81655" y="46523"/>
                    </a:lnTo>
                    <a:lnTo>
                      <a:pt x="91882" y="28023"/>
                    </a:lnTo>
                    <a:cubicBezTo>
                      <a:pt x="93609" y="24903"/>
                      <a:pt x="93401" y="21073"/>
                      <a:pt x="91346" y="18159"/>
                    </a:cubicBezTo>
                    <a:close/>
                    <a:moveTo>
                      <a:pt x="62883" y="51025"/>
                    </a:moveTo>
                    <a:lnTo>
                      <a:pt x="66327" y="57259"/>
                    </a:lnTo>
                    <a:lnTo>
                      <a:pt x="58308" y="55951"/>
                    </a:lnTo>
                    <a:cubicBezTo>
                      <a:pt x="55393" y="55480"/>
                      <a:pt x="52429" y="56415"/>
                      <a:pt x="50312" y="58473"/>
                    </a:cubicBezTo>
                    <a:lnTo>
                      <a:pt x="44197" y="64438"/>
                    </a:lnTo>
                    <a:lnTo>
                      <a:pt x="43007" y="56619"/>
                    </a:lnTo>
                    <a:cubicBezTo>
                      <a:pt x="42537" y="53551"/>
                      <a:pt x="40569" y="50918"/>
                      <a:pt x="37759" y="49600"/>
                    </a:cubicBezTo>
                    <a:lnTo>
                      <a:pt x="31203" y="46524"/>
                    </a:lnTo>
                    <a:lnTo>
                      <a:pt x="37760" y="43448"/>
                    </a:lnTo>
                    <a:cubicBezTo>
                      <a:pt x="40570" y="42129"/>
                      <a:pt x="42537" y="39497"/>
                      <a:pt x="43008" y="36428"/>
                    </a:cubicBezTo>
                    <a:lnTo>
                      <a:pt x="44198" y="28609"/>
                    </a:lnTo>
                    <a:lnTo>
                      <a:pt x="50313" y="34575"/>
                    </a:lnTo>
                    <a:cubicBezTo>
                      <a:pt x="52430" y="36632"/>
                      <a:pt x="55396" y="37567"/>
                      <a:pt x="58309" y="37097"/>
                    </a:cubicBezTo>
                    <a:lnTo>
                      <a:pt x="66328" y="35788"/>
                    </a:lnTo>
                    <a:lnTo>
                      <a:pt x="62884" y="42022"/>
                    </a:lnTo>
                    <a:cubicBezTo>
                      <a:pt x="61334" y="44822"/>
                      <a:pt x="61334" y="48223"/>
                      <a:pt x="62883" y="51025"/>
                    </a:cubicBez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69" name="Freeform: Shape 37">
                <a:extLst>
                  <a:ext uri="{FF2B5EF4-FFF2-40B4-BE49-F238E27FC236}">
                    <a16:creationId xmlns:a16="http://schemas.microsoft.com/office/drawing/2014/main" id="{56D150D7-0210-436A-8276-350830F13510}"/>
                  </a:ext>
                </a:extLst>
              </p:cNvPr>
              <p:cNvSpPr/>
              <p:nvPr/>
            </p:nvSpPr>
            <p:spPr>
              <a:xfrm>
                <a:off x="7395321" y="4217417"/>
                <a:ext cx="93045" cy="93046"/>
              </a:xfrm>
              <a:custGeom>
                <a:avLst/>
                <a:gdLst>
                  <a:gd name="connsiteX0" fmla="*/ 91346 w 93045"/>
                  <a:gd name="connsiteY0" fmla="*/ 18159 h 93046"/>
                  <a:gd name="connsiteX1" fmla="*/ 82242 w 93045"/>
                  <a:gd name="connsiteY1" fmla="*/ 14338 h 93046"/>
                  <a:gd name="connsiteX2" fmla="*/ 59943 w 93045"/>
                  <a:gd name="connsiteY2" fmla="*/ 17973 h 93046"/>
                  <a:gd name="connsiteX3" fmla="*/ 44233 w 93045"/>
                  <a:gd name="connsiteY3" fmla="*/ 2644 h 93046"/>
                  <a:gd name="connsiteX4" fmla="*/ 34782 w 93045"/>
                  <a:gd name="connsiteY4" fmla="*/ 482 h 93046"/>
                  <a:gd name="connsiteX5" fmla="*/ 28541 w 93045"/>
                  <a:gd name="connsiteY5" fmla="*/ 7901 h 93046"/>
                  <a:gd name="connsiteX6" fmla="*/ 25360 w 93045"/>
                  <a:gd name="connsiteY6" fmla="*/ 28709 h 93046"/>
                  <a:gd name="connsiteX7" fmla="*/ 5352 w 93045"/>
                  <a:gd name="connsiteY7" fmla="*/ 38100 h 93046"/>
                  <a:gd name="connsiteX8" fmla="*/ 0 w 93045"/>
                  <a:gd name="connsiteY8" fmla="*/ 46523 h 93046"/>
                  <a:gd name="connsiteX9" fmla="*/ 5352 w 93045"/>
                  <a:gd name="connsiteY9" fmla="*/ 54946 h 93046"/>
                  <a:gd name="connsiteX10" fmla="*/ 25360 w 93045"/>
                  <a:gd name="connsiteY10" fmla="*/ 64338 h 93046"/>
                  <a:gd name="connsiteX11" fmla="*/ 28541 w 93045"/>
                  <a:gd name="connsiteY11" fmla="*/ 85145 h 93046"/>
                  <a:gd name="connsiteX12" fmla="*/ 34782 w 93045"/>
                  <a:gd name="connsiteY12" fmla="*/ 92564 h 93046"/>
                  <a:gd name="connsiteX13" fmla="*/ 44233 w 93045"/>
                  <a:gd name="connsiteY13" fmla="*/ 90402 h 93046"/>
                  <a:gd name="connsiteX14" fmla="*/ 59943 w 93045"/>
                  <a:gd name="connsiteY14" fmla="*/ 75074 h 93046"/>
                  <a:gd name="connsiteX15" fmla="*/ 82242 w 93045"/>
                  <a:gd name="connsiteY15" fmla="*/ 78708 h 93046"/>
                  <a:gd name="connsiteX16" fmla="*/ 91347 w 93045"/>
                  <a:gd name="connsiteY16" fmla="*/ 74885 h 93046"/>
                  <a:gd name="connsiteX17" fmla="*/ 91882 w 93045"/>
                  <a:gd name="connsiteY17" fmla="*/ 65024 h 93046"/>
                  <a:gd name="connsiteX18" fmla="*/ 81655 w 93045"/>
                  <a:gd name="connsiteY18" fmla="*/ 46523 h 93046"/>
                  <a:gd name="connsiteX19" fmla="*/ 91882 w 93045"/>
                  <a:gd name="connsiteY19" fmla="*/ 28023 h 93046"/>
                  <a:gd name="connsiteX20" fmla="*/ 91346 w 93045"/>
                  <a:gd name="connsiteY20" fmla="*/ 18159 h 93046"/>
                  <a:gd name="connsiteX21" fmla="*/ 62883 w 93045"/>
                  <a:gd name="connsiteY21" fmla="*/ 51025 h 93046"/>
                  <a:gd name="connsiteX22" fmla="*/ 66327 w 93045"/>
                  <a:gd name="connsiteY22" fmla="*/ 57259 h 93046"/>
                  <a:gd name="connsiteX23" fmla="*/ 58308 w 93045"/>
                  <a:gd name="connsiteY23" fmla="*/ 55951 h 93046"/>
                  <a:gd name="connsiteX24" fmla="*/ 50312 w 93045"/>
                  <a:gd name="connsiteY24" fmla="*/ 58473 h 93046"/>
                  <a:gd name="connsiteX25" fmla="*/ 44197 w 93045"/>
                  <a:gd name="connsiteY25" fmla="*/ 64438 h 93046"/>
                  <a:gd name="connsiteX26" fmla="*/ 43007 w 93045"/>
                  <a:gd name="connsiteY26" fmla="*/ 56619 h 93046"/>
                  <a:gd name="connsiteX27" fmla="*/ 37759 w 93045"/>
                  <a:gd name="connsiteY27" fmla="*/ 49600 h 93046"/>
                  <a:gd name="connsiteX28" fmla="*/ 31203 w 93045"/>
                  <a:gd name="connsiteY28" fmla="*/ 46524 h 93046"/>
                  <a:gd name="connsiteX29" fmla="*/ 37760 w 93045"/>
                  <a:gd name="connsiteY29" fmla="*/ 43448 h 93046"/>
                  <a:gd name="connsiteX30" fmla="*/ 43008 w 93045"/>
                  <a:gd name="connsiteY30" fmla="*/ 36428 h 93046"/>
                  <a:gd name="connsiteX31" fmla="*/ 44198 w 93045"/>
                  <a:gd name="connsiteY31" fmla="*/ 28609 h 93046"/>
                  <a:gd name="connsiteX32" fmla="*/ 50313 w 93045"/>
                  <a:gd name="connsiteY32" fmla="*/ 34575 h 93046"/>
                  <a:gd name="connsiteX33" fmla="*/ 58309 w 93045"/>
                  <a:gd name="connsiteY33" fmla="*/ 37097 h 93046"/>
                  <a:gd name="connsiteX34" fmla="*/ 66328 w 93045"/>
                  <a:gd name="connsiteY34" fmla="*/ 35788 h 93046"/>
                  <a:gd name="connsiteX35" fmla="*/ 62884 w 93045"/>
                  <a:gd name="connsiteY35" fmla="*/ 42022 h 93046"/>
                  <a:gd name="connsiteX36" fmla="*/ 62883 w 93045"/>
                  <a:gd name="connsiteY36" fmla="*/ 51025 h 9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045" h="93046">
                    <a:moveTo>
                      <a:pt x="91346" y="18159"/>
                    </a:moveTo>
                    <a:cubicBezTo>
                      <a:pt x="89296" y="15244"/>
                      <a:pt x="85758" y="13760"/>
                      <a:pt x="82242" y="14338"/>
                    </a:cubicBezTo>
                    <a:lnTo>
                      <a:pt x="59943" y="17973"/>
                    </a:lnTo>
                    <a:lnTo>
                      <a:pt x="44233" y="2644"/>
                    </a:lnTo>
                    <a:cubicBezTo>
                      <a:pt x="41737" y="209"/>
                      <a:pt x="38089" y="-626"/>
                      <a:pt x="34782" y="482"/>
                    </a:cubicBezTo>
                    <a:cubicBezTo>
                      <a:pt x="31475" y="1590"/>
                      <a:pt x="29066" y="4453"/>
                      <a:pt x="28541" y="7901"/>
                    </a:cubicBezTo>
                    <a:lnTo>
                      <a:pt x="25360" y="28709"/>
                    </a:lnTo>
                    <a:lnTo>
                      <a:pt x="5352" y="38100"/>
                    </a:lnTo>
                    <a:cubicBezTo>
                      <a:pt x="2086" y="39633"/>
                      <a:pt x="0" y="42915"/>
                      <a:pt x="0" y="46523"/>
                    </a:cubicBezTo>
                    <a:cubicBezTo>
                      <a:pt x="0" y="50131"/>
                      <a:pt x="2086" y="53413"/>
                      <a:pt x="5352" y="54946"/>
                    </a:cubicBezTo>
                    <a:lnTo>
                      <a:pt x="25360" y="64338"/>
                    </a:lnTo>
                    <a:lnTo>
                      <a:pt x="28541" y="85145"/>
                    </a:lnTo>
                    <a:cubicBezTo>
                      <a:pt x="29066" y="88593"/>
                      <a:pt x="31476" y="91456"/>
                      <a:pt x="34782" y="92564"/>
                    </a:cubicBezTo>
                    <a:cubicBezTo>
                      <a:pt x="38089" y="93672"/>
                      <a:pt x="41737" y="92837"/>
                      <a:pt x="44233" y="90402"/>
                    </a:cubicBezTo>
                    <a:lnTo>
                      <a:pt x="59943" y="75074"/>
                    </a:lnTo>
                    <a:lnTo>
                      <a:pt x="82242" y="78708"/>
                    </a:lnTo>
                    <a:cubicBezTo>
                      <a:pt x="85758" y="79282"/>
                      <a:pt x="89295" y="77798"/>
                      <a:pt x="91347" y="74885"/>
                    </a:cubicBezTo>
                    <a:cubicBezTo>
                      <a:pt x="93400" y="71971"/>
                      <a:pt x="93608" y="68142"/>
                      <a:pt x="91882" y="65024"/>
                    </a:cubicBezTo>
                    <a:lnTo>
                      <a:pt x="81655" y="46523"/>
                    </a:lnTo>
                    <a:lnTo>
                      <a:pt x="91882" y="28023"/>
                    </a:lnTo>
                    <a:cubicBezTo>
                      <a:pt x="93608" y="24903"/>
                      <a:pt x="93400" y="21073"/>
                      <a:pt x="91346" y="18159"/>
                    </a:cubicBezTo>
                    <a:close/>
                    <a:moveTo>
                      <a:pt x="62883" y="51025"/>
                    </a:moveTo>
                    <a:lnTo>
                      <a:pt x="66327" y="57259"/>
                    </a:lnTo>
                    <a:lnTo>
                      <a:pt x="58308" y="55951"/>
                    </a:lnTo>
                    <a:cubicBezTo>
                      <a:pt x="55393" y="55480"/>
                      <a:pt x="52429" y="56415"/>
                      <a:pt x="50312" y="58473"/>
                    </a:cubicBezTo>
                    <a:lnTo>
                      <a:pt x="44197" y="64438"/>
                    </a:lnTo>
                    <a:lnTo>
                      <a:pt x="43007" y="56619"/>
                    </a:lnTo>
                    <a:cubicBezTo>
                      <a:pt x="42537" y="53551"/>
                      <a:pt x="40569" y="50918"/>
                      <a:pt x="37759" y="49600"/>
                    </a:cubicBezTo>
                    <a:lnTo>
                      <a:pt x="31203" y="46524"/>
                    </a:lnTo>
                    <a:lnTo>
                      <a:pt x="37760" y="43448"/>
                    </a:lnTo>
                    <a:cubicBezTo>
                      <a:pt x="40570" y="42129"/>
                      <a:pt x="42537" y="39497"/>
                      <a:pt x="43008" y="36428"/>
                    </a:cubicBezTo>
                    <a:lnTo>
                      <a:pt x="44198" y="28609"/>
                    </a:lnTo>
                    <a:lnTo>
                      <a:pt x="50313" y="34575"/>
                    </a:lnTo>
                    <a:cubicBezTo>
                      <a:pt x="52430" y="36632"/>
                      <a:pt x="55395" y="37567"/>
                      <a:pt x="58309" y="37097"/>
                    </a:cubicBezTo>
                    <a:lnTo>
                      <a:pt x="66328" y="35788"/>
                    </a:lnTo>
                    <a:lnTo>
                      <a:pt x="62884" y="42022"/>
                    </a:lnTo>
                    <a:cubicBezTo>
                      <a:pt x="61334" y="44822"/>
                      <a:pt x="61334" y="48223"/>
                      <a:pt x="62883" y="51025"/>
                    </a:cubicBez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70" name="Freeform: Shape 38">
                <a:extLst>
                  <a:ext uri="{FF2B5EF4-FFF2-40B4-BE49-F238E27FC236}">
                    <a16:creationId xmlns:a16="http://schemas.microsoft.com/office/drawing/2014/main" id="{3B06A4ED-3899-4377-9404-7F5D255B986D}"/>
                  </a:ext>
                </a:extLst>
              </p:cNvPr>
              <p:cNvSpPr/>
              <p:nvPr/>
            </p:nvSpPr>
            <p:spPr>
              <a:xfrm>
                <a:off x="7356404" y="4106784"/>
                <a:ext cx="93723" cy="93723"/>
              </a:xfrm>
              <a:custGeom>
                <a:avLst/>
                <a:gdLst>
                  <a:gd name="connsiteX0" fmla="*/ 56431 w 93723"/>
                  <a:gd name="connsiteY0" fmla="*/ 91915 h 93723"/>
                  <a:gd name="connsiteX1" fmla="*/ 66093 w 93723"/>
                  <a:gd name="connsiteY1" fmla="*/ 92747 h 93723"/>
                  <a:gd name="connsiteX2" fmla="*/ 71246 w 93723"/>
                  <a:gd name="connsiteY2" fmla="*/ 84532 h 93723"/>
                  <a:gd name="connsiteX3" fmla="*/ 71515 w 93723"/>
                  <a:gd name="connsiteY3" fmla="*/ 62584 h 93723"/>
                  <a:gd name="connsiteX4" fmla="*/ 89852 w 93723"/>
                  <a:gd name="connsiteY4" fmla="*/ 49386 h 93723"/>
                  <a:gd name="connsiteX5" fmla="*/ 93587 w 93723"/>
                  <a:gd name="connsiteY5" fmla="*/ 40245 h 93723"/>
                  <a:gd name="connsiteX6" fmla="*/ 86994 w 93723"/>
                  <a:gd name="connsiteY6" fmla="*/ 32894 h 93723"/>
                  <a:gd name="connsiteX7" fmla="*/ 66682 w 93723"/>
                  <a:gd name="connsiteY7" fmla="*/ 27042 h 93723"/>
                  <a:gd name="connsiteX8" fmla="*/ 60830 w 93723"/>
                  <a:gd name="connsiteY8" fmla="*/ 6729 h 93723"/>
                  <a:gd name="connsiteX9" fmla="*/ 53478 w 93723"/>
                  <a:gd name="connsiteY9" fmla="*/ 137 h 93723"/>
                  <a:gd name="connsiteX10" fmla="*/ 44338 w 93723"/>
                  <a:gd name="connsiteY10" fmla="*/ 3871 h 93723"/>
                  <a:gd name="connsiteX11" fmla="*/ 31140 w 93723"/>
                  <a:gd name="connsiteY11" fmla="*/ 22208 h 93723"/>
                  <a:gd name="connsiteX12" fmla="*/ 9192 w 93723"/>
                  <a:gd name="connsiteY12" fmla="*/ 22477 h 93723"/>
                  <a:gd name="connsiteX13" fmla="*/ 977 w 93723"/>
                  <a:gd name="connsiteY13" fmla="*/ 27630 h 93723"/>
                  <a:gd name="connsiteX14" fmla="*/ 1809 w 93723"/>
                  <a:gd name="connsiteY14" fmla="*/ 37292 h 93723"/>
                  <a:gd name="connsiteX15" fmla="*/ 14275 w 93723"/>
                  <a:gd name="connsiteY15" fmla="*/ 54256 h 93723"/>
                  <a:gd name="connsiteX16" fmla="*/ 6770 w 93723"/>
                  <a:gd name="connsiteY16" fmla="*/ 75040 h 93723"/>
                  <a:gd name="connsiteX17" fmla="*/ 8942 w 93723"/>
                  <a:gd name="connsiteY17" fmla="*/ 84781 h 93723"/>
                  <a:gd name="connsiteX18" fmla="*/ 18682 w 93723"/>
                  <a:gd name="connsiteY18" fmla="*/ 86953 h 93723"/>
                  <a:gd name="connsiteX19" fmla="*/ 39468 w 93723"/>
                  <a:gd name="connsiteY19" fmla="*/ 79448 h 93723"/>
                  <a:gd name="connsiteX20" fmla="*/ 56431 w 93723"/>
                  <a:gd name="connsiteY20" fmla="*/ 91915 h 93723"/>
                  <a:gd name="connsiteX21" fmla="*/ 31002 w 93723"/>
                  <a:gd name="connsiteY21" fmla="*/ 62720 h 93723"/>
                  <a:gd name="connsiteX22" fmla="*/ 33460 w 93723"/>
                  <a:gd name="connsiteY22" fmla="*/ 55905 h 93723"/>
                  <a:gd name="connsiteX23" fmla="*/ 32206 w 93723"/>
                  <a:gd name="connsiteY23" fmla="*/ 47237 h 93723"/>
                  <a:gd name="connsiteX24" fmla="*/ 27522 w 93723"/>
                  <a:gd name="connsiteY24" fmla="*/ 40863 h 93723"/>
                  <a:gd name="connsiteX25" fmla="*/ 36064 w 93723"/>
                  <a:gd name="connsiteY25" fmla="*/ 40758 h 93723"/>
                  <a:gd name="connsiteX26" fmla="*/ 43501 w 93723"/>
                  <a:gd name="connsiteY26" fmla="*/ 36887 h 93723"/>
                  <a:gd name="connsiteX27" fmla="*/ 48249 w 93723"/>
                  <a:gd name="connsiteY27" fmla="*/ 30290 h 93723"/>
                  <a:gd name="connsiteX28" fmla="*/ 50220 w 93723"/>
                  <a:gd name="connsiteY28" fmla="*/ 37137 h 93723"/>
                  <a:gd name="connsiteX29" fmla="*/ 56586 w 93723"/>
                  <a:gd name="connsiteY29" fmla="*/ 43502 h 93723"/>
                  <a:gd name="connsiteX30" fmla="*/ 63432 w 93723"/>
                  <a:gd name="connsiteY30" fmla="*/ 45474 h 93723"/>
                  <a:gd name="connsiteX31" fmla="*/ 56836 w 93723"/>
                  <a:gd name="connsiteY31" fmla="*/ 50221 h 93723"/>
                  <a:gd name="connsiteX32" fmla="*/ 52965 w 93723"/>
                  <a:gd name="connsiteY32" fmla="*/ 57659 h 93723"/>
                  <a:gd name="connsiteX33" fmla="*/ 52860 w 93723"/>
                  <a:gd name="connsiteY33" fmla="*/ 66201 h 93723"/>
                  <a:gd name="connsiteX34" fmla="*/ 46486 w 93723"/>
                  <a:gd name="connsiteY34" fmla="*/ 61516 h 93723"/>
                  <a:gd name="connsiteX35" fmla="*/ 37817 w 93723"/>
                  <a:gd name="connsiteY35" fmla="*/ 60262 h 93723"/>
                  <a:gd name="connsiteX36" fmla="*/ 31002 w 93723"/>
                  <a:gd name="connsiteY36" fmla="*/ 62720 h 9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723" h="93723">
                    <a:moveTo>
                      <a:pt x="56431" y="91915"/>
                    </a:moveTo>
                    <a:cubicBezTo>
                      <a:pt x="59241" y="93981"/>
                      <a:pt x="62971" y="94303"/>
                      <a:pt x="66093" y="92747"/>
                    </a:cubicBezTo>
                    <a:cubicBezTo>
                      <a:pt x="69215" y="91191"/>
                      <a:pt x="71205" y="88020"/>
                      <a:pt x="71246" y="84532"/>
                    </a:cubicBezTo>
                    <a:lnTo>
                      <a:pt x="71515" y="62584"/>
                    </a:lnTo>
                    <a:lnTo>
                      <a:pt x="89852" y="49386"/>
                    </a:lnTo>
                    <a:cubicBezTo>
                      <a:pt x="92745" y="47306"/>
                      <a:pt x="94195" y="43756"/>
                      <a:pt x="93587" y="40245"/>
                    </a:cubicBezTo>
                    <a:cubicBezTo>
                      <a:pt x="92978" y="36734"/>
                      <a:pt x="90418" y="33880"/>
                      <a:pt x="86994" y="32894"/>
                    </a:cubicBezTo>
                    <a:lnTo>
                      <a:pt x="66682" y="27042"/>
                    </a:lnTo>
                    <a:lnTo>
                      <a:pt x="60830" y="6729"/>
                    </a:lnTo>
                    <a:cubicBezTo>
                      <a:pt x="59844" y="3306"/>
                      <a:pt x="56989" y="745"/>
                      <a:pt x="53478" y="137"/>
                    </a:cubicBezTo>
                    <a:cubicBezTo>
                      <a:pt x="49967" y="-472"/>
                      <a:pt x="46418" y="979"/>
                      <a:pt x="44338" y="3871"/>
                    </a:cubicBezTo>
                    <a:lnTo>
                      <a:pt x="31140" y="22208"/>
                    </a:lnTo>
                    <a:lnTo>
                      <a:pt x="9192" y="22477"/>
                    </a:lnTo>
                    <a:cubicBezTo>
                      <a:pt x="5704" y="22519"/>
                      <a:pt x="2533" y="24508"/>
                      <a:pt x="977" y="27630"/>
                    </a:cubicBezTo>
                    <a:cubicBezTo>
                      <a:pt x="-579" y="30751"/>
                      <a:pt x="-258" y="34482"/>
                      <a:pt x="1809" y="37292"/>
                    </a:cubicBezTo>
                    <a:lnTo>
                      <a:pt x="14275" y="54256"/>
                    </a:lnTo>
                    <a:lnTo>
                      <a:pt x="6770" y="75040"/>
                    </a:lnTo>
                    <a:cubicBezTo>
                      <a:pt x="5544" y="78434"/>
                      <a:pt x="6390" y="82230"/>
                      <a:pt x="8942" y="84781"/>
                    </a:cubicBezTo>
                    <a:cubicBezTo>
                      <a:pt x="11493" y="87332"/>
                      <a:pt x="15289" y="88178"/>
                      <a:pt x="18682" y="86953"/>
                    </a:cubicBezTo>
                    <a:lnTo>
                      <a:pt x="39468" y="79448"/>
                    </a:lnTo>
                    <a:lnTo>
                      <a:pt x="56431" y="91915"/>
                    </a:lnTo>
                    <a:close/>
                    <a:moveTo>
                      <a:pt x="31002" y="62720"/>
                    </a:moveTo>
                    <a:lnTo>
                      <a:pt x="33460" y="55905"/>
                    </a:lnTo>
                    <a:cubicBezTo>
                      <a:pt x="34515" y="52988"/>
                      <a:pt x="34045" y="49736"/>
                      <a:pt x="32206" y="47237"/>
                    </a:cubicBezTo>
                    <a:lnTo>
                      <a:pt x="27522" y="40863"/>
                    </a:lnTo>
                    <a:lnTo>
                      <a:pt x="36064" y="40758"/>
                    </a:lnTo>
                    <a:cubicBezTo>
                      <a:pt x="39017" y="40723"/>
                      <a:pt x="41778" y="39286"/>
                      <a:pt x="43501" y="36887"/>
                    </a:cubicBezTo>
                    <a:lnTo>
                      <a:pt x="48249" y="30290"/>
                    </a:lnTo>
                    <a:lnTo>
                      <a:pt x="50220" y="37137"/>
                    </a:lnTo>
                    <a:cubicBezTo>
                      <a:pt x="51106" y="40212"/>
                      <a:pt x="53510" y="42616"/>
                      <a:pt x="56586" y="43502"/>
                    </a:cubicBezTo>
                    <a:lnTo>
                      <a:pt x="63432" y="45474"/>
                    </a:lnTo>
                    <a:lnTo>
                      <a:pt x="56836" y="50221"/>
                    </a:lnTo>
                    <a:cubicBezTo>
                      <a:pt x="54437" y="51945"/>
                      <a:pt x="53001" y="54705"/>
                      <a:pt x="52965" y="57659"/>
                    </a:cubicBezTo>
                    <a:lnTo>
                      <a:pt x="52860" y="66201"/>
                    </a:lnTo>
                    <a:lnTo>
                      <a:pt x="46486" y="61516"/>
                    </a:lnTo>
                    <a:cubicBezTo>
                      <a:pt x="43987" y="59677"/>
                      <a:pt x="40735" y="59207"/>
                      <a:pt x="37817" y="60262"/>
                    </a:cubicBezTo>
                    <a:lnTo>
                      <a:pt x="31002" y="62720"/>
                    </a:ln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71" name="Freeform: Shape 39">
                <a:extLst>
                  <a:ext uri="{FF2B5EF4-FFF2-40B4-BE49-F238E27FC236}">
                    <a16:creationId xmlns:a16="http://schemas.microsoft.com/office/drawing/2014/main" id="{BC946264-B5D2-428E-9741-CEA948B6BE7A}"/>
                  </a:ext>
                </a:extLst>
              </p:cNvPr>
              <p:cNvSpPr/>
              <p:nvPr/>
            </p:nvSpPr>
            <p:spPr>
              <a:xfrm>
                <a:off x="7227840" y="4366291"/>
                <a:ext cx="55826" cy="93044"/>
              </a:xfrm>
              <a:custGeom>
                <a:avLst/>
                <a:gdLst>
                  <a:gd name="connsiteX0" fmla="*/ 46522 w 55826"/>
                  <a:gd name="connsiteY0" fmla="*/ 18608 h 93044"/>
                  <a:gd name="connsiteX1" fmla="*/ 55826 w 55826"/>
                  <a:gd name="connsiteY1" fmla="*/ 9304 h 93044"/>
                  <a:gd name="connsiteX2" fmla="*/ 46522 w 55826"/>
                  <a:gd name="connsiteY2" fmla="*/ 0 h 93044"/>
                  <a:gd name="connsiteX3" fmla="*/ 9304 w 55826"/>
                  <a:gd name="connsiteY3" fmla="*/ 0 h 93044"/>
                  <a:gd name="connsiteX4" fmla="*/ 0 w 55826"/>
                  <a:gd name="connsiteY4" fmla="*/ 9304 h 93044"/>
                  <a:gd name="connsiteX5" fmla="*/ 0 w 55826"/>
                  <a:gd name="connsiteY5" fmla="*/ 83740 h 93044"/>
                  <a:gd name="connsiteX6" fmla="*/ 9304 w 55826"/>
                  <a:gd name="connsiteY6" fmla="*/ 93044 h 93044"/>
                  <a:gd name="connsiteX7" fmla="*/ 46522 w 55826"/>
                  <a:gd name="connsiteY7" fmla="*/ 93044 h 93044"/>
                  <a:gd name="connsiteX8" fmla="*/ 55826 w 55826"/>
                  <a:gd name="connsiteY8" fmla="*/ 83740 h 93044"/>
                  <a:gd name="connsiteX9" fmla="*/ 46522 w 55826"/>
                  <a:gd name="connsiteY9" fmla="*/ 74436 h 93044"/>
                  <a:gd name="connsiteX10" fmla="*/ 18608 w 55826"/>
                  <a:gd name="connsiteY10" fmla="*/ 74436 h 93044"/>
                  <a:gd name="connsiteX11" fmla="*/ 18608 w 55826"/>
                  <a:gd name="connsiteY11" fmla="*/ 55826 h 93044"/>
                  <a:gd name="connsiteX12" fmla="*/ 37218 w 55826"/>
                  <a:gd name="connsiteY12" fmla="*/ 55826 h 93044"/>
                  <a:gd name="connsiteX13" fmla="*/ 46522 w 55826"/>
                  <a:gd name="connsiteY13" fmla="*/ 46522 h 93044"/>
                  <a:gd name="connsiteX14" fmla="*/ 37218 w 55826"/>
                  <a:gd name="connsiteY14" fmla="*/ 37218 h 93044"/>
                  <a:gd name="connsiteX15" fmla="*/ 18608 w 55826"/>
                  <a:gd name="connsiteY15" fmla="*/ 37218 h 93044"/>
                  <a:gd name="connsiteX16" fmla="*/ 18608 w 55826"/>
                  <a:gd name="connsiteY16" fmla="*/ 18608 h 93044"/>
                  <a:gd name="connsiteX17" fmla="*/ 46522 w 55826"/>
                  <a:gd name="connsiteY17" fmla="*/ 18608 h 93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5826" h="93044">
                    <a:moveTo>
                      <a:pt x="46522" y="18608"/>
                    </a:moveTo>
                    <a:cubicBezTo>
                      <a:pt x="51661" y="18608"/>
                      <a:pt x="55826" y="14443"/>
                      <a:pt x="55826" y="9304"/>
                    </a:cubicBezTo>
                    <a:cubicBezTo>
                      <a:pt x="55826" y="4165"/>
                      <a:pt x="51661" y="0"/>
                      <a:pt x="46522" y="0"/>
                    </a:cubicBezTo>
                    <a:lnTo>
                      <a:pt x="9304" y="0"/>
                    </a:lnTo>
                    <a:cubicBezTo>
                      <a:pt x="4165" y="0"/>
                      <a:pt x="0" y="4165"/>
                      <a:pt x="0" y="9304"/>
                    </a:cubicBezTo>
                    <a:lnTo>
                      <a:pt x="0" y="83740"/>
                    </a:lnTo>
                    <a:cubicBezTo>
                      <a:pt x="0" y="88879"/>
                      <a:pt x="4165" y="93044"/>
                      <a:pt x="9304" y="93044"/>
                    </a:cubicBezTo>
                    <a:lnTo>
                      <a:pt x="46522" y="93044"/>
                    </a:lnTo>
                    <a:cubicBezTo>
                      <a:pt x="51661" y="93044"/>
                      <a:pt x="55826" y="88879"/>
                      <a:pt x="55826" y="83740"/>
                    </a:cubicBezTo>
                    <a:cubicBezTo>
                      <a:pt x="55826" y="78601"/>
                      <a:pt x="51661" y="74436"/>
                      <a:pt x="46522" y="74436"/>
                    </a:cubicBezTo>
                    <a:lnTo>
                      <a:pt x="18608" y="74436"/>
                    </a:lnTo>
                    <a:lnTo>
                      <a:pt x="18608" y="55826"/>
                    </a:lnTo>
                    <a:lnTo>
                      <a:pt x="37218" y="55826"/>
                    </a:lnTo>
                    <a:cubicBezTo>
                      <a:pt x="42357" y="55826"/>
                      <a:pt x="46522" y="51661"/>
                      <a:pt x="46522" y="46522"/>
                    </a:cubicBezTo>
                    <a:cubicBezTo>
                      <a:pt x="46522" y="41383"/>
                      <a:pt x="42357" y="37218"/>
                      <a:pt x="37218" y="37218"/>
                    </a:cubicBezTo>
                    <a:lnTo>
                      <a:pt x="18608" y="37218"/>
                    </a:lnTo>
                    <a:lnTo>
                      <a:pt x="18608" y="18608"/>
                    </a:lnTo>
                    <a:lnTo>
                      <a:pt x="46522" y="18608"/>
                    </a:ln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  <p:sp>
            <p:nvSpPr>
              <p:cNvPr id="172" name="Freeform: Shape 40">
                <a:extLst>
                  <a:ext uri="{FF2B5EF4-FFF2-40B4-BE49-F238E27FC236}">
                    <a16:creationId xmlns:a16="http://schemas.microsoft.com/office/drawing/2014/main" id="{1E994619-C9C3-4648-A6D8-D9B7053835B4}"/>
                  </a:ext>
                </a:extLst>
              </p:cNvPr>
              <p:cNvSpPr/>
              <p:nvPr/>
            </p:nvSpPr>
            <p:spPr>
              <a:xfrm>
                <a:off x="7292972" y="4366290"/>
                <a:ext cx="65131" cy="93045"/>
              </a:xfrm>
              <a:custGeom>
                <a:avLst/>
                <a:gdLst>
                  <a:gd name="connsiteX0" fmla="*/ 55826 w 65131"/>
                  <a:gd name="connsiteY0" fmla="*/ 0 h 93045"/>
                  <a:gd name="connsiteX1" fmla="*/ 46522 w 65131"/>
                  <a:gd name="connsiteY1" fmla="*/ 9304 h 93045"/>
                  <a:gd name="connsiteX2" fmla="*/ 46522 w 65131"/>
                  <a:gd name="connsiteY2" fmla="*/ 65131 h 93045"/>
                  <a:gd name="connsiteX3" fmla="*/ 37218 w 65131"/>
                  <a:gd name="connsiteY3" fmla="*/ 74436 h 93045"/>
                  <a:gd name="connsiteX4" fmla="*/ 27913 w 65131"/>
                  <a:gd name="connsiteY4" fmla="*/ 74436 h 93045"/>
                  <a:gd name="connsiteX5" fmla="*/ 18608 w 65131"/>
                  <a:gd name="connsiteY5" fmla="*/ 65131 h 93045"/>
                  <a:gd name="connsiteX6" fmla="*/ 18608 w 65131"/>
                  <a:gd name="connsiteY6" fmla="*/ 9304 h 93045"/>
                  <a:gd name="connsiteX7" fmla="*/ 9304 w 65131"/>
                  <a:gd name="connsiteY7" fmla="*/ 0 h 93045"/>
                  <a:gd name="connsiteX8" fmla="*/ 0 w 65131"/>
                  <a:gd name="connsiteY8" fmla="*/ 9304 h 93045"/>
                  <a:gd name="connsiteX9" fmla="*/ 0 w 65131"/>
                  <a:gd name="connsiteY9" fmla="*/ 65131 h 93045"/>
                  <a:gd name="connsiteX10" fmla="*/ 27914 w 65131"/>
                  <a:gd name="connsiteY10" fmla="*/ 93045 h 93045"/>
                  <a:gd name="connsiteX11" fmla="*/ 37218 w 65131"/>
                  <a:gd name="connsiteY11" fmla="*/ 93045 h 93045"/>
                  <a:gd name="connsiteX12" fmla="*/ 65131 w 65131"/>
                  <a:gd name="connsiteY12" fmla="*/ 65131 h 93045"/>
                  <a:gd name="connsiteX13" fmla="*/ 65131 w 65131"/>
                  <a:gd name="connsiteY13" fmla="*/ 9304 h 93045"/>
                  <a:gd name="connsiteX14" fmla="*/ 55826 w 65131"/>
                  <a:gd name="connsiteY14" fmla="*/ 0 h 9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5131" h="93045">
                    <a:moveTo>
                      <a:pt x="55826" y="0"/>
                    </a:moveTo>
                    <a:cubicBezTo>
                      <a:pt x="50687" y="0"/>
                      <a:pt x="46522" y="4165"/>
                      <a:pt x="46522" y="9304"/>
                    </a:cubicBezTo>
                    <a:lnTo>
                      <a:pt x="46522" y="65131"/>
                    </a:lnTo>
                    <a:cubicBezTo>
                      <a:pt x="46515" y="70267"/>
                      <a:pt x="42353" y="74429"/>
                      <a:pt x="37218" y="74436"/>
                    </a:cubicBezTo>
                    <a:lnTo>
                      <a:pt x="27913" y="74436"/>
                    </a:lnTo>
                    <a:cubicBezTo>
                      <a:pt x="22777" y="74429"/>
                      <a:pt x="18615" y="70267"/>
                      <a:pt x="18608" y="65131"/>
                    </a:cubicBezTo>
                    <a:lnTo>
                      <a:pt x="18608" y="9304"/>
                    </a:lnTo>
                    <a:cubicBezTo>
                      <a:pt x="18608" y="4165"/>
                      <a:pt x="14442" y="0"/>
                      <a:pt x="9304" y="0"/>
                    </a:cubicBezTo>
                    <a:cubicBezTo>
                      <a:pt x="4166" y="0"/>
                      <a:pt x="0" y="4165"/>
                      <a:pt x="0" y="9304"/>
                    </a:cubicBezTo>
                    <a:lnTo>
                      <a:pt x="0" y="65131"/>
                    </a:lnTo>
                    <a:cubicBezTo>
                      <a:pt x="16" y="80541"/>
                      <a:pt x="12504" y="93029"/>
                      <a:pt x="27914" y="93045"/>
                    </a:cubicBezTo>
                    <a:lnTo>
                      <a:pt x="37218" y="93045"/>
                    </a:lnTo>
                    <a:cubicBezTo>
                      <a:pt x="52627" y="93029"/>
                      <a:pt x="65115" y="80541"/>
                      <a:pt x="65131" y="65131"/>
                    </a:cubicBezTo>
                    <a:lnTo>
                      <a:pt x="65131" y="9304"/>
                    </a:lnTo>
                    <a:cubicBezTo>
                      <a:pt x="65130" y="4166"/>
                      <a:pt x="60965" y="0"/>
                      <a:pt x="55826" y="0"/>
                    </a:cubicBezTo>
                    <a:close/>
                  </a:path>
                </a:pathLst>
              </a:custGeom>
              <a:grpFill/>
              <a:ln w="10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350" dirty="0"/>
              </a:p>
            </p:txBody>
          </p:sp>
        </p:grpSp>
      </p:grpSp>
      <p:sp>
        <p:nvSpPr>
          <p:cNvPr id="173" name="Folded Corner 172"/>
          <p:cNvSpPr/>
          <p:nvPr/>
        </p:nvSpPr>
        <p:spPr>
          <a:xfrm>
            <a:off x="6421629" y="4242150"/>
            <a:ext cx="2580752" cy="1839551"/>
          </a:xfrm>
          <a:prstGeom prst="foldedCorner">
            <a:avLst/>
          </a:prstGeom>
          <a:solidFill>
            <a:srgbClr val="FFD4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74" name="Diagram 173"/>
          <p:cNvGraphicFramePr/>
          <p:nvPr>
            <p:extLst>
              <p:ext uri="{D42A27DB-BD31-4B8C-83A1-F6EECF244321}">
                <p14:modId xmlns:p14="http://schemas.microsoft.com/office/powerpoint/2010/main" val="99900013"/>
              </p:ext>
            </p:extLst>
          </p:nvPr>
        </p:nvGraphicFramePr>
        <p:xfrm>
          <a:off x="1158854" y="16834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5" name="TextBox 174"/>
          <p:cNvSpPr txBox="1"/>
          <p:nvPr/>
        </p:nvSpPr>
        <p:spPr>
          <a:xfrm>
            <a:off x="6546604" y="4386249"/>
            <a:ext cx="2208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10miliard EUR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 smtClean="0"/>
              <a:t>2021-2027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altLang="en-US" sz="1600" b="1" dirty="0" err="1">
                <a:solidFill>
                  <a:schemeClr val="bg1"/>
                </a:solidFill>
              </a:rPr>
              <a:t>ú</a:t>
            </a:r>
            <a:r>
              <a:rPr lang="cs-CZ" altLang="en-US" sz="1600" b="1" dirty="0" err="1" smtClean="0">
                <a:solidFill>
                  <a:schemeClr val="bg1"/>
                </a:solidFill>
              </a:rPr>
              <a:t>ver</a:t>
            </a:r>
            <a:r>
              <a:rPr lang="cs-CZ" altLang="en-US" sz="1600" b="1" dirty="0" smtClean="0">
                <a:solidFill>
                  <a:schemeClr val="bg1"/>
                </a:solidFill>
              </a:rPr>
              <a:t> EIB </a:t>
            </a:r>
            <a:r>
              <a:rPr lang="cs-CZ" altLang="en-US" sz="1600" b="1" dirty="0" err="1" smtClean="0">
                <a:solidFill>
                  <a:schemeClr val="bg1"/>
                </a:solidFill>
              </a:rPr>
              <a:t>pre</a:t>
            </a:r>
            <a:r>
              <a:rPr lang="cs-CZ" altLang="en-US" sz="1600" b="1" dirty="0" smtClean="0">
                <a:solidFill>
                  <a:schemeClr val="bg1"/>
                </a:solidFill>
              </a:rPr>
              <a:t> projekt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altLang="en-US" sz="1600" b="1" dirty="0" err="1" smtClean="0">
                <a:solidFill>
                  <a:schemeClr val="bg1"/>
                </a:solidFill>
              </a:rPr>
              <a:t>úver</a:t>
            </a:r>
            <a:r>
              <a:rPr lang="cs-CZ" altLang="en-US" sz="1600" b="1" dirty="0" smtClean="0">
                <a:solidFill>
                  <a:schemeClr val="bg1"/>
                </a:solidFill>
              </a:rPr>
              <a:t> EIB </a:t>
            </a:r>
            <a:r>
              <a:rPr lang="cs-CZ" altLang="en-US" sz="1600" b="1" dirty="0" err="1" smtClean="0">
                <a:solidFill>
                  <a:schemeClr val="bg1"/>
                </a:solidFill>
              </a:rPr>
              <a:t>pre</a:t>
            </a:r>
            <a:r>
              <a:rPr lang="cs-CZ" altLang="en-US" sz="1600" b="1" dirty="0" smtClean="0">
                <a:solidFill>
                  <a:schemeClr val="bg1"/>
                </a:solidFill>
              </a:rPr>
              <a:t>  </a:t>
            </a:r>
            <a:r>
              <a:rPr lang="cs-CZ" altLang="en-US" sz="1600" b="1" dirty="0" err="1" smtClean="0">
                <a:solidFill>
                  <a:schemeClr val="bg1"/>
                </a:solidFill>
              </a:rPr>
              <a:t>investičný</a:t>
            </a:r>
            <a:r>
              <a:rPr lang="cs-CZ" altLang="en-US" sz="1600" b="1" dirty="0" smtClean="0">
                <a:solidFill>
                  <a:schemeClr val="bg1"/>
                </a:solidFill>
              </a:rPr>
              <a:t> program-schéma</a:t>
            </a:r>
          </a:p>
        </p:txBody>
      </p:sp>
      <p:sp>
        <p:nvSpPr>
          <p:cNvPr id="176" name="Folded Corner 175"/>
          <p:cNvSpPr/>
          <p:nvPr/>
        </p:nvSpPr>
        <p:spPr>
          <a:xfrm>
            <a:off x="1486906" y="2007433"/>
            <a:ext cx="1916977" cy="1120898"/>
          </a:xfrm>
          <a:prstGeom prst="foldedCorner">
            <a:avLst/>
          </a:prstGeom>
          <a:solidFill>
            <a:srgbClr val="FFD4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7" name="TextBox 176"/>
          <p:cNvSpPr txBox="1"/>
          <p:nvPr/>
        </p:nvSpPr>
        <p:spPr>
          <a:xfrm>
            <a:off x="1569337" y="2082205"/>
            <a:ext cx="2074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1</a:t>
            </a:r>
            <a:r>
              <a:rPr lang="en-US" sz="1400" dirty="0" smtClean="0"/>
              <a:t>,5</a:t>
            </a:r>
            <a:r>
              <a:rPr lang="cs-CZ" sz="1400" dirty="0" smtClean="0"/>
              <a:t>miliard</a:t>
            </a:r>
            <a:r>
              <a:rPr lang="en-US" sz="1400" dirty="0"/>
              <a:t>y</a:t>
            </a:r>
            <a:r>
              <a:rPr lang="cs-CZ" sz="1400" dirty="0" smtClean="0"/>
              <a:t> EUR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smtClean="0"/>
              <a:t>2021-2027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c</a:t>
            </a:r>
            <a:r>
              <a:rPr lang="en-US" sz="1400" b="1" dirty="0" smtClean="0">
                <a:solidFill>
                  <a:schemeClr val="bg1"/>
                </a:solidFill>
              </a:rPr>
              <a:t>a 15- </a:t>
            </a:r>
            <a:r>
              <a:rPr lang="en-US" sz="1400" b="1" dirty="0">
                <a:solidFill>
                  <a:schemeClr val="bg1"/>
                </a:solidFill>
              </a:rPr>
              <a:t>25% </a:t>
            </a:r>
            <a:r>
              <a:rPr lang="sk-SK" sz="1400" b="1" dirty="0">
                <a:solidFill>
                  <a:schemeClr val="bg1"/>
                </a:solidFill>
              </a:rPr>
              <a:t>z výšky 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       EIB </a:t>
            </a:r>
            <a:r>
              <a:rPr lang="cs-CZ" altLang="en-US" sz="1400" b="1" dirty="0" err="1" smtClean="0">
                <a:solidFill>
                  <a:schemeClr val="bg1"/>
                </a:solidFill>
              </a:rPr>
              <a:t>úver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u</a:t>
            </a:r>
            <a:endParaRPr lang="sk-SK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3">
            <a:extLst>
              <a:ext uri="{FF2B5EF4-FFF2-40B4-BE49-F238E27FC236}">
                <a16:creationId xmlns:a16="http://schemas.microsoft.com/office/drawing/2014/main" id="{76706D48-41E7-4ECE-9F9A-D1D6D3C177C0}"/>
              </a:ext>
            </a:extLst>
          </p:cNvPr>
          <p:cNvSpPr txBox="1">
            <a:spLocks/>
          </p:cNvSpPr>
          <p:nvPr/>
        </p:nvSpPr>
        <p:spPr>
          <a:xfrm>
            <a:off x="8647690" y="6342338"/>
            <a:ext cx="3707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FA83AF-AB7A-4B99-B737-1EBED37E7AB5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1" name="Quad Arrow 30"/>
          <p:cNvSpPr/>
          <p:nvPr/>
        </p:nvSpPr>
        <p:spPr>
          <a:xfrm>
            <a:off x="5915974" y="2428128"/>
            <a:ext cx="2990647" cy="2990647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  <a:solidFill>
            <a:schemeClr val="accent1">
              <a:lumMod val="60000"/>
              <a:lumOff val="40000"/>
              <a:alpha val="32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0" name="Group 39"/>
          <p:cNvGrpSpPr/>
          <p:nvPr/>
        </p:nvGrpSpPr>
        <p:grpSpPr>
          <a:xfrm>
            <a:off x="6110366" y="2622520"/>
            <a:ext cx="1196258" cy="1196258"/>
            <a:chOff x="605684" y="259189"/>
            <a:chExt cx="1595011" cy="1595011"/>
          </a:xfrm>
        </p:grpSpPr>
        <p:sp>
          <p:nvSpPr>
            <p:cNvPr id="41" name="Rounded Rectangle 40"/>
            <p:cNvSpPr/>
            <p:nvPr/>
          </p:nvSpPr>
          <p:spPr>
            <a:xfrm>
              <a:off x="605684" y="259189"/>
              <a:ext cx="1595011" cy="1595011"/>
            </a:xfrm>
            <a:prstGeom prst="roundRect">
              <a:avLst/>
            </a:prstGeom>
            <a:solidFill>
              <a:schemeClr val="accent1">
                <a:alpha val="73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5"/>
            <p:cNvSpPr txBox="1"/>
            <p:nvPr/>
          </p:nvSpPr>
          <p:spPr>
            <a:xfrm>
              <a:off x="683546" y="337051"/>
              <a:ext cx="1439287" cy="1439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578" tIns="48578" rIns="48578" bIns="485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1275" dirty="0" smtClean="0">
                  <a:solidFill>
                    <a:prstClr val="white"/>
                  </a:solidFill>
                  <a:latin typeface="Arial"/>
                  <a:ea typeface="MS PGothic"/>
                  <a:cs typeface="Arial"/>
                </a:rPr>
                <a:t>Použitie prostriedkov</a:t>
              </a:r>
              <a:endParaRPr lang="en-US" sz="1275" dirty="0">
                <a:solidFill>
                  <a:prstClr val="white"/>
                </a:solidFill>
                <a:latin typeface="Arial"/>
                <a:ea typeface="MS PGothic"/>
                <a:cs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515970" y="2622520"/>
            <a:ext cx="1196258" cy="1196258"/>
            <a:chOff x="2479823" y="259189"/>
            <a:chExt cx="1595011" cy="1595011"/>
          </a:xfrm>
        </p:grpSpPr>
        <p:sp>
          <p:nvSpPr>
            <p:cNvPr id="44" name="Rounded Rectangle 43"/>
            <p:cNvSpPr/>
            <p:nvPr/>
          </p:nvSpPr>
          <p:spPr>
            <a:xfrm>
              <a:off x="2479823" y="259189"/>
              <a:ext cx="1595011" cy="1595011"/>
            </a:xfrm>
            <a:prstGeom prst="roundRect">
              <a:avLst/>
            </a:prstGeom>
            <a:solidFill>
              <a:schemeClr val="accent1">
                <a:alpha val="73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ounded Rectangle 7"/>
            <p:cNvSpPr txBox="1"/>
            <p:nvPr/>
          </p:nvSpPr>
          <p:spPr>
            <a:xfrm>
              <a:off x="2557685" y="337051"/>
              <a:ext cx="1439287" cy="1439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578" tIns="48578" rIns="48578" bIns="485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1275" dirty="0" smtClean="0">
                  <a:solidFill>
                    <a:prstClr val="white"/>
                  </a:solidFill>
                  <a:latin typeface="Arial"/>
                  <a:ea typeface="MS PGothic"/>
                  <a:cs typeface="Arial"/>
                </a:rPr>
                <a:t>Proces hodnotenia a výberu projektov</a:t>
              </a:r>
              <a:endParaRPr lang="en-US" sz="1275" dirty="0">
                <a:solidFill>
                  <a:prstClr val="white"/>
                </a:solidFill>
                <a:latin typeface="Arial"/>
                <a:ea typeface="MS PGothic"/>
                <a:cs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10366" y="4028125"/>
            <a:ext cx="1196258" cy="1196258"/>
            <a:chOff x="605684" y="2133328"/>
            <a:chExt cx="1595011" cy="1595011"/>
          </a:xfrm>
        </p:grpSpPr>
        <p:sp>
          <p:nvSpPr>
            <p:cNvPr id="49" name="Rounded Rectangle 48"/>
            <p:cNvSpPr/>
            <p:nvPr/>
          </p:nvSpPr>
          <p:spPr>
            <a:xfrm>
              <a:off x="605684" y="2133328"/>
              <a:ext cx="1595011" cy="1595011"/>
            </a:xfrm>
            <a:prstGeom prst="roundRect">
              <a:avLst/>
            </a:prstGeom>
            <a:solidFill>
              <a:schemeClr val="accent1">
                <a:alpha val="73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Rounded Rectangle 9"/>
            <p:cNvSpPr txBox="1"/>
            <p:nvPr/>
          </p:nvSpPr>
          <p:spPr>
            <a:xfrm>
              <a:off x="683546" y="2211190"/>
              <a:ext cx="1439287" cy="1439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578" tIns="48578" rIns="48578" bIns="485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sk-SK" sz="1275" dirty="0" smtClean="0">
                  <a:solidFill>
                    <a:prstClr val="white"/>
                  </a:solidFill>
                  <a:latin typeface="Arial"/>
                  <a:ea typeface="MS PGothic"/>
                  <a:cs typeface="Arial"/>
                </a:rPr>
                <a:t>Riadenie procesov</a:t>
              </a:r>
              <a:endParaRPr lang="en-US" sz="1275" dirty="0">
                <a:solidFill>
                  <a:prstClr val="white"/>
                </a:solidFill>
                <a:latin typeface="Arial"/>
                <a:ea typeface="MS PGothic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515970" y="4028125"/>
            <a:ext cx="1196258" cy="1196258"/>
            <a:chOff x="2479823" y="2133328"/>
            <a:chExt cx="1595011" cy="1595011"/>
          </a:xfrm>
        </p:grpSpPr>
        <p:sp>
          <p:nvSpPr>
            <p:cNvPr id="52" name="Rounded Rectangle 51"/>
            <p:cNvSpPr/>
            <p:nvPr/>
          </p:nvSpPr>
          <p:spPr>
            <a:xfrm>
              <a:off x="2479823" y="2133328"/>
              <a:ext cx="1595011" cy="1595011"/>
            </a:xfrm>
            <a:prstGeom prst="roundRect">
              <a:avLst/>
            </a:prstGeom>
            <a:solidFill>
              <a:schemeClr val="accent1">
                <a:alpha val="73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Rounded Rectangle 11"/>
            <p:cNvSpPr txBox="1"/>
            <p:nvPr/>
          </p:nvSpPr>
          <p:spPr>
            <a:xfrm>
              <a:off x="2557685" y="2211190"/>
              <a:ext cx="1439287" cy="1439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578" tIns="48578" rIns="48578" bIns="48578" numCol="1" spcCol="1270" anchor="ctr" anchorCtr="0">
              <a:noAutofit/>
            </a:bodyPr>
            <a:lstStyle/>
            <a:p>
              <a:pPr algn="ctr" defTabSz="5667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75">
                  <a:solidFill>
                    <a:prstClr val="white"/>
                  </a:solidFill>
                  <a:latin typeface="Arial"/>
                  <a:ea typeface="MS PGothic"/>
                  <a:cs typeface="Arial"/>
                </a:rPr>
                <a:t>Reporting</a:t>
              </a:r>
            </a:p>
          </p:txBody>
        </p:sp>
      </p:grp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1A3552B8-BF1B-41FD-A1AA-F698C917DA64}"/>
              </a:ext>
            </a:extLst>
          </p:cNvPr>
          <p:cNvSpPr txBox="1">
            <a:spLocks/>
          </p:cNvSpPr>
          <p:nvPr/>
        </p:nvSpPr>
        <p:spPr>
          <a:xfrm>
            <a:off x="466472" y="3724122"/>
            <a:ext cx="5117900" cy="2082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k-SK" sz="1050" b="1" dirty="0" smtClean="0">
                <a:solidFill>
                  <a:schemeClr val="bg1">
                    <a:lumMod val="50000"/>
                  </a:schemeClr>
                </a:solidFill>
              </a:rPr>
              <a:t>Čo je </a:t>
            </a: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</a:rPr>
              <a:t>green loan?</a:t>
            </a:r>
          </a:p>
          <a:p>
            <a:pPr algn="just"/>
            <a:r>
              <a:rPr lang="sk-SK" sz="1050" dirty="0" smtClean="0"/>
              <a:t>Akýkoľvek úver EIB, kde je </a:t>
            </a:r>
            <a:r>
              <a:rPr lang="en-US" sz="1050" b="1" dirty="0" smtClean="0"/>
              <a:t>100% </a:t>
            </a:r>
            <a:r>
              <a:rPr lang="sk-SK" sz="1050" dirty="0" smtClean="0"/>
              <a:t>prostriedkov použitých na financovanie</a:t>
            </a:r>
            <a:r>
              <a:rPr lang="en-US" sz="1050" dirty="0" smtClean="0"/>
              <a:t>/</a:t>
            </a:r>
            <a:r>
              <a:rPr lang="sk-SK" sz="1050" dirty="0" smtClean="0"/>
              <a:t>refinancovanie jedného alebo viacerých </a:t>
            </a:r>
            <a:r>
              <a:rPr lang="en-US" sz="1050" dirty="0" smtClean="0"/>
              <a:t> “</a:t>
            </a:r>
            <a:r>
              <a:rPr lang="sk-SK" sz="1050" dirty="0" smtClean="0"/>
              <a:t>zelených projektov</a:t>
            </a:r>
            <a:r>
              <a:rPr lang="en-US" sz="1050" dirty="0" smtClean="0"/>
              <a:t>” </a:t>
            </a:r>
            <a:r>
              <a:rPr lang="sk-SK" sz="1050" dirty="0" smtClean="0"/>
              <a:t>a súčasne je v súlade so 4 hlavnými komponentami tzv. </a:t>
            </a:r>
            <a:r>
              <a:rPr lang="en-US" sz="1050" dirty="0" smtClean="0">
                <a:hlinkClick r:id="rId2"/>
              </a:rPr>
              <a:t>Green Loan Principles </a:t>
            </a:r>
            <a:r>
              <a:rPr lang="en-US" sz="1050" dirty="0" smtClean="0"/>
              <a:t>(GLP)</a:t>
            </a:r>
          </a:p>
          <a:p>
            <a:pPr algn="just"/>
            <a:r>
              <a:rPr lang="en-US" sz="1050" dirty="0" smtClean="0"/>
              <a:t>GLP </a:t>
            </a:r>
            <a:r>
              <a:rPr lang="sk-SK" sz="1050" dirty="0" smtClean="0"/>
              <a:t>úzko súvisia s princípmi </a:t>
            </a:r>
            <a:r>
              <a:rPr lang="en-US" sz="1050" dirty="0" smtClean="0"/>
              <a:t>Green Bond Principles </a:t>
            </a:r>
            <a:r>
              <a:rPr lang="sk-SK" sz="1050" dirty="0" smtClean="0"/>
              <a:t>udržiavanými </a:t>
            </a:r>
            <a:r>
              <a:rPr lang="en-US" sz="1050" dirty="0" smtClean="0"/>
              <a:t>I</a:t>
            </a:r>
            <a:r>
              <a:rPr lang="sk-SK" sz="1050" dirty="0" err="1" smtClean="0"/>
              <a:t>nternational</a:t>
            </a:r>
            <a:r>
              <a:rPr lang="sk-SK" sz="1050" dirty="0" smtClean="0"/>
              <a:t> </a:t>
            </a:r>
            <a:r>
              <a:rPr lang="en-US" sz="1050" dirty="0" smtClean="0"/>
              <a:t>C</a:t>
            </a:r>
            <a:r>
              <a:rPr lang="sk-SK" sz="1050" dirty="0" err="1" smtClean="0"/>
              <a:t>apital</a:t>
            </a:r>
            <a:r>
              <a:rPr lang="sk-SK" sz="1050" dirty="0" smtClean="0"/>
              <a:t> </a:t>
            </a:r>
            <a:r>
              <a:rPr lang="en-US" sz="1050" dirty="0" smtClean="0"/>
              <a:t>M</a:t>
            </a:r>
            <a:r>
              <a:rPr lang="sk-SK" sz="1050" dirty="0" err="1" smtClean="0"/>
              <a:t>arket</a:t>
            </a:r>
            <a:r>
              <a:rPr lang="sk-SK" sz="1050" dirty="0" smtClean="0"/>
              <a:t> </a:t>
            </a:r>
            <a:r>
              <a:rPr lang="en-US" sz="1050" dirty="0" smtClean="0"/>
              <a:t>A</a:t>
            </a:r>
            <a:r>
              <a:rPr lang="sk-SK" sz="1050" dirty="0" err="1" smtClean="0"/>
              <a:t>ssociation</a:t>
            </a:r>
            <a:r>
              <a:rPr lang="sk-SK" sz="1050" dirty="0" smtClean="0"/>
              <a:t>, s cieľom podporiť jednotnosť na trhu.</a:t>
            </a:r>
          </a:p>
          <a:p>
            <a:pPr algn="just"/>
            <a:r>
              <a:rPr lang="en-US" sz="1050" dirty="0" smtClean="0"/>
              <a:t> GLP </a:t>
            </a:r>
            <a:r>
              <a:rPr lang="sk-SK" sz="1050" dirty="0" smtClean="0"/>
              <a:t>odporúčajú uskutočnenie previerky každého zeleného úveru, čo sa môže uskutočniť formou externej certifikácie alebo tzv. samo-certifikácie – v </a:t>
            </a:r>
            <a:r>
              <a:rPr lang="sk-SK" sz="1050" dirty="0" err="1" smtClean="0"/>
              <a:t>pripade</a:t>
            </a:r>
            <a:r>
              <a:rPr lang="sk-SK" sz="1050" dirty="0" smtClean="0"/>
              <a:t> ak sú k dispozícii vlastní špecialisti. </a:t>
            </a:r>
            <a:endParaRPr lang="en-US" sz="1050" dirty="0" smtClean="0"/>
          </a:p>
          <a:p>
            <a:pPr algn="just"/>
            <a:r>
              <a:rPr lang="en-US" sz="1050" dirty="0" smtClean="0"/>
              <a:t>Reporting: </a:t>
            </a:r>
            <a:r>
              <a:rPr lang="sk-SK" sz="1050" dirty="0" smtClean="0"/>
              <a:t>ročné správy o použití prostriedkov, odporúča sa správa o dopadoch projektu na klímu a životné prostredie.</a:t>
            </a:r>
            <a:endParaRPr lang="en-US" sz="1050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1A3552B8-BF1B-41FD-A1AA-F698C917DA64}"/>
              </a:ext>
            </a:extLst>
          </p:cNvPr>
          <p:cNvSpPr txBox="1">
            <a:spLocks/>
          </p:cNvSpPr>
          <p:nvPr/>
        </p:nvSpPr>
        <p:spPr>
          <a:xfrm>
            <a:off x="471474" y="1707704"/>
            <a:ext cx="7920375" cy="399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k-SK" sz="1200" dirty="0" smtClean="0"/>
              <a:t>Označenie „</a:t>
            </a:r>
            <a:r>
              <a:rPr lang="sk-SK" sz="1200" b="1" dirty="0" smtClean="0"/>
              <a:t>G</a:t>
            </a:r>
            <a:r>
              <a:rPr lang="en-US" sz="1200" b="1" dirty="0" err="1" smtClean="0"/>
              <a:t>reen</a:t>
            </a:r>
            <a:r>
              <a:rPr lang="en-US" sz="1200" b="1" dirty="0" smtClean="0"/>
              <a:t> </a:t>
            </a:r>
            <a:r>
              <a:rPr lang="sk-SK" sz="1200" b="1" dirty="0" smtClean="0"/>
              <a:t>L</a:t>
            </a:r>
            <a:r>
              <a:rPr lang="en-US" sz="1200" b="1" dirty="0" err="1" smtClean="0"/>
              <a:t>oan</a:t>
            </a:r>
            <a:r>
              <a:rPr lang="sk-SK" sz="1200" b="1" dirty="0" smtClean="0"/>
              <a:t>“ </a:t>
            </a:r>
            <a:r>
              <a:rPr lang="sk-SK" sz="1200" dirty="0" smtClean="0"/>
              <a:t>môže byť automaticky pridaný len k financovaniu projektov 100</a:t>
            </a:r>
            <a:r>
              <a:rPr lang="en-US" sz="1200" dirty="0" smtClean="0"/>
              <a:t>% </a:t>
            </a:r>
            <a:r>
              <a:rPr lang="sk-SK" sz="1200" dirty="0" smtClean="0"/>
              <a:t>podporujúcich klimatické podmienky  a udržateľnosť životného prostredia.</a:t>
            </a:r>
            <a:endParaRPr lang="en-US" sz="12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909229-053B-4A5F-809D-3CB1D6726897}"/>
              </a:ext>
            </a:extLst>
          </p:cNvPr>
          <p:cNvGrpSpPr/>
          <p:nvPr/>
        </p:nvGrpSpPr>
        <p:grpSpPr>
          <a:xfrm>
            <a:off x="751675" y="2194289"/>
            <a:ext cx="5057956" cy="581698"/>
            <a:chOff x="6742555" y="4078925"/>
            <a:chExt cx="3765933" cy="103412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3271F7-7C08-4083-9494-E07E578912D0}"/>
                </a:ext>
              </a:extLst>
            </p:cNvPr>
            <p:cNvSpPr/>
            <p:nvPr/>
          </p:nvSpPr>
          <p:spPr>
            <a:xfrm>
              <a:off x="6855124" y="4078925"/>
              <a:ext cx="3653364" cy="103412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b="1" dirty="0" err="1" smtClean="0">
                  <a:solidFill>
                    <a:schemeClr val="bg1">
                      <a:lumMod val="50000"/>
                    </a:schemeClr>
                  </a:solidFill>
                </a:rPr>
                <a:t>Proces</a:t>
              </a:r>
              <a:r>
                <a:rPr lang="en-US" sz="1050" b="1" dirty="0" smtClean="0">
                  <a:solidFill>
                    <a:schemeClr val="bg1">
                      <a:lumMod val="50000"/>
                    </a:schemeClr>
                  </a:solidFill>
                </a:rPr>
                <a:t>:</a:t>
              </a:r>
              <a:r>
                <a:rPr lang="en-US" sz="1050" b="1" dirty="0" smtClean="0"/>
                <a:t> </a:t>
              </a:r>
              <a:r>
                <a:rPr lang="en-US" sz="1050" dirty="0" smtClean="0"/>
                <a:t>Minim</a:t>
              </a:r>
              <a:r>
                <a:rPr lang="sk-SK" sz="1050" dirty="0" err="1" smtClean="0"/>
                <a:t>álne</a:t>
              </a:r>
              <a:r>
                <a:rPr lang="sk-SK" sz="1050" dirty="0" smtClean="0"/>
                <a:t> procesné zmeny oproti štandardnému procesu ohodnotenia</a:t>
              </a:r>
              <a:r>
                <a:rPr lang="en-US" sz="1050" dirty="0" smtClean="0"/>
                <a:t> / </a:t>
              </a:r>
              <a:r>
                <a:rPr lang="sk-SK" sz="1050" dirty="0" smtClean="0"/>
                <a:t>spracovania projektov</a:t>
              </a:r>
              <a:endParaRPr lang="en-US" sz="1050" dirty="0"/>
            </a:p>
            <a:p>
              <a:pPr>
                <a:lnSpc>
                  <a:spcPct val="120000"/>
                </a:lnSpc>
              </a:pPr>
              <a:endParaRPr lang="en-US" sz="1050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5B8ECD7-CBC3-4AE1-870D-7AD676F51687}"/>
                </a:ext>
              </a:extLst>
            </p:cNvPr>
            <p:cNvCxnSpPr>
              <a:cxnSpLocks/>
            </p:cNvCxnSpPr>
            <p:nvPr/>
          </p:nvCxnSpPr>
          <p:spPr>
            <a:xfrm>
              <a:off x="6742555" y="4188614"/>
              <a:ext cx="0" cy="508257"/>
            </a:xfrm>
            <a:prstGeom prst="line">
              <a:avLst/>
            </a:prstGeom>
            <a:ln w="28575" cap="rnd">
              <a:solidFill>
                <a:srgbClr val="F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C96DFF-7E67-4A04-986F-249766F5E4BF}"/>
              </a:ext>
            </a:extLst>
          </p:cNvPr>
          <p:cNvGrpSpPr/>
          <p:nvPr/>
        </p:nvGrpSpPr>
        <p:grpSpPr>
          <a:xfrm>
            <a:off x="751675" y="2706711"/>
            <a:ext cx="4460405" cy="285895"/>
            <a:chOff x="6742555" y="4188614"/>
            <a:chExt cx="7413575" cy="50825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5C06370-6B30-43E0-96DA-35EF693FD0FF}"/>
                </a:ext>
              </a:extLst>
            </p:cNvPr>
            <p:cNvSpPr/>
            <p:nvPr/>
          </p:nvSpPr>
          <p:spPr>
            <a:xfrm>
              <a:off x="6971753" y="4270390"/>
              <a:ext cx="7184377" cy="344709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sk-SK" sz="1050" b="1" dirty="0" smtClean="0">
                  <a:solidFill>
                    <a:schemeClr val="bg1">
                      <a:lumMod val="50000"/>
                    </a:schemeClr>
                  </a:solidFill>
                </a:rPr>
                <a:t>Cieľový segment</a:t>
              </a:r>
              <a:r>
                <a:rPr lang="en-US" sz="1050" dirty="0" smtClean="0"/>
                <a:t>: </a:t>
              </a:r>
              <a:r>
                <a:rPr lang="sk-SK" sz="1050" dirty="0"/>
                <a:t> </a:t>
              </a:r>
              <a:r>
                <a:rPr lang="sk-SK" sz="1050" dirty="0" smtClean="0"/>
                <a:t>štáty a entity verejného sektora, firmy</a:t>
              </a:r>
              <a:endParaRPr lang="en-US" sz="1050" dirty="0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3864816-EAC2-427F-A7FB-87C5FDBF9CAD}"/>
                </a:ext>
              </a:extLst>
            </p:cNvPr>
            <p:cNvCxnSpPr>
              <a:cxnSpLocks/>
            </p:cNvCxnSpPr>
            <p:nvPr/>
          </p:nvCxnSpPr>
          <p:spPr>
            <a:xfrm>
              <a:off x="6742555" y="4188614"/>
              <a:ext cx="0" cy="508257"/>
            </a:xfrm>
            <a:prstGeom prst="line">
              <a:avLst/>
            </a:prstGeom>
            <a:ln w="28575" cap="rnd">
              <a:solidFill>
                <a:srgbClr val="F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aphic 378">
            <a:extLst>
              <a:ext uri="{FF2B5EF4-FFF2-40B4-BE49-F238E27FC236}">
                <a16:creationId xmlns:a16="http://schemas.microsoft.com/office/drawing/2014/main" id="{3EF40587-31DC-49A8-B63E-54F5A16B619B}"/>
              </a:ext>
            </a:extLst>
          </p:cNvPr>
          <p:cNvGrpSpPr/>
          <p:nvPr/>
        </p:nvGrpSpPr>
        <p:grpSpPr>
          <a:xfrm>
            <a:off x="335069" y="2308546"/>
            <a:ext cx="273344" cy="217712"/>
            <a:chOff x="468314" y="2551748"/>
            <a:chExt cx="647701" cy="515879"/>
          </a:xfrm>
          <a:solidFill>
            <a:schemeClr val="accent1"/>
          </a:solidFill>
        </p:grpSpPr>
        <p:sp>
          <p:nvSpPr>
            <p:cNvPr id="63" name="Freeform: Shape 61">
              <a:extLst>
                <a:ext uri="{FF2B5EF4-FFF2-40B4-BE49-F238E27FC236}">
                  <a16:creationId xmlns:a16="http://schemas.microsoft.com/office/drawing/2014/main" id="{E310599E-148D-4736-AE74-08071F70419A}"/>
                </a:ext>
              </a:extLst>
            </p:cNvPr>
            <p:cNvSpPr/>
            <p:nvPr/>
          </p:nvSpPr>
          <p:spPr>
            <a:xfrm>
              <a:off x="468314" y="2551748"/>
              <a:ext cx="646436" cy="237026"/>
            </a:xfrm>
            <a:custGeom>
              <a:avLst/>
              <a:gdLst>
                <a:gd name="connsiteX0" fmla="*/ 12650 w 646435"/>
                <a:gd name="connsiteY0" fmla="*/ 238115 h 237025"/>
                <a:gd name="connsiteX1" fmla="*/ 25301 w 646435"/>
                <a:gd name="connsiteY1" fmla="*/ 225440 h 237025"/>
                <a:gd name="connsiteX2" fmla="*/ 25301 w 646435"/>
                <a:gd name="connsiteY2" fmla="*/ 51528 h 237025"/>
                <a:gd name="connsiteX3" fmla="*/ 51427 w 646435"/>
                <a:gd name="connsiteY3" fmla="*/ 25350 h 237025"/>
                <a:gd name="connsiteX4" fmla="*/ 596269 w 646435"/>
                <a:gd name="connsiteY4" fmla="*/ 25350 h 237025"/>
                <a:gd name="connsiteX5" fmla="*/ 622395 w 646435"/>
                <a:gd name="connsiteY5" fmla="*/ 51528 h 237025"/>
                <a:gd name="connsiteX6" fmla="*/ 622395 w 646435"/>
                <a:gd name="connsiteY6" fmla="*/ 70545 h 237025"/>
                <a:gd name="connsiteX7" fmla="*/ 635046 w 646435"/>
                <a:gd name="connsiteY7" fmla="*/ 83220 h 237025"/>
                <a:gd name="connsiteX8" fmla="*/ 647696 w 646435"/>
                <a:gd name="connsiteY8" fmla="*/ 70545 h 237025"/>
                <a:gd name="connsiteX9" fmla="*/ 647696 w 646435"/>
                <a:gd name="connsiteY9" fmla="*/ 51528 h 237025"/>
                <a:gd name="connsiteX10" fmla="*/ 596269 w 646435"/>
                <a:gd name="connsiteY10" fmla="*/ 0 h 237025"/>
                <a:gd name="connsiteX11" fmla="*/ 51427 w 646435"/>
                <a:gd name="connsiteY11" fmla="*/ 0 h 237025"/>
                <a:gd name="connsiteX12" fmla="*/ 0 w 646435"/>
                <a:gd name="connsiteY12" fmla="*/ 51528 h 237025"/>
                <a:gd name="connsiteX13" fmla="*/ 0 w 646435"/>
                <a:gd name="connsiteY13" fmla="*/ 225440 h 237025"/>
                <a:gd name="connsiteX14" fmla="*/ 12650 w 646435"/>
                <a:gd name="connsiteY14" fmla="*/ 238115 h 23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435" h="237025">
                  <a:moveTo>
                    <a:pt x="12650" y="238115"/>
                  </a:moveTo>
                  <a:cubicBezTo>
                    <a:pt x="19638" y="238115"/>
                    <a:pt x="25301" y="232436"/>
                    <a:pt x="25301" y="225440"/>
                  </a:cubicBezTo>
                  <a:lnTo>
                    <a:pt x="25301" y="51528"/>
                  </a:lnTo>
                  <a:cubicBezTo>
                    <a:pt x="25301" y="37095"/>
                    <a:pt x="37022" y="25350"/>
                    <a:pt x="51427" y="25350"/>
                  </a:cubicBezTo>
                  <a:lnTo>
                    <a:pt x="596269" y="25350"/>
                  </a:lnTo>
                  <a:cubicBezTo>
                    <a:pt x="610679" y="25350"/>
                    <a:pt x="622395" y="37095"/>
                    <a:pt x="622395" y="51528"/>
                  </a:cubicBezTo>
                  <a:lnTo>
                    <a:pt x="622395" y="70545"/>
                  </a:lnTo>
                  <a:cubicBezTo>
                    <a:pt x="622395" y="77541"/>
                    <a:pt x="628063" y="83220"/>
                    <a:pt x="635046" y="83220"/>
                  </a:cubicBezTo>
                  <a:cubicBezTo>
                    <a:pt x="642033" y="83220"/>
                    <a:pt x="647696" y="77541"/>
                    <a:pt x="647696" y="70545"/>
                  </a:cubicBezTo>
                  <a:lnTo>
                    <a:pt x="647696" y="51528"/>
                  </a:lnTo>
                  <a:cubicBezTo>
                    <a:pt x="647696" y="23117"/>
                    <a:pt x="624629" y="0"/>
                    <a:pt x="596269" y="0"/>
                  </a:cubicBezTo>
                  <a:lnTo>
                    <a:pt x="51427" y="0"/>
                  </a:lnTo>
                  <a:cubicBezTo>
                    <a:pt x="23072" y="0"/>
                    <a:pt x="0" y="23117"/>
                    <a:pt x="0" y="51528"/>
                  </a:cubicBezTo>
                  <a:lnTo>
                    <a:pt x="0" y="225440"/>
                  </a:lnTo>
                  <a:cubicBezTo>
                    <a:pt x="0" y="232441"/>
                    <a:pt x="5663" y="238115"/>
                    <a:pt x="12650" y="238115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  <p:sp>
          <p:nvSpPr>
            <p:cNvPr id="64" name="Freeform: Shape 62">
              <a:extLst>
                <a:ext uri="{FF2B5EF4-FFF2-40B4-BE49-F238E27FC236}">
                  <a16:creationId xmlns:a16="http://schemas.microsoft.com/office/drawing/2014/main" id="{1D377521-25FE-49E2-89A3-5CEBBA3E566B}"/>
                </a:ext>
              </a:extLst>
            </p:cNvPr>
            <p:cNvSpPr/>
            <p:nvPr/>
          </p:nvSpPr>
          <p:spPr>
            <a:xfrm>
              <a:off x="468314" y="2711019"/>
              <a:ext cx="646436" cy="356172"/>
            </a:xfrm>
            <a:custGeom>
              <a:avLst/>
              <a:gdLst>
                <a:gd name="connsiteX0" fmla="*/ 635051 w 646435"/>
                <a:gd name="connsiteY0" fmla="*/ 0 h 356172"/>
                <a:gd name="connsiteX1" fmla="*/ 622400 w 646435"/>
                <a:gd name="connsiteY1" fmla="*/ 12675 h 356172"/>
                <a:gd name="connsiteX2" fmla="*/ 622400 w 646435"/>
                <a:gd name="connsiteY2" fmla="*/ 186582 h 356172"/>
                <a:gd name="connsiteX3" fmla="*/ 596274 w 646435"/>
                <a:gd name="connsiteY3" fmla="*/ 212760 h 356172"/>
                <a:gd name="connsiteX4" fmla="*/ 244934 w 646435"/>
                <a:gd name="connsiteY4" fmla="*/ 212760 h 356172"/>
                <a:gd name="connsiteX5" fmla="*/ 235989 w 646435"/>
                <a:gd name="connsiteY5" fmla="*/ 216473 h 356172"/>
                <a:gd name="connsiteX6" fmla="*/ 138779 w 646435"/>
                <a:gd name="connsiteY6" fmla="*/ 313879 h 356172"/>
                <a:gd name="connsiteX7" fmla="*/ 138779 w 646435"/>
                <a:gd name="connsiteY7" fmla="*/ 225440 h 356172"/>
                <a:gd name="connsiteX8" fmla="*/ 126129 w 646435"/>
                <a:gd name="connsiteY8" fmla="*/ 212765 h 356172"/>
                <a:gd name="connsiteX9" fmla="*/ 51427 w 646435"/>
                <a:gd name="connsiteY9" fmla="*/ 212765 h 356172"/>
                <a:gd name="connsiteX10" fmla="*/ 25301 w 646435"/>
                <a:gd name="connsiteY10" fmla="*/ 186582 h 356172"/>
                <a:gd name="connsiteX11" fmla="*/ 25301 w 646435"/>
                <a:gd name="connsiteY11" fmla="*/ 167570 h 356172"/>
                <a:gd name="connsiteX12" fmla="*/ 12650 w 646435"/>
                <a:gd name="connsiteY12" fmla="*/ 154895 h 356172"/>
                <a:gd name="connsiteX13" fmla="*/ 0 w 646435"/>
                <a:gd name="connsiteY13" fmla="*/ 167570 h 356172"/>
                <a:gd name="connsiteX14" fmla="*/ 0 w 646435"/>
                <a:gd name="connsiteY14" fmla="*/ 186582 h 356172"/>
                <a:gd name="connsiteX15" fmla="*/ 51427 w 646435"/>
                <a:gd name="connsiteY15" fmla="*/ 238115 h 356172"/>
                <a:gd name="connsiteX16" fmla="*/ 113478 w 646435"/>
                <a:gd name="connsiteY16" fmla="*/ 238115 h 356172"/>
                <a:gd name="connsiteX17" fmla="*/ 113478 w 646435"/>
                <a:gd name="connsiteY17" fmla="*/ 344477 h 356172"/>
                <a:gd name="connsiteX18" fmla="*/ 121286 w 646435"/>
                <a:gd name="connsiteY18" fmla="*/ 356187 h 356172"/>
                <a:gd name="connsiteX19" fmla="*/ 126124 w 646435"/>
                <a:gd name="connsiteY19" fmla="*/ 357153 h 356172"/>
                <a:gd name="connsiteX20" fmla="*/ 135073 w 646435"/>
                <a:gd name="connsiteY20" fmla="*/ 353444 h 356172"/>
                <a:gd name="connsiteX21" fmla="*/ 250177 w 646435"/>
                <a:gd name="connsiteY21" fmla="*/ 238115 h 356172"/>
                <a:gd name="connsiteX22" fmla="*/ 596269 w 646435"/>
                <a:gd name="connsiteY22" fmla="*/ 238115 h 356172"/>
                <a:gd name="connsiteX23" fmla="*/ 647696 w 646435"/>
                <a:gd name="connsiteY23" fmla="*/ 186582 h 356172"/>
                <a:gd name="connsiteX24" fmla="*/ 647696 w 646435"/>
                <a:gd name="connsiteY24" fmla="*/ 12675 h 356172"/>
                <a:gd name="connsiteX25" fmla="*/ 635051 w 646435"/>
                <a:gd name="connsiteY25" fmla="*/ 0 h 35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46435" h="356172">
                  <a:moveTo>
                    <a:pt x="635051" y="0"/>
                  </a:moveTo>
                  <a:cubicBezTo>
                    <a:pt x="628063" y="0"/>
                    <a:pt x="622400" y="5674"/>
                    <a:pt x="622400" y="12675"/>
                  </a:cubicBezTo>
                  <a:lnTo>
                    <a:pt x="622400" y="186582"/>
                  </a:lnTo>
                  <a:cubicBezTo>
                    <a:pt x="622400" y="201020"/>
                    <a:pt x="610679" y="212760"/>
                    <a:pt x="596274" y="212760"/>
                  </a:cubicBezTo>
                  <a:lnTo>
                    <a:pt x="244934" y="212760"/>
                  </a:lnTo>
                  <a:cubicBezTo>
                    <a:pt x="241578" y="212760"/>
                    <a:pt x="238361" y="214096"/>
                    <a:pt x="235989" y="216473"/>
                  </a:cubicBezTo>
                  <a:lnTo>
                    <a:pt x="138779" y="313879"/>
                  </a:lnTo>
                  <a:lnTo>
                    <a:pt x="138779" y="225440"/>
                  </a:lnTo>
                  <a:cubicBezTo>
                    <a:pt x="138779" y="218439"/>
                    <a:pt x="133111" y="212765"/>
                    <a:pt x="126129" y="212765"/>
                  </a:cubicBezTo>
                  <a:lnTo>
                    <a:pt x="51427" y="212765"/>
                  </a:lnTo>
                  <a:cubicBezTo>
                    <a:pt x="37022" y="212765"/>
                    <a:pt x="25301" y="201020"/>
                    <a:pt x="25301" y="186582"/>
                  </a:cubicBezTo>
                  <a:lnTo>
                    <a:pt x="25301" y="167570"/>
                  </a:lnTo>
                  <a:cubicBezTo>
                    <a:pt x="25301" y="160569"/>
                    <a:pt x="19638" y="154895"/>
                    <a:pt x="12650" y="154895"/>
                  </a:cubicBezTo>
                  <a:cubicBezTo>
                    <a:pt x="5663" y="154895"/>
                    <a:pt x="0" y="160569"/>
                    <a:pt x="0" y="167570"/>
                  </a:cubicBezTo>
                  <a:lnTo>
                    <a:pt x="0" y="186582"/>
                  </a:lnTo>
                  <a:cubicBezTo>
                    <a:pt x="0" y="214998"/>
                    <a:pt x="23072" y="238115"/>
                    <a:pt x="51427" y="238115"/>
                  </a:cubicBezTo>
                  <a:lnTo>
                    <a:pt x="113478" y="238115"/>
                  </a:lnTo>
                  <a:lnTo>
                    <a:pt x="113478" y="344477"/>
                  </a:lnTo>
                  <a:cubicBezTo>
                    <a:pt x="113478" y="349607"/>
                    <a:pt x="116562" y="354226"/>
                    <a:pt x="121286" y="356187"/>
                  </a:cubicBezTo>
                  <a:cubicBezTo>
                    <a:pt x="122852" y="356841"/>
                    <a:pt x="124493" y="357153"/>
                    <a:pt x="126124" y="357153"/>
                  </a:cubicBezTo>
                  <a:cubicBezTo>
                    <a:pt x="129415" y="357153"/>
                    <a:pt x="132651" y="355865"/>
                    <a:pt x="135073" y="353444"/>
                  </a:cubicBezTo>
                  <a:lnTo>
                    <a:pt x="250177" y="238115"/>
                  </a:lnTo>
                  <a:lnTo>
                    <a:pt x="596269" y="238115"/>
                  </a:lnTo>
                  <a:cubicBezTo>
                    <a:pt x="624629" y="238115"/>
                    <a:pt x="647696" y="214998"/>
                    <a:pt x="647696" y="186582"/>
                  </a:cubicBezTo>
                  <a:lnTo>
                    <a:pt x="647696" y="12675"/>
                  </a:lnTo>
                  <a:cubicBezTo>
                    <a:pt x="647701" y="5674"/>
                    <a:pt x="642033" y="0"/>
                    <a:pt x="635051" y="0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  <p:sp>
          <p:nvSpPr>
            <p:cNvPr id="65" name="Freeform: Shape 63">
              <a:extLst>
                <a:ext uri="{FF2B5EF4-FFF2-40B4-BE49-F238E27FC236}">
                  <a16:creationId xmlns:a16="http://schemas.microsoft.com/office/drawing/2014/main" id="{8F90B3AE-D70E-41C2-B5F9-700E45C29869}"/>
                </a:ext>
              </a:extLst>
            </p:cNvPr>
            <p:cNvSpPr/>
            <p:nvPr/>
          </p:nvSpPr>
          <p:spPr>
            <a:xfrm>
              <a:off x="641471" y="2599458"/>
              <a:ext cx="301080" cy="301669"/>
            </a:xfrm>
            <a:custGeom>
              <a:avLst/>
              <a:gdLst>
                <a:gd name="connsiteX0" fmla="*/ 288731 w 301079"/>
                <a:gd name="connsiteY0" fmla="*/ 187092 h 301668"/>
                <a:gd name="connsiteX1" fmla="*/ 301381 w 301079"/>
                <a:gd name="connsiteY1" fmla="*/ 174417 h 301668"/>
                <a:gd name="connsiteX2" fmla="*/ 301381 w 301079"/>
                <a:gd name="connsiteY2" fmla="*/ 127549 h 301668"/>
                <a:gd name="connsiteX3" fmla="*/ 288731 w 301079"/>
                <a:gd name="connsiteY3" fmla="*/ 114874 h 301668"/>
                <a:gd name="connsiteX4" fmla="*/ 274460 w 301079"/>
                <a:gd name="connsiteY4" fmla="*/ 114874 h 301668"/>
                <a:gd name="connsiteX5" fmla="*/ 263682 w 301079"/>
                <a:gd name="connsiteY5" fmla="*/ 88835 h 301668"/>
                <a:gd name="connsiteX6" fmla="*/ 273783 w 301079"/>
                <a:gd name="connsiteY6" fmla="*/ 78715 h 301668"/>
                <a:gd name="connsiteX7" fmla="*/ 273783 w 301079"/>
                <a:gd name="connsiteY7" fmla="*/ 60791 h 301668"/>
                <a:gd name="connsiteX8" fmla="*/ 240709 w 301079"/>
                <a:gd name="connsiteY8" fmla="*/ 27648 h 301668"/>
                <a:gd name="connsiteX9" fmla="*/ 222815 w 301079"/>
                <a:gd name="connsiteY9" fmla="*/ 27648 h 301668"/>
                <a:gd name="connsiteX10" fmla="*/ 212720 w 301079"/>
                <a:gd name="connsiteY10" fmla="*/ 37768 h 301668"/>
                <a:gd name="connsiteX11" fmla="*/ 186727 w 301079"/>
                <a:gd name="connsiteY11" fmla="*/ 26969 h 301668"/>
                <a:gd name="connsiteX12" fmla="*/ 186727 w 301079"/>
                <a:gd name="connsiteY12" fmla="*/ 12675 h 301668"/>
                <a:gd name="connsiteX13" fmla="*/ 174077 w 301079"/>
                <a:gd name="connsiteY13" fmla="*/ 0 h 301668"/>
                <a:gd name="connsiteX14" fmla="*/ 127305 w 301079"/>
                <a:gd name="connsiteY14" fmla="*/ 0 h 301668"/>
                <a:gd name="connsiteX15" fmla="*/ 114654 w 301079"/>
                <a:gd name="connsiteY15" fmla="*/ 12675 h 301668"/>
                <a:gd name="connsiteX16" fmla="*/ 114654 w 301079"/>
                <a:gd name="connsiteY16" fmla="*/ 26969 h 301668"/>
                <a:gd name="connsiteX17" fmla="*/ 88662 w 301079"/>
                <a:gd name="connsiteY17" fmla="*/ 37768 h 301668"/>
                <a:gd name="connsiteX18" fmla="*/ 78566 w 301079"/>
                <a:gd name="connsiteY18" fmla="*/ 27653 h 301668"/>
                <a:gd name="connsiteX19" fmla="*/ 60673 w 301079"/>
                <a:gd name="connsiteY19" fmla="*/ 27653 h 301668"/>
                <a:gd name="connsiteX20" fmla="*/ 27599 w 301079"/>
                <a:gd name="connsiteY20" fmla="*/ 60791 h 301668"/>
                <a:gd name="connsiteX21" fmla="*/ 27599 w 301079"/>
                <a:gd name="connsiteY21" fmla="*/ 78720 h 301668"/>
                <a:gd name="connsiteX22" fmla="*/ 37694 w 301079"/>
                <a:gd name="connsiteY22" fmla="*/ 88835 h 301668"/>
                <a:gd name="connsiteX23" fmla="*/ 26922 w 301079"/>
                <a:gd name="connsiteY23" fmla="*/ 114874 h 301668"/>
                <a:gd name="connsiteX24" fmla="*/ 12650 w 301079"/>
                <a:gd name="connsiteY24" fmla="*/ 114874 h 301668"/>
                <a:gd name="connsiteX25" fmla="*/ 0 w 301079"/>
                <a:gd name="connsiteY25" fmla="*/ 127549 h 301668"/>
                <a:gd name="connsiteX26" fmla="*/ 0 w 301079"/>
                <a:gd name="connsiteY26" fmla="*/ 174417 h 301668"/>
                <a:gd name="connsiteX27" fmla="*/ 12650 w 301079"/>
                <a:gd name="connsiteY27" fmla="*/ 187092 h 301668"/>
                <a:gd name="connsiteX28" fmla="*/ 26927 w 301079"/>
                <a:gd name="connsiteY28" fmla="*/ 187092 h 301668"/>
                <a:gd name="connsiteX29" fmla="*/ 37699 w 301079"/>
                <a:gd name="connsiteY29" fmla="*/ 213131 h 301668"/>
                <a:gd name="connsiteX30" fmla="*/ 27599 w 301079"/>
                <a:gd name="connsiteY30" fmla="*/ 223246 h 301668"/>
                <a:gd name="connsiteX31" fmla="*/ 27599 w 301079"/>
                <a:gd name="connsiteY31" fmla="*/ 241175 h 301668"/>
                <a:gd name="connsiteX32" fmla="*/ 60673 w 301079"/>
                <a:gd name="connsiteY32" fmla="*/ 274313 h 301668"/>
                <a:gd name="connsiteX33" fmla="*/ 78566 w 301079"/>
                <a:gd name="connsiteY33" fmla="*/ 274313 h 301668"/>
                <a:gd name="connsiteX34" fmla="*/ 88662 w 301079"/>
                <a:gd name="connsiteY34" fmla="*/ 264198 h 301668"/>
                <a:gd name="connsiteX35" fmla="*/ 114654 w 301079"/>
                <a:gd name="connsiteY35" fmla="*/ 274992 h 301668"/>
                <a:gd name="connsiteX36" fmla="*/ 114654 w 301079"/>
                <a:gd name="connsiteY36" fmla="*/ 289291 h 301668"/>
                <a:gd name="connsiteX37" fmla="*/ 127305 w 301079"/>
                <a:gd name="connsiteY37" fmla="*/ 301966 h 301668"/>
                <a:gd name="connsiteX38" fmla="*/ 174077 w 301079"/>
                <a:gd name="connsiteY38" fmla="*/ 301966 h 301668"/>
                <a:gd name="connsiteX39" fmla="*/ 186727 w 301079"/>
                <a:gd name="connsiteY39" fmla="*/ 289291 h 301668"/>
                <a:gd name="connsiteX40" fmla="*/ 186727 w 301079"/>
                <a:gd name="connsiteY40" fmla="*/ 274992 h 301668"/>
                <a:gd name="connsiteX41" fmla="*/ 212715 w 301079"/>
                <a:gd name="connsiteY41" fmla="*/ 264198 h 301668"/>
                <a:gd name="connsiteX42" fmla="*/ 222815 w 301079"/>
                <a:gd name="connsiteY42" fmla="*/ 274313 h 301668"/>
                <a:gd name="connsiteX43" fmla="*/ 240709 w 301079"/>
                <a:gd name="connsiteY43" fmla="*/ 274313 h 301668"/>
                <a:gd name="connsiteX44" fmla="*/ 273783 w 301079"/>
                <a:gd name="connsiteY44" fmla="*/ 241175 h 301668"/>
                <a:gd name="connsiteX45" fmla="*/ 273783 w 301079"/>
                <a:gd name="connsiteY45" fmla="*/ 223246 h 301668"/>
                <a:gd name="connsiteX46" fmla="*/ 263682 w 301079"/>
                <a:gd name="connsiteY46" fmla="*/ 213131 h 301668"/>
                <a:gd name="connsiteX47" fmla="*/ 274460 w 301079"/>
                <a:gd name="connsiteY47" fmla="*/ 187092 h 301668"/>
                <a:gd name="connsiteX48" fmla="*/ 252168 w 301079"/>
                <a:gd name="connsiteY48" fmla="*/ 171877 h 301668"/>
                <a:gd name="connsiteX49" fmla="*/ 237185 w 301079"/>
                <a:gd name="connsiteY49" fmla="*/ 208096 h 301668"/>
                <a:gd name="connsiteX50" fmla="*/ 238796 w 301079"/>
                <a:gd name="connsiteY50" fmla="*/ 224043 h 301668"/>
                <a:gd name="connsiteX51" fmla="*/ 246950 w 301079"/>
                <a:gd name="connsiteY51" fmla="*/ 232208 h 301668"/>
                <a:gd name="connsiteX52" fmla="*/ 231764 w 301079"/>
                <a:gd name="connsiteY52" fmla="*/ 247423 h 301668"/>
                <a:gd name="connsiteX53" fmla="*/ 223606 w 301079"/>
                <a:gd name="connsiteY53" fmla="*/ 239254 h 301668"/>
                <a:gd name="connsiteX54" fmla="*/ 207689 w 301079"/>
                <a:gd name="connsiteY54" fmla="*/ 237645 h 301668"/>
                <a:gd name="connsiteX55" fmla="*/ 171546 w 301079"/>
                <a:gd name="connsiteY55" fmla="*/ 252657 h 301668"/>
                <a:gd name="connsiteX56" fmla="*/ 161431 w 301079"/>
                <a:gd name="connsiteY56" fmla="*/ 265074 h 301668"/>
                <a:gd name="connsiteX57" fmla="*/ 161431 w 301079"/>
                <a:gd name="connsiteY57" fmla="*/ 276616 h 301668"/>
                <a:gd name="connsiteX58" fmla="*/ 139955 w 301079"/>
                <a:gd name="connsiteY58" fmla="*/ 276616 h 301668"/>
                <a:gd name="connsiteX59" fmla="*/ 139955 w 301079"/>
                <a:gd name="connsiteY59" fmla="*/ 265074 h 301668"/>
                <a:gd name="connsiteX60" fmla="*/ 129840 w 301079"/>
                <a:gd name="connsiteY60" fmla="*/ 252657 h 301668"/>
                <a:gd name="connsiteX61" fmla="*/ 93692 w 301079"/>
                <a:gd name="connsiteY61" fmla="*/ 237645 h 301668"/>
                <a:gd name="connsiteX62" fmla="*/ 77775 w 301079"/>
                <a:gd name="connsiteY62" fmla="*/ 239254 h 301668"/>
                <a:gd name="connsiteX63" fmla="*/ 69622 w 301079"/>
                <a:gd name="connsiteY63" fmla="*/ 247423 h 301668"/>
                <a:gd name="connsiteX64" fmla="*/ 54436 w 301079"/>
                <a:gd name="connsiteY64" fmla="*/ 232208 h 301668"/>
                <a:gd name="connsiteX65" fmla="*/ 62595 w 301079"/>
                <a:gd name="connsiteY65" fmla="*/ 224039 h 301668"/>
                <a:gd name="connsiteX66" fmla="*/ 64201 w 301079"/>
                <a:gd name="connsiteY66" fmla="*/ 208091 h 301668"/>
                <a:gd name="connsiteX67" fmla="*/ 49218 w 301079"/>
                <a:gd name="connsiteY67" fmla="*/ 171877 h 301668"/>
                <a:gd name="connsiteX68" fmla="*/ 36825 w 301079"/>
                <a:gd name="connsiteY68" fmla="*/ 161742 h 301668"/>
                <a:gd name="connsiteX69" fmla="*/ 25306 w 301079"/>
                <a:gd name="connsiteY69" fmla="*/ 161742 h 301668"/>
                <a:gd name="connsiteX70" fmla="*/ 25306 w 301079"/>
                <a:gd name="connsiteY70" fmla="*/ 140224 h 301668"/>
                <a:gd name="connsiteX71" fmla="*/ 36825 w 301079"/>
                <a:gd name="connsiteY71" fmla="*/ 140224 h 301668"/>
                <a:gd name="connsiteX72" fmla="*/ 49218 w 301079"/>
                <a:gd name="connsiteY72" fmla="*/ 130084 h 301668"/>
                <a:gd name="connsiteX73" fmla="*/ 64201 w 301079"/>
                <a:gd name="connsiteY73" fmla="*/ 93871 h 301668"/>
                <a:gd name="connsiteX74" fmla="*/ 62590 w 301079"/>
                <a:gd name="connsiteY74" fmla="*/ 77923 h 301668"/>
                <a:gd name="connsiteX75" fmla="*/ 54436 w 301079"/>
                <a:gd name="connsiteY75" fmla="*/ 69753 h 301668"/>
                <a:gd name="connsiteX76" fmla="*/ 69622 w 301079"/>
                <a:gd name="connsiteY76" fmla="*/ 54538 h 301668"/>
                <a:gd name="connsiteX77" fmla="*/ 77780 w 301079"/>
                <a:gd name="connsiteY77" fmla="*/ 62707 h 301668"/>
                <a:gd name="connsiteX78" fmla="*/ 93697 w 301079"/>
                <a:gd name="connsiteY78" fmla="*/ 64322 h 301668"/>
                <a:gd name="connsiteX79" fmla="*/ 129835 w 301079"/>
                <a:gd name="connsiteY79" fmla="*/ 49309 h 301668"/>
                <a:gd name="connsiteX80" fmla="*/ 139955 w 301079"/>
                <a:gd name="connsiteY80" fmla="*/ 36887 h 301668"/>
                <a:gd name="connsiteX81" fmla="*/ 139955 w 301079"/>
                <a:gd name="connsiteY81" fmla="*/ 25350 h 301668"/>
                <a:gd name="connsiteX82" fmla="*/ 161431 w 301079"/>
                <a:gd name="connsiteY82" fmla="*/ 25350 h 301668"/>
                <a:gd name="connsiteX83" fmla="*/ 161431 w 301079"/>
                <a:gd name="connsiteY83" fmla="*/ 36887 h 301668"/>
                <a:gd name="connsiteX84" fmla="*/ 171546 w 301079"/>
                <a:gd name="connsiteY84" fmla="*/ 49309 h 301668"/>
                <a:gd name="connsiteX85" fmla="*/ 207689 w 301079"/>
                <a:gd name="connsiteY85" fmla="*/ 64322 h 301668"/>
                <a:gd name="connsiteX86" fmla="*/ 223606 w 301079"/>
                <a:gd name="connsiteY86" fmla="*/ 62712 h 301668"/>
                <a:gd name="connsiteX87" fmla="*/ 231759 w 301079"/>
                <a:gd name="connsiteY87" fmla="*/ 54538 h 301668"/>
                <a:gd name="connsiteX88" fmla="*/ 246945 w 301079"/>
                <a:gd name="connsiteY88" fmla="*/ 69753 h 301668"/>
                <a:gd name="connsiteX89" fmla="*/ 238791 w 301079"/>
                <a:gd name="connsiteY89" fmla="*/ 77928 h 301668"/>
                <a:gd name="connsiteX90" fmla="*/ 237180 w 301079"/>
                <a:gd name="connsiteY90" fmla="*/ 93875 h 301668"/>
                <a:gd name="connsiteX91" fmla="*/ 252163 w 301079"/>
                <a:gd name="connsiteY91" fmla="*/ 130084 h 301668"/>
                <a:gd name="connsiteX92" fmla="*/ 264562 w 301079"/>
                <a:gd name="connsiteY92" fmla="*/ 140224 h 301668"/>
                <a:gd name="connsiteX93" fmla="*/ 276080 w 301079"/>
                <a:gd name="connsiteY93" fmla="*/ 140224 h 301668"/>
                <a:gd name="connsiteX94" fmla="*/ 276080 w 301079"/>
                <a:gd name="connsiteY94" fmla="*/ 161742 h 301668"/>
                <a:gd name="connsiteX95" fmla="*/ 264562 w 301079"/>
                <a:gd name="connsiteY95" fmla="*/ 161742 h 301668"/>
                <a:gd name="connsiteX96" fmla="*/ 252168 w 301079"/>
                <a:gd name="connsiteY96" fmla="*/ 171877 h 30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01079" h="301668">
                  <a:moveTo>
                    <a:pt x="288731" y="187092"/>
                  </a:moveTo>
                  <a:cubicBezTo>
                    <a:pt x="295713" y="187092"/>
                    <a:pt x="301381" y="181413"/>
                    <a:pt x="301381" y="174417"/>
                  </a:cubicBezTo>
                  <a:lnTo>
                    <a:pt x="301381" y="127549"/>
                  </a:lnTo>
                  <a:cubicBezTo>
                    <a:pt x="301381" y="120548"/>
                    <a:pt x="295713" y="114874"/>
                    <a:pt x="288731" y="114874"/>
                  </a:cubicBezTo>
                  <a:lnTo>
                    <a:pt x="274460" y="114874"/>
                  </a:lnTo>
                  <a:cubicBezTo>
                    <a:pt x="271836" y="105818"/>
                    <a:pt x="268233" y="97109"/>
                    <a:pt x="263682" y="88835"/>
                  </a:cubicBezTo>
                  <a:lnTo>
                    <a:pt x="273783" y="78715"/>
                  </a:lnTo>
                  <a:cubicBezTo>
                    <a:pt x="278724" y="73768"/>
                    <a:pt x="278724" y="65743"/>
                    <a:pt x="273783" y="60791"/>
                  </a:cubicBezTo>
                  <a:lnTo>
                    <a:pt x="240709" y="27648"/>
                  </a:lnTo>
                  <a:cubicBezTo>
                    <a:pt x="235767" y="22701"/>
                    <a:pt x="227757" y="22701"/>
                    <a:pt x="222815" y="27648"/>
                  </a:cubicBezTo>
                  <a:lnTo>
                    <a:pt x="212720" y="37768"/>
                  </a:lnTo>
                  <a:cubicBezTo>
                    <a:pt x="204457" y="33208"/>
                    <a:pt x="195770" y="29598"/>
                    <a:pt x="186727" y="26969"/>
                  </a:cubicBezTo>
                  <a:lnTo>
                    <a:pt x="186727" y="12675"/>
                  </a:lnTo>
                  <a:cubicBezTo>
                    <a:pt x="186727" y="5674"/>
                    <a:pt x="181064" y="0"/>
                    <a:pt x="174077" y="0"/>
                  </a:cubicBezTo>
                  <a:lnTo>
                    <a:pt x="127305" y="0"/>
                  </a:lnTo>
                  <a:cubicBezTo>
                    <a:pt x="120317" y="0"/>
                    <a:pt x="114654" y="5674"/>
                    <a:pt x="114654" y="12675"/>
                  </a:cubicBezTo>
                  <a:lnTo>
                    <a:pt x="114654" y="26969"/>
                  </a:lnTo>
                  <a:cubicBezTo>
                    <a:pt x="105616" y="29598"/>
                    <a:pt x="96924" y="33208"/>
                    <a:pt x="88662" y="37768"/>
                  </a:cubicBezTo>
                  <a:lnTo>
                    <a:pt x="78566" y="27653"/>
                  </a:lnTo>
                  <a:cubicBezTo>
                    <a:pt x="73624" y="22701"/>
                    <a:pt x="65619" y="22701"/>
                    <a:pt x="60673" y="27653"/>
                  </a:cubicBezTo>
                  <a:lnTo>
                    <a:pt x="27599" y="60791"/>
                  </a:lnTo>
                  <a:cubicBezTo>
                    <a:pt x="22662" y="65743"/>
                    <a:pt x="22662" y="73768"/>
                    <a:pt x="27599" y="78720"/>
                  </a:cubicBezTo>
                  <a:lnTo>
                    <a:pt x="37694" y="88835"/>
                  </a:lnTo>
                  <a:cubicBezTo>
                    <a:pt x="33148" y="97109"/>
                    <a:pt x="29546" y="105813"/>
                    <a:pt x="26922" y="114874"/>
                  </a:cubicBezTo>
                  <a:lnTo>
                    <a:pt x="12650" y="114874"/>
                  </a:lnTo>
                  <a:cubicBezTo>
                    <a:pt x="5668" y="114874"/>
                    <a:pt x="0" y="120548"/>
                    <a:pt x="0" y="127549"/>
                  </a:cubicBezTo>
                  <a:lnTo>
                    <a:pt x="0" y="174417"/>
                  </a:lnTo>
                  <a:cubicBezTo>
                    <a:pt x="0" y="181418"/>
                    <a:pt x="5668" y="187092"/>
                    <a:pt x="12650" y="187092"/>
                  </a:cubicBezTo>
                  <a:lnTo>
                    <a:pt x="26927" y="187092"/>
                  </a:lnTo>
                  <a:cubicBezTo>
                    <a:pt x="29546" y="196148"/>
                    <a:pt x="33148" y="204852"/>
                    <a:pt x="37699" y="213131"/>
                  </a:cubicBezTo>
                  <a:lnTo>
                    <a:pt x="27599" y="223246"/>
                  </a:lnTo>
                  <a:cubicBezTo>
                    <a:pt x="22662" y="228198"/>
                    <a:pt x="22662" y="236224"/>
                    <a:pt x="27599" y="241175"/>
                  </a:cubicBezTo>
                  <a:lnTo>
                    <a:pt x="60673" y="274313"/>
                  </a:lnTo>
                  <a:cubicBezTo>
                    <a:pt x="65614" y="279265"/>
                    <a:pt x="73624" y="279265"/>
                    <a:pt x="78566" y="274313"/>
                  </a:cubicBezTo>
                  <a:lnTo>
                    <a:pt x="88662" y="264198"/>
                  </a:lnTo>
                  <a:cubicBezTo>
                    <a:pt x="96924" y="268758"/>
                    <a:pt x="105611" y="272368"/>
                    <a:pt x="114654" y="274992"/>
                  </a:cubicBezTo>
                  <a:lnTo>
                    <a:pt x="114654" y="289291"/>
                  </a:lnTo>
                  <a:cubicBezTo>
                    <a:pt x="114654" y="296287"/>
                    <a:pt x="120317" y="301966"/>
                    <a:pt x="127305" y="301966"/>
                  </a:cubicBezTo>
                  <a:lnTo>
                    <a:pt x="174077" y="301966"/>
                  </a:lnTo>
                  <a:cubicBezTo>
                    <a:pt x="181064" y="301966"/>
                    <a:pt x="186727" y="296287"/>
                    <a:pt x="186727" y="289291"/>
                  </a:cubicBezTo>
                  <a:lnTo>
                    <a:pt x="186727" y="274992"/>
                  </a:lnTo>
                  <a:cubicBezTo>
                    <a:pt x="195770" y="272368"/>
                    <a:pt x="204457" y="268753"/>
                    <a:pt x="212715" y="264198"/>
                  </a:cubicBezTo>
                  <a:lnTo>
                    <a:pt x="222815" y="274313"/>
                  </a:lnTo>
                  <a:cubicBezTo>
                    <a:pt x="227757" y="279265"/>
                    <a:pt x="235762" y="279265"/>
                    <a:pt x="240709" y="274313"/>
                  </a:cubicBezTo>
                  <a:lnTo>
                    <a:pt x="273783" y="241175"/>
                  </a:lnTo>
                  <a:cubicBezTo>
                    <a:pt x="278724" y="236224"/>
                    <a:pt x="278724" y="228198"/>
                    <a:pt x="273783" y="223246"/>
                  </a:cubicBezTo>
                  <a:lnTo>
                    <a:pt x="263682" y="213131"/>
                  </a:lnTo>
                  <a:cubicBezTo>
                    <a:pt x="268233" y="204857"/>
                    <a:pt x="271836" y="196153"/>
                    <a:pt x="274460" y="187092"/>
                  </a:cubicBezTo>
                  <a:close/>
                  <a:moveTo>
                    <a:pt x="252168" y="171877"/>
                  </a:moveTo>
                  <a:cubicBezTo>
                    <a:pt x="249524" y="184835"/>
                    <a:pt x="244484" y="197020"/>
                    <a:pt x="237185" y="208096"/>
                  </a:cubicBezTo>
                  <a:cubicBezTo>
                    <a:pt x="233874" y="213121"/>
                    <a:pt x="234547" y="219785"/>
                    <a:pt x="238796" y="224043"/>
                  </a:cubicBezTo>
                  <a:lnTo>
                    <a:pt x="246950" y="232208"/>
                  </a:lnTo>
                  <a:lnTo>
                    <a:pt x="231764" y="247423"/>
                  </a:lnTo>
                  <a:lnTo>
                    <a:pt x="223606" y="239254"/>
                  </a:lnTo>
                  <a:cubicBezTo>
                    <a:pt x="219361" y="235001"/>
                    <a:pt x="212705" y="234322"/>
                    <a:pt x="207689" y="237645"/>
                  </a:cubicBezTo>
                  <a:cubicBezTo>
                    <a:pt x="196635" y="244957"/>
                    <a:pt x="184474" y="250008"/>
                    <a:pt x="171546" y="252657"/>
                  </a:cubicBezTo>
                  <a:cubicBezTo>
                    <a:pt x="165661" y="253860"/>
                    <a:pt x="161431" y="259054"/>
                    <a:pt x="161431" y="265074"/>
                  </a:cubicBezTo>
                  <a:lnTo>
                    <a:pt x="161431" y="276616"/>
                  </a:lnTo>
                  <a:lnTo>
                    <a:pt x="139955" y="276616"/>
                  </a:lnTo>
                  <a:lnTo>
                    <a:pt x="139955" y="265074"/>
                  </a:lnTo>
                  <a:cubicBezTo>
                    <a:pt x="139955" y="259054"/>
                    <a:pt x="135725" y="253860"/>
                    <a:pt x="129840" y="252657"/>
                  </a:cubicBezTo>
                  <a:cubicBezTo>
                    <a:pt x="116908" y="250008"/>
                    <a:pt x="104746" y="244957"/>
                    <a:pt x="93692" y="237645"/>
                  </a:cubicBezTo>
                  <a:cubicBezTo>
                    <a:pt x="88681" y="234327"/>
                    <a:pt x="82025" y="235001"/>
                    <a:pt x="77775" y="239254"/>
                  </a:cubicBezTo>
                  <a:lnTo>
                    <a:pt x="69622" y="247423"/>
                  </a:lnTo>
                  <a:lnTo>
                    <a:pt x="54436" y="232208"/>
                  </a:lnTo>
                  <a:lnTo>
                    <a:pt x="62595" y="224039"/>
                  </a:lnTo>
                  <a:cubicBezTo>
                    <a:pt x="66845" y="219780"/>
                    <a:pt x="67517" y="213116"/>
                    <a:pt x="64201" y="208091"/>
                  </a:cubicBezTo>
                  <a:cubicBezTo>
                    <a:pt x="56902" y="197015"/>
                    <a:pt x="51862" y="184830"/>
                    <a:pt x="49218" y="171877"/>
                  </a:cubicBezTo>
                  <a:cubicBezTo>
                    <a:pt x="48017" y="165980"/>
                    <a:pt x="42834" y="161742"/>
                    <a:pt x="36825" y="161742"/>
                  </a:cubicBezTo>
                  <a:lnTo>
                    <a:pt x="25306" y="161742"/>
                  </a:lnTo>
                  <a:lnTo>
                    <a:pt x="25306" y="140224"/>
                  </a:lnTo>
                  <a:lnTo>
                    <a:pt x="36825" y="140224"/>
                  </a:lnTo>
                  <a:cubicBezTo>
                    <a:pt x="42834" y="140224"/>
                    <a:pt x="48012" y="135986"/>
                    <a:pt x="49218" y="130084"/>
                  </a:cubicBezTo>
                  <a:cubicBezTo>
                    <a:pt x="51862" y="117126"/>
                    <a:pt x="56902" y="104941"/>
                    <a:pt x="64201" y="93871"/>
                  </a:cubicBezTo>
                  <a:cubicBezTo>
                    <a:pt x="67512" y="88845"/>
                    <a:pt x="66840" y="82181"/>
                    <a:pt x="62590" y="77923"/>
                  </a:cubicBezTo>
                  <a:lnTo>
                    <a:pt x="54436" y="69753"/>
                  </a:lnTo>
                  <a:lnTo>
                    <a:pt x="69622" y="54538"/>
                  </a:lnTo>
                  <a:lnTo>
                    <a:pt x="77780" y="62707"/>
                  </a:lnTo>
                  <a:cubicBezTo>
                    <a:pt x="82025" y="66965"/>
                    <a:pt x="88681" y="67639"/>
                    <a:pt x="93697" y="64322"/>
                  </a:cubicBezTo>
                  <a:cubicBezTo>
                    <a:pt x="104746" y="57009"/>
                    <a:pt x="116908" y="51953"/>
                    <a:pt x="129835" y="49309"/>
                  </a:cubicBezTo>
                  <a:cubicBezTo>
                    <a:pt x="135725" y="48101"/>
                    <a:pt x="139955" y="42912"/>
                    <a:pt x="139955" y="36887"/>
                  </a:cubicBezTo>
                  <a:lnTo>
                    <a:pt x="139955" y="25350"/>
                  </a:lnTo>
                  <a:lnTo>
                    <a:pt x="161431" y="25350"/>
                  </a:lnTo>
                  <a:lnTo>
                    <a:pt x="161431" y="36887"/>
                  </a:lnTo>
                  <a:cubicBezTo>
                    <a:pt x="161431" y="42912"/>
                    <a:pt x="165656" y="48101"/>
                    <a:pt x="171546" y="49309"/>
                  </a:cubicBezTo>
                  <a:cubicBezTo>
                    <a:pt x="184474" y="51953"/>
                    <a:pt x="196635" y="57004"/>
                    <a:pt x="207689" y="64322"/>
                  </a:cubicBezTo>
                  <a:cubicBezTo>
                    <a:pt x="212700" y="67639"/>
                    <a:pt x="219356" y="66970"/>
                    <a:pt x="223606" y="62712"/>
                  </a:cubicBezTo>
                  <a:lnTo>
                    <a:pt x="231759" y="54538"/>
                  </a:lnTo>
                  <a:lnTo>
                    <a:pt x="246945" y="69753"/>
                  </a:lnTo>
                  <a:lnTo>
                    <a:pt x="238791" y="77928"/>
                  </a:lnTo>
                  <a:cubicBezTo>
                    <a:pt x="234542" y="82186"/>
                    <a:pt x="233870" y="88850"/>
                    <a:pt x="237180" y="93875"/>
                  </a:cubicBezTo>
                  <a:cubicBezTo>
                    <a:pt x="244484" y="104951"/>
                    <a:pt x="249524" y="117136"/>
                    <a:pt x="252163" y="130084"/>
                  </a:cubicBezTo>
                  <a:cubicBezTo>
                    <a:pt x="253369" y="135986"/>
                    <a:pt x="258548" y="140224"/>
                    <a:pt x="264562" y="140224"/>
                  </a:cubicBezTo>
                  <a:lnTo>
                    <a:pt x="276080" y="140224"/>
                  </a:lnTo>
                  <a:lnTo>
                    <a:pt x="276080" y="161742"/>
                  </a:lnTo>
                  <a:lnTo>
                    <a:pt x="264562" y="161742"/>
                  </a:lnTo>
                  <a:cubicBezTo>
                    <a:pt x="258553" y="161742"/>
                    <a:pt x="253369" y="165975"/>
                    <a:pt x="252168" y="171877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  <p:sp>
          <p:nvSpPr>
            <p:cNvPr id="66" name="Freeform: Shape 64">
              <a:extLst>
                <a:ext uri="{FF2B5EF4-FFF2-40B4-BE49-F238E27FC236}">
                  <a16:creationId xmlns:a16="http://schemas.microsoft.com/office/drawing/2014/main" id="{62BCAE98-3D05-47C7-A0AA-3BBE3433B1FF}"/>
                </a:ext>
              </a:extLst>
            </p:cNvPr>
            <p:cNvSpPr/>
            <p:nvPr/>
          </p:nvSpPr>
          <p:spPr>
            <a:xfrm>
              <a:off x="721080" y="2679217"/>
              <a:ext cx="141685" cy="141962"/>
            </a:xfrm>
            <a:custGeom>
              <a:avLst/>
              <a:gdLst>
                <a:gd name="connsiteX0" fmla="*/ 71084 w 141684"/>
                <a:gd name="connsiteY0" fmla="*/ 0 h 141961"/>
                <a:gd name="connsiteX1" fmla="*/ 0 w 141684"/>
                <a:gd name="connsiteY1" fmla="*/ 71219 h 141961"/>
                <a:gd name="connsiteX2" fmla="*/ 71084 w 141684"/>
                <a:gd name="connsiteY2" fmla="*/ 142442 h 141961"/>
                <a:gd name="connsiteX3" fmla="*/ 142164 w 141684"/>
                <a:gd name="connsiteY3" fmla="*/ 71219 h 141961"/>
                <a:gd name="connsiteX4" fmla="*/ 71084 w 141684"/>
                <a:gd name="connsiteY4" fmla="*/ 0 h 141961"/>
                <a:gd name="connsiteX5" fmla="*/ 71084 w 141684"/>
                <a:gd name="connsiteY5" fmla="*/ 117097 h 141961"/>
                <a:gd name="connsiteX6" fmla="*/ 25301 w 141684"/>
                <a:gd name="connsiteY6" fmla="*/ 71224 h 141961"/>
                <a:gd name="connsiteX7" fmla="*/ 71084 w 141684"/>
                <a:gd name="connsiteY7" fmla="*/ 25350 h 141961"/>
                <a:gd name="connsiteX8" fmla="*/ 116863 w 141684"/>
                <a:gd name="connsiteY8" fmla="*/ 71224 h 141961"/>
                <a:gd name="connsiteX9" fmla="*/ 71084 w 141684"/>
                <a:gd name="connsiteY9" fmla="*/ 117097 h 141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684" h="141961">
                  <a:moveTo>
                    <a:pt x="71084" y="0"/>
                  </a:moveTo>
                  <a:cubicBezTo>
                    <a:pt x="31888" y="0"/>
                    <a:pt x="0" y="31950"/>
                    <a:pt x="0" y="71219"/>
                  </a:cubicBezTo>
                  <a:cubicBezTo>
                    <a:pt x="0" y="110492"/>
                    <a:pt x="31888" y="142442"/>
                    <a:pt x="71084" y="142442"/>
                  </a:cubicBezTo>
                  <a:cubicBezTo>
                    <a:pt x="110281" y="142442"/>
                    <a:pt x="142164" y="110492"/>
                    <a:pt x="142164" y="71219"/>
                  </a:cubicBezTo>
                  <a:cubicBezTo>
                    <a:pt x="142164" y="31950"/>
                    <a:pt x="110281" y="0"/>
                    <a:pt x="71084" y="0"/>
                  </a:cubicBezTo>
                  <a:close/>
                  <a:moveTo>
                    <a:pt x="71084" y="117097"/>
                  </a:moveTo>
                  <a:cubicBezTo>
                    <a:pt x="45838" y="117097"/>
                    <a:pt x="25301" y="96514"/>
                    <a:pt x="25301" y="71224"/>
                  </a:cubicBezTo>
                  <a:cubicBezTo>
                    <a:pt x="25301" y="45928"/>
                    <a:pt x="45838" y="25350"/>
                    <a:pt x="71084" y="25350"/>
                  </a:cubicBezTo>
                  <a:cubicBezTo>
                    <a:pt x="96326" y="25350"/>
                    <a:pt x="116863" y="45928"/>
                    <a:pt x="116863" y="71224"/>
                  </a:cubicBezTo>
                  <a:cubicBezTo>
                    <a:pt x="116863" y="96514"/>
                    <a:pt x="96326" y="117097"/>
                    <a:pt x="71084" y="117097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  <p:sp>
          <p:nvSpPr>
            <p:cNvPr id="67" name="Freeform: Shape 65">
              <a:extLst>
                <a:ext uri="{FF2B5EF4-FFF2-40B4-BE49-F238E27FC236}">
                  <a16:creationId xmlns:a16="http://schemas.microsoft.com/office/drawing/2014/main" id="{064C3553-ED61-4CFF-94D7-D0D88943EACD}"/>
                </a:ext>
              </a:extLst>
            </p:cNvPr>
            <p:cNvSpPr/>
            <p:nvPr/>
          </p:nvSpPr>
          <p:spPr>
            <a:xfrm>
              <a:off x="468314" y="2815213"/>
              <a:ext cx="25301" cy="25350"/>
            </a:xfrm>
            <a:custGeom>
              <a:avLst/>
              <a:gdLst>
                <a:gd name="connsiteX0" fmla="*/ 12650 w 25300"/>
                <a:gd name="connsiteY0" fmla="*/ 25350 h 25350"/>
                <a:gd name="connsiteX1" fmla="*/ 25301 w 25300"/>
                <a:gd name="connsiteY1" fmla="*/ 12675 h 25350"/>
                <a:gd name="connsiteX2" fmla="*/ 12650 w 25300"/>
                <a:gd name="connsiteY2" fmla="*/ 0 h 25350"/>
                <a:gd name="connsiteX3" fmla="*/ 0 w 25300"/>
                <a:gd name="connsiteY3" fmla="*/ 12675 h 25350"/>
                <a:gd name="connsiteX4" fmla="*/ 12650 w 25300"/>
                <a:gd name="connsiteY4" fmla="*/ 25350 h 2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0" h="25350">
                  <a:moveTo>
                    <a:pt x="12650" y="25350"/>
                  </a:moveTo>
                  <a:cubicBezTo>
                    <a:pt x="19618" y="25350"/>
                    <a:pt x="25301" y="19656"/>
                    <a:pt x="25301" y="12675"/>
                  </a:cubicBezTo>
                  <a:cubicBezTo>
                    <a:pt x="25301" y="5694"/>
                    <a:pt x="19618" y="0"/>
                    <a:pt x="12650" y="0"/>
                  </a:cubicBezTo>
                  <a:cubicBezTo>
                    <a:pt x="5683" y="0"/>
                    <a:pt x="0" y="5694"/>
                    <a:pt x="0" y="12675"/>
                  </a:cubicBezTo>
                  <a:cubicBezTo>
                    <a:pt x="0" y="19656"/>
                    <a:pt x="5683" y="25350"/>
                    <a:pt x="12650" y="25350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  <p:sp>
          <p:nvSpPr>
            <p:cNvPr id="68" name="Freeform: Shape 66">
              <a:extLst>
                <a:ext uri="{FF2B5EF4-FFF2-40B4-BE49-F238E27FC236}">
                  <a16:creationId xmlns:a16="http://schemas.microsoft.com/office/drawing/2014/main" id="{6295E2C5-9110-4CAF-BC8D-DC27BC7CD15B}"/>
                </a:ext>
              </a:extLst>
            </p:cNvPr>
            <p:cNvSpPr/>
            <p:nvPr/>
          </p:nvSpPr>
          <p:spPr>
            <a:xfrm>
              <a:off x="1090714" y="2660314"/>
              <a:ext cx="25301" cy="25350"/>
            </a:xfrm>
            <a:custGeom>
              <a:avLst/>
              <a:gdLst>
                <a:gd name="connsiteX0" fmla="*/ 12650 w 25300"/>
                <a:gd name="connsiteY0" fmla="*/ 0 h 25350"/>
                <a:gd name="connsiteX1" fmla="*/ 0 w 25300"/>
                <a:gd name="connsiteY1" fmla="*/ 12680 h 25350"/>
                <a:gd name="connsiteX2" fmla="*/ 12650 w 25300"/>
                <a:gd name="connsiteY2" fmla="*/ 25355 h 25350"/>
                <a:gd name="connsiteX3" fmla="*/ 25301 w 25300"/>
                <a:gd name="connsiteY3" fmla="*/ 12680 h 25350"/>
                <a:gd name="connsiteX4" fmla="*/ 12650 w 25300"/>
                <a:gd name="connsiteY4" fmla="*/ 0 h 2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300" h="25350">
                  <a:moveTo>
                    <a:pt x="12650" y="0"/>
                  </a:moveTo>
                  <a:cubicBezTo>
                    <a:pt x="5683" y="0"/>
                    <a:pt x="0" y="5694"/>
                    <a:pt x="0" y="12680"/>
                  </a:cubicBezTo>
                  <a:cubicBezTo>
                    <a:pt x="0" y="19661"/>
                    <a:pt x="5683" y="25355"/>
                    <a:pt x="12650" y="25355"/>
                  </a:cubicBezTo>
                  <a:cubicBezTo>
                    <a:pt x="19618" y="25355"/>
                    <a:pt x="25301" y="19661"/>
                    <a:pt x="25301" y="12680"/>
                  </a:cubicBezTo>
                  <a:cubicBezTo>
                    <a:pt x="25301" y="5694"/>
                    <a:pt x="19618" y="0"/>
                    <a:pt x="12650" y="0"/>
                  </a:cubicBezTo>
                  <a:close/>
                </a:path>
              </a:pathLst>
            </a:custGeom>
            <a:grpFill/>
            <a:ln w="12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5BA180C-5318-40E7-9480-73F1C5A7DE64}"/>
              </a:ext>
            </a:extLst>
          </p:cNvPr>
          <p:cNvGrpSpPr/>
          <p:nvPr/>
        </p:nvGrpSpPr>
        <p:grpSpPr>
          <a:xfrm>
            <a:off x="363419" y="2716857"/>
            <a:ext cx="282431" cy="259691"/>
            <a:chOff x="5433973" y="5347434"/>
            <a:chExt cx="502100" cy="461672"/>
          </a:xfrm>
        </p:grpSpPr>
        <p:grpSp>
          <p:nvGrpSpPr>
            <p:cNvPr id="70" name="Graphic 232">
              <a:extLst>
                <a:ext uri="{FF2B5EF4-FFF2-40B4-BE49-F238E27FC236}">
                  <a16:creationId xmlns:a16="http://schemas.microsoft.com/office/drawing/2014/main" id="{F5151459-C021-4BA9-8C27-DB1E42BF8FCF}"/>
                </a:ext>
              </a:extLst>
            </p:cNvPr>
            <p:cNvGrpSpPr/>
            <p:nvPr/>
          </p:nvGrpSpPr>
          <p:grpSpPr>
            <a:xfrm>
              <a:off x="5433973" y="5347434"/>
              <a:ext cx="502100" cy="461672"/>
              <a:chOff x="3657600" y="1186919"/>
              <a:chExt cx="4876798" cy="4484134"/>
            </a:xfrm>
            <a:solidFill>
              <a:schemeClr val="accent1"/>
            </a:solidFill>
          </p:grpSpPr>
          <p:sp>
            <p:nvSpPr>
              <p:cNvPr id="75" name="Freeform: Shape 80">
                <a:extLst>
                  <a:ext uri="{FF2B5EF4-FFF2-40B4-BE49-F238E27FC236}">
                    <a16:creationId xmlns:a16="http://schemas.microsoft.com/office/drawing/2014/main" id="{AA637AD7-F9D8-40E9-8E28-FF796A64EFA0}"/>
                  </a:ext>
                </a:extLst>
              </p:cNvPr>
              <p:cNvSpPr/>
              <p:nvPr/>
            </p:nvSpPr>
            <p:spPr>
              <a:xfrm>
                <a:off x="3657600" y="3480014"/>
                <a:ext cx="4876798" cy="2191039"/>
              </a:xfrm>
              <a:custGeom>
                <a:avLst/>
                <a:gdLst>
                  <a:gd name="connsiteX0" fmla="*/ 4811916 w 4876798"/>
                  <a:gd name="connsiteY0" fmla="*/ 168451 h 2191039"/>
                  <a:gd name="connsiteX1" fmla="*/ 4514507 w 4876798"/>
                  <a:gd name="connsiteY1" fmla="*/ 820 h 2191039"/>
                  <a:gd name="connsiteX2" fmla="*/ 4274973 w 4876798"/>
                  <a:gd name="connsiteY2" fmla="*/ 90280 h 2191039"/>
                  <a:gd name="connsiteX3" fmla="*/ 4232196 w 4876798"/>
                  <a:gd name="connsiteY3" fmla="*/ 136314 h 2191039"/>
                  <a:gd name="connsiteX4" fmla="*/ 3989003 w 4876798"/>
                  <a:gd name="connsiteY4" fmla="*/ 29481 h 2191039"/>
                  <a:gd name="connsiteX5" fmla="*/ 3751307 w 4876798"/>
                  <a:gd name="connsiteY5" fmla="*/ 117102 h 2191039"/>
                  <a:gd name="connsiteX6" fmla="*/ 3508534 w 4876798"/>
                  <a:gd name="connsiteY6" fmla="*/ 28681 h 2191039"/>
                  <a:gd name="connsiteX7" fmla="*/ 3506905 w 4876798"/>
                  <a:gd name="connsiteY7" fmla="*/ 28681 h 2191039"/>
                  <a:gd name="connsiteX8" fmla="*/ 3290830 w 4876798"/>
                  <a:gd name="connsiteY8" fmla="*/ 118940 h 2191039"/>
                  <a:gd name="connsiteX9" fmla="*/ 2863320 w 4876798"/>
                  <a:gd name="connsiteY9" fmla="*/ 605410 h 2191039"/>
                  <a:gd name="connsiteX10" fmla="*/ 1294657 w 4876798"/>
                  <a:gd name="connsiteY10" fmla="*/ 159945 h 2191039"/>
                  <a:gd name="connsiteX11" fmla="*/ 71657 w 4876798"/>
                  <a:gd name="connsiteY11" fmla="*/ 159945 h 2191039"/>
                  <a:gd name="connsiteX12" fmla="*/ 0 w 4876798"/>
                  <a:gd name="connsiteY12" fmla="*/ 231602 h 2191039"/>
                  <a:gd name="connsiteX13" fmla="*/ 71657 w 4876798"/>
                  <a:gd name="connsiteY13" fmla="*/ 303258 h 2191039"/>
                  <a:gd name="connsiteX14" fmla="*/ 1294657 w 4876798"/>
                  <a:gd name="connsiteY14" fmla="*/ 303258 h 2191039"/>
                  <a:gd name="connsiteX15" fmla="*/ 3071117 w 4876798"/>
                  <a:gd name="connsiteY15" fmla="*/ 846231 h 2191039"/>
                  <a:gd name="connsiteX16" fmla="*/ 3078195 w 4876798"/>
                  <a:gd name="connsiteY16" fmla="*/ 848850 h 2191039"/>
                  <a:gd name="connsiteX17" fmla="*/ 3231928 w 4876798"/>
                  <a:gd name="connsiteY17" fmla="*/ 1142058 h 2191039"/>
                  <a:gd name="connsiteX18" fmla="*/ 3117171 w 4876798"/>
                  <a:gd name="connsiteY18" fmla="*/ 1279647 h 2191039"/>
                  <a:gd name="connsiteX19" fmla="*/ 2938739 w 4876798"/>
                  <a:gd name="connsiteY19" fmla="*/ 1295783 h 2191039"/>
                  <a:gd name="connsiteX20" fmla="*/ 2936415 w 4876798"/>
                  <a:gd name="connsiteY20" fmla="*/ 1295106 h 2191039"/>
                  <a:gd name="connsiteX21" fmla="*/ 2154498 w 4876798"/>
                  <a:gd name="connsiteY21" fmla="*/ 1079765 h 2191039"/>
                  <a:gd name="connsiteX22" fmla="*/ 2066382 w 4876798"/>
                  <a:gd name="connsiteY22" fmla="*/ 1129819 h 2191039"/>
                  <a:gd name="connsiteX23" fmla="*/ 2116436 w 4876798"/>
                  <a:gd name="connsiteY23" fmla="*/ 1217935 h 2191039"/>
                  <a:gd name="connsiteX24" fmla="*/ 2897248 w 4876798"/>
                  <a:gd name="connsiteY24" fmla="*/ 1432981 h 2191039"/>
                  <a:gd name="connsiteX25" fmla="*/ 3183703 w 4876798"/>
                  <a:gd name="connsiteY25" fmla="*/ 1406568 h 2191039"/>
                  <a:gd name="connsiteX26" fmla="*/ 3368716 w 4876798"/>
                  <a:gd name="connsiteY26" fmla="*/ 1184750 h 2191039"/>
                  <a:gd name="connsiteX27" fmla="*/ 3385452 w 4876798"/>
                  <a:gd name="connsiteY27" fmla="*/ 1089319 h 2191039"/>
                  <a:gd name="connsiteX28" fmla="*/ 3595259 w 4876798"/>
                  <a:gd name="connsiteY28" fmla="*/ 1067240 h 2191039"/>
                  <a:gd name="connsiteX29" fmla="*/ 3642836 w 4876798"/>
                  <a:gd name="connsiteY29" fmla="*/ 1041827 h 2191039"/>
                  <a:gd name="connsiteX30" fmla="*/ 4379129 w 4876798"/>
                  <a:gd name="connsiteY30" fmla="*/ 188692 h 2191039"/>
                  <a:gd name="connsiteX31" fmla="*/ 4504754 w 4876798"/>
                  <a:gd name="connsiteY31" fmla="*/ 143800 h 2191039"/>
                  <a:gd name="connsiteX32" fmla="*/ 4695340 w 4876798"/>
                  <a:gd name="connsiteY32" fmla="*/ 251852 h 2191039"/>
                  <a:gd name="connsiteX33" fmla="*/ 4630531 w 4876798"/>
                  <a:gd name="connsiteY33" fmla="*/ 587875 h 2191039"/>
                  <a:gd name="connsiteX34" fmla="*/ 4000795 w 4876798"/>
                  <a:gd name="connsiteY34" fmla="*/ 1320843 h 2191039"/>
                  <a:gd name="connsiteX35" fmla="*/ 2579932 w 4876798"/>
                  <a:gd name="connsiteY35" fmla="*/ 2031284 h 2191039"/>
                  <a:gd name="connsiteX36" fmla="*/ 2448239 w 4876798"/>
                  <a:gd name="connsiteY36" fmla="*/ 2035561 h 2191039"/>
                  <a:gd name="connsiteX37" fmla="*/ 1093127 w 4876798"/>
                  <a:gd name="connsiteY37" fmla="*/ 1465004 h 2191039"/>
                  <a:gd name="connsiteX38" fmla="*/ 1065324 w 4876798"/>
                  <a:gd name="connsiteY38" fmla="*/ 1459384 h 2191039"/>
                  <a:gd name="connsiteX39" fmla="*/ 71657 w 4876798"/>
                  <a:gd name="connsiteY39" fmla="*/ 1459384 h 2191039"/>
                  <a:gd name="connsiteX40" fmla="*/ 0 w 4876798"/>
                  <a:gd name="connsiteY40" fmla="*/ 1531041 h 2191039"/>
                  <a:gd name="connsiteX41" fmla="*/ 71657 w 4876798"/>
                  <a:gd name="connsiteY41" fmla="*/ 1602697 h 2191039"/>
                  <a:gd name="connsiteX42" fmla="*/ 1050874 w 4876798"/>
                  <a:gd name="connsiteY42" fmla="*/ 1602697 h 2191039"/>
                  <a:gd name="connsiteX43" fmla="*/ 2392652 w 4876798"/>
                  <a:gd name="connsiteY43" fmla="*/ 2167644 h 2191039"/>
                  <a:gd name="connsiteX44" fmla="*/ 2644054 w 4876798"/>
                  <a:gd name="connsiteY44" fmla="*/ 2159462 h 2191039"/>
                  <a:gd name="connsiteX45" fmla="*/ 4078472 w 4876798"/>
                  <a:gd name="connsiteY45" fmla="*/ 1442258 h 2191039"/>
                  <a:gd name="connsiteX46" fmla="*/ 4101694 w 4876798"/>
                  <a:gd name="connsiteY46" fmla="*/ 1423770 h 2191039"/>
                  <a:gd name="connsiteX47" fmla="*/ 4735411 w 4876798"/>
                  <a:gd name="connsiteY47" fmla="*/ 685583 h 2191039"/>
                  <a:gd name="connsiteX48" fmla="*/ 4811916 w 4876798"/>
                  <a:gd name="connsiteY48" fmla="*/ 168451 h 2191039"/>
                  <a:gd name="connsiteX49" fmla="*/ 3201105 w 4876798"/>
                  <a:gd name="connsiteY49" fmla="*/ 747876 h 2191039"/>
                  <a:gd name="connsiteX50" fmla="*/ 3124667 w 4876798"/>
                  <a:gd name="connsiteY50" fmla="*/ 713262 h 2191039"/>
                  <a:gd name="connsiteX51" fmla="*/ 3003233 w 4876798"/>
                  <a:gd name="connsiteY51" fmla="*/ 662227 h 2191039"/>
                  <a:gd name="connsiteX52" fmla="*/ 3395015 w 4876798"/>
                  <a:gd name="connsiteY52" fmla="*/ 217381 h 2191039"/>
                  <a:gd name="connsiteX53" fmla="*/ 3506905 w 4876798"/>
                  <a:gd name="connsiteY53" fmla="*/ 172014 h 2191039"/>
                  <a:gd name="connsiteX54" fmla="*/ 3507829 w 4876798"/>
                  <a:gd name="connsiteY54" fmla="*/ 172014 h 2191039"/>
                  <a:gd name="connsiteX55" fmla="*/ 3653971 w 4876798"/>
                  <a:gd name="connsiteY55" fmla="*/ 223191 h 2191039"/>
                  <a:gd name="connsiteX56" fmla="*/ 3201105 w 4876798"/>
                  <a:gd name="connsiteY56" fmla="*/ 747876 h 2191039"/>
                  <a:gd name="connsiteX57" fmla="*/ 3551368 w 4876798"/>
                  <a:gd name="connsiteY57" fmla="*/ 927765 h 2191039"/>
                  <a:gd name="connsiteX58" fmla="*/ 3364430 w 4876798"/>
                  <a:gd name="connsiteY58" fmla="*/ 947434 h 2191039"/>
                  <a:gd name="connsiteX59" fmla="*/ 3308118 w 4876798"/>
                  <a:gd name="connsiteY59" fmla="*/ 843269 h 2191039"/>
                  <a:gd name="connsiteX60" fmla="*/ 3853634 w 4876798"/>
                  <a:gd name="connsiteY60" fmla="*/ 217372 h 2191039"/>
                  <a:gd name="connsiteX61" fmla="*/ 3979259 w 4876798"/>
                  <a:gd name="connsiteY61" fmla="*/ 172471 h 2191039"/>
                  <a:gd name="connsiteX62" fmla="*/ 4136355 w 4876798"/>
                  <a:gd name="connsiteY62" fmla="*/ 242880 h 2191039"/>
                  <a:gd name="connsiteX63" fmla="*/ 3551368 w 4876798"/>
                  <a:gd name="connsiteY63" fmla="*/ 927765 h 219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76798" h="2191039">
                    <a:moveTo>
                      <a:pt x="4811916" y="168451"/>
                    </a:moveTo>
                    <a:cubicBezTo>
                      <a:pt x="4743517" y="72877"/>
                      <a:pt x="4629541" y="8641"/>
                      <a:pt x="4514507" y="820"/>
                    </a:cubicBezTo>
                    <a:cubicBezTo>
                      <a:pt x="4420639" y="-5637"/>
                      <a:pt x="4335523" y="26195"/>
                      <a:pt x="4274973" y="90280"/>
                    </a:cubicBezTo>
                    <a:cubicBezTo>
                      <a:pt x="4261695" y="104338"/>
                      <a:pt x="4247360" y="119778"/>
                      <a:pt x="4232196" y="136314"/>
                    </a:cubicBezTo>
                    <a:cubicBezTo>
                      <a:pt x="4165226" y="74973"/>
                      <a:pt x="4077472" y="35492"/>
                      <a:pt x="3989003" y="29481"/>
                    </a:cubicBezTo>
                    <a:cubicBezTo>
                      <a:pt x="3896059" y="23100"/>
                      <a:pt x="3811734" y="54284"/>
                      <a:pt x="3751307" y="117102"/>
                    </a:cubicBezTo>
                    <a:cubicBezTo>
                      <a:pt x="3681203" y="61419"/>
                      <a:pt x="3594021" y="29100"/>
                      <a:pt x="3508534" y="28681"/>
                    </a:cubicBezTo>
                    <a:cubicBezTo>
                      <a:pt x="3507991" y="28681"/>
                      <a:pt x="3507458" y="28681"/>
                      <a:pt x="3506905" y="28681"/>
                    </a:cubicBezTo>
                    <a:cubicBezTo>
                      <a:pt x="3422542" y="28681"/>
                      <a:pt x="3345856" y="60704"/>
                      <a:pt x="3290830" y="118940"/>
                    </a:cubicBezTo>
                    <a:cubicBezTo>
                      <a:pt x="3202619" y="212323"/>
                      <a:pt x="3058744" y="376048"/>
                      <a:pt x="2863320" y="605410"/>
                    </a:cubicBezTo>
                    <a:cubicBezTo>
                      <a:pt x="2457984" y="443485"/>
                      <a:pt x="1691526" y="159945"/>
                      <a:pt x="1294657" y="159945"/>
                    </a:cubicBezTo>
                    <a:lnTo>
                      <a:pt x="71657" y="159945"/>
                    </a:lnTo>
                    <a:cubicBezTo>
                      <a:pt x="32071" y="159945"/>
                      <a:pt x="0" y="192016"/>
                      <a:pt x="0" y="231602"/>
                    </a:cubicBezTo>
                    <a:cubicBezTo>
                      <a:pt x="0" y="271188"/>
                      <a:pt x="32071" y="303258"/>
                      <a:pt x="71657" y="303258"/>
                    </a:cubicBezTo>
                    <a:lnTo>
                      <a:pt x="1294657" y="303258"/>
                    </a:lnTo>
                    <a:cubicBezTo>
                      <a:pt x="1808778" y="303258"/>
                      <a:pt x="3058554" y="840802"/>
                      <a:pt x="3071117" y="846231"/>
                    </a:cubicBezTo>
                    <a:cubicBezTo>
                      <a:pt x="3073432" y="847222"/>
                      <a:pt x="3075794" y="848107"/>
                      <a:pt x="3078195" y="848850"/>
                    </a:cubicBezTo>
                    <a:cubicBezTo>
                      <a:pt x="3201410" y="887293"/>
                      <a:pt x="3270380" y="1018824"/>
                      <a:pt x="3231928" y="1142058"/>
                    </a:cubicBezTo>
                    <a:cubicBezTo>
                      <a:pt x="3213297" y="1201742"/>
                      <a:pt x="3172549" y="1250606"/>
                      <a:pt x="3117171" y="1279647"/>
                    </a:cubicBezTo>
                    <a:cubicBezTo>
                      <a:pt x="3061802" y="1308670"/>
                      <a:pt x="2998451" y="1314413"/>
                      <a:pt x="2938739" y="1295783"/>
                    </a:cubicBezTo>
                    <a:cubicBezTo>
                      <a:pt x="2937967" y="1295544"/>
                      <a:pt x="2937196" y="1295316"/>
                      <a:pt x="2936415" y="1295106"/>
                    </a:cubicBezTo>
                    <a:lnTo>
                      <a:pt x="2154498" y="1079765"/>
                    </a:lnTo>
                    <a:cubicBezTo>
                      <a:pt x="2116855" y="1069402"/>
                      <a:pt x="2076764" y="1092186"/>
                      <a:pt x="2066382" y="1129819"/>
                    </a:cubicBezTo>
                    <a:cubicBezTo>
                      <a:pt x="2056019" y="1167462"/>
                      <a:pt x="2078793" y="1207562"/>
                      <a:pt x="2116436" y="1217935"/>
                    </a:cubicBezTo>
                    <a:lnTo>
                      <a:pt x="2897248" y="1432981"/>
                    </a:lnTo>
                    <a:cubicBezTo>
                      <a:pt x="2992117" y="1462242"/>
                      <a:pt x="3095806" y="1452678"/>
                      <a:pt x="3183703" y="1406568"/>
                    </a:cubicBezTo>
                    <a:cubicBezTo>
                      <a:pt x="3272990" y="1359762"/>
                      <a:pt x="3338703" y="1280971"/>
                      <a:pt x="3368716" y="1184750"/>
                    </a:cubicBezTo>
                    <a:cubicBezTo>
                      <a:pt x="3378603" y="1153060"/>
                      <a:pt x="3384033" y="1121027"/>
                      <a:pt x="3385452" y="1089319"/>
                    </a:cubicBezTo>
                    <a:lnTo>
                      <a:pt x="3595259" y="1067240"/>
                    </a:lnTo>
                    <a:cubicBezTo>
                      <a:pt x="3613814" y="1065278"/>
                      <a:pt x="3630892" y="1056162"/>
                      <a:pt x="3642836" y="1041827"/>
                    </a:cubicBezTo>
                    <a:cubicBezTo>
                      <a:pt x="3648009" y="1035617"/>
                      <a:pt x="4162254" y="418254"/>
                      <a:pt x="4379129" y="188692"/>
                    </a:cubicBezTo>
                    <a:cubicBezTo>
                      <a:pt x="4418324" y="147191"/>
                      <a:pt x="4469054" y="141362"/>
                      <a:pt x="4504754" y="143800"/>
                    </a:cubicBezTo>
                    <a:cubicBezTo>
                      <a:pt x="4577068" y="148715"/>
                      <a:pt x="4651877" y="191121"/>
                      <a:pt x="4695340" y="251852"/>
                    </a:cubicBezTo>
                    <a:cubicBezTo>
                      <a:pt x="4795447" y="391717"/>
                      <a:pt x="4671041" y="544403"/>
                      <a:pt x="4630531" y="587875"/>
                    </a:cubicBezTo>
                    <a:cubicBezTo>
                      <a:pt x="4431459" y="801473"/>
                      <a:pt x="4066413" y="1241519"/>
                      <a:pt x="4000795" y="1320843"/>
                    </a:cubicBezTo>
                    <a:lnTo>
                      <a:pt x="2579932" y="2031284"/>
                    </a:lnTo>
                    <a:cubicBezTo>
                      <a:pt x="2538718" y="2051887"/>
                      <a:pt x="2490702" y="2053439"/>
                      <a:pt x="2448239" y="2035561"/>
                    </a:cubicBezTo>
                    <a:lnTo>
                      <a:pt x="1093127" y="1465004"/>
                    </a:lnTo>
                    <a:cubicBezTo>
                      <a:pt x="1084326" y="1461299"/>
                      <a:pt x="1074877" y="1459384"/>
                      <a:pt x="1065324" y="1459384"/>
                    </a:cubicBezTo>
                    <a:lnTo>
                      <a:pt x="71657" y="1459384"/>
                    </a:lnTo>
                    <a:cubicBezTo>
                      <a:pt x="32071" y="1459384"/>
                      <a:pt x="0" y="1491455"/>
                      <a:pt x="0" y="1531041"/>
                    </a:cubicBezTo>
                    <a:cubicBezTo>
                      <a:pt x="0" y="1570626"/>
                      <a:pt x="32071" y="1602697"/>
                      <a:pt x="71657" y="1602697"/>
                    </a:cubicBezTo>
                    <a:lnTo>
                      <a:pt x="1050874" y="1602697"/>
                    </a:lnTo>
                    <a:lnTo>
                      <a:pt x="2392652" y="2167644"/>
                    </a:lnTo>
                    <a:cubicBezTo>
                      <a:pt x="2473052" y="2201505"/>
                      <a:pt x="2566025" y="2198467"/>
                      <a:pt x="2644054" y="2159462"/>
                    </a:cubicBezTo>
                    <a:lnTo>
                      <a:pt x="4078472" y="1442258"/>
                    </a:lnTo>
                    <a:cubicBezTo>
                      <a:pt x="4087416" y="1437791"/>
                      <a:pt x="4095321" y="1431485"/>
                      <a:pt x="4101694" y="1423770"/>
                    </a:cubicBezTo>
                    <a:cubicBezTo>
                      <a:pt x="4105885" y="1418684"/>
                      <a:pt x="4523747" y="912706"/>
                      <a:pt x="4735411" y="685583"/>
                    </a:cubicBezTo>
                    <a:cubicBezTo>
                      <a:pt x="4891240" y="518400"/>
                      <a:pt x="4920558" y="320241"/>
                      <a:pt x="4811916" y="168451"/>
                    </a:cubicBezTo>
                    <a:close/>
                    <a:moveTo>
                      <a:pt x="3201105" y="747876"/>
                    </a:moveTo>
                    <a:cubicBezTo>
                      <a:pt x="3177426" y="733807"/>
                      <a:pt x="3151918" y="722082"/>
                      <a:pt x="3124667" y="713262"/>
                    </a:cubicBezTo>
                    <a:cubicBezTo>
                      <a:pt x="3110598" y="707204"/>
                      <a:pt x="3067574" y="688802"/>
                      <a:pt x="3003233" y="662227"/>
                    </a:cubicBezTo>
                    <a:cubicBezTo>
                      <a:pt x="3179359" y="456049"/>
                      <a:pt x="3314338" y="302773"/>
                      <a:pt x="3395015" y="217381"/>
                    </a:cubicBezTo>
                    <a:cubicBezTo>
                      <a:pt x="3430362" y="179976"/>
                      <a:pt x="3475187" y="172014"/>
                      <a:pt x="3506905" y="172014"/>
                    </a:cubicBezTo>
                    <a:cubicBezTo>
                      <a:pt x="3507210" y="172014"/>
                      <a:pt x="3507524" y="172014"/>
                      <a:pt x="3507829" y="172014"/>
                    </a:cubicBezTo>
                    <a:cubicBezTo>
                      <a:pt x="3557607" y="172252"/>
                      <a:pt x="3610356" y="191206"/>
                      <a:pt x="3653971" y="223191"/>
                    </a:cubicBezTo>
                    <a:cubicBezTo>
                      <a:pt x="3521488" y="370943"/>
                      <a:pt x="3345723" y="576693"/>
                      <a:pt x="3201105" y="747876"/>
                    </a:cubicBezTo>
                    <a:close/>
                    <a:moveTo>
                      <a:pt x="3551368" y="927765"/>
                    </a:moveTo>
                    <a:lnTo>
                      <a:pt x="3364430" y="947434"/>
                    </a:lnTo>
                    <a:cubicBezTo>
                      <a:pt x="3351248" y="910010"/>
                      <a:pt x="3332188" y="874844"/>
                      <a:pt x="3308118" y="843269"/>
                    </a:cubicBezTo>
                    <a:cubicBezTo>
                      <a:pt x="3464176" y="658541"/>
                      <a:pt x="3717903" y="361056"/>
                      <a:pt x="3853634" y="217372"/>
                    </a:cubicBezTo>
                    <a:cubicBezTo>
                      <a:pt x="3892839" y="175862"/>
                      <a:pt x="3943550" y="170099"/>
                      <a:pt x="3979259" y="172471"/>
                    </a:cubicBezTo>
                    <a:cubicBezTo>
                      <a:pt x="4035428" y="176290"/>
                      <a:pt x="4093035" y="202798"/>
                      <a:pt x="4136355" y="242880"/>
                    </a:cubicBezTo>
                    <a:cubicBezTo>
                      <a:pt x="3921366" y="485605"/>
                      <a:pt x="3628654" y="835201"/>
                      <a:pt x="3551368" y="92776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 dirty="0"/>
              </a:p>
            </p:txBody>
          </p:sp>
          <p:sp>
            <p:nvSpPr>
              <p:cNvPr id="76" name="Freeform: Shape 81">
                <a:extLst>
                  <a:ext uri="{FF2B5EF4-FFF2-40B4-BE49-F238E27FC236}">
                    <a16:creationId xmlns:a16="http://schemas.microsoft.com/office/drawing/2014/main" id="{4437551D-A9F8-4BDF-8526-8600CEC91A19}"/>
                  </a:ext>
                </a:extLst>
              </p:cNvPr>
              <p:cNvSpPr/>
              <p:nvPr/>
            </p:nvSpPr>
            <p:spPr>
              <a:xfrm>
                <a:off x="4804268" y="1186919"/>
                <a:ext cx="2589120" cy="2512687"/>
              </a:xfrm>
              <a:custGeom>
                <a:avLst/>
                <a:gdLst>
                  <a:gd name="connsiteX0" fmla="*/ 2584607 w 2589120"/>
                  <a:gd name="connsiteY0" fmla="*/ 1422263 h 2512687"/>
                  <a:gd name="connsiteX1" fmla="*/ 2517561 w 2589120"/>
                  <a:gd name="connsiteY1" fmla="*/ 1375867 h 2512687"/>
                  <a:gd name="connsiteX2" fmla="*/ 2130598 w 2589120"/>
                  <a:gd name="connsiteY2" fmla="*/ 1375867 h 2512687"/>
                  <a:gd name="connsiteX3" fmla="*/ 2130598 w 2589120"/>
                  <a:gd name="connsiteY3" fmla="*/ 800995 h 2512687"/>
                  <a:gd name="connsiteX4" fmla="*/ 2058941 w 2589120"/>
                  <a:gd name="connsiteY4" fmla="*/ 729339 h 2512687"/>
                  <a:gd name="connsiteX5" fmla="*/ 1987285 w 2589120"/>
                  <a:gd name="connsiteY5" fmla="*/ 800995 h 2512687"/>
                  <a:gd name="connsiteX6" fmla="*/ 1987285 w 2589120"/>
                  <a:gd name="connsiteY6" fmla="*/ 1447533 h 2512687"/>
                  <a:gd name="connsiteX7" fmla="*/ 2058941 w 2589120"/>
                  <a:gd name="connsiteY7" fmla="*/ 1519190 h 2512687"/>
                  <a:gd name="connsiteX8" fmla="*/ 2315735 w 2589120"/>
                  <a:gd name="connsiteY8" fmla="*/ 1519190 h 2512687"/>
                  <a:gd name="connsiteX9" fmla="*/ 1294570 w 2589120"/>
                  <a:gd name="connsiteY9" fmla="*/ 2348884 h 2512687"/>
                  <a:gd name="connsiteX10" fmla="*/ 273404 w 2589120"/>
                  <a:gd name="connsiteY10" fmla="*/ 1519180 h 2512687"/>
                  <a:gd name="connsiteX11" fmla="*/ 530198 w 2589120"/>
                  <a:gd name="connsiteY11" fmla="*/ 1519180 h 2512687"/>
                  <a:gd name="connsiteX12" fmla="*/ 601855 w 2589120"/>
                  <a:gd name="connsiteY12" fmla="*/ 1447524 h 2512687"/>
                  <a:gd name="connsiteX13" fmla="*/ 601855 w 2589120"/>
                  <a:gd name="connsiteY13" fmla="*/ 143304 h 2512687"/>
                  <a:gd name="connsiteX14" fmla="*/ 1987285 w 2589120"/>
                  <a:gd name="connsiteY14" fmla="*/ 143304 h 2512687"/>
                  <a:gd name="connsiteX15" fmla="*/ 1987285 w 2589120"/>
                  <a:gd name="connsiteY15" fmla="*/ 457019 h 2512687"/>
                  <a:gd name="connsiteX16" fmla="*/ 2058941 w 2589120"/>
                  <a:gd name="connsiteY16" fmla="*/ 528676 h 2512687"/>
                  <a:gd name="connsiteX17" fmla="*/ 2130598 w 2589120"/>
                  <a:gd name="connsiteY17" fmla="*/ 457019 h 2512687"/>
                  <a:gd name="connsiteX18" fmla="*/ 2130598 w 2589120"/>
                  <a:gd name="connsiteY18" fmla="*/ 71657 h 2512687"/>
                  <a:gd name="connsiteX19" fmla="*/ 2058941 w 2589120"/>
                  <a:gd name="connsiteY19" fmla="*/ 0 h 2512687"/>
                  <a:gd name="connsiteX20" fmla="*/ 530179 w 2589120"/>
                  <a:gd name="connsiteY20" fmla="*/ 0 h 2512687"/>
                  <a:gd name="connsiteX21" fmla="*/ 458522 w 2589120"/>
                  <a:gd name="connsiteY21" fmla="*/ 71657 h 2512687"/>
                  <a:gd name="connsiteX22" fmla="*/ 458522 w 2589120"/>
                  <a:gd name="connsiteY22" fmla="*/ 1375877 h 2512687"/>
                  <a:gd name="connsiteX23" fmla="*/ 71560 w 2589120"/>
                  <a:gd name="connsiteY23" fmla="*/ 1375877 h 2512687"/>
                  <a:gd name="connsiteX24" fmla="*/ 4513 w 2589120"/>
                  <a:gd name="connsiteY24" fmla="*/ 1422273 h 2512687"/>
                  <a:gd name="connsiteX25" fmla="*/ 26373 w 2589120"/>
                  <a:gd name="connsiteY25" fmla="*/ 1503150 h 2512687"/>
                  <a:gd name="connsiteX26" fmla="*/ 1249374 w 2589120"/>
                  <a:gd name="connsiteY26" fmla="*/ 2496836 h 2512687"/>
                  <a:gd name="connsiteX27" fmla="*/ 1339756 w 2589120"/>
                  <a:gd name="connsiteY27" fmla="*/ 2496836 h 2512687"/>
                  <a:gd name="connsiteX28" fmla="*/ 2562757 w 2589120"/>
                  <a:gd name="connsiteY28" fmla="*/ 1503150 h 2512687"/>
                  <a:gd name="connsiteX29" fmla="*/ 2584607 w 2589120"/>
                  <a:gd name="connsiteY29" fmla="*/ 1422263 h 2512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589120" h="2512687">
                    <a:moveTo>
                      <a:pt x="2584607" y="1422263"/>
                    </a:moveTo>
                    <a:cubicBezTo>
                      <a:pt x="2574216" y="1394651"/>
                      <a:pt x="2547079" y="1375867"/>
                      <a:pt x="2517561" y="1375867"/>
                    </a:cubicBezTo>
                    <a:lnTo>
                      <a:pt x="2130598" y="1375867"/>
                    </a:lnTo>
                    <a:lnTo>
                      <a:pt x="2130598" y="800995"/>
                    </a:lnTo>
                    <a:cubicBezTo>
                      <a:pt x="2130598" y="761410"/>
                      <a:pt x="2098527" y="729339"/>
                      <a:pt x="2058941" y="729339"/>
                    </a:cubicBezTo>
                    <a:cubicBezTo>
                      <a:pt x="2019355" y="729339"/>
                      <a:pt x="1987285" y="761410"/>
                      <a:pt x="1987285" y="800995"/>
                    </a:cubicBezTo>
                    <a:lnTo>
                      <a:pt x="1987285" y="1447533"/>
                    </a:lnTo>
                    <a:cubicBezTo>
                      <a:pt x="1987285" y="1487119"/>
                      <a:pt x="2019355" y="1519190"/>
                      <a:pt x="2058941" y="1519190"/>
                    </a:cubicBezTo>
                    <a:lnTo>
                      <a:pt x="2315735" y="1519190"/>
                    </a:lnTo>
                    <a:lnTo>
                      <a:pt x="1294570" y="2348884"/>
                    </a:lnTo>
                    <a:lnTo>
                      <a:pt x="273404" y="1519180"/>
                    </a:lnTo>
                    <a:lnTo>
                      <a:pt x="530198" y="1519180"/>
                    </a:lnTo>
                    <a:cubicBezTo>
                      <a:pt x="569784" y="1519180"/>
                      <a:pt x="601855" y="1487110"/>
                      <a:pt x="601855" y="1447524"/>
                    </a:cubicBezTo>
                    <a:lnTo>
                      <a:pt x="601855" y="143304"/>
                    </a:lnTo>
                    <a:lnTo>
                      <a:pt x="1987285" y="143304"/>
                    </a:lnTo>
                    <a:lnTo>
                      <a:pt x="1987285" y="457019"/>
                    </a:lnTo>
                    <a:cubicBezTo>
                      <a:pt x="1987285" y="496605"/>
                      <a:pt x="2019355" y="528676"/>
                      <a:pt x="2058941" y="528676"/>
                    </a:cubicBezTo>
                    <a:cubicBezTo>
                      <a:pt x="2098527" y="528676"/>
                      <a:pt x="2130598" y="496605"/>
                      <a:pt x="2130598" y="457019"/>
                    </a:cubicBezTo>
                    <a:lnTo>
                      <a:pt x="2130598" y="71657"/>
                    </a:lnTo>
                    <a:cubicBezTo>
                      <a:pt x="2130598" y="32071"/>
                      <a:pt x="2098527" y="0"/>
                      <a:pt x="2058941" y="0"/>
                    </a:cubicBezTo>
                    <a:lnTo>
                      <a:pt x="530179" y="0"/>
                    </a:lnTo>
                    <a:cubicBezTo>
                      <a:pt x="490593" y="0"/>
                      <a:pt x="458522" y="32071"/>
                      <a:pt x="458522" y="71657"/>
                    </a:cubicBezTo>
                    <a:lnTo>
                      <a:pt x="458522" y="1375877"/>
                    </a:lnTo>
                    <a:lnTo>
                      <a:pt x="71560" y="1375877"/>
                    </a:lnTo>
                    <a:cubicBezTo>
                      <a:pt x="42042" y="1375877"/>
                      <a:pt x="14914" y="1394660"/>
                      <a:pt x="4513" y="1422273"/>
                    </a:cubicBezTo>
                    <a:cubicBezTo>
                      <a:pt x="-6241" y="1450800"/>
                      <a:pt x="2684" y="1483909"/>
                      <a:pt x="26373" y="1503150"/>
                    </a:cubicBezTo>
                    <a:lnTo>
                      <a:pt x="1249374" y="2496836"/>
                    </a:lnTo>
                    <a:cubicBezTo>
                      <a:pt x="1275396" y="2517972"/>
                      <a:pt x="1313734" y="2517972"/>
                      <a:pt x="1339756" y="2496836"/>
                    </a:cubicBezTo>
                    <a:lnTo>
                      <a:pt x="2562757" y="1503150"/>
                    </a:lnTo>
                    <a:cubicBezTo>
                      <a:pt x="2586436" y="1483909"/>
                      <a:pt x="2595361" y="1450800"/>
                      <a:pt x="2584607" y="142226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 dirty="0"/>
              </a:p>
            </p:txBody>
          </p:sp>
        </p:grpSp>
        <p:grpSp>
          <p:nvGrpSpPr>
            <p:cNvPr id="71" name="Graphic 42">
              <a:extLst>
                <a:ext uri="{FF2B5EF4-FFF2-40B4-BE49-F238E27FC236}">
                  <a16:creationId xmlns:a16="http://schemas.microsoft.com/office/drawing/2014/main" id="{B5E77270-307A-4FDF-9115-B0074E89631A}"/>
                </a:ext>
              </a:extLst>
            </p:cNvPr>
            <p:cNvGrpSpPr/>
            <p:nvPr/>
          </p:nvGrpSpPr>
          <p:grpSpPr>
            <a:xfrm>
              <a:off x="5659710" y="5394242"/>
              <a:ext cx="61849" cy="85042"/>
              <a:chOff x="5180008" y="2309812"/>
              <a:chExt cx="1625603" cy="2235203"/>
            </a:xfrm>
            <a:solidFill>
              <a:schemeClr val="accent1"/>
            </a:solidFill>
          </p:grpSpPr>
          <p:sp>
            <p:nvSpPr>
              <p:cNvPr id="72" name="Freeform: Shape 59">
                <a:extLst>
                  <a:ext uri="{FF2B5EF4-FFF2-40B4-BE49-F238E27FC236}">
                    <a16:creationId xmlns:a16="http://schemas.microsoft.com/office/drawing/2014/main" id="{DCC2C798-CC02-4E16-B7B9-1FA0C5A8FD59}"/>
                  </a:ext>
                </a:extLst>
              </p:cNvPr>
              <p:cNvSpPr/>
              <p:nvPr/>
            </p:nvSpPr>
            <p:spPr>
              <a:xfrm>
                <a:off x="5383205" y="2309812"/>
                <a:ext cx="1422406" cy="2235203"/>
              </a:xfrm>
              <a:custGeom>
                <a:avLst/>
                <a:gdLst>
                  <a:gd name="connsiteX0" fmla="*/ 1320803 w 1422406"/>
                  <a:gd name="connsiteY0" fmla="*/ 1524000 h 2235203"/>
                  <a:gd name="connsiteX1" fmla="*/ 1219200 w 1422406"/>
                  <a:gd name="connsiteY1" fmla="*/ 1625603 h 2235203"/>
                  <a:gd name="connsiteX2" fmla="*/ 711203 w 1422406"/>
                  <a:gd name="connsiteY2" fmla="*/ 2032007 h 2235203"/>
                  <a:gd name="connsiteX3" fmla="*/ 203206 w 1422406"/>
                  <a:gd name="connsiteY3" fmla="*/ 1625603 h 2235203"/>
                  <a:gd name="connsiteX4" fmla="*/ 203206 w 1422406"/>
                  <a:gd name="connsiteY4" fmla="*/ 609600 h 2235203"/>
                  <a:gd name="connsiteX5" fmla="*/ 711203 w 1422406"/>
                  <a:gd name="connsiteY5" fmla="*/ 203197 h 2235203"/>
                  <a:gd name="connsiteX6" fmla="*/ 1219200 w 1422406"/>
                  <a:gd name="connsiteY6" fmla="*/ 609600 h 2235203"/>
                  <a:gd name="connsiteX7" fmla="*/ 1320803 w 1422406"/>
                  <a:gd name="connsiteY7" fmla="*/ 711203 h 2235203"/>
                  <a:gd name="connsiteX8" fmla="*/ 1422406 w 1422406"/>
                  <a:gd name="connsiteY8" fmla="*/ 609600 h 2235203"/>
                  <a:gd name="connsiteX9" fmla="*/ 711203 w 1422406"/>
                  <a:gd name="connsiteY9" fmla="*/ 0 h 2235203"/>
                  <a:gd name="connsiteX10" fmla="*/ 0 w 1422406"/>
                  <a:gd name="connsiteY10" fmla="*/ 609600 h 2235203"/>
                  <a:gd name="connsiteX11" fmla="*/ 0 w 1422406"/>
                  <a:gd name="connsiteY11" fmla="*/ 1625603 h 2235203"/>
                  <a:gd name="connsiteX12" fmla="*/ 711203 w 1422406"/>
                  <a:gd name="connsiteY12" fmla="*/ 2235203 h 2235203"/>
                  <a:gd name="connsiteX13" fmla="*/ 1422406 w 1422406"/>
                  <a:gd name="connsiteY13" fmla="*/ 1625603 h 2235203"/>
                  <a:gd name="connsiteX14" fmla="*/ 1320803 w 1422406"/>
                  <a:gd name="connsiteY14" fmla="*/ 1524000 h 223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22406" h="2235203">
                    <a:moveTo>
                      <a:pt x="1320803" y="1524000"/>
                    </a:moveTo>
                    <a:cubicBezTo>
                      <a:pt x="1264720" y="1524000"/>
                      <a:pt x="1219200" y="1569520"/>
                      <a:pt x="1219200" y="1625603"/>
                    </a:cubicBezTo>
                    <a:cubicBezTo>
                      <a:pt x="1219200" y="1849736"/>
                      <a:pt x="991210" y="2032007"/>
                      <a:pt x="711203" y="2032007"/>
                    </a:cubicBezTo>
                    <a:cubicBezTo>
                      <a:pt x="431197" y="2032007"/>
                      <a:pt x="203206" y="1849726"/>
                      <a:pt x="203206" y="1625603"/>
                    </a:cubicBezTo>
                    <a:lnTo>
                      <a:pt x="203206" y="609600"/>
                    </a:lnTo>
                    <a:cubicBezTo>
                      <a:pt x="203206" y="385467"/>
                      <a:pt x="431197" y="203197"/>
                      <a:pt x="711203" y="203197"/>
                    </a:cubicBezTo>
                    <a:cubicBezTo>
                      <a:pt x="991210" y="203197"/>
                      <a:pt x="1219200" y="385467"/>
                      <a:pt x="1219200" y="609600"/>
                    </a:cubicBezTo>
                    <a:cubicBezTo>
                      <a:pt x="1219200" y="665683"/>
                      <a:pt x="1264720" y="711203"/>
                      <a:pt x="1320803" y="711203"/>
                    </a:cubicBezTo>
                    <a:cubicBezTo>
                      <a:pt x="1376887" y="711203"/>
                      <a:pt x="1422406" y="665683"/>
                      <a:pt x="1422406" y="609600"/>
                    </a:cubicBezTo>
                    <a:cubicBezTo>
                      <a:pt x="1422406" y="273510"/>
                      <a:pt x="1103385" y="0"/>
                      <a:pt x="711203" y="0"/>
                    </a:cubicBezTo>
                    <a:cubicBezTo>
                      <a:pt x="319021" y="0"/>
                      <a:pt x="0" y="273510"/>
                      <a:pt x="0" y="609600"/>
                    </a:cubicBezTo>
                    <a:lnTo>
                      <a:pt x="0" y="1625603"/>
                    </a:lnTo>
                    <a:cubicBezTo>
                      <a:pt x="0" y="1961693"/>
                      <a:pt x="319021" y="2235203"/>
                      <a:pt x="711203" y="2235203"/>
                    </a:cubicBezTo>
                    <a:cubicBezTo>
                      <a:pt x="1103385" y="2235203"/>
                      <a:pt x="1422406" y="1961693"/>
                      <a:pt x="1422406" y="1625603"/>
                    </a:cubicBezTo>
                    <a:cubicBezTo>
                      <a:pt x="1422406" y="1569520"/>
                      <a:pt x="1376887" y="1524000"/>
                      <a:pt x="1320803" y="15240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3" name="Freeform: Shape 78">
                <a:extLst>
                  <a:ext uri="{FF2B5EF4-FFF2-40B4-BE49-F238E27FC236}">
                    <a16:creationId xmlns:a16="http://schemas.microsoft.com/office/drawing/2014/main" id="{5F1F2246-49B6-485A-80C6-B5009B5864F9}"/>
                  </a:ext>
                </a:extLst>
              </p:cNvPr>
              <p:cNvSpPr/>
              <p:nvPr/>
            </p:nvSpPr>
            <p:spPr>
              <a:xfrm>
                <a:off x="5180008" y="3122608"/>
                <a:ext cx="1219209" cy="203206"/>
              </a:xfrm>
              <a:custGeom>
                <a:avLst/>
                <a:gdLst>
                  <a:gd name="connsiteX0" fmla="*/ 1117606 w 1219209"/>
                  <a:gd name="connsiteY0" fmla="*/ 0 h 203206"/>
                  <a:gd name="connsiteX1" fmla="*/ 101603 w 1219209"/>
                  <a:gd name="connsiteY1" fmla="*/ 0 h 203206"/>
                  <a:gd name="connsiteX2" fmla="*/ 0 w 1219209"/>
                  <a:gd name="connsiteY2" fmla="*/ 101603 h 203206"/>
                  <a:gd name="connsiteX3" fmla="*/ 101603 w 1219209"/>
                  <a:gd name="connsiteY3" fmla="*/ 203206 h 203206"/>
                  <a:gd name="connsiteX4" fmla="*/ 1117606 w 1219209"/>
                  <a:gd name="connsiteY4" fmla="*/ 203206 h 203206"/>
                  <a:gd name="connsiteX5" fmla="*/ 1219210 w 1219209"/>
                  <a:gd name="connsiteY5" fmla="*/ 101603 h 203206"/>
                  <a:gd name="connsiteX6" fmla="*/ 1117606 w 1219209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9" h="203206">
                    <a:moveTo>
                      <a:pt x="1117606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117606" y="203206"/>
                    </a:lnTo>
                    <a:cubicBezTo>
                      <a:pt x="1173690" y="203206"/>
                      <a:pt x="1219210" y="157686"/>
                      <a:pt x="1219210" y="101603"/>
                    </a:cubicBezTo>
                    <a:cubicBezTo>
                      <a:pt x="1219210" y="45520"/>
                      <a:pt x="1173690" y="0"/>
                      <a:pt x="1117606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4" name="Freeform: Shape 79">
                <a:extLst>
                  <a:ext uri="{FF2B5EF4-FFF2-40B4-BE49-F238E27FC236}">
                    <a16:creationId xmlns:a16="http://schemas.microsoft.com/office/drawing/2014/main" id="{5FD42614-F962-4F81-844D-4A74B991A9B6}"/>
                  </a:ext>
                </a:extLst>
              </p:cNvPr>
              <p:cNvSpPr/>
              <p:nvPr/>
            </p:nvSpPr>
            <p:spPr>
              <a:xfrm>
                <a:off x="5180008" y="3529012"/>
                <a:ext cx="1422406" cy="203206"/>
              </a:xfrm>
              <a:custGeom>
                <a:avLst/>
                <a:gdLst>
                  <a:gd name="connsiteX0" fmla="*/ 1320803 w 1422406"/>
                  <a:gd name="connsiteY0" fmla="*/ 0 h 203206"/>
                  <a:gd name="connsiteX1" fmla="*/ 101603 w 1422406"/>
                  <a:gd name="connsiteY1" fmla="*/ 0 h 203206"/>
                  <a:gd name="connsiteX2" fmla="*/ 0 w 1422406"/>
                  <a:gd name="connsiteY2" fmla="*/ 101603 h 203206"/>
                  <a:gd name="connsiteX3" fmla="*/ 101603 w 1422406"/>
                  <a:gd name="connsiteY3" fmla="*/ 203206 h 203206"/>
                  <a:gd name="connsiteX4" fmla="*/ 1320803 w 1422406"/>
                  <a:gd name="connsiteY4" fmla="*/ 203206 h 203206"/>
                  <a:gd name="connsiteX5" fmla="*/ 1422406 w 1422406"/>
                  <a:gd name="connsiteY5" fmla="*/ 101603 h 203206"/>
                  <a:gd name="connsiteX6" fmla="*/ 1320803 w 1422406"/>
                  <a:gd name="connsiteY6" fmla="*/ 0 h 20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2406" h="203206">
                    <a:moveTo>
                      <a:pt x="1320803" y="0"/>
                    </a:moveTo>
                    <a:lnTo>
                      <a:pt x="101603" y="0"/>
                    </a:lnTo>
                    <a:cubicBezTo>
                      <a:pt x="45520" y="0"/>
                      <a:pt x="0" y="45520"/>
                      <a:pt x="0" y="101603"/>
                    </a:cubicBezTo>
                    <a:cubicBezTo>
                      <a:pt x="0" y="157686"/>
                      <a:pt x="45520" y="203206"/>
                      <a:pt x="101603" y="203206"/>
                    </a:cubicBezTo>
                    <a:lnTo>
                      <a:pt x="1320803" y="203206"/>
                    </a:lnTo>
                    <a:cubicBezTo>
                      <a:pt x="1376887" y="203206"/>
                      <a:pt x="1422406" y="157686"/>
                      <a:pt x="1422406" y="101603"/>
                    </a:cubicBezTo>
                    <a:cubicBezTo>
                      <a:pt x="1422406" y="45520"/>
                      <a:pt x="1376887" y="0"/>
                      <a:pt x="1320803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90D45A-68B5-426C-8DB9-B6BCBA493D6D}"/>
              </a:ext>
            </a:extLst>
          </p:cNvPr>
          <p:cNvGrpSpPr/>
          <p:nvPr/>
        </p:nvGrpSpPr>
        <p:grpSpPr>
          <a:xfrm>
            <a:off x="751675" y="3063293"/>
            <a:ext cx="4856500" cy="387798"/>
            <a:chOff x="6742555" y="4075860"/>
            <a:chExt cx="5493448" cy="68941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0D298CB6-AAC2-480F-963A-38A35A8BDD37}"/>
                </a:ext>
              </a:extLst>
            </p:cNvPr>
            <p:cNvSpPr/>
            <p:nvPr/>
          </p:nvSpPr>
          <p:spPr>
            <a:xfrm>
              <a:off x="6906942" y="4075860"/>
              <a:ext cx="5329061" cy="68941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sk-SK" sz="1050" b="1" dirty="0" smtClean="0">
                  <a:solidFill>
                    <a:schemeClr val="bg1">
                      <a:lumMod val="50000"/>
                    </a:schemeClr>
                  </a:solidFill>
                </a:rPr>
                <a:t>Súlad s podmienkami</a:t>
              </a:r>
              <a:r>
                <a:rPr lang="en-US" sz="1050" dirty="0" smtClean="0"/>
                <a:t>: </a:t>
              </a:r>
              <a:r>
                <a:rPr lang="sk-SK" sz="1050" dirty="0" smtClean="0"/>
                <a:t>je na Dlžníkovi, aby zabezpečil súlad projektu s princípmi „Zeleného úveru“.</a:t>
              </a:r>
              <a:endParaRPr lang="en-US" sz="1050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370E8DE-20A9-4320-86B8-835E5B3924FA}"/>
                </a:ext>
              </a:extLst>
            </p:cNvPr>
            <p:cNvCxnSpPr>
              <a:cxnSpLocks/>
            </p:cNvCxnSpPr>
            <p:nvPr/>
          </p:nvCxnSpPr>
          <p:spPr>
            <a:xfrm>
              <a:off x="6742555" y="4188614"/>
              <a:ext cx="0" cy="508257"/>
            </a:xfrm>
            <a:prstGeom prst="line">
              <a:avLst/>
            </a:prstGeom>
            <a:ln w="28575" cap="rnd">
              <a:solidFill>
                <a:srgbClr val="FFD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aphic 124">
            <a:extLst>
              <a:ext uri="{FF2B5EF4-FFF2-40B4-BE49-F238E27FC236}">
                <a16:creationId xmlns:a16="http://schemas.microsoft.com/office/drawing/2014/main" id="{9E54E616-F382-4221-ABF9-790FB9E2BABC}"/>
              </a:ext>
            </a:extLst>
          </p:cNvPr>
          <p:cNvGrpSpPr/>
          <p:nvPr/>
        </p:nvGrpSpPr>
        <p:grpSpPr>
          <a:xfrm>
            <a:off x="327260" y="3147618"/>
            <a:ext cx="253214" cy="235987"/>
            <a:chOff x="374781" y="244956"/>
            <a:chExt cx="784413" cy="784413"/>
          </a:xfrm>
          <a:solidFill>
            <a:schemeClr val="accent1"/>
          </a:solidFill>
        </p:grpSpPr>
        <p:grpSp>
          <p:nvGrpSpPr>
            <p:cNvPr id="81" name="Graphic 124">
              <a:extLst>
                <a:ext uri="{FF2B5EF4-FFF2-40B4-BE49-F238E27FC236}">
                  <a16:creationId xmlns:a16="http://schemas.microsoft.com/office/drawing/2014/main" id="{D14C3856-1A87-46AD-8AE9-BDA7E2E119C2}"/>
                </a:ext>
              </a:extLst>
            </p:cNvPr>
            <p:cNvGrpSpPr/>
            <p:nvPr/>
          </p:nvGrpSpPr>
          <p:grpSpPr>
            <a:xfrm>
              <a:off x="374789" y="244956"/>
              <a:ext cx="784396" cy="784413"/>
              <a:chOff x="374789" y="244956"/>
              <a:chExt cx="784396" cy="784413"/>
            </a:xfrm>
            <a:grpFill/>
          </p:grpSpPr>
          <p:sp>
            <p:nvSpPr>
              <p:cNvPr id="82" name="Freeform: Shape 29">
                <a:extLst>
                  <a:ext uri="{FF2B5EF4-FFF2-40B4-BE49-F238E27FC236}">
                    <a16:creationId xmlns:a16="http://schemas.microsoft.com/office/drawing/2014/main" id="{B2005D8B-EB82-408F-9E91-1487976AD682}"/>
                  </a:ext>
                </a:extLst>
              </p:cNvPr>
              <p:cNvSpPr/>
              <p:nvPr/>
            </p:nvSpPr>
            <p:spPr>
              <a:xfrm>
                <a:off x="665939" y="244956"/>
                <a:ext cx="493245" cy="493245"/>
              </a:xfrm>
              <a:custGeom>
                <a:avLst/>
                <a:gdLst>
                  <a:gd name="connsiteX0" fmla="*/ 246623 w 493245"/>
                  <a:gd name="connsiteY0" fmla="*/ 0 h 493245"/>
                  <a:gd name="connsiteX1" fmla="*/ 0 w 493245"/>
                  <a:gd name="connsiteY1" fmla="*/ 246623 h 493245"/>
                  <a:gd name="connsiteX2" fmla="*/ 246623 w 493245"/>
                  <a:gd name="connsiteY2" fmla="*/ 493246 h 493245"/>
                  <a:gd name="connsiteX3" fmla="*/ 493246 w 493245"/>
                  <a:gd name="connsiteY3" fmla="*/ 246623 h 493245"/>
                  <a:gd name="connsiteX4" fmla="*/ 246623 w 493245"/>
                  <a:gd name="connsiteY4" fmla="*/ 0 h 493245"/>
                  <a:gd name="connsiteX5" fmla="*/ 246623 w 493245"/>
                  <a:gd name="connsiteY5" fmla="*/ 467942 h 493245"/>
                  <a:gd name="connsiteX6" fmla="*/ 25304 w 493245"/>
                  <a:gd name="connsiteY6" fmla="*/ 246623 h 493245"/>
                  <a:gd name="connsiteX7" fmla="*/ 246623 w 493245"/>
                  <a:gd name="connsiteY7" fmla="*/ 25304 h 493245"/>
                  <a:gd name="connsiteX8" fmla="*/ 467942 w 493245"/>
                  <a:gd name="connsiteY8" fmla="*/ 246623 h 493245"/>
                  <a:gd name="connsiteX9" fmla="*/ 246623 w 493245"/>
                  <a:gd name="connsiteY9" fmla="*/ 467942 h 493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245" h="493245">
                    <a:moveTo>
                      <a:pt x="246623" y="0"/>
                    </a:moveTo>
                    <a:cubicBezTo>
                      <a:pt x="110634" y="0"/>
                      <a:pt x="0" y="110634"/>
                      <a:pt x="0" y="246623"/>
                    </a:cubicBezTo>
                    <a:cubicBezTo>
                      <a:pt x="0" y="382611"/>
                      <a:pt x="110634" y="493246"/>
                      <a:pt x="246623" y="493246"/>
                    </a:cubicBezTo>
                    <a:cubicBezTo>
                      <a:pt x="382611" y="493246"/>
                      <a:pt x="493246" y="382611"/>
                      <a:pt x="493246" y="246623"/>
                    </a:cubicBezTo>
                    <a:cubicBezTo>
                      <a:pt x="493246" y="110634"/>
                      <a:pt x="382611" y="0"/>
                      <a:pt x="246623" y="0"/>
                    </a:cubicBezTo>
                    <a:close/>
                    <a:moveTo>
                      <a:pt x="246623" y="467942"/>
                    </a:moveTo>
                    <a:cubicBezTo>
                      <a:pt x="124587" y="467942"/>
                      <a:pt x="25304" y="368659"/>
                      <a:pt x="25304" y="246623"/>
                    </a:cubicBezTo>
                    <a:cubicBezTo>
                      <a:pt x="25304" y="124587"/>
                      <a:pt x="124587" y="25304"/>
                      <a:pt x="246623" y="25304"/>
                    </a:cubicBezTo>
                    <a:cubicBezTo>
                      <a:pt x="368659" y="25304"/>
                      <a:pt x="467942" y="124587"/>
                      <a:pt x="467942" y="246623"/>
                    </a:cubicBezTo>
                    <a:cubicBezTo>
                      <a:pt x="467942" y="368659"/>
                      <a:pt x="368659" y="467942"/>
                      <a:pt x="246623" y="467942"/>
                    </a:cubicBezTo>
                    <a:close/>
                  </a:path>
                </a:pathLst>
              </a:custGeom>
              <a:grpFill/>
              <a:ln w="16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/>
              </a:p>
            </p:txBody>
          </p:sp>
          <p:sp>
            <p:nvSpPr>
              <p:cNvPr id="83" name="Freeform: Shape 30">
                <a:extLst>
                  <a:ext uri="{FF2B5EF4-FFF2-40B4-BE49-F238E27FC236}">
                    <a16:creationId xmlns:a16="http://schemas.microsoft.com/office/drawing/2014/main" id="{99F0FD98-29B5-4FBD-9F6D-E48ED446229C}"/>
                  </a:ext>
                </a:extLst>
              </p:cNvPr>
              <p:cNvSpPr/>
              <p:nvPr/>
            </p:nvSpPr>
            <p:spPr>
              <a:xfrm>
                <a:off x="806037" y="346170"/>
                <a:ext cx="213050" cy="64187"/>
              </a:xfrm>
              <a:custGeom>
                <a:avLst/>
                <a:gdLst>
                  <a:gd name="connsiteX0" fmla="*/ 3705 w 213050"/>
                  <a:gd name="connsiteY0" fmla="*/ 42591 h 64187"/>
                  <a:gd name="connsiteX1" fmla="*/ 3705 w 213050"/>
                  <a:gd name="connsiteY1" fmla="*/ 60482 h 64187"/>
                  <a:gd name="connsiteX2" fmla="*/ 12651 w 213050"/>
                  <a:gd name="connsiteY2" fmla="*/ 64187 h 64187"/>
                  <a:gd name="connsiteX3" fmla="*/ 21598 w 213050"/>
                  <a:gd name="connsiteY3" fmla="*/ 60481 h 64187"/>
                  <a:gd name="connsiteX4" fmla="*/ 106527 w 213050"/>
                  <a:gd name="connsiteY4" fmla="*/ 25304 h 64187"/>
                  <a:gd name="connsiteX5" fmla="*/ 191453 w 213050"/>
                  <a:gd name="connsiteY5" fmla="*/ 60481 h 64187"/>
                  <a:gd name="connsiteX6" fmla="*/ 209344 w 213050"/>
                  <a:gd name="connsiteY6" fmla="*/ 60482 h 64187"/>
                  <a:gd name="connsiteX7" fmla="*/ 209344 w 213050"/>
                  <a:gd name="connsiteY7" fmla="*/ 42591 h 64187"/>
                  <a:gd name="connsiteX8" fmla="*/ 106527 w 213050"/>
                  <a:gd name="connsiteY8" fmla="*/ 0 h 64187"/>
                  <a:gd name="connsiteX9" fmla="*/ 3705 w 213050"/>
                  <a:gd name="connsiteY9" fmla="*/ 42591 h 6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3050" h="64187">
                    <a:moveTo>
                      <a:pt x="3705" y="42591"/>
                    </a:moveTo>
                    <a:cubicBezTo>
                      <a:pt x="-1236" y="47532"/>
                      <a:pt x="-1234" y="55543"/>
                      <a:pt x="3705" y="60482"/>
                    </a:cubicBezTo>
                    <a:cubicBezTo>
                      <a:pt x="6176" y="62952"/>
                      <a:pt x="9414" y="64187"/>
                      <a:pt x="12651" y="64187"/>
                    </a:cubicBezTo>
                    <a:cubicBezTo>
                      <a:pt x="15888" y="64187"/>
                      <a:pt x="19127" y="62952"/>
                      <a:pt x="21598" y="60481"/>
                    </a:cubicBezTo>
                    <a:cubicBezTo>
                      <a:pt x="44284" y="37797"/>
                      <a:pt x="74444" y="25304"/>
                      <a:pt x="106527" y="25304"/>
                    </a:cubicBezTo>
                    <a:cubicBezTo>
                      <a:pt x="138609" y="25304"/>
                      <a:pt x="168769" y="37795"/>
                      <a:pt x="191453" y="60481"/>
                    </a:cubicBezTo>
                    <a:cubicBezTo>
                      <a:pt x="196392" y="65423"/>
                      <a:pt x="204403" y="65422"/>
                      <a:pt x="209344" y="60482"/>
                    </a:cubicBezTo>
                    <a:cubicBezTo>
                      <a:pt x="214285" y="55542"/>
                      <a:pt x="214285" y="47530"/>
                      <a:pt x="209344" y="42591"/>
                    </a:cubicBezTo>
                    <a:cubicBezTo>
                      <a:pt x="181882" y="15125"/>
                      <a:pt x="145367" y="0"/>
                      <a:pt x="106527" y="0"/>
                    </a:cubicBezTo>
                    <a:cubicBezTo>
                      <a:pt x="67685" y="0"/>
                      <a:pt x="31170" y="15127"/>
                      <a:pt x="3705" y="42591"/>
                    </a:cubicBezTo>
                    <a:close/>
                  </a:path>
                </a:pathLst>
              </a:custGeom>
              <a:grpFill/>
              <a:ln w="16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/>
              </a:p>
            </p:txBody>
          </p:sp>
          <p:sp>
            <p:nvSpPr>
              <p:cNvPr id="84" name="Freeform: Shape 31">
                <a:extLst>
                  <a:ext uri="{FF2B5EF4-FFF2-40B4-BE49-F238E27FC236}">
                    <a16:creationId xmlns:a16="http://schemas.microsoft.com/office/drawing/2014/main" id="{81CBE840-7103-4849-BBB1-A1C2214CC9EE}"/>
                  </a:ext>
                </a:extLst>
              </p:cNvPr>
              <p:cNvSpPr/>
              <p:nvPr/>
            </p:nvSpPr>
            <p:spPr>
              <a:xfrm>
                <a:off x="374789" y="668100"/>
                <a:ext cx="361251" cy="361268"/>
              </a:xfrm>
              <a:custGeom>
                <a:avLst/>
                <a:gdLst>
                  <a:gd name="connsiteX0" fmla="*/ 339654 w 361251"/>
                  <a:gd name="connsiteY0" fmla="*/ 3704 h 361268"/>
                  <a:gd name="connsiteX1" fmla="*/ 291014 w 361251"/>
                  <a:gd name="connsiteY1" fmla="*/ 52345 h 361268"/>
                  <a:gd name="connsiteX2" fmla="*/ 255073 w 361251"/>
                  <a:gd name="connsiteY2" fmla="*/ 41468 h 361268"/>
                  <a:gd name="connsiteX3" fmla="*/ 209315 w 361251"/>
                  <a:gd name="connsiteY3" fmla="*/ 60420 h 361268"/>
                  <a:gd name="connsiteX4" fmla="*/ 14231 w 361251"/>
                  <a:gd name="connsiteY4" fmla="*/ 255506 h 361268"/>
                  <a:gd name="connsiteX5" fmla="*/ 1712 w 361251"/>
                  <a:gd name="connsiteY5" fmla="*/ 298812 h 361268"/>
                  <a:gd name="connsiteX6" fmla="*/ 26117 w 361251"/>
                  <a:gd name="connsiteY6" fmla="*/ 335137 h 361268"/>
                  <a:gd name="connsiteX7" fmla="*/ 74337 w 361251"/>
                  <a:gd name="connsiteY7" fmla="*/ 361269 h 361268"/>
                  <a:gd name="connsiteX8" fmla="*/ 74342 w 361251"/>
                  <a:gd name="connsiteY8" fmla="*/ 361269 h 361268"/>
                  <a:gd name="connsiteX9" fmla="*/ 105744 w 361251"/>
                  <a:gd name="connsiteY9" fmla="*/ 347023 h 361268"/>
                  <a:gd name="connsiteX10" fmla="*/ 277040 w 361251"/>
                  <a:gd name="connsiteY10" fmla="*/ 175727 h 361268"/>
                  <a:gd name="connsiteX11" fmla="*/ 277057 w 361251"/>
                  <a:gd name="connsiteY11" fmla="*/ 175712 h 361268"/>
                  <a:gd name="connsiteX12" fmla="*/ 277072 w 361251"/>
                  <a:gd name="connsiteY12" fmla="*/ 175695 h 361268"/>
                  <a:gd name="connsiteX13" fmla="*/ 300828 w 361251"/>
                  <a:gd name="connsiteY13" fmla="*/ 151938 h 361268"/>
                  <a:gd name="connsiteX14" fmla="*/ 319783 w 361251"/>
                  <a:gd name="connsiteY14" fmla="*/ 106181 h 361268"/>
                  <a:gd name="connsiteX15" fmla="*/ 308905 w 361251"/>
                  <a:gd name="connsiteY15" fmla="*/ 70238 h 361268"/>
                  <a:gd name="connsiteX16" fmla="*/ 357546 w 361251"/>
                  <a:gd name="connsiteY16" fmla="*/ 21598 h 361268"/>
                  <a:gd name="connsiteX17" fmla="*/ 357546 w 361251"/>
                  <a:gd name="connsiteY17" fmla="*/ 3704 h 361268"/>
                  <a:gd name="connsiteX18" fmla="*/ 339654 w 361251"/>
                  <a:gd name="connsiteY18" fmla="*/ 3704 h 361268"/>
                  <a:gd name="connsiteX19" fmla="*/ 87854 w 361251"/>
                  <a:gd name="connsiteY19" fmla="*/ 329128 h 361268"/>
                  <a:gd name="connsiteX20" fmla="*/ 74344 w 361251"/>
                  <a:gd name="connsiteY20" fmla="*/ 335965 h 361268"/>
                  <a:gd name="connsiteX21" fmla="*/ 74342 w 361251"/>
                  <a:gd name="connsiteY21" fmla="*/ 335965 h 361268"/>
                  <a:gd name="connsiteX22" fmla="*/ 44010 w 361251"/>
                  <a:gd name="connsiteY22" fmla="*/ 317242 h 361268"/>
                  <a:gd name="connsiteX23" fmla="*/ 32124 w 361251"/>
                  <a:gd name="connsiteY23" fmla="*/ 273399 h 361268"/>
                  <a:gd name="connsiteX24" fmla="*/ 194487 w 361251"/>
                  <a:gd name="connsiteY24" fmla="*/ 111034 h 361268"/>
                  <a:gd name="connsiteX25" fmla="*/ 250218 w 361251"/>
                  <a:gd name="connsiteY25" fmla="*/ 166765 h 361268"/>
                  <a:gd name="connsiteX26" fmla="*/ 87854 w 361251"/>
                  <a:gd name="connsiteY26" fmla="*/ 329128 h 361268"/>
                  <a:gd name="connsiteX27" fmla="*/ 282937 w 361251"/>
                  <a:gd name="connsiteY27" fmla="*/ 134045 h 361268"/>
                  <a:gd name="connsiteX28" fmla="*/ 268111 w 361251"/>
                  <a:gd name="connsiteY28" fmla="*/ 148871 h 361268"/>
                  <a:gd name="connsiteX29" fmla="*/ 212380 w 361251"/>
                  <a:gd name="connsiteY29" fmla="*/ 93143 h 361268"/>
                  <a:gd name="connsiteX30" fmla="*/ 227207 w 361251"/>
                  <a:gd name="connsiteY30" fmla="*/ 78316 h 361268"/>
                  <a:gd name="connsiteX31" fmla="*/ 255073 w 361251"/>
                  <a:gd name="connsiteY31" fmla="*/ 66773 h 361268"/>
                  <a:gd name="connsiteX32" fmla="*/ 282939 w 361251"/>
                  <a:gd name="connsiteY32" fmla="*/ 78316 h 361268"/>
                  <a:gd name="connsiteX33" fmla="*/ 294481 w 361251"/>
                  <a:gd name="connsiteY33" fmla="*/ 106181 h 361268"/>
                  <a:gd name="connsiteX34" fmla="*/ 282937 w 361251"/>
                  <a:gd name="connsiteY34" fmla="*/ 134045 h 361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1251" h="361268">
                    <a:moveTo>
                      <a:pt x="339654" y="3704"/>
                    </a:moveTo>
                    <a:lnTo>
                      <a:pt x="291014" y="52345"/>
                    </a:lnTo>
                    <a:cubicBezTo>
                      <a:pt x="280464" y="45270"/>
                      <a:pt x="268060" y="41468"/>
                      <a:pt x="255073" y="41468"/>
                    </a:cubicBezTo>
                    <a:cubicBezTo>
                      <a:pt x="237787" y="41468"/>
                      <a:pt x="221537" y="48198"/>
                      <a:pt x="209315" y="60420"/>
                    </a:cubicBezTo>
                    <a:lnTo>
                      <a:pt x="14231" y="255506"/>
                    </a:lnTo>
                    <a:cubicBezTo>
                      <a:pt x="-1791" y="271528"/>
                      <a:pt x="-1420" y="287900"/>
                      <a:pt x="1712" y="298812"/>
                    </a:cubicBezTo>
                    <a:cubicBezTo>
                      <a:pt x="4985" y="310218"/>
                      <a:pt x="12741" y="321761"/>
                      <a:pt x="26117" y="335137"/>
                    </a:cubicBezTo>
                    <a:cubicBezTo>
                      <a:pt x="37335" y="346353"/>
                      <a:pt x="54538" y="361265"/>
                      <a:pt x="74337" y="361269"/>
                    </a:cubicBezTo>
                    <a:cubicBezTo>
                      <a:pt x="74339" y="361269"/>
                      <a:pt x="74341" y="361269"/>
                      <a:pt x="74342" y="361269"/>
                    </a:cubicBezTo>
                    <a:cubicBezTo>
                      <a:pt x="85726" y="361269"/>
                      <a:pt x="96291" y="356474"/>
                      <a:pt x="105744" y="347023"/>
                    </a:cubicBezTo>
                    <a:lnTo>
                      <a:pt x="277040" y="175727"/>
                    </a:lnTo>
                    <a:cubicBezTo>
                      <a:pt x="277045" y="175722"/>
                      <a:pt x="277050" y="175717"/>
                      <a:pt x="277057" y="175712"/>
                    </a:cubicBezTo>
                    <a:cubicBezTo>
                      <a:pt x="277063" y="175707"/>
                      <a:pt x="277067" y="175702"/>
                      <a:pt x="277072" y="175695"/>
                    </a:cubicBezTo>
                    <a:lnTo>
                      <a:pt x="300828" y="151938"/>
                    </a:lnTo>
                    <a:cubicBezTo>
                      <a:pt x="313052" y="139715"/>
                      <a:pt x="319783" y="123465"/>
                      <a:pt x="319783" y="106181"/>
                    </a:cubicBezTo>
                    <a:cubicBezTo>
                      <a:pt x="319783" y="93192"/>
                      <a:pt x="315982" y="80789"/>
                      <a:pt x="308905" y="70238"/>
                    </a:cubicBezTo>
                    <a:lnTo>
                      <a:pt x="357546" y="21598"/>
                    </a:lnTo>
                    <a:cubicBezTo>
                      <a:pt x="362487" y="16655"/>
                      <a:pt x="362487" y="8645"/>
                      <a:pt x="357546" y="3704"/>
                    </a:cubicBezTo>
                    <a:cubicBezTo>
                      <a:pt x="352605" y="-1235"/>
                      <a:pt x="344594" y="-1235"/>
                      <a:pt x="339654" y="3704"/>
                    </a:cubicBezTo>
                    <a:close/>
                    <a:moveTo>
                      <a:pt x="87854" y="329128"/>
                    </a:moveTo>
                    <a:cubicBezTo>
                      <a:pt x="83254" y="333730"/>
                      <a:pt x="78835" y="335965"/>
                      <a:pt x="74344" y="335965"/>
                    </a:cubicBezTo>
                    <a:cubicBezTo>
                      <a:pt x="74344" y="335965"/>
                      <a:pt x="74342" y="335965"/>
                      <a:pt x="74342" y="335965"/>
                    </a:cubicBezTo>
                    <a:cubicBezTo>
                      <a:pt x="66638" y="335963"/>
                      <a:pt x="56432" y="329666"/>
                      <a:pt x="44010" y="317242"/>
                    </a:cubicBezTo>
                    <a:cubicBezTo>
                      <a:pt x="18296" y="291530"/>
                      <a:pt x="24039" y="281485"/>
                      <a:pt x="32124" y="273399"/>
                    </a:cubicBezTo>
                    <a:lnTo>
                      <a:pt x="194487" y="111034"/>
                    </a:lnTo>
                    <a:lnTo>
                      <a:pt x="250218" y="166765"/>
                    </a:lnTo>
                    <a:lnTo>
                      <a:pt x="87854" y="329128"/>
                    </a:lnTo>
                    <a:close/>
                    <a:moveTo>
                      <a:pt x="282937" y="134045"/>
                    </a:moveTo>
                    <a:lnTo>
                      <a:pt x="268111" y="148871"/>
                    </a:lnTo>
                    <a:lnTo>
                      <a:pt x="212380" y="93143"/>
                    </a:lnTo>
                    <a:lnTo>
                      <a:pt x="227207" y="78316"/>
                    </a:lnTo>
                    <a:cubicBezTo>
                      <a:pt x="234651" y="70874"/>
                      <a:pt x="244546" y="66773"/>
                      <a:pt x="255073" y="66773"/>
                    </a:cubicBezTo>
                    <a:cubicBezTo>
                      <a:pt x="265599" y="66773"/>
                      <a:pt x="275494" y="70872"/>
                      <a:pt x="282939" y="78316"/>
                    </a:cubicBezTo>
                    <a:cubicBezTo>
                      <a:pt x="290381" y="85759"/>
                      <a:pt x="294481" y="95655"/>
                      <a:pt x="294481" y="106181"/>
                    </a:cubicBezTo>
                    <a:cubicBezTo>
                      <a:pt x="294479" y="116705"/>
                      <a:pt x="290380" y="126603"/>
                      <a:pt x="282937" y="134045"/>
                    </a:cubicBezTo>
                    <a:close/>
                  </a:path>
                </a:pathLst>
              </a:custGeom>
              <a:grpFill/>
              <a:ln w="16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/>
              </a:p>
            </p:txBody>
          </p:sp>
          <p:sp>
            <p:nvSpPr>
              <p:cNvPr id="85" name="Freeform: Shape 32">
                <a:extLst>
                  <a:ext uri="{FF2B5EF4-FFF2-40B4-BE49-F238E27FC236}">
                    <a16:creationId xmlns:a16="http://schemas.microsoft.com/office/drawing/2014/main" id="{4D1E1369-5216-4005-9AC6-F4F4F64AB1B3}"/>
                  </a:ext>
                </a:extLst>
              </p:cNvPr>
              <p:cNvSpPr/>
              <p:nvPr/>
            </p:nvSpPr>
            <p:spPr>
              <a:xfrm>
                <a:off x="716036" y="295052"/>
                <a:ext cx="391328" cy="393053"/>
              </a:xfrm>
              <a:custGeom>
                <a:avLst/>
                <a:gdLst>
                  <a:gd name="connsiteX0" fmla="*/ 380402 w 391328"/>
                  <a:gd name="connsiteY0" fmla="*/ 209302 h 393053"/>
                  <a:gd name="connsiteX1" fmla="*/ 366142 w 391328"/>
                  <a:gd name="connsiteY1" fmla="*/ 220110 h 393053"/>
                  <a:gd name="connsiteX2" fmla="*/ 196528 w 391328"/>
                  <a:gd name="connsiteY2" fmla="*/ 367750 h 393053"/>
                  <a:gd name="connsiteX3" fmla="*/ 25305 w 391328"/>
                  <a:gd name="connsiteY3" fmla="*/ 196527 h 393053"/>
                  <a:gd name="connsiteX4" fmla="*/ 196527 w 391328"/>
                  <a:gd name="connsiteY4" fmla="*/ 25304 h 393053"/>
                  <a:gd name="connsiteX5" fmla="*/ 366140 w 391328"/>
                  <a:gd name="connsiteY5" fmla="*/ 172945 h 393053"/>
                  <a:gd name="connsiteX6" fmla="*/ 380400 w 391328"/>
                  <a:gd name="connsiteY6" fmla="*/ 183753 h 393053"/>
                  <a:gd name="connsiteX7" fmla="*/ 391210 w 391328"/>
                  <a:gd name="connsiteY7" fmla="*/ 169496 h 393053"/>
                  <a:gd name="connsiteX8" fmla="*/ 326191 w 391328"/>
                  <a:gd name="connsiteY8" fmla="*/ 48841 h 393053"/>
                  <a:gd name="connsiteX9" fmla="*/ 196527 w 391328"/>
                  <a:gd name="connsiteY9" fmla="*/ 0 h 393053"/>
                  <a:gd name="connsiteX10" fmla="*/ 0 w 391328"/>
                  <a:gd name="connsiteY10" fmla="*/ 196527 h 393053"/>
                  <a:gd name="connsiteX11" fmla="*/ 196527 w 391328"/>
                  <a:gd name="connsiteY11" fmla="*/ 393053 h 393053"/>
                  <a:gd name="connsiteX12" fmla="*/ 326189 w 391328"/>
                  <a:gd name="connsiteY12" fmla="*/ 344214 h 393053"/>
                  <a:gd name="connsiteX13" fmla="*/ 391208 w 391328"/>
                  <a:gd name="connsiteY13" fmla="*/ 223559 h 393053"/>
                  <a:gd name="connsiteX14" fmla="*/ 380402 w 391328"/>
                  <a:gd name="connsiteY14" fmla="*/ 209302 h 393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1328" h="393053">
                    <a:moveTo>
                      <a:pt x="380402" y="209302"/>
                    </a:moveTo>
                    <a:cubicBezTo>
                      <a:pt x="373478" y="208349"/>
                      <a:pt x="367095" y="213187"/>
                      <a:pt x="366142" y="220110"/>
                    </a:cubicBezTo>
                    <a:cubicBezTo>
                      <a:pt x="354556" y="304280"/>
                      <a:pt x="281638" y="367750"/>
                      <a:pt x="196528" y="367750"/>
                    </a:cubicBezTo>
                    <a:cubicBezTo>
                      <a:pt x="102115" y="367750"/>
                      <a:pt x="25305" y="290940"/>
                      <a:pt x="25305" y="196527"/>
                    </a:cubicBezTo>
                    <a:cubicBezTo>
                      <a:pt x="25305" y="102114"/>
                      <a:pt x="102114" y="25304"/>
                      <a:pt x="196527" y="25304"/>
                    </a:cubicBezTo>
                    <a:cubicBezTo>
                      <a:pt x="281638" y="25304"/>
                      <a:pt x="354556" y="88777"/>
                      <a:pt x="366140" y="172945"/>
                    </a:cubicBezTo>
                    <a:cubicBezTo>
                      <a:pt x="367093" y="179868"/>
                      <a:pt x="373482" y="184717"/>
                      <a:pt x="380400" y="183753"/>
                    </a:cubicBezTo>
                    <a:cubicBezTo>
                      <a:pt x="387323" y="182802"/>
                      <a:pt x="392161" y="176417"/>
                      <a:pt x="391210" y="169496"/>
                    </a:cubicBezTo>
                    <a:cubicBezTo>
                      <a:pt x="384794" y="122891"/>
                      <a:pt x="361704" y="80042"/>
                      <a:pt x="326191" y="48841"/>
                    </a:cubicBezTo>
                    <a:cubicBezTo>
                      <a:pt x="290344" y="17345"/>
                      <a:pt x="244295" y="0"/>
                      <a:pt x="196527" y="0"/>
                    </a:cubicBezTo>
                    <a:cubicBezTo>
                      <a:pt x="88161" y="0"/>
                      <a:pt x="0" y="88161"/>
                      <a:pt x="0" y="196527"/>
                    </a:cubicBezTo>
                    <a:cubicBezTo>
                      <a:pt x="0" y="304892"/>
                      <a:pt x="88161" y="393053"/>
                      <a:pt x="196527" y="393053"/>
                    </a:cubicBezTo>
                    <a:cubicBezTo>
                      <a:pt x="244295" y="393053"/>
                      <a:pt x="290342" y="375709"/>
                      <a:pt x="326189" y="344214"/>
                    </a:cubicBezTo>
                    <a:cubicBezTo>
                      <a:pt x="361702" y="313011"/>
                      <a:pt x="384793" y="270164"/>
                      <a:pt x="391208" y="223559"/>
                    </a:cubicBezTo>
                    <a:cubicBezTo>
                      <a:pt x="392161" y="216636"/>
                      <a:pt x="387323" y="210253"/>
                      <a:pt x="380402" y="209302"/>
                    </a:cubicBezTo>
                    <a:close/>
                  </a:path>
                </a:pathLst>
              </a:custGeom>
              <a:grpFill/>
              <a:ln w="16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1050" dirty="0"/>
              </a:p>
            </p:txBody>
          </p:sp>
        </p:grpSp>
      </p:grpSp>
      <p:sp>
        <p:nvSpPr>
          <p:cNvPr id="86" name="Title 1">
            <a:extLst>
              <a:ext uri="{FF2B5EF4-FFF2-40B4-BE49-F238E27FC236}">
                <a16:creationId xmlns:a16="http://schemas.microsoft.com/office/drawing/2014/main" id="{F8F4C50A-88E5-4146-9764-AF2A017A9168}"/>
              </a:ext>
            </a:extLst>
          </p:cNvPr>
          <p:cNvSpPr txBox="1">
            <a:spLocks/>
          </p:cNvSpPr>
          <p:nvPr/>
        </p:nvSpPr>
        <p:spPr>
          <a:xfrm>
            <a:off x="2350545" y="708643"/>
            <a:ext cx="6374018" cy="6481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accent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</a:rPr>
              <a:t>Green Loan – </a:t>
            </a:r>
            <a:r>
              <a:rPr lang="en-US" sz="2800" dirty="0" err="1" smtClean="0">
                <a:solidFill>
                  <a:srgbClr val="0070C0"/>
                </a:solidFill>
              </a:rPr>
              <a:t>Zelen</a:t>
            </a:r>
            <a:r>
              <a:rPr lang="sk-SK" sz="2800" dirty="0">
                <a:solidFill>
                  <a:srgbClr val="0070C0"/>
                </a:solidFill>
              </a:rPr>
              <a:t>ý</a:t>
            </a:r>
            <a:r>
              <a:rPr lang="sk-SK" sz="2800" dirty="0" smtClean="0">
                <a:solidFill>
                  <a:srgbClr val="0070C0"/>
                </a:solidFill>
              </a:rPr>
              <a:t> úver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4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Wide&quot;,&quot;HeaderHeight&quot;:10.609756097560974,&quot;FooterHeight&quot;:9.0,&quot;SideMargin&quot;:5.5,&quot;TopMargin&quot;:1.2000000000000002,&quot;BottomMargin&quot;:1.6,&quot;IntervalMargin&quot;:3.5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14FA0"/>
      </a:accent1>
      <a:accent2>
        <a:srgbClr val="B6B6B6"/>
      </a:accent2>
      <a:accent3>
        <a:srgbClr val="DCDCDC"/>
      </a:accent3>
      <a:accent4>
        <a:srgbClr val="F7D54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905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11606</TotalTime>
  <Words>1612</Words>
  <Application>Microsoft Office PowerPoint</Application>
  <PresentationFormat>On-screen Show (4:3)</PresentationFormat>
  <Paragraphs>247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Times New Roman</vt:lpstr>
      <vt:lpstr>MS PGothic</vt:lpstr>
      <vt:lpstr>Open Sans Extrabold</vt:lpstr>
      <vt:lpstr>Arial</vt:lpstr>
      <vt:lpstr>Roboto</vt:lpstr>
      <vt:lpstr>Calibri Light</vt:lpstr>
      <vt:lpstr>Calibri</vt:lpstr>
      <vt:lpstr>Futura Md BT</vt:lpstr>
      <vt:lpstr>Open Sans</vt:lpstr>
      <vt:lpstr>Wingdings</vt:lpstr>
      <vt:lpstr>Futura Lt BT</vt:lpstr>
      <vt:lpstr>Office Theme</vt:lpstr>
      <vt:lpstr>1_Office Theme</vt:lpstr>
      <vt:lpstr>PowerPoint Presentation</vt:lpstr>
      <vt:lpstr>NAŠE PRIORITY</vt:lpstr>
      <vt:lpstr>EIB v českej republike</vt:lpstr>
      <vt:lpstr>EIB financovanie pre mestá</vt:lpstr>
      <vt:lpstr>Projekty podporené EIB v Českej Republike</vt:lpstr>
      <vt:lpstr>PowerPoint Presentation</vt:lpstr>
      <vt:lpstr>EIB rámcové úvery</vt:lpstr>
      <vt:lpstr>MECHANIZMUS SPRAVODLIVEJ TRANSFORMÁCIE – III. PILIER </vt:lpstr>
      <vt:lpstr>PowerPoint Presentation</vt:lpstr>
      <vt:lpstr>EIB ÚVER PRE mestá INDIkatívne kľúčové podmienky* 1/2</vt:lpstr>
      <vt:lpstr>EIB ÚVER PRE mestá INDIkatívne kľúčové podmienky* 2/2</vt:lpstr>
      <vt:lpstr>POŽIADAVKY NA PROJEKT</vt:lpstr>
      <vt:lpstr>EIB PROJEKTOVÝ CYKLUS</vt:lpstr>
      <vt:lpstr>Sprostredkované financovanie a poradenstvo pre menšie obce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Terence Fernandes</dc:creator>
  <cp:lastModifiedBy>BINET Nathalie</cp:lastModifiedBy>
  <cp:revision>813</cp:revision>
  <cp:lastPrinted>2022-03-03T14:36:10Z</cp:lastPrinted>
  <dcterms:created xsi:type="dcterms:W3CDTF">2019-08-26T07:12:15Z</dcterms:created>
  <dcterms:modified xsi:type="dcterms:W3CDTF">2022-03-07T12:34:03Z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b5154d6-21c1-415b-b061-7427a4708b37_Enabled">
    <vt:lpwstr>true</vt:lpwstr>
  </property>
  <property fmtid="{D5CDD505-2E9C-101B-9397-08002B2CF9AE}" pid="3" name="MSIP_Label_9b5154d6-21c1-415b-b061-7427a4708b37_SetDate">
    <vt:lpwstr>2022-03-07T12:33:52Z</vt:lpwstr>
  </property>
  <property fmtid="{D5CDD505-2E9C-101B-9397-08002B2CF9AE}" pid="4" name="MSIP_Label_9b5154d6-21c1-415b-b061-7427a4708b37_Method">
    <vt:lpwstr>Privileged</vt:lpwstr>
  </property>
  <property fmtid="{D5CDD505-2E9C-101B-9397-08002B2CF9AE}" pid="5" name="MSIP_Label_9b5154d6-21c1-415b-b061-7427a4708b37_Name">
    <vt:lpwstr>Default Corporate Use</vt:lpwstr>
  </property>
  <property fmtid="{D5CDD505-2E9C-101B-9397-08002B2CF9AE}" pid="6" name="MSIP_Label_9b5154d6-21c1-415b-b061-7427a4708b37_SiteId">
    <vt:lpwstr>0b96d5d2-d153-4370-a2c7-8a926f24c8a1</vt:lpwstr>
  </property>
  <property fmtid="{D5CDD505-2E9C-101B-9397-08002B2CF9AE}" pid="7" name="MSIP_Label_9b5154d6-21c1-415b-b061-7427a4708b37_ActionId">
    <vt:lpwstr>92224953-fcba-440a-98d3-26d3758310ae</vt:lpwstr>
  </property>
  <property fmtid="{D5CDD505-2E9C-101B-9397-08002B2CF9AE}" pid="8" name="MSIP_Label_9b5154d6-21c1-415b-b061-7427a4708b37_ContentBits">
    <vt:lpwstr>1</vt:lpwstr>
  </property>
</Properties>
</file>