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6" r:id="rId2"/>
  </p:sldIdLst>
  <p:sldSz cx="6300788" cy="5400675"/>
  <p:notesSz cx="6858000" cy="9144000"/>
  <p:defaultTextStyle>
    <a:defPPr>
      <a:defRPr lang="cs-CZ"/>
    </a:defPPr>
    <a:lvl1pPr marL="0" algn="l" defTabSz="466527" rtl="0" eaLnBrk="1" latinLnBrk="0" hangingPunct="1">
      <a:defRPr sz="918" kern="1200">
        <a:solidFill>
          <a:schemeClr val="tx1"/>
        </a:solidFill>
        <a:latin typeface="+mn-lt"/>
        <a:ea typeface="+mn-ea"/>
        <a:cs typeface="+mn-cs"/>
      </a:defRPr>
    </a:lvl1pPr>
    <a:lvl2pPr marL="233263" algn="l" defTabSz="466527" rtl="0" eaLnBrk="1" latinLnBrk="0" hangingPunct="1">
      <a:defRPr sz="918" kern="1200">
        <a:solidFill>
          <a:schemeClr val="tx1"/>
        </a:solidFill>
        <a:latin typeface="+mn-lt"/>
        <a:ea typeface="+mn-ea"/>
        <a:cs typeface="+mn-cs"/>
      </a:defRPr>
    </a:lvl2pPr>
    <a:lvl3pPr marL="466527" algn="l" defTabSz="466527" rtl="0" eaLnBrk="1" latinLnBrk="0" hangingPunct="1">
      <a:defRPr sz="918" kern="1200">
        <a:solidFill>
          <a:schemeClr val="tx1"/>
        </a:solidFill>
        <a:latin typeface="+mn-lt"/>
        <a:ea typeface="+mn-ea"/>
        <a:cs typeface="+mn-cs"/>
      </a:defRPr>
    </a:lvl3pPr>
    <a:lvl4pPr marL="699790" algn="l" defTabSz="466527" rtl="0" eaLnBrk="1" latinLnBrk="0" hangingPunct="1">
      <a:defRPr sz="918" kern="1200">
        <a:solidFill>
          <a:schemeClr val="tx1"/>
        </a:solidFill>
        <a:latin typeface="+mn-lt"/>
        <a:ea typeface="+mn-ea"/>
        <a:cs typeface="+mn-cs"/>
      </a:defRPr>
    </a:lvl4pPr>
    <a:lvl5pPr marL="933054" algn="l" defTabSz="466527" rtl="0" eaLnBrk="1" latinLnBrk="0" hangingPunct="1">
      <a:defRPr sz="918" kern="1200">
        <a:solidFill>
          <a:schemeClr val="tx1"/>
        </a:solidFill>
        <a:latin typeface="+mn-lt"/>
        <a:ea typeface="+mn-ea"/>
        <a:cs typeface="+mn-cs"/>
      </a:defRPr>
    </a:lvl5pPr>
    <a:lvl6pPr marL="1166317" algn="l" defTabSz="466527" rtl="0" eaLnBrk="1" latinLnBrk="0" hangingPunct="1">
      <a:defRPr sz="918" kern="1200">
        <a:solidFill>
          <a:schemeClr val="tx1"/>
        </a:solidFill>
        <a:latin typeface="+mn-lt"/>
        <a:ea typeface="+mn-ea"/>
        <a:cs typeface="+mn-cs"/>
      </a:defRPr>
    </a:lvl6pPr>
    <a:lvl7pPr marL="1399581" algn="l" defTabSz="466527" rtl="0" eaLnBrk="1" latinLnBrk="0" hangingPunct="1">
      <a:defRPr sz="918" kern="1200">
        <a:solidFill>
          <a:schemeClr val="tx1"/>
        </a:solidFill>
        <a:latin typeface="+mn-lt"/>
        <a:ea typeface="+mn-ea"/>
        <a:cs typeface="+mn-cs"/>
      </a:defRPr>
    </a:lvl7pPr>
    <a:lvl8pPr marL="1632844" algn="l" defTabSz="466527" rtl="0" eaLnBrk="1" latinLnBrk="0" hangingPunct="1">
      <a:defRPr sz="918" kern="1200">
        <a:solidFill>
          <a:schemeClr val="tx1"/>
        </a:solidFill>
        <a:latin typeface="+mn-lt"/>
        <a:ea typeface="+mn-ea"/>
        <a:cs typeface="+mn-cs"/>
      </a:defRPr>
    </a:lvl8pPr>
    <a:lvl9pPr marL="1866108" algn="l" defTabSz="466527" rtl="0" eaLnBrk="1" latinLnBrk="0" hangingPunct="1">
      <a:defRPr sz="91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E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89" autoAdjust="0"/>
    <p:restoredTop sz="93979" autoAdjust="0"/>
  </p:normalViewPr>
  <p:slideViewPr>
    <p:cSldViewPr snapToGrid="0">
      <p:cViewPr varScale="1">
        <p:scale>
          <a:sx n="78" d="100"/>
          <a:sy n="78" d="100"/>
        </p:scale>
        <p:origin x="1640" y="44"/>
      </p:cViewPr>
      <p:guideLst/>
    </p:cSldViewPr>
  </p:slideViewPr>
  <p:notesTextViewPr>
    <p:cViewPr>
      <p:scale>
        <a:sx n="1" d="1"/>
        <a:sy n="1" d="1"/>
      </p:scale>
      <p:origin x="0" y="-516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83E9F1-1C4F-4F53-BD44-C30C6CDCFE52}" type="datetimeFigureOut">
              <a:rPr lang="cs-CZ" smtClean="0"/>
              <a:t>09.11.2021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628775" y="1143000"/>
            <a:ext cx="36004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7DCDD3-EF96-48D1-A199-8B92B0C076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90359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baseline="0" dirty="0" smtClean="0"/>
              <a:t>Vážení představitelé obcí,</a:t>
            </a:r>
          </a:p>
          <a:p>
            <a:endParaRPr lang="cs-CZ" baseline="0" dirty="0" smtClean="0"/>
          </a:p>
          <a:p>
            <a:r>
              <a:rPr lang="cs-CZ" baseline="0" dirty="0" smtClean="0"/>
              <a:t>zveme Vás na online workshop o faktorech a rozdílech ve zdraví obyvatel v regionech ČR.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baseline="0" dirty="0" smtClean="0"/>
              <a:t>Připravili jsme pro Vaše potřeby jednoduché online mapové výstupy, které představují nerovnosti ve zdraví a jejich příčiny.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baseline="0" dirty="0" smtClean="0"/>
              <a:t>Představíme Vám nově vytvořený Index zdraví, který shrnuje do jediné hodnoty faktory ovlivňují zdraví obyvatel v regionech.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baseline="0" dirty="0" smtClean="0"/>
              <a:t>Jednoduchým způsobem zjistíte hlavní příčiny nerovností ve zdraví ve Vašem regionu.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baseline="0" dirty="0" smtClean="0"/>
              <a:t>Vše je prezentováno formou interaktivních map. Více o projektu a jeho výstupech se dozvíte na webu: https://health-insights.eu/</a:t>
            </a:r>
          </a:p>
          <a:p>
            <a:endParaRPr lang="cs-CZ" baseline="0" dirty="0" smtClean="0"/>
          </a:p>
          <a:p>
            <a:r>
              <a:rPr lang="cs-CZ" baseline="0" dirty="0" smtClean="0"/>
              <a:t>Workshop se koná 07.12.2021 od 10:00 přes platformu ZOOM (bez potřeby </a:t>
            </a:r>
            <a:r>
              <a:rPr lang="cs-CZ" baseline="0" dirty="0" smtClean="0"/>
              <a:t>instalace). </a:t>
            </a:r>
          </a:p>
          <a:p>
            <a:endParaRPr lang="cs-CZ" baseline="0" dirty="0" smtClean="0"/>
          </a:p>
          <a:p>
            <a:r>
              <a:rPr lang="cs-CZ" baseline="0" dirty="0" smtClean="0"/>
              <a:t>Na </a:t>
            </a:r>
            <a:r>
              <a:rPr lang="cs-CZ" baseline="0" dirty="0" smtClean="0"/>
              <a:t>cca hodinový workshop se přihlásíte kliknutím na tento </a:t>
            </a:r>
            <a:r>
              <a:rPr lang="cs-CZ" baseline="0" dirty="0" smtClean="0"/>
              <a:t>odkaz, </a:t>
            </a:r>
            <a:r>
              <a:rPr lang="cs-CZ" baseline="0" dirty="0" smtClean="0"/>
              <a:t>kde vyplníte pouze jméno a e-mail. Po přihlášení Vám pošleme přímý odkaz na workshop. </a:t>
            </a:r>
          </a:p>
          <a:p>
            <a:endParaRPr lang="cs-CZ" baseline="0" dirty="0" smtClean="0"/>
          </a:p>
          <a:p>
            <a:endParaRPr lang="cs-CZ" baseline="0" dirty="0" smtClean="0"/>
          </a:p>
          <a:p>
            <a:endParaRPr lang="cs-CZ" baseline="0" dirty="0" smtClean="0"/>
          </a:p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7DCDD3-EF96-48D1-A199-8B92B0C07695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3780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2559" y="883861"/>
            <a:ext cx="5355670" cy="1880235"/>
          </a:xfrm>
        </p:spPr>
        <p:txBody>
          <a:bodyPr anchor="b"/>
          <a:lstStyle>
            <a:lvl1pPr algn="ctr">
              <a:defRPr sz="4135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7599" y="2836605"/>
            <a:ext cx="4725591" cy="1303913"/>
          </a:xfrm>
        </p:spPr>
        <p:txBody>
          <a:bodyPr/>
          <a:lstStyle>
            <a:lvl1pPr marL="0" indent="0" algn="ctr">
              <a:buNone/>
              <a:defRPr sz="1654"/>
            </a:lvl1pPr>
            <a:lvl2pPr marL="315057" indent="0" algn="ctr">
              <a:buNone/>
              <a:defRPr sz="1378"/>
            </a:lvl2pPr>
            <a:lvl3pPr marL="630113" indent="0" algn="ctr">
              <a:buNone/>
              <a:defRPr sz="1240"/>
            </a:lvl3pPr>
            <a:lvl4pPr marL="945170" indent="0" algn="ctr">
              <a:buNone/>
              <a:defRPr sz="1103"/>
            </a:lvl4pPr>
            <a:lvl5pPr marL="1260226" indent="0" algn="ctr">
              <a:buNone/>
              <a:defRPr sz="1103"/>
            </a:lvl5pPr>
            <a:lvl6pPr marL="1575283" indent="0" algn="ctr">
              <a:buNone/>
              <a:defRPr sz="1103"/>
            </a:lvl6pPr>
            <a:lvl7pPr marL="1890339" indent="0" algn="ctr">
              <a:buNone/>
              <a:defRPr sz="1103"/>
            </a:lvl7pPr>
            <a:lvl8pPr marL="2205396" indent="0" algn="ctr">
              <a:buNone/>
              <a:defRPr sz="1103"/>
            </a:lvl8pPr>
            <a:lvl9pPr marL="2520452" indent="0" algn="ctr">
              <a:buNone/>
              <a:defRPr sz="1103"/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25645-D30C-4963-931F-5BF2CCF2D512}" type="datetimeFigureOut">
              <a:rPr lang="cs-CZ" smtClean="0"/>
              <a:t>09.11.2021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24784-7C42-4C35-BE18-916D8C5A780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5266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25645-D30C-4963-931F-5BF2CCF2D512}" type="datetimeFigureOut">
              <a:rPr lang="cs-CZ" smtClean="0"/>
              <a:t>09.11.2021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24784-7C42-4C35-BE18-916D8C5A780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5139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509002" y="287536"/>
            <a:ext cx="1358607" cy="4576822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3180" y="287536"/>
            <a:ext cx="3997062" cy="4576822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25645-D30C-4963-931F-5BF2CCF2D512}" type="datetimeFigureOut">
              <a:rPr lang="cs-CZ" smtClean="0"/>
              <a:t>09.11.2021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24784-7C42-4C35-BE18-916D8C5A780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7936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25645-D30C-4963-931F-5BF2CCF2D512}" type="datetimeFigureOut">
              <a:rPr lang="cs-CZ" smtClean="0"/>
              <a:t>09.11.2021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24784-7C42-4C35-BE18-916D8C5A780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3448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898" y="1346420"/>
            <a:ext cx="5434430" cy="2246530"/>
          </a:xfrm>
        </p:spPr>
        <p:txBody>
          <a:bodyPr anchor="b"/>
          <a:lstStyle>
            <a:lvl1pPr>
              <a:defRPr sz="4135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9898" y="3614203"/>
            <a:ext cx="5434430" cy="1181397"/>
          </a:xfrm>
        </p:spPr>
        <p:txBody>
          <a:bodyPr/>
          <a:lstStyle>
            <a:lvl1pPr marL="0" indent="0">
              <a:buNone/>
              <a:defRPr sz="1654">
                <a:solidFill>
                  <a:schemeClr val="tx1"/>
                </a:solidFill>
              </a:defRPr>
            </a:lvl1pPr>
            <a:lvl2pPr marL="315057" indent="0">
              <a:buNone/>
              <a:defRPr sz="1378">
                <a:solidFill>
                  <a:schemeClr val="tx1">
                    <a:tint val="75000"/>
                  </a:schemeClr>
                </a:solidFill>
              </a:defRPr>
            </a:lvl2pPr>
            <a:lvl3pPr marL="630113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3pPr>
            <a:lvl4pPr marL="945170" indent="0">
              <a:buNone/>
              <a:defRPr sz="1103">
                <a:solidFill>
                  <a:schemeClr val="tx1">
                    <a:tint val="75000"/>
                  </a:schemeClr>
                </a:solidFill>
              </a:defRPr>
            </a:lvl4pPr>
            <a:lvl5pPr marL="1260226" indent="0">
              <a:buNone/>
              <a:defRPr sz="1103">
                <a:solidFill>
                  <a:schemeClr val="tx1">
                    <a:tint val="75000"/>
                  </a:schemeClr>
                </a:solidFill>
              </a:defRPr>
            </a:lvl5pPr>
            <a:lvl6pPr marL="1575283" indent="0">
              <a:buNone/>
              <a:defRPr sz="1103">
                <a:solidFill>
                  <a:schemeClr val="tx1">
                    <a:tint val="75000"/>
                  </a:schemeClr>
                </a:solidFill>
              </a:defRPr>
            </a:lvl6pPr>
            <a:lvl7pPr marL="1890339" indent="0">
              <a:buNone/>
              <a:defRPr sz="1103">
                <a:solidFill>
                  <a:schemeClr val="tx1">
                    <a:tint val="75000"/>
                  </a:schemeClr>
                </a:solidFill>
              </a:defRPr>
            </a:lvl7pPr>
            <a:lvl8pPr marL="2205396" indent="0">
              <a:buNone/>
              <a:defRPr sz="1103">
                <a:solidFill>
                  <a:schemeClr val="tx1">
                    <a:tint val="75000"/>
                  </a:schemeClr>
                </a:solidFill>
              </a:defRPr>
            </a:lvl8pPr>
            <a:lvl9pPr marL="2520452" indent="0">
              <a:buNone/>
              <a:defRPr sz="110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25645-D30C-4963-931F-5BF2CCF2D512}" type="datetimeFigureOut">
              <a:rPr lang="cs-CZ" smtClean="0"/>
              <a:t>09.11.2021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24784-7C42-4C35-BE18-916D8C5A780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7591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3179" y="1437680"/>
            <a:ext cx="2677835" cy="3426679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89774" y="1437680"/>
            <a:ext cx="2677835" cy="3426679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25645-D30C-4963-931F-5BF2CCF2D512}" type="datetimeFigureOut">
              <a:rPr lang="cs-CZ" smtClean="0"/>
              <a:t>09.11.2021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24784-7C42-4C35-BE18-916D8C5A780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3744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4000" y="287537"/>
            <a:ext cx="5434430" cy="1043881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4001" y="1323916"/>
            <a:ext cx="2665528" cy="648831"/>
          </a:xfrm>
        </p:spPr>
        <p:txBody>
          <a:bodyPr anchor="b"/>
          <a:lstStyle>
            <a:lvl1pPr marL="0" indent="0">
              <a:buNone/>
              <a:defRPr sz="1654" b="1"/>
            </a:lvl1pPr>
            <a:lvl2pPr marL="315057" indent="0">
              <a:buNone/>
              <a:defRPr sz="1378" b="1"/>
            </a:lvl2pPr>
            <a:lvl3pPr marL="630113" indent="0">
              <a:buNone/>
              <a:defRPr sz="1240" b="1"/>
            </a:lvl3pPr>
            <a:lvl4pPr marL="945170" indent="0">
              <a:buNone/>
              <a:defRPr sz="1103" b="1"/>
            </a:lvl4pPr>
            <a:lvl5pPr marL="1260226" indent="0">
              <a:buNone/>
              <a:defRPr sz="1103" b="1"/>
            </a:lvl5pPr>
            <a:lvl6pPr marL="1575283" indent="0">
              <a:buNone/>
              <a:defRPr sz="1103" b="1"/>
            </a:lvl6pPr>
            <a:lvl7pPr marL="1890339" indent="0">
              <a:buNone/>
              <a:defRPr sz="1103" b="1"/>
            </a:lvl7pPr>
            <a:lvl8pPr marL="2205396" indent="0">
              <a:buNone/>
              <a:defRPr sz="1103" b="1"/>
            </a:lvl8pPr>
            <a:lvl9pPr marL="2520452" indent="0">
              <a:buNone/>
              <a:defRPr sz="1103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4001" y="1972747"/>
            <a:ext cx="2665528" cy="2901613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89774" y="1323916"/>
            <a:ext cx="2678656" cy="648831"/>
          </a:xfrm>
        </p:spPr>
        <p:txBody>
          <a:bodyPr anchor="b"/>
          <a:lstStyle>
            <a:lvl1pPr marL="0" indent="0">
              <a:buNone/>
              <a:defRPr sz="1654" b="1"/>
            </a:lvl1pPr>
            <a:lvl2pPr marL="315057" indent="0">
              <a:buNone/>
              <a:defRPr sz="1378" b="1"/>
            </a:lvl2pPr>
            <a:lvl3pPr marL="630113" indent="0">
              <a:buNone/>
              <a:defRPr sz="1240" b="1"/>
            </a:lvl3pPr>
            <a:lvl4pPr marL="945170" indent="0">
              <a:buNone/>
              <a:defRPr sz="1103" b="1"/>
            </a:lvl4pPr>
            <a:lvl5pPr marL="1260226" indent="0">
              <a:buNone/>
              <a:defRPr sz="1103" b="1"/>
            </a:lvl5pPr>
            <a:lvl6pPr marL="1575283" indent="0">
              <a:buNone/>
              <a:defRPr sz="1103" b="1"/>
            </a:lvl6pPr>
            <a:lvl7pPr marL="1890339" indent="0">
              <a:buNone/>
              <a:defRPr sz="1103" b="1"/>
            </a:lvl7pPr>
            <a:lvl8pPr marL="2205396" indent="0">
              <a:buNone/>
              <a:defRPr sz="1103" b="1"/>
            </a:lvl8pPr>
            <a:lvl9pPr marL="2520452" indent="0">
              <a:buNone/>
              <a:defRPr sz="1103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189774" y="1972747"/>
            <a:ext cx="2678656" cy="2901613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25645-D30C-4963-931F-5BF2CCF2D512}" type="datetimeFigureOut">
              <a:rPr lang="cs-CZ" smtClean="0"/>
              <a:t>09.11.2021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24784-7C42-4C35-BE18-916D8C5A780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9621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25645-D30C-4963-931F-5BF2CCF2D512}" type="datetimeFigureOut">
              <a:rPr lang="cs-CZ" smtClean="0"/>
              <a:t>09.11.2021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24784-7C42-4C35-BE18-916D8C5A780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8679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25645-D30C-4963-931F-5BF2CCF2D512}" type="datetimeFigureOut">
              <a:rPr lang="cs-CZ" smtClean="0"/>
              <a:t>09.11.2021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24784-7C42-4C35-BE18-916D8C5A780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3911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4000" y="360045"/>
            <a:ext cx="2032168" cy="1260158"/>
          </a:xfrm>
        </p:spPr>
        <p:txBody>
          <a:bodyPr anchor="b"/>
          <a:lstStyle>
            <a:lvl1pPr>
              <a:defRPr sz="2205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8656" y="777598"/>
            <a:ext cx="3189774" cy="3837980"/>
          </a:xfrm>
        </p:spPr>
        <p:txBody>
          <a:bodyPr/>
          <a:lstStyle>
            <a:lvl1pPr>
              <a:defRPr sz="2205"/>
            </a:lvl1pPr>
            <a:lvl2pPr>
              <a:defRPr sz="1929"/>
            </a:lvl2pPr>
            <a:lvl3pPr>
              <a:defRPr sz="1654"/>
            </a:lvl3pPr>
            <a:lvl4pPr>
              <a:defRPr sz="1378"/>
            </a:lvl4pPr>
            <a:lvl5pPr>
              <a:defRPr sz="1378"/>
            </a:lvl5pPr>
            <a:lvl6pPr>
              <a:defRPr sz="1378"/>
            </a:lvl6pPr>
            <a:lvl7pPr>
              <a:defRPr sz="1378"/>
            </a:lvl7pPr>
            <a:lvl8pPr>
              <a:defRPr sz="1378"/>
            </a:lvl8pPr>
            <a:lvl9pPr>
              <a:defRPr sz="1378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4000" y="1620202"/>
            <a:ext cx="2032168" cy="3001626"/>
          </a:xfrm>
        </p:spPr>
        <p:txBody>
          <a:bodyPr/>
          <a:lstStyle>
            <a:lvl1pPr marL="0" indent="0">
              <a:buNone/>
              <a:defRPr sz="1103"/>
            </a:lvl1pPr>
            <a:lvl2pPr marL="315057" indent="0">
              <a:buNone/>
              <a:defRPr sz="965"/>
            </a:lvl2pPr>
            <a:lvl3pPr marL="630113" indent="0">
              <a:buNone/>
              <a:defRPr sz="827"/>
            </a:lvl3pPr>
            <a:lvl4pPr marL="945170" indent="0">
              <a:buNone/>
              <a:defRPr sz="689"/>
            </a:lvl4pPr>
            <a:lvl5pPr marL="1260226" indent="0">
              <a:buNone/>
              <a:defRPr sz="689"/>
            </a:lvl5pPr>
            <a:lvl6pPr marL="1575283" indent="0">
              <a:buNone/>
              <a:defRPr sz="689"/>
            </a:lvl6pPr>
            <a:lvl7pPr marL="1890339" indent="0">
              <a:buNone/>
              <a:defRPr sz="689"/>
            </a:lvl7pPr>
            <a:lvl8pPr marL="2205396" indent="0">
              <a:buNone/>
              <a:defRPr sz="689"/>
            </a:lvl8pPr>
            <a:lvl9pPr marL="2520452" indent="0">
              <a:buNone/>
              <a:defRPr sz="689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25645-D30C-4963-931F-5BF2CCF2D512}" type="datetimeFigureOut">
              <a:rPr lang="cs-CZ" smtClean="0"/>
              <a:t>09.11.2021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24784-7C42-4C35-BE18-916D8C5A780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696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4000" y="360045"/>
            <a:ext cx="2032168" cy="1260158"/>
          </a:xfrm>
        </p:spPr>
        <p:txBody>
          <a:bodyPr anchor="b"/>
          <a:lstStyle>
            <a:lvl1pPr>
              <a:defRPr sz="2205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678656" y="777598"/>
            <a:ext cx="3189774" cy="3837980"/>
          </a:xfrm>
        </p:spPr>
        <p:txBody>
          <a:bodyPr anchor="t"/>
          <a:lstStyle>
            <a:lvl1pPr marL="0" indent="0">
              <a:buNone/>
              <a:defRPr sz="2205"/>
            </a:lvl1pPr>
            <a:lvl2pPr marL="315057" indent="0">
              <a:buNone/>
              <a:defRPr sz="1929"/>
            </a:lvl2pPr>
            <a:lvl3pPr marL="630113" indent="0">
              <a:buNone/>
              <a:defRPr sz="1654"/>
            </a:lvl3pPr>
            <a:lvl4pPr marL="945170" indent="0">
              <a:buNone/>
              <a:defRPr sz="1378"/>
            </a:lvl4pPr>
            <a:lvl5pPr marL="1260226" indent="0">
              <a:buNone/>
              <a:defRPr sz="1378"/>
            </a:lvl5pPr>
            <a:lvl6pPr marL="1575283" indent="0">
              <a:buNone/>
              <a:defRPr sz="1378"/>
            </a:lvl6pPr>
            <a:lvl7pPr marL="1890339" indent="0">
              <a:buNone/>
              <a:defRPr sz="1378"/>
            </a:lvl7pPr>
            <a:lvl8pPr marL="2205396" indent="0">
              <a:buNone/>
              <a:defRPr sz="1378"/>
            </a:lvl8pPr>
            <a:lvl9pPr marL="2520452" indent="0">
              <a:buNone/>
              <a:defRPr sz="1378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4000" y="1620202"/>
            <a:ext cx="2032168" cy="3001626"/>
          </a:xfrm>
        </p:spPr>
        <p:txBody>
          <a:bodyPr/>
          <a:lstStyle>
            <a:lvl1pPr marL="0" indent="0">
              <a:buNone/>
              <a:defRPr sz="1103"/>
            </a:lvl1pPr>
            <a:lvl2pPr marL="315057" indent="0">
              <a:buNone/>
              <a:defRPr sz="965"/>
            </a:lvl2pPr>
            <a:lvl3pPr marL="630113" indent="0">
              <a:buNone/>
              <a:defRPr sz="827"/>
            </a:lvl3pPr>
            <a:lvl4pPr marL="945170" indent="0">
              <a:buNone/>
              <a:defRPr sz="689"/>
            </a:lvl4pPr>
            <a:lvl5pPr marL="1260226" indent="0">
              <a:buNone/>
              <a:defRPr sz="689"/>
            </a:lvl5pPr>
            <a:lvl6pPr marL="1575283" indent="0">
              <a:buNone/>
              <a:defRPr sz="689"/>
            </a:lvl6pPr>
            <a:lvl7pPr marL="1890339" indent="0">
              <a:buNone/>
              <a:defRPr sz="689"/>
            </a:lvl7pPr>
            <a:lvl8pPr marL="2205396" indent="0">
              <a:buNone/>
              <a:defRPr sz="689"/>
            </a:lvl8pPr>
            <a:lvl9pPr marL="2520452" indent="0">
              <a:buNone/>
              <a:defRPr sz="689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25645-D30C-4963-931F-5BF2CCF2D512}" type="datetimeFigureOut">
              <a:rPr lang="cs-CZ" smtClean="0"/>
              <a:t>09.11.2021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24784-7C42-4C35-BE18-916D8C5A780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6535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3179" y="287537"/>
            <a:ext cx="5434430" cy="10438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3179" y="1437680"/>
            <a:ext cx="5434430" cy="34266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3179" y="5005627"/>
            <a:ext cx="1417677" cy="2875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325645-D30C-4963-931F-5BF2CCF2D512}" type="datetimeFigureOut">
              <a:rPr lang="cs-CZ" smtClean="0"/>
              <a:t>09.11.2021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7136" y="5005627"/>
            <a:ext cx="2126516" cy="2875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449932" y="5005627"/>
            <a:ext cx="1417677" cy="2875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24784-7C42-4C35-BE18-916D8C5A780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2725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30113" rtl="0" eaLnBrk="1" latinLnBrk="0" hangingPunct="1">
        <a:lnSpc>
          <a:spcPct val="90000"/>
        </a:lnSpc>
        <a:spcBef>
          <a:spcPct val="0"/>
        </a:spcBef>
        <a:buNone/>
        <a:defRPr sz="303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7528" indent="-157528" algn="l" defTabSz="630113" rtl="0" eaLnBrk="1" latinLnBrk="0" hangingPunct="1">
        <a:lnSpc>
          <a:spcPct val="90000"/>
        </a:lnSpc>
        <a:spcBef>
          <a:spcPts val="689"/>
        </a:spcBef>
        <a:buFont typeface="Arial" panose="020B0604020202020204" pitchFamily="34" charset="0"/>
        <a:buChar char="•"/>
        <a:defRPr sz="1929" kern="1200">
          <a:solidFill>
            <a:schemeClr val="tx1"/>
          </a:solidFill>
          <a:latin typeface="+mn-lt"/>
          <a:ea typeface="+mn-ea"/>
          <a:cs typeface="+mn-cs"/>
        </a:defRPr>
      </a:lvl1pPr>
      <a:lvl2pPr marL="472585" indent="-157528" algn="l" defTabSz="630113" rtl="0" eaLnBrk="1" latinLnBrk="0" hangingPunct="1">
        <a:lnSpc>
          <a:spcPct val="90000"/>
        </a:lnSpc>
        <a:spcBef>
          <a:spcPts val="345"/>
        </a:spcBef>
        <a:buFont typeface="Arial" panose="020B0604020202020204" pitchFamily="34" charset="0"/>
        <a:buChar char="•"/>
        <a:defRPr sz="1654" kern="1200">
          <a:solidFill>
            <a:schemeClr val="tx1"/>
          </a:solidFill>
          <a:latin typeface="+mn-lt"/>
          <a:ea typeface="+mn-ea"/>
          <a:cs typeface="+mn-cs"/>
        </a:defRPr>
      </a:lvl2pPr>
      <a:lvl3pPr marL="787641" indent="-157528" algn="l" defTabSz="630113" rtl="0" eaLnBrk="1" latinLnBrk="0" hangingPunct="1">
        <a:lnSpc>
          <a:spcPct val="90000"/>
        </a:lnSpc>
        <a:spcBef>
          <a:spcPts val="345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3pPr>
      <a:lvl4pPr marL="1102698" indent="-157528" algn="l" defTabSz="630113" rtl="0" eaLnBrk="1" latinLnBrk="0" hangingPunct="1">
        <a:lnSpc>
          <a:spcPct val="90000"/>
        </a:lnSpc>
        <a:spcBef>
          <a:spcPts val="345"/>
        </a:spcBef>
        <a:buFont typeface="Arial" panose="020B0604020202020204" pitchFamily="34" charset="0"/>
        <a:buChar char="•"/>
        <a:defRPr sz="1240" kern="1200">
          <a:solidFill>
            <a:schemeClr val="tx1"/>
          </a:solidFill>
          <a:latin typeface="+mn-lt"/>
          <a:ea typeface="+mn-ea"/>
          <a:cs typeface="+mn-cs"/>
        </a:defRPr>
      </a:lvl4pPr>
      <a:lvl5pPr marL="1417754" indent="-157528" algn="l" defTabSz="630113" rtl="0" eaLnBrk="1" latinLnBrk="0" hangingPunct="1">
        <a:lnSpc>
          <a:spcPct val="90000"/>
        </a:lnSpc>
        <a:spcBef>
          <a:spcPts val="345"/>
        </a:spcBef>
        <a:buFont typeface="Arial" panose="020B0604020202020204" pitchFamily="34" charset="0"/>
        <a:buChar char="•"/>
        <a:defRPr sz="1240" kern="1200">
          <a:solidFill>
            <a:schemeClr val="tx1"/>
          </a:solidFill>
          <a:latin typeface="+mn-lt"/>
          <a:ea typeface="+mn-ea"/>
          <a:cs typeface="+mn-cs"/>
        </a:defRPr>
      </a:lvl5pPr>
      <a:lvl6pPr marL="1732811" indent="-157528" algn="l" defTabSz="630113" rtl="0" eaLnBrk="1" latinLnBrk="0" hangingPunct="1">
        <a:lnSpc>
          <a:spcPct val="90000"/>
        </a:lnSpc>
        <a:spcBef>
          <a:spcPts val="345"/>
        </a:spcBef>
        <a:buFont typeface="Arial" panose="020B0604020202020204" pitchFamily="34" charset="0"/>
        <a:buChar char="•"/>
        <a:defRPr sz="1240" kern="1200">
          <a:solidFill>
            <a:schemeClr val="tx1"/>
          </a:solidFill>
          <a:latin typeface="+mn-lt"/>
          <a:ea typeface="+mn-ea"/>
          <a:cs typeface="+mn-cs"/>
        </a:defRPr>
      </a:lvl6pPr>
      <a:lvl7pPr marL="2047867" indent="-157528" algn="l" defTabSz="630113" rtl="0" eaLnBrk="1" latinLnBrk="0" hangingPunct="1">
        <a:lnSpc>
          <a:spcPct val="90000"/>
        </a:lnSpc>
        <a:spcBef>
          <a:spcPts val="345"/>
        </a:spcBef>
        <a:buFont typeface="Arial" panose="020B0604020202020204" pitchFamily="34" charset="0"/>
        <a:buChar char="•"/>
        <a:defRPr sz="1240" kern="1200">
          <a:solidFill>
            <a:schemeClr val="tx1"/>
          </a:solidFill>
          <a:latin typeface="+mn-lt"/>
          <a:ea typeface="+mn-ea"/>
          <a:cs typeface="+mn-cs"/>
        </a:defRPr>
      </a:lvl7pPr>
      <a:lvl8pPr marL="2362924" indent="-157528" algn="l" defTabSz="630113" rtl="0" eaLnBrk="1" latinLnBrk="0" hangingPunct="1">
        <a:lnSpc>
          <a:spcPct val="90000"/>
        </a:lnSpc>
        <a:spcBef>
          <a:spcPts val="345"/>
        </a:spcBef>
        <a:buFont typeface="Arial" panose="020B0604020202020204" pitchFamily="34" charset="0"/>
        <a:buChar char="•"/>
        <a:defRPr sz="1240" kern="1200">
          <a:solidFill>
            <a:schemeClr val="tx1"/>
          </a:solidFill>
          <a:latin typeface="+mn-lt"/>
          <a:ea typeface="+mn-ea"/>
          <a:cs typeface="+mn-cs"/>
        </a:defRPr>
      </a:lvl8pPr>
      <a:lvl9pPr marL="2677980" indent="-157528" algn="l" defTabSz="630113" rtl="0" eaLnBrk="1" latinLnBrk="0" hangingPunct="1">
        <a:lnSpc>
          <a:spcPct val="90000"/>
        </a:lnSpc>
        <a:spcBef>
          <a:spcPts val="345"/>
        </a:spcBef>
        <a:buFont typeface="Arial" panose="020B0604020202020204" pitchFamily="34" charset="0"/>
        <a:buChar char="•"/>
        <a:defRPr sz="12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30113" rtl="0" eaLnBrk="1" latinLnBrk="0" hangingPunct="1">
        <a:defRPr sz="1240" kern="1200">
          <a:solidFill>
            <a:schemeClr val="tx1"/>
          </a:solidFill>
          <a:latin typeface="+mn-lt"/>
          <a:ea typeface="+mn-ea"/>
          <a:cs typeface="+mn-cs"/>
        </a:defRPr>
      </a:lvl1pPr>
      <a:lvl2pPr marL="315057" algn="l" defTabSz="630113" rtl="0" eaLnBrk="1" latinLnBrk="0" hangingPunct="1"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630113" algn="l" defTabSz="630113" rtl="0" eaLnBrk="1" latinLnBrk="0" hangingPunct="1">
        <a:defRPr sz="1240" kern="1200">
          <a:solidFill>
            <a:schemeClr val="tx1"/>
          </a:solidFill>
          <a:latin typeface="+mn-lt"/>
          <a:ea typeface="+mn-ea"/>
          <a:cs typeface="+mn-cs"/>
        </a:defRPr>
      </a:lvl3pPr>
      <a:lvl4pPr marL="945170" algn="l" defTabSz="630113" rtl="0" eaLnBrk="1" latinLnBrk="0" hangingPunct="1">
        <a:defRPr sz="1240" kern="1200">
          <a:solidFill>
            <a:schemeClr val="tx1"/>
          </a:solidFill>
          <a:latin typeface="+mn-lt"/>
          <a:ea typeface="+mn-ea"/>
          <a:cs typeface="+mn-cs"/>
        </a:defRPr>
      </a:lvl4pPr>
      <a:lvl5pPr marL="1260226" algn="l" defTabSz="630113" rtl="0" eaLnBrk="1" latinLnBrk="0" hangingPunct="1">
        <a:defRPr sz="1240" kern="1200">
          <a:solidFill>
            <a:schemeClr val="tx1"/>
          </a:solidFill>
          <a:latin typeface="+mn-lt"/>
          <a:ea typeface="+mn-ea"/>
          <a:cs typeface="+mn-cs"/>
        </a:defRPr>
      </a:lvl5pPr>
      <a:lvl6pPr marL="1575283" algn="l" defTabSz="630113" rtl="0" eaLnBrk="1" latinLnBrk="0" hangingPunct="1">
        <a:defRPr sz="1240" kern="1200">
          <a:solidFill>
            <a:schemeClr val="tx1"/>
          </a:solidFill>
          <a:latin typeface="+mn-lt"/>
          <a:ea typeface="+mn-ea"/>
          <a:cs typeface="+mn-cs"/>
        </a:defRPr>
      </a:lvl6pPr>
      <a:lvl7pPr marL="1890339" algn="l" defTabSz="630113" rtl="0" eaLnBrk="1" latinLnBrk="0" hangingPunct="1">
        <a:defRPr sz="1240" kern="1200">
          <a:solidFill>
            <a:schemeClr val="tx1"/>
          </a:solidFill>
          <a:latin typeface="+mn-lt"/>
          <a:ea typeface="+mn-ea"/>
          <a:cs typeface="+mn-cs"/>
        </a:defRPr>
      </a:lvl7pPr>
      <a:lvl8pPr marL="2205396" algn="l" defTabSz="630113" rtl="0" eaLnBrk="1" latinLnBrk="0" hangingPunct="1">
        <a:defRPr sz="1240" kern="1200">
          <a:solidFill>
            <a:schemeClr val="tx1"/>
          </a:solidFill>
          <a:latin typeface="+mn-lt"/>
          <a:ea typeface="+mn-ea"/>
          <a:cs typeface="+mn-cs"/>
        </a:defRPr>
      </a:lvl8pPr>
      <a:lvl9pPr marL="2520452" algn="l" defTabSz="630113" rtl="0" eaLnBrk="1" latinLnBrk="0" hangingPunct="1">
        <a:defRPr sz="12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docs.google.com/forms/d/e/1FAIpQLSeHKc9QmeRGSm8Ax_SWPmaIAycBzT__4pHsvbjtq21nmXlzYA/viewform?usp=sf_link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C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53" y="2253032"/>
            <a:ext cx="3971925" cy="2647950"/>
          </a:xfrm>
          <a:prstGeom prst="rect">
            <a:avLst/>
          </a:prstGeom>
        </p:spPr>
      </p:pic>
      <p:sp>
        <p:nvSpPr>
          <p:cNvPr id="7" name="TextovéPole 6"/>
          <p:cNvSpPr txBox="1"/>
          <p:nvPr/>
        </p:nvSpPr>
        <p:spPr>
          <a:xfrm>
            <a:off x="1441203" y="145012"/>
            <a:ext cx="39118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Zveme Vás na </a:t>
            </a:r>
            <a:r>
              <a:rPr lang="cs-CZ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online</a:t>
            </a:r>
            <a:r>
              <a:rPr lang="cs-CZ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workshop</a:t>
            </a:r>
            <a:endParaRPr lang="cs-CZ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1441203" y="428717"/>
            <a:ext cx="485958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6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Příčiny nerovností ve zdraví v regionech ČR</a:t>
            </a:r>
          </a:p>
        </p:txBody>
      </p:sp>
      <p:sp>
        <p:nvSpPr>
          <p:cNvPr id="9" name="Obdélník 8"/>
          <p:cNvSpPr/>
          <p:nvPr/>
        </p:nvSpPr>
        <p:spPr>
          <a:xfrm>
            <a:off x="1441203" y="847568"/>
            <a:ext cx="449855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400" b="1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07</a:t>
            </a:r>
            <a:r>
              <a:rPr lang="cs-CZ" sz="1400" b="1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.12.2021 v 10:00 přes platformu ZOOM </a:t>
            </a:r>
            <a:endParaRPr lang="cs-CZ" sz="1400" b="1" dirty="0">
              <a:solidFill>
                <a:schemeClr val="bg1"/>
              </a:solidFill>
            </a:endParaRP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300" y="4813077"/>
            <a:ext cx="468966" cy="468966"/>
          </a:xfrm>
          <a:prstGeom prst="rect">
            <a:avLst/>
          </a:prstGeom>
        </p:spPr>
      </p:pic>
      <p:pic>
        <p:nvPicPr>
          <p:cNvPr id="11" name="Obrázek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7094" y="4719403"/>
            <a:ext cx="1603693" cy="634108"/>
          </a:xfrm>
          <a:prstGeom prst="rect">
            <a:avLst/>
          </a:prstGeom>
        </p:spPr>
      </p:pic>
      <p:sp>
        <p:nvSpPr>
          <p:cNvPr id="12" name="Obdélník 11"/>
          <p:cNvSpPr/>
          <p:nvPr/>
        </p:nvSpPr>
        <p:spPr>
          <a:xfrm>
            <a:off x="640528" y="4816970"/>
            <a:ext cx="384965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650" i="0" u="none" strike="noStrike" baseline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Projekt „Nerovnosti ve zdraví v České republice: význam a vztah determinant zdravotního stavu obyvatelstva v územních disparitách“ (</a:t>
            </a:r>
            <a:r>
              <a:rPr lang="cs-CZ" sz="6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TL03000202) </a:t>
            </a:r>
            <a:r>
              <a:rPr lang="cs-CZ" sz="650" i="0" u="none" strike="noStrike" baseline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 spolufinancován se státní podporou Technologické agentury CR v rámci Programu na podporu aplikovaného společenskovědního </a:t>
            </a:r>
            <a:br>
              <a:rPr lang="cs-CZ" sz="650" i="0" u="none" strike="noStrike" baseline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650" i="0" u="none" strike="noStrike" baseline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humanitního výzkumu, experimentálního vývoje a inovací ÉTA</a:t>
            </a:r>
            <a:endParaRPr lang="cs-CZ" sz="65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délník 12"/>
          <p:cNvSpPr/>
          <p:nvPr/>
        </p:nvSpPr>
        <p:spPr>
          <a:xfrm>
            <a:off x="1441203" y="1204864"/>
            <a:ext cx="4756397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1200" dirty="0" smtClean="0">
                <a:solidFill>
                  <a:schemeClr val="bg1"/>
                </a:solidFill>
                <a:latin typeface="Arial" panose="020B0604020202020204" pitchFamily="34" charset="0"/>
              </a:rPr>
              <a:t>Chcete znát </a:t>
            </a:r>
            <a:r>
              <a:rPr lang="cs-CZ" sz="1200" dirty="0">
                <a:solidFill>
                  <a:schemeClr val="bg1"/>
                </a:solidFill>
                <a:latin typeface="Arial" panose="020B0604020202020204" pitchFamily="34" charset="0"/>
              </a:rPr>
              <a:t>informace o zdraví ve Vašem regionu? </a:t>
            </a:r>
            <a:endParaRPr lang="cs-CZ" sz="1200" dirty="0" smtClean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1200" dirty="0" smtClean="0">
                <a:solidFill>
                  <a:schemeClr val="bg1"/>
                </a:solidFill>
                <a:latin typeface="Arial" panose="020B0604020202020204" pitchFamily="34" charset="0"/>
              </a:rPr>
              <a:t>Chcete znát faktory ovlivňují zdraví obyvatel ve Vašem regionu?</a:t>
            </a:r>
            <a:endParaRPr lang="cs-CZ" sz="12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1200" dirty="0" smtClean="0">
                <a:solidFill>
                  <a:schemeClr val="bg1"/>
                </a:solidFill>
                <a:latin typeface="Arial" panose="020B0604020202020204" pitchFamily="34" charset="0"/>
              </a:rPr>
              <a:t>Připojte </a:t>
            </a:r>
            <a:r>
              <a:rPr lang="cs-CZ" sz="1200" dirty="0">
                <a:solidFill>
                  <a:schemeClr val="bg1"/>
                </a:solidFill>
                <a:latin typeface="Arial" panose="020B0604020202020204" pitchFamily="34" charset="0"/>
              </a:rPr>
              <a:t>se k workshopu, kde Vám představíme nový zdroj informací </a:t>
            </a:r>
            <a:r>
              <a:rPr lang="cs-CZ" sz="1200" dirty="0" smtClean="0">
                <a:solidFill>
                  <a:schemeClr val="bg1"/>
                </a:solidFill>
                <a:latin typeface="Arial" panose="020B0604020202020204" pitchFamily="34" charset="0"/>
              </a:rPr>
              <a:t>o rozdílech ve zdraví v regionech </a:t>
            </a:r>
            <a:r>
              <a:rPr lang="cs-CZ" sz="1200" dirty="0">
                <a:solidFill>
                  <a:schemeClr val="bg1"/>
                </a:solidFill>
                <a:latin typeface="Arial" panose="020B0604020202020204" pitchFamily="34" charset="0"/>
              </a:rPr>
              <a:t>ČR.</a:t>
            </a:r>
          </a:p>
        </p:txBody>
      </p:sp>
      <p:cxnSp>
        <p:nvCxnSpPr>
          <p:cNvPr id="4" name="Přímá spojnice 3"/>
          <p:cNvCxnSpPr/>
          <p:nvPr/>
        </p:nvCxnSpPr>
        <p:spPr>
          <a:xfrm>
            <a:off x="1441203" y="0"/>
            <a:ext cx="0" cy="2431148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bdélník 15"/>
          <p:cNvSpPr/>
          <p:nvPr/>
        </p:nvSpPr>
        <p:spPr>
          <a:xfrm>
            <a:off x="2957273" y="2438338"/>
            <a:ext cx="3065809" cy="619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Na workshop se registrujte </a:t>
            </a:r>
            <a:r>
              <a:rPr lang="cs-CZ" sz="1600" b="1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cs-CZ" sz="1600" b="1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cs-CZ" sz="1600" b="1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do 02. 12. </a:t>
            </a:r>
            <a:r>
              <a:rPr lang="cs-CZ" sz="16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2021 </a:t>
            </a:r>
            <a:r>
              <a:rPr lang="cs-CZ" sz="1600" b="1" dirty="0" smtClean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hlinkClick r:id="rId6"/>
              </a:rPr>
              <a:t>kliknutím zde</a:t>
            </a:r>
            <a:r>
              <a:rPr lang="cs-CZ" sz="1600" b="1" dirty="0" smtClean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cs-CZ" sz="1600" b="1" dirty="0">
              <a:solidFill>
                <a:schemeClr val="tx2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17" name="Obdélník 16"/>
          <p:cNvSpPr/>
          <p:nvPr/>
        </p:nvSpPr>
        <p:spPr>
          <a:xfrm>
            <a:off x="3773004" y="3301214"/>
            <a:ext cx="1697901" cy="3228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4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Účast je </a:t>
            </a:r>
            <a:r>
              <a:rPr lang="cs-CZ" sz="1400" b="1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zdarma.</a:t>
            </a:r>
            <a:r>
              <a:rPr lang="cs-CZ" sz="14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 </a:t>
            </a:r>
          </a:p>
        </p:txBody>
      </p:sp>
      <p:cxnSp>
        <p:nvCxnSpPr>
          <p:cNvPr id="18" name="Přímá spojnice 17"/>
          <p:cNvCxnSpPr/>
          <p:nvPr/>
        </p:nvCxnSpPr>
        <p:spPr>
          <a:xfrm flipH="1" flipV="1">
            <a:off x="1441204" y="802916"/>
            <a:ext cx="4859583" cy="24441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20"/>
          <p:cNvCxnSpPr/>
          <p:nvPr/>
        </p:nvCxnSpPr>
        <p:spPr>
          <a:xfrm flipH="1" flipV="1">
            <a:off x="1441205" y="1190697"/>
            <a:ext cx="4859583" cy="24441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400495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222</TotalTime>
  <Words>236</Words>
  <Application>Microsoft Office PowerPoint</Application>
  <PresentationFormat>Vlastní</PresentationFormat>
  <Paragraphs>23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Motiv Office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Veronika Malá</dc:creator>
  <cp:lastModifiedBy>HP Inc.</cp:lastModifiedBy>
  <cp:revision>24</cp:revision>
  <dcterms:created xsi:type="dcterms:W3CDTF">2021-10-27T08:53:26Z</dcterms:created>
  <dcterms:modified xsi:type="dcterms:W3CDTF">2021-11-09T07:36:51Z</dcterms:modified>
</cp:coreProperties>
</file>