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607" r:id="rId2"/>
    <p:sldId id="619" r:id="rId3"/>
    <p:sldId id="620" r:id="rId4"/>
    <p:sldId id="621" r:id="rId5"/>
    <p:sldId id="641" r:id="rId6"/>
    <p:sldId id="622" r:id="rId7"/>
    <p:sldId id="624" r:id="rId8"/>
    <p:sldId id="623" r:id="rId9"/>
    <p:sldId id="626" r:id="rId10"/>
    <p:sldId id="633" r:id="rId11"/>
    <p:sldId id="636" r:id="rId12"/>
    <p:sldId id="642" r:id="rId13"/>
    <p:sldId id="634" r:id="rId14"/>
    <p:sldId id="635" r:id="rId15"/>
    <p:sldId id="637" r:id="rId16"/>
    <p:sldId id="647" r:id="rId17"/>
    <p:sldId id="646" r:id="rId18"/>
    <p:sldId id="609" r:id="rId19"/>
    <p:sldId id="600" r:id="rId20"/>
    <p:sldId id="615" r:id="rId21"/>
    <p:sldId id="616" r:id="rId22"/>
    <p:sldId id="617" r:id="rId23"/>
    <p:sldId id="612" r:id="rId24"/>
    <p:sldId id="594" r:id="rId25"/>
    <p:sldId id="599" r:id="rId26"/>
    <p:sldId id="606" r:id="rId27"/>
    <p:sldId id="614" r:id="rId28"/>
    <p:sldId id="618" r:id="rId29"/>
    <p:sldId id="648" r:id="rId30"/>
    <p:sldId id="649" r:id="rId31"/>
    <p:sldId id="570" r:id="rId32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89C"/>
    <a:srgbClr val="9CE384"/>
    <a:srgbClr val="C00000"/>
    <a:srgbClr val="DEA600"/>
    <a:srgbClr val="EF0C21"/>
    <a:srgbClr val="FFC000"/>
    <a:srgbClr val="B592C6"/>
    <a:srgbClr val="FFFF00"/>
    <a:srgbClr val="D62C10"/>
    <a:srgbClr val="181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467E8-17FC-499C-A0EF-45759607A223}" v="179" dt="2020-12-15T12:29:12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7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ndrous.dv@gmail.com" userId="9ed29612d4a3f1a0" providerId="LiveId" clId="{CCA467E8-17FC-499C-A0EF-45759607A223}"/>
    <pc:docChg chg="modSld">
      <pc:chgData name="vondrous.dv@gmail.com" userId="9ed29612d4a3f1a0" providerId="LiveId" clId="{CCA467E8-17FC-499C-A0EF-45759607A223}" dt="2020-12-15T12:31:18.771" v="185" actId="20577"/>
      <pc:docMkLst>
        <pc:docMk/>
      </pc:docMkLst>
      <pc:sldChg chg="modSp mod">
        <pc:chgData name="vondrous.dv@gmail.com" userId="9ed29612d4a3f1a0" providerId="LiveId" clId="{CCA467E8-17FC-499C-A0EF-45759607A223}" dt="2020-12-15T12:31:18.771" v="185" actId="20577"/>
        <pc:sldMkLst>
          <pc:docMk/>
          <pc:sldMk cId="3295138813" sldId="580"/>
        </pc:sldMkLst>
        <pc:spChg chg="mod">
          <ac:chgData name="vondrous.dv@gmail.com" userId="9ed29612d4a3f1a0" providerId="LiveId" clId="{CCA467E8-17FC-499C-A0EF-45759607A223}" dt="2020-12-15T12:31:18.771" v="185" actId="20577"/>
          <ac:spMkLst>
            <pc:docMk/>
            <pc:sldMk cId="3295138813" sldId="580"/>
            <ac:spMk id="16" creationId="{00000000-0000-0000-0000-000000000000}"/>
          </ac:spMkLst>
        </pc:spChg>
      </pc:sldChg>
      <pc:sldChg chg="modSp">
        <pc:chgData name="vondrous.dv@gmail.com" userId="9ed29612d4a3f1a0" providerId="LiveId" clId="{CCA467E8-17FC-499C-A0EF-45759607A223}" dt="2020-12-15T12:29:12.451" v="178" actId="20577"/>
        <pc:sldMkLst>
          <pc:docMk/>
          <pc:sldMk cId="284196655" sldId="601"/>
        </pc:sldMkLst>
        <pc:spChg chg="mod">
          <ac:chgData name="vondrous.dv@gmail.com" userId="9ed29612d4a3f1a0" providerId="LiveId" clId="{CCA467E8-17FC-499C-A0EF-45759607A223}" dt="2020-12-15T12:29:12.451" v="178" actId="20577"/>
          <ac:spMkLst>
            <pc:docMk/>
            <pc:sldMk cId="284196655" sldId="601"/>
            <ac:spMk id="39" creationId="{2EA8CCA6-5444-C944-9B0F-ABBE597C835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aterina_Schoen\Library\Containers\com.microsoft.Excel\Data\Desktop\projekt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cs-CZ" sz="1000" b="1"/>
              <a:t>Počet projektů dle typu opatření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DA-AD4D-B3EC-0AD406F8D10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DA-AD4D-B3EC-0AD406F8D104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DA-AD4D-B3EC-0AD406F8D104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5DA-AD4D-B3EC-0AD406F8D1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List2!$D$2:$D$5</c:f>
              <c:strCache>
                <c:ptCount val="4"/>
                <c:pt idx="0">
                  <c:v>Opatření pro otevřenou  (volnou) krajinu</c:v>
                </c:pt>
                <c:pt idx="1">
                  <c:v>Opatření pro městskou krajinu (urbanizované území)</c:v>
                </c:pt>
                <c:pt idx="2">
                  <c:v>Opatření pro adaptaci budov</c:v>
                </c:pt>
                <c:pt idx="3">
                  <c:v>Opatření pro zvyšování informovanosti obyvatel a MČ</c:v>
                </c:pt>
              </c:strCache>
            </c:strRef>
          </c:cat>
          <c:val>
            <c:numRef>
              <c:f>List2!$E$2:$E$5</c:f>
              <c:numCache>
                <c:formatCode>General</c:formatCode>
                <c:ptCount val="4"/>
                <c:pt idx="0">
                  <c:v>19</c:v>
                </c:pt>
                <c:pt idx="1">
                  <c:v>14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5DA-AD4D-B3EC-0AD406F8D10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6B703-7A62-3D47-AB2E-A601D6DF55B0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C160-0DF4-3546-8CB4-A3A09DAB8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44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6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86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5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 userDrawn="1"/>
        </p:nvSpPr>
        <p:spPr>
          <a:xfrm rot="5400000" flipH="1">
            <a:off x="5877745" y="552779"/>
            <a:ext cx="6868511" cy="5760000"/>
          </a:xfrm>
          <a:prstGeom prst="rect">
            <a:avLst/>
          </a:prstGeom>
          <a:solidFill>
            <a:srgbClr val="9CE384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 14"/>
          <p:cNvSpPr/>
          <p:nvPr userDrawn="1"/>
        </p:nvSpPr>
        <p:spPr>
          <a:xfrm>
            <a:off x="6433965" y="141833"/>
            <a:ext cx="5581324" cy="658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 userDrawn="1"/>
        </p:nvSpPr>
        <p:spPr>
          <a:xfrm rot="5400000" flipH="1">
            <a:off x="-554256" y="543745"/>
            <a:ext cx="6868511" cy="5760000"/>
          </a:xfrm>
          <a:prstGeom prst="rect">
            <a:avLst/>
          </a:prstGeom>
          <a:solidFill>
            <a:srgbClr val="42389C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/>
          <p:cNvSpPr/>
          <p:nvPr userDrawn="1"/>
        </p:nvSpPr>
        <p:spPr>
          <a:xfrm>
            <a:off x="178676" y="136634"/>
            <a:ext cx="5581324" cy="658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Clr>
                <a:srgbClr val="42389C"/>
              </a:buClr>
              <a:buFont typeface="Arial Unicode MS" panose="020B0604020202020204" pitchFamily="34" charset="-128"/>
              <a:buChar char="￭"/>
              <a:defRPr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>
              <a:lnSpc>
                <a:spcPct val="150000"/>
              </a:lnSpc>
              <a:buClr>
                <a:srgbClr val="9CE384"/>
              </a:buClr>
              <a:buFont typeface="Arial Unicode MS" panose="020B0604020202020204" pitchFamily="34" charset="-128"/>
              <a:buChar char="￭"/>
              <a:defRPr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50000"/>
              </a:lnSpc>
              <a:buClr>
                <a:schemeClr val="accent1"/>
              </a:buClr>
              <a:buFont typeface="Arial Unicode MS" panose="020B0604020202020204" pitchFamily="34" charset="-128"/>
              <a:buChar char="￭"/>
              <a:defRPr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50000"/>
              </a:lnSpc>
              <a:buClr>
                <a:srgbClr val="F47A66"/>
              </a:buClr>
              <a:buFont typeface="Arial Unicode MS" panose="020B0604020202020204" pitchFamily="34" charset="-128"/>
              <a:buChar char="￭"/>
              <a:defRPr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50000"/>
              </a:lnSpc>
              <a:buClr>
                <a:srgbClr val="D62C10"/>
              </a:buClr>
              <a:buFont typeface="Arial Unicode MS" panose="020B0604020202020204" pitchFamily="34" charset="-128"/>
              <a:buChar char="￭"/>
              <a:defRPr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40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8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8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56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43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09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3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0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340-D08E-4818-89CF-01C6016315F4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3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adaptacepraha.c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8467"/>
            <a:ext cx="12193160" cy="687084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09103" y="2571749"/>
            <a:ext cx="5818588" cy="2639443"/>
          </a:xfrm>
          <a:solidFill>
            <a:srgbClr val="42389C"/>
          </a:solidFill>
          <a:ln w="15875">
            <a:solidFill>
              <a:srgbClr val="9CE384"/>
            </a:solidFill>
          </a:ln>
        </p:spPr>
        <p:txBody>
          <a:bodyPr lIns="288000" tIns="288000" rIns="108000" anchor="t" anchorCtr="0">
            <a:noAutofit/>
          </a:bodyPr>
          <a:lstStyle/>
          <a:p>
            <a:pPr algn="ctr">
              <a:tabLst>
                <a:tab pos="3227388" algn="l"/>
              </a:tabLst>
            </a:pPr>
            <a:r>
              <a:rPr lang="cs-CZ" sz="3200" b="1" dirty="0">
                <a:solidFill>
                  <a:srgbClr val="9CE384"/>
                </a:solidFill>
              </a:rPr>
              <a:t>Klimatický plán </a:t>
            </a:r>
            <a:br>
              <a:rPr lang="cs-CZ" sz="3200" b="1" dirty="0">
                <a:solidFill>
                  <a:srgbClr val="9CE384"/>
                </a:solidFill>
              </a:rPr>
            </a:br>
            <a:r>
              <a:rPr lang="cs-CZ" sz="3200" b="1" dirty="0">
                <a:solidFill>
                  <a:srgbClr val="9CE384"/>
                </a:solidFill>
              </a:rPr>
              <a:t>hlavního města Prahy </a:t>
            </a:r>
            <a:br>
              <a:rPr lang="cs-CZ" sz="3200" b="1" dirty="0">
                <a:solidFill>
                  <a:srgbClr val="9CE384"/>
                </a:solidFill>
              </a:rPr>
            </a:br>
            <a:r>
              <a:rPr lang="cs-CZ" sz="3200" b="1" dirty="0">
                <a:solidFill>
                  <a:srgbClr val="9CE384"/>
                </a:solidFill>
              </a:rPr>
              <a:t>do roku 2030</a:t>
            </a:r>
            <a:r>
              <a:rPr lang="cs-CZ" sz="4000" b="1" dirty="0">
                <a:solidFill>
                  <a:srgbClr val="9CE384"/>
                </a:solidFill>
              </a:rPr>
              <a:t/>
            </a:r>
            <a:br>
              <a:rPr lang="cs-CZ" sz="4000" b="1" dirty="0">
                <a:solidFill>
                  <a:srgbClr val="9CE384"/>
                </a:solidFill>
              </a:rPr>
            </a:br>
            <a:endParaRPr lang="en-GB" sz="4000" b="1" dirty="0">
              <a:solidFill>
                <a:srgbClr val="9CE38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09103" y="4201297"/>
            <a:ext cx="5858647" cy="10850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bg1"/>
                </a:solidFill>
              </a:rPr>
              <a:t>Praha na klimatické křižovatce 21. století </a:t>
            </a:r>
            <a:endParaRPr lang="cs-CZ" sz="2200" dirty="0">
              <a:solidFill>
                <a:schemeClr val="bg1"/>
              </a:solidFill>
            </a:endParaRPr>
          </a:p>
        </p:txBody>
      </p:sp>
      <p:pic>
        <p:nvPicPr>
          <p:cNvPr id="5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00" y="129188"/>
            <a:ext cx="1701190" cy="156285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809103" y="5786838"/>
            <a:ext cx="646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Mgr. Tereza Líbová, OCP MHMP, květen 2021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29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6943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Implementační plány</a:t>
            </a:r>
            <a:br>
              <a:rPr lang="cs-CZ" dirty="0" smtClean="0"/>
            </a:br>
            <a:r>
              <a:rPr lang="cs-CZ" dirty="0" smtClean="0"/>
              <a:t>2018 – 2019</a:t>
            </a:r>
            <a:br>
              <a:rPr lang="cs-CZ" dirty="0" smtClean="0"/>
            </a:br>
            <a:r>
              <a:rPr lang="cs-CZ" dirty="0" smtClean="0"/>
              <a:t>2020 – 2024 </a:t>
            </a:r>
            <a:endParaRPr lang="cs-CZ" dirty="0"/>
          </a:p>
        </p:txBody>
      </p:sp>
      <p:pic>
        <p:nvPicPr>
          <p:cNvPr id="4098" name="Picture 2" descr="https://adaptacepraha.cz/wp-content/uploads/2020/12/IP_20_24__thmb_c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3" y="2193196"/>
            <a:ext cx="5199800" cy="363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406" y="925144"/>
            <a:ext cx="3247707" cy="45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5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42389C"/>
                </a:solidFill>
              </a:rPr>
              <a:t>2018 – 2019 „zkušební“, 48 projektů, cca 220 mil Kč  </a:t>
            </a:r>
            <a:endParaRPr lang="cs-CZ" sz="3600" b="1" dirty="0">
              <a:solidFill>
                <a:srgbClr val="42389C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Zástupný symbol pro obsah 3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C2D6B8FE-2590-264F-AD08-62BBF2047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546159"/>
              </p:ext>
            </p:extLst>
          </p:nvPr>
        </p:nvGraphicFramePr>
        <p:xfrm>
          <a:off x="6095999" y="1842100"/>
          <a:ext cx="4837670" cy="321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147394"/>
              </p:ext>
            </p:extLst>
          </p:nvPr>
        </p:nvGraphicFramePr>
        <p:xfrm>
          <a:off x="914400" y="1842098"/>
          <a:ext cx="5181599" cy="3215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0610"/>
                <a:gridCol w="690989"/>
              </a:tblGrid>
              <a:tr h="38679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Celkový počet projektů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48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978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Počet realizovaných projektů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679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Počet nerealizovaných projektů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679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probíhajících projektů </a:t>
                      </a:r>
                      <a:endParaRPr lang="cs-CZ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28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628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Z toho: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628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Počet projektů, u kterých došlo ke změně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628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Počet výzkumných projektů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697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Počet projektů, které byly jinak koncepčně řešeny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67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42389C"/>
                </a:solidFill>
              </a:rPr>
              <a:t>2020 – 2024: 207 projektů, cca 3, 5 mld. Kč  </a:t>
            </a:r>
            <a:endParaRPr lang="cs-CZ" sz="3600" b="1" dirty="0">
              <a:solidFill>
                <a:srgbClr val="42389C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1849" y="1825625"/>
            <a:ext cx="1108195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hlinkClick r:id="rId2"/>
              </a:rPr>
              <a:t>www.adaptacepraha.cz</a:t>
            </a:r>
            <a:r>
              <a:rPr lang="cs-CZ" dirty="0" smtClean="0"/>
              <a:t> </a:t>
            </a:r>
            <a:endParaRPr lang="cs-CZ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Přijat usnesením Rady hl. m. Prahy 7.9.2020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Zásobník projektů bude každoročně aktualizován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               (termín aktualizace červen 2021)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Spolupráce s 57 městskými částmi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Spolupráce s 24 příspěvkovými organizacemi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Finanční nástroje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Participativní kancelář  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9" y="2586683"/>
            <a:ext cx="5217640" cy="34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7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42389C"/>
                </a:solidFill>
              </a:rPr>
              <a:t>2018 Rozšíření klimatické politiky o potřebu </a:t>
            </a:r>
            <a:r>
              <a:rPr lang="cs-CZ" sz="4000" b="1" dirty="0" err="1" smtClean="0">
                <a:solidFill>
                  <a:srgbClr val="42389C"/>
                </a:solidFill>
              </a:rPr>
              <a:t>mitigace</a:t>
            </a:r>
            <a:r>
              <a:rPr lang="cs-CZ" sz="4000" b="1" dirty="0" smtClean="0">
                <a:solidFill>
                  <a:srgbClr val="42389C"/>
                </a:solidFill>
              </a:rPr>
              <a:t> změn klimatu </a:t>
            </a:r>
            <a:endParaRPr lang="cs-CZ" sz="4000" b="1" dirty="0">
              <a:solidFill>
                <a:srgbClr val="42389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Přistoupení ke Covenant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Mayors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Climate</a:t>
            </a:r>
            <a:r>
              <a:rPr lang="cs-CZ" dirty="0" smtClean="0"/>
              <a:t> and </a:t>
            </a:r>
            <a:r>
              <a:rPr lang="cs-CZ" dirty="0" err="1" smtClean="0"/>
              <a:t>Energy</a:t>
            </a:r>
            <a:endParaRPr lang="cs-CZ" dirty="0" smtClean="0"/>
          </a:p>
          <a:p>
            <a:r>
              <a:rPr lang="cs-CZ" dirty="0" smtClean="0"/>
              <a:t>Září 2018</a:t>
            </a:r>
          </a:p>
          <a:p>
            <a:r>
              <a:rPr lang="cs-CZ" dirty="0" smtClean="0"/>
              <a:t>Závazek předložit tzv. SECAP </a:t>
            </a:r>
          </a:p>
          <a:p>
            <a:pPr marL="0" indent="0">
              <a:buNone/>
            </a:pPr>
            <a:r>
              <a:rPr lang="cs-CZ" sz="2000" dirty="0" smtClean="0"/>
              <a:t>(</a:t>
            </a:r>
            <a:r>
              <a:rPr lang="en-US" sz="2000" dirty="0"/>
              <a:t>Sustainable Energy and Climate Action </a:t>
            </a:r>
            <a:r>
              <a:rPr lang="en-US" sz="2000" dirty="0" smtClean="0"/>
              <a:t>Plan</a:t>
            </a:r>
            <a:r>
              <a:rPr lang="cs-CZ" sz="2000" dirty="0" smtClean="0"/>
              <a:t>) do 2 let od podpisu přistoupení k závazku  </a:t>
            </a: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42389C"/>
                </a:solidFill>
              </a:rPr>
              <a:t>Další signatáři z ČR</a:t>
            </a:r>
            <a:r>
              <a:rPr lang="cs-CZ" sz="2000" dirty="0" smtClean="0"/>
              <a:t>: </a:t>
            </a:r>
            <a:r>
              <a:rPr lang="cs-CZ" sz="2000" dirty="0"/>
              <a:t>Brno, Chrudim, Hlinsko, Jeseník, Liberec, Litoměřice, Lkáň, Mezilesí, Ostrava, Praha, </a:t>
            </a:r>
            <a:r>
              <a:rPr lang="cs-CZ" sz="2000" dirty="0" smtClean="0"/>
              <a:t>Písek, nyní nově Olomouc 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38" y="2702553"/>
            <a:ext cx="30003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80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2389C"/>
                </a:solidFill>
              </a:rPr>
              <a:t>Tvorba SECAP </a:t>
            </a:r>
            <a:endParaRPr lang="cs-CZ" b="1" dirty="0">
              <a:solidFill>
                <a:srgbClr val="42389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cs-CZ" sz="3200" b="1" dirty="0" smtClean="0">
                <a:solidFill>
                  <a:srgbClr val="42389C"/>
                </a:solidFill>
              </a:rPr>
              <a:t>Výchozí emisní bilance CO 2 (BEI – </a:t>
            </a:r>
            <a:r>
              <a:rPr lang="cs-CZ" sz="3200" b="1" dirty="0" err="1" smtClean="0">
                <a:solidFill>
                  <a:srgbClr val="42389C"/>
                </a:solidFill>
              </a:rPr>
              <a:t>baseline</a:t>
            </a:r>
            <a:r>
              <a:rPr lang="cs-CZ" sz="3200" b="1" dirty="0" smtClean="0">
                <a:solidFill>
                  <a:srgbClr val="42389C"/>
                </a:solidFill>
              </a:rPr>
              <a:t> </a:t>
            </a:r>
            <a:r>
              <a:rPr lang="cs-CZ" sz="3200" b="1" dirty="0" err="1" smtClean="0">
                <a:solidFill>
                  <a:srgbClr val="42389C"/>
                </a:solidFill>
              </a:rPr>
              <a:t>emission</a:t>
            </a:r>
            <a:r>
              <a:rPr lang="cs-CZ" sz="3200" b="1" dirty="0" smtClean="0">
                <a:solidFill>
                  <a:srgbClr val="42389C"/>
                </a:solidFill>
              </a:rPr>
              <a:t> </a:t>
            </a:r>
            <a:r>
              <a:rPr lang="cs-CZ" sz="3200" b="1" dirty="0" err="1" smtClean="0">
                <a:solidFill>
                  <a:srgbClr val="42389C"/>
                </a:solidFill>
              </a:rPr>
              <a:t>inventory</a:t>
            </a:r>
            <a:r>
              <a:rPr lang="cs-CZ" sz="3200" b="1" dirty="0">
                <a:solidFill>
                  <a:srgbClr val="42389C"/>
                </a:solidFill>
              </a:rPr>
              <a:t>)</a:t>
            </a:r>
            <a:r>
              <a:rPr lang="cs-CZ" dirty="0"/>
              <a:t> sběr velkého množství dat, mezioborová spolupráce s odborníky z ČHMÚ, Českého statistického úřadu, dopravních institucí, a konzultantů v oblasti ochrany ovzduší a energetiky</a:t>
            </a:r>
          </a:p>
          <a:p>
            <a:pPr lvl="1"/>
            <a:r>
              <a:rPr lang="cs-CZ" dirty="0"/>
              <a:t>V Praze za tímto účelem zadána Studie proveditelnosti (</a:t>
            </a:r>
            <a:r>
              <a:rPr lang="cs-CZ" dirty="0" err="1"/>
              <a:t>SEVEn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s.r.o., ENVIROS) </a:t>
            </a:r>
          </a:p>
          <a:p>
            <a:endParaRPr lang="cs-CZ" dirty="0" smtClean="0"/>
          </a:p>
          <a:p>
            <a:r>
              <a:rPr lang="cs-CZ" dirty="0" smtClean="0"/>
              <a:t>Opatření ke snížení produkce CO 2</a:t>
            </a:r>
          </a:p>
          <a:p>
            <a:r>
              <a:rPr lang="cs-CZ" dirty="0" smtClean="0"/>
              <a:t>Opatření k adaptaci</a:t>
            </a:r>
          </a:p>
          <a:p>
            <a:r>
              <a:rPr lang="cs-CZ" dirty="0" smtClean="0"/>
              <a:t>Opatření k publicitě plánu </a:t>
            </a:r>
          </a:p>
          <a:p>
            <a:pPr marL="0" indent="0">
              <a:buNone/>
            </a:pPr>
            <a:r>
              <a:rPr lang="cs-CZ" b="1" u="sng" dirty="0" smtClean="0">
                <a:solidFill>
                  <a:srgbClr val="42389C"/>
                </a:solidFill>
              </a:rPr>
              <a:t>CÍL</a:t>
            </a:r>
            <a:r>
              <a:rPr lang="cs-CZ" dirty="0" smtClean="0"/>
              <a:t>: </a:t>
            </a:r>
            <a:r>
              <a:rPr lang="cs-CZ" b="1" dirty="0" smtClean="0"/>
              <a:t>snížení o 40 % do roku 2030 </a:t>
            </a:r>
          </a:p>
          <a:p>
            <a:pPr marL="0" indent="0">
              <a:buNone/>
            </a:pPr>
            <a:r>
              <a:rPr lang="cs-CZ" dirty="0" smtClean="0"/>
              <a:t>(oproti výchozímu roku – 2010)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852" y="365125"/>
            <a:ext cx="1905000" cy="790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3353222"/>
            <a:ext cx="3569314" cy="26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66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42389C"/>
                </a:solidFill>
              </a:rPr>
              <a:t>2019 Přijetí Klimatického závazku hl. m. Prahy a rozšíření cílů SECAP na 45 % CO2 do roku 2030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Vytvoření </a:t>
            </a:r>
            <a:r>
              <a:rPr lang="cs-CZ" sz="2400" b="1" dirty="0" smtClean="0">
                <a:solidFill>
                  <a:srgbClr val="42389C"/>
                </a:solidFill>
              </a:rPr>
              <a:t>Komise pro udržitelnou energetiku a klima Rady hl. m. Prahy</a:t>
            </a:r>
          </a:p>
          <a:p>
            <a:r>
              <a:rPr lang="cs-CZ" sz="2400" dirty="0" smtClean="0"/>
              <a:t>Komise pracuje ve 4 pracovních skupinách (adaptace, energetika, doprava, cirkulární ekonomika) Tzn. rozšíření SECAP i </a:t>
            </a:r>
            <a:r>
              <a:rPr lang="cs-CZ" sz="2400" dirty="0" err="1" smtClean="0"/>
              <a:t>tématicky</a:t>
            </a:r>
            <a:r>
              <a:rPr lang="cs-CZ" sz="2400" dirty="0" smtClean="0"/>
              <a:t> (doprava, cirkulární ekonomika)</a:t>
            </a:r>
          </a:p>
          <a:p>
            <a:r>
              <a:rPr lang="cs-CZ" sz="2400" dirty="0" smtClean="0"/>
              <a:t>Příprava dokumentu</a:t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84" y="4270036"/>
            <a:ext cx="7482015" cy="134817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110681" y="4456669"/>
            <a:ext cx="6689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Klimatický </a:t>
            </a:r>
            <a:r>
              <a:rPr lang="cs-CZ" sz="4000" b="1" dirty="0">
                <a:solidFill>
                  <a:schemeClr val="bg1"/>
                </a:solidFill>
              </a:rPr>
              <a:t>plán Praha 2030</a:t>
            </a:r>
          </a:p>
          <a:p>
            <a:pPr algn="ctr"/>
            <a:endParaRPr lang="cs-CZ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2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157" y="602869"/>
            <a:ext cx="7905327" cy="560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6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804672"/>
            <a:ext cx="8723376" cy="51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44530"/>
            <a:ext cx="10515599" cy="729466"/>
          </a:xfrm>
          <a:noFill/>
        </p:spPr>
        <p:txBody>
          <a:bodyPr/>
          <a:lstStyle/>
          <a:p>
            <a:r>
              <a:rPr lang="cs-CZ" b="1" dirty="0">
                <a:solidFill>
                  <a:srgbClr val="42389C"/>
                </a:solidFill>
              </a:rPr>
              <a:t>Uhlíkový rozpočet Prahy</a:t>
            </a:r>
            <a:endParaRPr lang="en-GB" b="1" dirty="0">
              <a:solidFill>
                <a:srgbClr val="42389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1048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2389C"/>
                </a:solidFill>
              </a:rPr>
              <a:t>- 45 % do 2030	= snížení ročních emisí z 8,8 na 4,8 mil. tun CO2/rok </a:t>
            </a:r>
          </a:p>
          <a:p>
            <a:r>
              <a:rPr lang="cs-CZ" dirty="0">
                <a:solidFill>
                  <a:srgbClr val="42389C"/>
                </a:solidFill>
              </a:rPr>
              <a:t>2010 – 2050	uhlíkový rozpočet Prahy cca 180 mil. 	tun CO2,</a:t>
            </a:r>
          </a:p>
          <a:p>
            <a:r>
              <a:rPr lang="cs-CZ" dirty="0">
                <a:solidFill>
                  <a:srgbClr val="42389C"/>
                </a:solidFill>
              </a:rPr>
              <a:t>2011 – 2020	vyprodukovány emise cca 80 – 85 mil. tun CO2),</a:t>
            </a:r>
          </a:p>
          <a:p>
            <a:r>
              <a:rPr lang="cs-CZ" dirty="0">
                <a:solidFill>
                  <a:srgbClr val="42389C"/>
                </a:solidFill>
              </a:rPr>
              <a:t>2021 – 2030	souhrnné emise max. 57 mil. tun CO2</a:t>
            </a:r>
          </a:p>
          <a:p>
            <a:r>
              <a:rPr lang="cs-CZ" dirty="0">
                <a:solidFill>
                  <a:srgbClr val="42389C"/>
                </a:solidFill>
              </a:rPr>
              <a:t>2031 – 2050	souhrnné emise max. 45 mil. tun CO2</a:t>
            </a:r>
          </a:p>
          <a:p>
            <a:endParaRPr lang="cs-CZ" dirty="0">
              <a:solidFill>
                <a:srgbClr val="42389C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273996"/>
            <a:ext cx="10751049" cy="0"/>
          </a:xfrm>
          <a:prstGeom prst="line">
            <a:avLst/>
          </a:prstGeom>
          <a:ln w="31750">
            <a:solidFill>
              <a:srgbClr val="423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77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64" y="516468"/>
            <a:ext cx="10337999" cy="57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0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42389C"/>
                </a:solidFill>
              </a:rPr>
              <a:t>2015 Strategie adaptace na změnu klimatu</a:t>
            </a:r>
            <a:endParaRPr lang="cs-CZ" dirty="0">
              <a:solidFill>
                <a:srgbClr val="42389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Přijetí myšlenky existence klimatické změny 2015 </a:t>
            </a:r>
          </a:p>
          <a:p>
            <a:r>
              <a:rPr lang="cs-CZ" dirty="0" smtClean="0"/>
              <a:t>Praha oslovena ze strany Evropské unie</a:t>
            </a:r>
          </a:p>
          <a:p>
            <a:r>
              <a:rPr lang="cs-CZ" dirty="0" smtClean="0"/>
              <a:t>Vstup do aliance </a:t>
            </a:r>
            <a:r>
              <a:rPr lang="cs-CZ" sz="3200" b="1" dirty="0" err="1" smtClean="0">
                <a:solidFill>
                  <a:srgbClr val="42389C"/>
                </a:solidFill>
              </a:rPr>
              <a:t>Mayors</a:t>
            </a:r>
            <a:r>
              <a:rPr lang="cs-CZ" sz="3200" b="1" dirty="0" smtClean="0">
                <a:solidFill>
                  <a:srgbClr val="42389C"/>
                </a:solidFill>
              </a:rPr>
              <a:t> </a:t>
            </a:r>
            <a:r>
              <a:rPr lang="cs-CZ" sz="3200" b="1" dirty="0" err="1" smtClean="0">
                <a:solidFill>
                  <a:srgbClr val="42389C"/>
                </a:solidFill>
              </a:rPr>
              <a:t>Adapt</a:t>
            </a:r>
            <a:r>
              <a:rPr lang="cs-CZ" sz="3200" b="1" dirty="0" smtClean="0">
                <a:solidFill>
                  <a:srgbClr val="42389C"/>
                </a:solidFill>
              </a:rPr>
              <a:t> </a:t>
            </a:r>
            <a:endParaRPr lang="cs-CZ" b="1" dirty="0" smtClean="0">
              <a:solidFill>
                <a:srgbClr val="42389C"/>
              </a:solidFill>
            </a:endParaRPr>
          </a:p>
          <a:p>
            <a:r>
              <a:rPr lang="cs-CZ" sz="2400" dirty="0" smtClean="0"/>
              <a:t>Sdružení starostů a primátorů k tématu adaptace na klimatickou změnu</a:t>
            </a:r>
          </a:p>
          <a:p>
            <a:r>
              <a:rPr lang="cs-CZ" sz="2400" dirty="0" smtClean="0"/>
              <a:t>Závazek přijetí Strategie adaptace na klimatickou změnu do 2 let od přistoupení k alianci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46" y="2590246"/>
            <a:ext cx="3539678" cy="14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1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6710C60-F12A-D245-93AB-ECD2C2548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6" y="1042988"/>
            <a:ext cx="5838824" cy="564356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34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cs-CZ" b="1" dirty="0">
                <a:solidFill>
                  <a:srgbClr val="42389C"/>
                </a:solidFill>
              </a:rPr>
              <a:t>Zavedení energetického managementu na majetku HMP </a:t>
            </a:r>
            <a:r>
              <a:rPr lang="cs-CZ" dirty="0">
                <a:solidFill>
                  <a:srgbClr val="42389C"/>
                </a:solidFill>
              </a:rPr>
              <a:t>(centralizace dat o spotřebě, výrobě z OZE, koordinace investičních projektů, vyhodnocování úspor, zohlednění uhlíkové stopy při nákupu, </a:t>
            </a:r>
            <a:r>
              <a:rPr lang="cs-CZ" dirty="0" err="1">
                <a:solidFill>
                  <a:srgbClr val="42389C"/>
                </a:solidFill>
              </a:rPr>
              <a:t>One</a:t>
            </a:r>
            <a:r>
              <a:rPr lang="cs-CZ" dirty="0">
                <a:solidFill>
                  <a:srgbClr val="42389C"/>
                </a:solidFill>
              </a:rPr>
              <a:t>-Stop-</a:t>
            </a:r>
            <a:r>
              <a:rPr lang="cs-CZ" dirty="0" err="1">
                <a:solidFill>
                  <a:srgbClr val="42389C"/>
                </a:solidFill>
              </a:rPr>
              <a:t>Shop</a:t>
            </a:r>
            <a:r>
              <a:rPr lang="cs-CZ" dirty="0">
                <a:solidFill>
                  <a:srgbClr val="42389C"/>
                </a:solidFill>
              </a:rPr>
              <a:t> pro občany),</a:t>
            </a:r>
            <a:endParaRPr lang="cs-CZ" b="1" dirty="0">
              <a:solidFill>
                <a:srgbClr val="42389C"/>
              </a:solidFill>
            </a:endParaRPr>
          </a:p>
          <a:p>
            <a:pPr marL="514350" indent="-514350">
              <a:lnSpc>
                <a:spcPct val="134000"/>
              </a:lnSpc>
              <a:buClr>
                <a:schemeClr val="bg1"/>
              </a:buClr>
              <a:buAutoNum type="arabicParenR"/>
            </a:pPr>
            <a:r>
              <a:rPr lang="cs-CZ" b="1" dirty="0">
                <a:solidFill>
                  <a:srgbClr val="42389C"/>
                </a:solidFill>
              </a:rPr>
              <a:t>Vytvoření městského klimatického fondu </a:t>
            </a:r>
            <a:r>
              <a:rPr lang="cs-CZ" dirty="0">
                <a:solidFill>
                  <a:srgbClr val="42389C"/>
                </a:solidFill>
              </a:rPr>
              <a:t>(financování Klimatického plánu z úspor),</a:t>
            </a:r>
          </a:p>
          <a:p>
            <a:pPr marL="514350" indent="-514350">
              <a:lnSpc>
                <a:spcPct val="134000"/>
              </a:lnSpc>
              <a:buClr>
                <a:schemeClr val="bg1"/>
              </a:buClr>
              <a:buAutoNum type="arabicParenR"/>
            </a:pPr>
            <a:r>
              <a:rPr lang="cs-CZ" b="1" dirty="0">
                <a:solidFill>
                  <a:srgbClr val="42389C"/>
                </a:solidFill>
              </a:rPr>
              <a:t>Nové OZE a ustavení „Pražského společenství obnovitelné energie“ </a:t>
            </a:r>
            <a:r>
              <a:rPr lang="cs-CZ" dirty="0">
                <a:solidFill>
                  <a:srgbClr val="42389C"/>
                </a:solidFill>
              </a:rPr>
              <a:t>(</a:t>
            </a:r>
            <a:r>
              <a:rPr lang="cs-CZ" dirty="0" err="1">
                <a:solidFill>
                  <a:srgbClr val="42389C"/>
                </a:solidFill>
              </a:rPr>
              <a:t>flagship</a:t>
            </a:r>
            <a:r>
              <a:rPr lang="cs-CZ" dirty="0">
                <a:solidFill>
                  <a:srgbClr val="42389C"/>
                </a:solidFill>
              </a:rPr>
              <a:t>, chytré měření, atraktivní, otevřené všem, PPA, Zelená elektřina),</a:t>
            </a:r>
          </a:p>
          <a:p>
            <a:pPr>
              <a:lnSpc>
                <a:spcPct val="134000"/>
              </a:lnSpc>
            </a:pPr>
            <a:endParaRPr lang="cs-CZ" dirty="0">
              <a:solidFill>
                <a:srgbClr val="42389C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A4E8674-0499-FF40-9362-F8413D3C9EFF}"/>
              </a:ext>
            </a:extLst>
          </p:cNvPr>
          <p:cNvSpPr/>
          <p:nvPr/>
        </p:nvSpPr>
        <p:spPr>
          <a:xfrm>
            <a:off x="6096000" y="585786"/>
            <a:ext cx="5691188" cy="5317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sz="2200" b="1" dirty="0">
              <a:solidFill>
                <a:srgbClr val="42389C"/>
              </a:solidFill>
              <a:latin typeface="Candara" panose="020E050203030302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42389C"/>
                </a:solidFill>
                <a:latin typeface="Candara" panose="020E0502030303020204" pitchFamily="34" charset="0"/>
              </a:rPr>
              <a:t>Nová výstavba pro město krátkých vzdáleností </a:t>
            </a:r>
            <a:r>
              <a:rPr lang="cs-CZ" sz="2200" dirty="0">
                <a:solidFill>
                  <a:srgbClr val="42389C"/>
                </a:solidFill>
                <a:latin typeface="Candara" panose="020E0502030303020204" pitchFamily="34" charset="0"/>
              </a:rPr>
              <a:t>(nové principy klimaticky odpovědné výstavby, klimatická neutralita, kde možné),</a:t>
            </a: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42389C"/>
                </a:solidFill>
                <a:latin typeface="Candara" panose="020E0502030303020204" pitchFamily="34" charset="0"/>
              </a:rPr>
              <a:t>Aktivní vstup do teplárenství </a:t>
            </a:r>
            <a:r>
              <a:rPr lang="cs-CZ" sz="2200" dirty="0">
                <a:solidFill>
                  <a:srgbClr val="42389C"/>
                </a:solidFill>
                <a:latin typeface="Candara" panose="020E0502030303020204" pitchFamily="34" charset="0"/>
              </a:rPr>
              <a:t>(dekarbonizace+ přijatelná cena tepla </a:t>
            </a:r>
            <a:r>
              <a:rPr lang="cs-CZ" sz="2200" dirty="0" err="1">
                <a:solidFill>
                  <a:srgbClr val="42389C"/>
                </a:solidFill>
                <a:latin typeface="Candara" panose="020E0502030303020204" pitchFamily="34" charset="0"/>
              </a:rPr>
              <a:t>vers</a:t>
            </a:r>
            <a:r>
              <a:rPr lang="cs-CZ" sz="2200" dirty="0">
                <a:solidFill>
                  <a:srgbClr val="42389C"/>
                </a:solidFill>
                <a:latin typeface="Candara" panose="020E0502030303020204" pitchFamily="34" charset="0"/>
              </a:rPr>
              <a:t>. decentralizace),</a:t>
            </a: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42389C"/>
                </a:solidFill>
                <a:latin typeface="Candara" panose="020E0502030303020204" pitchFamily="34" charset="0"/>
              </a:rPr>
              <a:t>Úspory energie a OZE na budovách města  a městských společností  </a:t>
            </a:r>
            <a:r>
              <a:rPr lang="cs-CZ" sz="2200" dirty="0">
                <a:solidFill>
                  <a:srgbClr val="42389C"/>
                </a:solidFill>
                <a:latin typeface="Candara" panose="020E0502030303020204" pitchFamily="34" charset="0"/>
              </a:rPr>
              <a:t>(s dotační podporou a s využitím EPC metody),</a:t>
            </a: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42389C"/>
                </a:solidFill>
                <a:latin typeface="Candara" panose="020E0502030303020204" pitchFamily="34" charset="0"/>
              </a:rPr>
              <a:t>Využití odpadního tepla z ČOV,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9795F39-79C4-E64F-B3E7-AED888AB6748}"/>
              </a:ext>
            </a:extLst>
          </p:cNvPr>
          <p:cNvSpPr txBox="1"/>
          <p:nvPr/>
        </p:nvSpPr>
        <p:spPr>
          <a:xfrm>
            <a:off x="3886201" y="171450"/>
            <a:ext cx="4369314" cy="8309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3586163" algn="l"/>
              </a:tabLst>
            </a:pPr>
            <a:r>
              <a:rPr lang="cs-CZ" sz="2400" b="1" cap="all" dirty="0">
                <a:solidFill>
                  <a:srgbClr val="473BA0"/>
                </a:solidFill>
                <a:latin typeface="Candara" panose="020E0502030303020204" pitchFamily="34" charset="0"/>
              </a:rPr>
              <a:t>Kap. 4 udržitelná energetika a budovy</a:t>
            </a:r>
            <a:endParaRPr lang="en-GB" sz="2400" b="1" cap="all" dirty="0">
              <a:solidFill>
                <a:srgbClr val="473BA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52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6710C60-F12A-D245-93AB-ECD2C2548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4" y="1071570"/>
            <a:ext cx="5595936" cy="561498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200" b="1" dirty="0">
                <a:solidFill>
                  <a:srgbClr val="42389C"/>
                </a:solidFill>
              </a:rPr>
              <a:t>Zvýšení atraktivity, kapacity a výkonu veřejné dopravy,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200" b="1" dirty="0">
                <a:solidFill>
                  <a:srgbClr val="42389C"/>
                </a:solidFill>
              </a:rPr>
              <a:t>Rozšíření páteřní sítě cyklostezek, cyklotras a podpora pěší dopravy,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200" b="1" dirty="0">
                <a:solidFill>
                  <a:srgbClr val="42389C"/>
                </a:solidFill>
              </a:rPr>
              <a:t>Snížení intenzity automobilové dopravy </a:t>
            </a:r>
            <a:r>
              <a:rPr lang="cs-CZ" sz="2200" dirty="0">
                <a:solidFill>
                  <a:srgbClr val="42389C"/>
                </a:solidFill>
              </a:rPr>
              <a:t>(rozšíření ZPS, mýtný systém od 2025),</a:t>
            </a:r>
            <a:endParaRPr lang="cs-CZ" sz="2200" b="1" dirty="0">
              <a:solidFill>
                <a:srgbClr val="42389C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200" b="1" dirty="0">
                <a:solidFill>
                  <a:srgbClr val="42389C"/>
                </a:solidFill>
              </a:rPr>
              <a:t>Vůdčí role města v rozvoji městské </a:t>
            </a:r>
            <a:r>
              <a:rPr lang="cs-CZ" sz="2200" b="1" dirty="0" err="1">
                <a:solidFill>
                  <a:srgbClr val="42389C"/>
                </a:solidFill>
              </a:rPr>
              <a:t>elektromobility</a:t>
            </a:r>
            <a:r>
              <a:rPr lang="cs-CZ" sz="2200" b="1" dirty="0">
                <a:solidFill>
                  <a:srgbClr val="42389C"/>
                </a:solidFill>
              </a:rPr>
              <a:t> </a:t>
            </a:r>
            <a:r>
              <a:rPr lang="cs-CZ" sz="2200" dirty="0">
                <a:solidFill>
                  <a:srgbClr val="42389C"/>
                </a:solidFill>
              </a:rPr>
              <a:t>(veřejně přístupné nabíjecí stanice a huby, P&amp;R s FVE </a:t>
            </a:r>
            <a:r>
              <a:rPr lang="cs-CZ" sz="2200" dirty="0" err="1">
                <a:solidFill>
                  <a:srgbClr val="42389C"/>
                </a:solidFill>
              </a:rPr>
              <a:t>carporty</a:t>
            </a:r>
            <a:r>
              <a:rPr lang="cs-CZ" sz="2200" dirty="0">
                <a:solidFill>
                  <a:srgbClr val="42389C"/>
                </a:solidFill>
              </a:rPr>
              <a:t>, modernizace veř. osvětlení, elektrifikace lodí)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None/>
            </a:pPr>
            <a:endParaRPr lang="cs-CZ" sz="2200" dirty="0">
              <a:solidFill>
                <a:srgbClr val="42389C"/>
              </a:solidFill>
            </a:endParaRPr>
          </a:p>
          <a:p>
            <a:pPr marL="514350" indent="-514350">
              <a:lnSpc>
                <a:spcPct val="114000"/>
              </a:lnSpc>
              <a:buClr>
                <a:schemeClr val="bg1"/>
              </a:buClr>
              <a:buFont typeface="+mj-lt"/>
              <a:buAutoNum type="arabicParenR"/>
            </a:pPr>
            <a:endParaRPr lang="cs-CZ" sz="2200" dirty="0">
              <a:solidFill>
                <a:srgbClr val="42389C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9795F39-79C4-E64F-B3E7-AED888AB6748}"/>
              </a:ext>
            </a:extLst>
          </p:cNvPr>
          <p:cNvSpPr txBox="1"/>
          <p:nvPr/>
        </p:nvSpPr>
        <p:spPr>
          <a:xfrm>
            <a:off x="3886201" y="171450"/>
            <a:ext cx="4369314" cy="4616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3586163" algn="l"/>
              </a:tabLst>
            </a:pPr>
            <a:r>
              <a:rPr lang="cs-CZ" sz="2400" b="1" cap="all" dirty="0">
                <a:solidFill>
                  <a:srgbClr val="473BA0"/>
                </a:solidFill>
                <a:latin typeface="Candara" panose="020E0502030303020204" pitchFamily="34" charset="0"/>
              </a:rPr>
              <a:t>KAP. 5 UDRŽITELNÁ MOBILITA</a:t>
            </a:r>
            <a:endParaRPr lang="en-GB" sz="2400" b="1" cap="all" dirty="0">
              <a:solidFill>
                <a:srgbClr val="473BA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AD63CBA-2B35-DB4F-B333-18923D59F456}"/>
              </a:ext>
            </a:extLst>
          </p:cNvPr>
          <p:cNvSpPr/>
          <p:nvPr/>
        </p:nvSpPr>
        <p:spPr>
          <a:xfrm>
            <a:off x="6096000" y="1071570"/>
            <a:ext cx="5838824" cy="192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</a:pPr>
            <a:r>
              <a:rPr lang="cs-CZ" sz="2200" b="1" dirty="0">
                <a:solidFill>
                  <a:srgbClr val="42389C"/>
                </a:solidFill>
                <a:latin typeface="Candara" panose="020E0502030303020204" pitchFamily="34" charset="0"/>
              </a:rPr>
              <a:t>Náhrada 75 % diesel autobusů e-busy a bateriovými trolejbusy,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</a:pPr>
            <a:r>
              <a:rPr lang="cs-CZ" sz="2200" b="1" dirty="0">
                <a:solidFill>
                  <a:srgbClr val="42389C"/>
                </a:solidFill>
                <a:latin typeface="Candara" panose="020E0502030303020204" pitchFamily="34" charset="0"/>
              </a:rPr>
              <a:t>Náhrada 75 % paliva pro vozidla Pražských služeb </a:t>
            </a:r>
            <a:r>
              <a:rPr lang="cs-CZ" sz="2200" b="1" dirty="0" err="1">
                <a:solidFill>
                  <a:srgbClr val="42389C"/>
                </a:solidFill>
                <a:latin typeface="Candara" panose="020E0502030303020204" pitchFamily="34" charset="0"/>
              </a:rPr>
              <a:t>bioCNG</a:t>
            </a:r>
            <a:r>
              <a:rPr lang="cs-CZ" sz="2200" b="1" dirty="0">
                <a:solidFill>
                  <a:srgbClr val="42389C"/>
                </a:solidFill>
                <a:latin typeface="Candara" panose="020E0502030303020204" pitchFamily="34" charset="0"/>
              </a:rPr>
              <a:t> nebo elektřinou,</a:t>
            </a:r>
          </a:p>
        </p:txBody>
      </p:sp>
    </p:spTree>
    <p:extLst>
      <p:ext uri="{BB962C8B-B14F-4D97-AF65-F5344CB8AC3E}">
        <p14:creationId xmlns:p14="http://schemas.microsoft.com/office/powerpoint/2010/main" val="3953372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6710C60-F12A-D245-93AB-ECD2C2548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6" y="1042988"/>
            <a:ext cx="5838824" cy="564356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rgbClr val="42389C"/>
                </a:solidFill>
              </a:rPr>
              <a:t>Hierarchie nakládání s odpady,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rgbClr val="42389C"/>
                </a:solidFill>
              </a:rPr>
              <a:t>Sběr bioodpadu (bioplynová stanice),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400" b="1" dirty="0" err="1">
                <a:solidFill>
                  <a:srgbClr val="42389C"/>
                </a:solidFill>
              </a:rPr>
              <a:t>Multikomoditní</a:t>
            </a:r>
            <a:r>
              <a:rPr lang="cs-CZ" sz="2400" b="1" dirty="0">
                <a:solidFill>
                  <a:srgbClr val="42389C"/>
                </a:solidFill>
              </a:rPr>
              <a:t> sběr (přesun třídění z ulic do domovních dvorů, </a:t>
            </a:r>
            <a:r>
              <a:rPr lang="cs-CZ" sz="2400" b="1" dirty="0" err="1">
                <a:solidFill>
                  <a:srgbClr val="42389C"/>
                </a:solidFill>
              </a:rPr>
              <a:t>dotřiďovací</a:t>
            </a:r>
            <a:r>
              <a:rPr lang="cs-CZ" sz="2400" b="1" dirty="0">
                <a:solidFill>
                  <a:srgbClr val="42389C"/>
                </a:solidFill>
              </a:rPr>
              <a:t> linka),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rgbClr val="42389C"/>
                </a:solidFill>
              </a:rPr>
              <a:t>Plasty (třídění nerovná se recyklace),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rgbClr val="42389C"/>
                </a:solidFill>
              </a:rPr>
              <a:t>Stavební odpad (3 mil. tun – 78 %!),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rgbClr val="42389C"/>
                </a:solidFill>
              </a:rPr>
              <a:t>Cirkulární Praha.</a:t>
            </a:r>
            <a:endParaRPr lang="cs-CZ" sz="2400" dirty="0">
              <a:solidFill>
                <a:srgbClr val="42389C"/>
              </a:solidFill>
            </a:endParaRPr>
          </a:p>
          <a:p>
            <a:pPr marL="514350" indent="-514350">
              <a:lnSpc>
                <a:spcPct val="114000"/>
              </a:lnSpc>
              <a:buClr>
                <a:schemeClr val="bg1"/>
              </a:buClr>
              <a:buFont typeface="+mj-lt"/>
              <a:buAutoNum type="arabicParenR"/>
            </a:pPr>
            <a:endParaRPr lang="cs-CZ" sz="2400" dirty="0">
              <a:solidFill>
                <a:srgbClr val="42389C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9795F39-79C4-E64F-B3E7-AED888AB6748}"/>
              </a:ext>
            </a:extLst>
          </p:cNvPr>
          <p:cNvSpPr txBox="1"/>
          <p:nvPr/>
        </p:nvSpPr>
        <p:spPr>
          <a:xfrm>
            <a:off x="471488" y="171450"/>
            <a:ext cx="5010149" cy="4714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3586163" algn="l"/>
              </a:tabLst>
            </a:pPr>
            <a:r>
              <a:rPr lang="cs-CZ" sz="2400" b="1" cap="all" dirty="0">
                <a:solidFill>
                  <a:srgbClr val="473BA0"/>
                </a:solidFill>
                <a:latin typeface="Candara" panose="020E0502030303020204" pitchFamily="34" charset="0"/>
              </a:rPr>
              <a:t>KAP. 6 cirkulární ekonomika</a:t>
            </a:r>
            <a:endParaRPr lang="en-GB" sz="2400" b="1" cap="all" dirty="0">
              <a:solidFill>
                <a:srgbClr val="473BA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AD63CBA-2B35-DB4F-B333-18923D59F456}"/>
              </a:ext>
            </a:extLst>
          </p:cNvPr>
          <p:cNvSpPr/>
          <p:nvPr/>
        </p:nvSpPr>
        <p:spPr>
          <a:xfrm>
            <a:off x="6096000" y="1071570"/>
            <a:ext cx="5838824" cy="5468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cs-CZ" sz="2400" b="1" dirty="0">
                <a:solidFill>
                  <a:srgbClr val="42389C"/>
                </a:solidFill>
                <a:latin typeface="Candara" panose="020E0502030303020204" pitchFamily="34" charset="0"/>
              </a:rPr>
              <a:t>Strategie adaptace HMP na změnu klimatu – schválena,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cs-CZ" sz="2400" b="1" dirty="0">
                <a:solidFill>
                  <a:srgbClr val="42389C"/>
                </a:solidFill>
                <a:latin typeface="Candara" panose="020E0502030303020204" pitchFamily="34" charset="0"/>
              </a:rPr>
              <a:t>Zeleň, lesy, vodní plochy,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cs-CZ" sz="2400" b="1" dirty="0">
                <a:solidFill>
                  <a:srgbClr val="42389C"/>
                </a:solidFill>
                <a:latin typeface="Candara" panose="020E0502030303020204" pitchFamily="34" charset="0"/>
              </a:rPr>
              <a:t>Recyklace odpadní vody, zalévání, standardy pro hospodaření s dešťovou vodou,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cs-CZ" sz="2400" b="1" dirty="0">
                <a:solidFill>
                  <a:srgbClr val="42389C"/>
                </a:solidFill>
                <a:latin typeface="Candara" panose="020E0502030303020204" pitchFamily="34" charset="0"/>
              </a:rPr>
              <a:t>Adaptace budov, přeměna zpevněných ploch,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cs-CZ" sz="2400" b="1" dirty="0">
                <a:solidFill>
                  <a:srgbClr val="42389C"/>
                </a:solidFill>
                <a:latin typeface="Candara" panose="020E0502030303020204" pitchFamily="34" charset="0"/>
              </a:rPr>
              <a:t>Zeleň v ulicích, komunitní zahrady, pítka, </a:t>
            </a:r>
            <a:r>
              <a:rPr lang="cs-CZ" sz="2400" b="1" dirty="0" err="1">
                <a:solidFill>
                  <a:srgbClr val="42389C"/>
                </a:solidFill>
                <a:latin typeface="Candara" panose="020E0502030303020204" pitchFamily="34" charset="0"/>
              </a:rPr>
              <a:t>mlžítka</a:t>
            </a:r>
            <a:r>
              <a:rPr lang="cs-CZ" sz="2400" b="1" dirty="0">
                <a:solidFill>
                  <a:srgbClr val="42389C"/>
                </a:solidFill>
                <a:latin typeface="Candara" panose="020E0502030303020204" pitchFamily="34" charset="0"/>
              </a:rPr>
              <a:t>,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cs-CZ" sz="2400" b="1" dirty="0">
                <a:solidFill>
                  <a:srgbClr val="42389C"/>
                </a:solidFill>
                <a:latin typeface="Candara" panose="020E0502030303020204" pitchFamily="34" charset="0"/>
              </a:rPr>
              <a:t>Ekologické zemědělství.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3C11294C-F415-2440-B549-AFC4EBB422B2}"/>
              </a:ext>
            </a:extLst>
          </p:cNvPr>
          <p:cNvSpPr txBox="1"/>
          <p:nvPr/>
        </p:nvSpPr>
        <p:spPr>
          <a:xfrm>
            <a:off x="6095999" y="171450"/>
            <a:ext cx="6019797" cy="4616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3586163" algn="l"/>
              </a:tabLst>
            </a:pPr>
            <a:r>
              <a:rPr lang="cs-CZ" sz="2400" b="1" cap="all" dirty="0">
                <a:solidFill>
                  <a:srgbClr val="473BA0"/>
                </a:solidFill>
                <a:latin typeface="Candara" panose="020E0502030303020204" pitchFamily="34" charset="0"/>
              </a:rPr>
              <a:t>Kap. 7 adaptační opatření</a:t>
            </a:r>
          </a:p>
        </p:txBody>
      </p:sp>
    </p:spTree>
    <p:extLst>
      <p:ext uri="{BB962C8B-B14F-4D97-AF65-F5344CB8AC3E}">
        <p14:creationId xmlns:p14="http://schemas.microsoft.com/office/powerpoint/2010/main" val="1247718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52392" y="4455099"/>
            <a:ext cx="7344000" cy="19569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857" y="463411"/>
            <a:ext cx="7366529" cy="404455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 rot="5400000">
            <a:off x="-1775333" y="2970919"/>
            <a:ext cx="5811838" cy="584775"/>
          </a:xfrm>
          <a:prstGeom prst="rect">
            <a:avLst/>
          </a:prstGeom>
          <a:solidFill>
            <a:srgbClr val="4238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AKTUALIZOVANÝ OBSAH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42389C"/>
                </a:solidFill>
              </a:rPr>
              <a:t>Souhrnné odhady nákladů a přínosů</a:t>
            </a:r>
            <a:endParaRPr lang="en-GB" b="1" dirty="0">
              <a:solidFill>
                <a:srgbClr val="42389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1540934"/>
            <a:ext cx="110299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45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476250"/>
            <a:ext cx="100203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58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42389C"/>
                </a:solidFill>
              </a:rPr>
              <a:t>Finanční plán implementace </a:t>
            </a:r>
            <a:endParaRPr lang="en-GB" b="1" dirty="0">
              <a:solidFill>
                <a:srgbClr val="42389C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674" y="2066396"/>
            <a:ext cx="7780651" cy="38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98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44530"/>
            <a:ext cx="10515599" cy="729466"/>
          </a:xfrm>
          <a:noFill/>
        </p:spPr>
        <p:txBody>
          <a:bodyPr/>
          <a:lstStyle/>
          <a:p>
            <a:r>
              <a:rPr lang="cs-CZ" b="1" dirty="0">
                <a:solidFill>
                  <a:srgbClr val="42389C"/>
                </a:solidFill>
              </a:rPr>
              <a:t>Shrnutí připomínkového řízení</a:t>
            </a:r>
            <a:endParaRPr lang="en-GB" b="1" dirty="0">
              <a:solidFill>
                <a:srgbClr val="42389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42389C"/>
                </a:solidFill>
              </a:rPr>
              <a:t>Obdrženy desítky připomínek (velká většina akceptována)</a:t>
            </a:r>
          </a:p>
          <a:p>
            <a:r>
              <a:rPr lang="cs-CZ" dirty="0">
                <a:solidFill>
                  <a:srgbClr val="42389C"/>
                </a:solidFill>
              </a:rPr>
              <a:t>Hlavní změny:</a:t>
            </a:r>
          </a:p>
          <a:p>
            <a:pPr lvl="1"/>
            <a:r>
              <a:rPr lang="cs-CZ" dirty="0">
                <a:solidFill>
                  <a:srgbClr val="42389C"/>
                </a:solidFill>
              </a:rPr>
              <a:t>podrobnějšího časového a finančního plánu</a:t>
            </a:r>
          </a:p>
          <a:p>
            <a:pPr lvl="1"/>
            <a:r>
              <a:rPr lang="cs-CZ" dirty="0">
                <a:solidFill>
                  <a:srgbClr val="42389C"/>
                </a:solidFill>
              </a:rPr>
              <a:t>stanovení priorit (jaká opatření by měla být řešena přednostně)</a:t>
            </a:r>
          </a:p>
          <a:p>
            <a:pPr lvl="1"/>
            <a:r>
              <a:rPr lang="cs-CZ" dirty="0">
                <a:solidFill>
                  <a:srgbClr val="42389C"/>
                </a:solidFill>
              </a:rPr>
              <a:t>konkretizace rolí a odpovědností</a:t>
            </a:r>
          </a:p>
          <a:p>
            <a:pPr lvl="1"/>
            <a:r>
              <a:rPr lang="cs-CZ" dirty="0">
                <a:solidFill>
                  <a:srgbClr val="42389C"/>
                </a:solidFill>
              </a:rPr>
              <a:t>proveditelnosti časové / finanční / technické</a:t>
            </a:r>
          </a:p>
          <a:p>
            <a:pPr lvl="1"/>
            <a:r>
              <a:rPr lang="cs-CZ" dirty="0">
                <a:solidFill>
                  <a:srgbClr val="42389C"/>
                </a:solidFill>
              </a:rPr>
              <a:t>soulad s pravidly pro plány SECAP  (doplnění o analytické podklady) </a:t>
            </a:r>
            <a:endParaRPr lang="en-GB" dirty="0">
              <a:solidFill>
                <a:srgbClr val="42389C"/>
              </a:solidFill>
            </a:endParaRPr>
          </a:p>
          <a:p>
            <a:r>
              <a:rPr lang="cs-CZ" dirty="0">
                <a:solidFill>
                  <a:srgbClr val="42389C"/>
                </a:solidFill>
              </a:rPr>
              <a:t>Připomínky (téměř) vypořádány a vydáno aktualizované znění plánu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273996"/>
            <a:ext cx="10751049" cy="0"/>
          </a:xfrm>
          <a:prstGeom prst="line">
            <a:avLst/>
          </a:prstGeom>
          <a:ln w="31750">
            <a:solidFill>
              <a:srgbClr val="423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804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4804"/>
            <a:ext cx="10515599" cy="708917"/>
          </a:xfrm>
          <a:noFill/>
        </p:spPr>
        <p:txBody>
          <a:bodyPr/>
          <a:lstStyle/>
          <a:p>
            <a:r>
              <a:rPr lang="cs-CZ" b="1" dirty="0">
                <a:solidFill>
                  <a:srgbClr val="42389C"/>
                </a:solidFill>
              </a:rPr>
              <a:t>Přehled dalších kroků</a:t>
            </a:r>
            <a:endParaRPr lang="en-GB" b="1" dirty="0">
              <a:solidFill>
                <a:srgbClr val="42389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082867" cy="4351338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rgbClr val="42389C"/>
                </a:solidFill>
              </a:rPr>
              <a:t>12/4</a:t>
            </a:r>
            <a:r>
              <a:rPr lang="cs-CZ" dirty="0">
                <a:solidFill>
                  <a:srgbClr val="42389C"/>
                </a:solidFill>
              </a:rPr>
              <a:t> – představení plánu v RHMP</a:t>
            </a:r>
          </a:p>
          <a:p>
            <a:r>
              <a:rPr lang="cs-CZ" b="1" dirty="0">
                <a:solidFill>
                  <a:srgbClr val="42389C"/>
                </a:solidFill>
              </a:rPr>
              <a:t>20/4</a:t>
            </a:r>
            <a:r>
              <a:rPr lang="cs-CZ" dirty="0">
                <a:solidFill>
                  <a:srgbClr val="42389C"/>
                </a:solidFill>
              </a:rPr>
              <a:t> – veřejná prezentace plánu (online @ CAMP)  + výbor ZHMP pro ŽP    </a:t>
            </a:r>
          </a:p>
          <a:p>
            <a:r>
              <a:rPr lang="cs-CZ" b="1" dirty="0">
                <a:solidFill>
                  <a:srgbClr val="42389C"/>
                </a:solidFill>
              </a:rPr>
              <a:t>10/5 </a:t>
            </a:r>
            <a:r>
              <a:rPr lang="cs-CZ" dirty="0">
                <a:solidFill>
                  <a:srgbClr val="42389C"/>
                </a:solidFill>
              </a:rPr>
              <a:t>– projednání/schválení plánu v RHMP</a:t>
            </a:r>
          </a:p>
          <a:p>
            <a:r>
              <a:rPr lang="cs-CZ" b="1" dirty="0">
                <a:solidFill>
                  <a:srgbClr val="42389C"/>
                </a:solidFill>
              </a:rPr>
              <a:t>27/5</a:t>
            </a:r>
            <a:r>
              <a:rPr lang="cs-CZ" dirty="0">
                <a:solidFill>
                  <a:srgbClr val="42389C"/>
                </a:solidFill>
              </a:rPr>
              <a:t> - projednání/schválení plánu v ZHMP</a:t>
            </a:r>
          </a:p>
          <a:p>
            <a:r>
              <a:rPr lang="cs-CZ" b="1" dirty="0">
                <a:solidFill>
                  <a:srgbClr val="42389C"/>
                </a:solidFill>
              </a:rPr>
              <a:t>6. měsíc</a:t>
            </a:r>
            <a:r>
              <a:rPr lang="cs-CZ" dirty="0">
                <a:solidFill>
                  <a:srgbClr val="42389C"/>
                </a:solidFill>
              </a:rPr>
              <a:t> a dále započetí implementace </a:t>
            </a:r>
          </a:p>
          <a:p>
            <a:r>
              <a:rPr lang="cs-CZ" b="1" dirty="0">
                <a:solidFill>
                  <a:srgbClr val="42389C"/>
                </a:solidFill>
              </a:rPr>
              <a:t>11. měsíc</a:t>
            </a:r>
            <a:r>
              <a:rPr lang="cs-CZ" dirty="0">
                <a:solidFill>
                  <a:srgbClr val="42389C"/>
                </a:solidFill>
              </a:rPr>
              <a:t> – účast na COP26 v Glasgow </a:t>
            </a:r>
            <a:r>
              <a:rPr lang="cs-CZ" dirty="0">
                <a:solidFill>
                  <a:srgbClr val="42389C"/>
                </a:solidFill>
                <a:sym typeface="Wingdings" panose="05000000000000000000" pitchFamily="2" charset="2"/>
              </a:rPr>
              <a:t></a:t>
            </a:r>
            <a:endParaRPr lang="en-GB" dirty="0">
              <a:solidFill>
                <a:srgbClr val="42389C"/>
              </a:solidFill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838200" y="1273996"/>
            <a:ext cx="10751049" cy="0"/>
          </a:xfrm>
          <a:prstGeom prst="line">
            <a:avLst/>
          </a:prstGeom>
          <a:ln w="31750">
            <a:solidFill>
              <a:srgbClr val="423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19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42389C"/>
                </a:solidFill>
              </a:rPr>
              <a:t>SECAP Praha  - postřehy</a:t>
            </a:r>
            <a:endParaRPr lang="cs-CZ" dirty="0">
              <a:solidFill>
                <a:srgbClr val="42389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9303" y="1809149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Zadání VZMR, spolufinancování SFŽP</a:t>
            </a:r>
          </a:p>
          <a:p>
            <a:r>
              <a:rPr lang="cs-CZ" dirty="0"/>
              <a:t>Předpoklad odevzdání hotového projednaného dokumentu 09/2020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500" b="1" u="sng" dirty="0">
                <a:solidFill>
                  <a:srgbClr val="42389C"/>
                </a:solidFill>
              </a:rPr>
              <a:t>Překážky:</a:t>
            </a:r>
          </a:p>
          <a:p>
            <a:pPr algn="just">
              <a:buFontTx/>
              <a:buChar char="-"/>
            </a:pPr>
            <a:r>
              <a:rPr lang="cs-CZ" dirty="0"/>
              <a:t>Spolupráce mezi zainteresovanými společnostmi (Odbory MHMP, městské části, příspěvkové organizace, chybějící energetický management v jednotlivých institucích i městě jako celku</a:t>
            </a:r>
          </a:p>
          <a:p>
            <a:pPr algn="just">
              <a:buFontTx/>
              <a:buChar char="-"/>
            </a:pPr>
            <a:r>
              <a:rPr lang="cs-CZ" dirty="0"/>
              <a:t>Politická nejednotnost (vedení hl. m. Prahy, ČEZ, distribuční společnosti, PRE, PVS – mají různé sféry vlivu</a:t>
            </a:r>
          </a:p>
          <a:p>
            <a:pPr algn="just">
              <a:buFontTx/>
              <a:buChar char="-"/>
            </a:pPr>
            <a:r>
              <a:rPr lang="cs-CZ" dirty="0"/>
              <a:t>Obtížnost veřejného projednávání, roztříštěnost zájmů Prahy vs. městských částí </a:t>
            </a:r>
          </a:p>
          <a:p>
            <a:pPr algn="just">
              <a:buFontTx/>
              <a:buChar char="-"/>
            </a:pPr>
            <a:r>
              <a:rPr lang="cs-CZ" dirty="0"/>
              <a:t>Vyčíslitelnost finančních nároků a </a:t>
            </a:r>
            <a:r>
              <a:rPr lang="cs-CZ" b="1" u="sng" dirty="0"/>
              <a:t>finanční náročnost</a:t>
            </a:r>
            <a:r>
              <a:rPr lang="cs-CZ" dirty="0"/>
              <a:t> navrhovaných projektů a opatření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30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42389C"/>
                </a:solidFill>
              </a:rPr>
              <a:t>Analytická část dokumentu Strategie adaptace</a:t>
            </a:r>
            <a:endParaRPr lang="cs-CZ" sz="4000" b="1" dirty="0">
              <a:solidFill>
                <a:srgbClr val="42389C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315" y="1972760"/>
            <a:ext cx="4297484" cy="3029726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382233"/>
            <a:ext cx="5852658" cy="2812464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42389C"/>
                </a:solidFill>
              </a:rPr>
              <a:t>POZOROVANÉ PROJEVY KLIMATICKÉ ZMĚNY NA </a:t>
            </a:r>
            <a:r>
              <a:rPr lang="cs-CZ" sz="2000" b="1" dirty="0" smtClean="0">
                <a:solidFill>
                  <a:srgbClr val="42389C"/>
                </a:solidFill>
              </a:rPr>
              <a:t>ÚZEMÍ </a:t>
            </a:r>
            <a:r>
              <a:rPr lang="cs-CZ" sz="2000" b="1" dirty="0">
                <a:solidFill>
                  <a:srgbClr val="42389C"/>
                </a:solidFill>
              </a:rPr>
              <a:t>HLAVNÍHO MĚSTA </a:t>
            </a:r>
            <a:r>
              <a:rPr lang="cs-CZ" sz="2000" b="1" dirty="0" smtClean="0">
                <a:solidFill>
                  <a:srgbClr val="42389C"/>
                </a:solidFill>
              </a:rPr>
              <a:t>PRAHY</a:t>
            </a:r>
          </a:p>
          <a:p>
            <a:r>
              <a:rPr lang="cs-CZ" sz="2000" b="1" dirty="0" smtClean="0"/>
              <a:t>1. TEPLOTA – dlouhodobé zvyšování průměrné teploty na území města </a:t>
            </a:r>
          </a:p>
          <a:p>
            <a:endParaRPr lang="cs-CZ" sz="2000" dirty="0"/>
          </a:p>
        </p:txBody>
      </p:sp>
      <p:pic>
        <p:nvPicPr>
          <p:cNvPr id="11" name="Picture 8" descr="http://adaptacepraha.cz/wp-content/uploads/2019/08/modraprekresle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7" y="3487623"/>
            <a:ext cx="6295150" cy="195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36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rgbClr val="42389C"/>
                </a:solidFill>
              </a:rPr>
              <a:t>Pozitiva</a:t>
            </a:r>
            <a:r>
              <a:rPr lang="cs-CZ" dirty="0">
                <a:solidFill>
                  <a:srgbClr val="42389C"/>
                </a:solidFill>
              </a:rPr>
              <a:t>:</a:t>
            </a:r>
            <a:br>
              <a:rPr lang="cs-CZ" dirty="0">
                <a:solidFill>
                  <a:srgbClr val="42389C"/>
                </a:solidFill>
              </a:rPr>
            </a:br>
            <a:endParaRPr lang="cs-CZ" dirty="0">
              <a:solidFill>
                <a:srgbClr val="42389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cs-CZ" dirty="0"/>
              <a:t>návrhy nevšedních a technicky zcela unikátních řešení energetických úspor, objevení zcela netušeného potenciálu (použití </a:t>
            </a:r>
            <a:r>
              <a:rPr lang="cs-CZ" dirty="0" err="1"/>
              <a:t>nízkopotenciálního</a:t>
            </a:r>
            <a:r>
              <a:rPr lang="cs-CZ" dirty="0"/>
              <a:t> tepla z ÚČOV pro vytápění čtvrti Bubny – Zátory, potenciál pro použití v CZT</a:t>
            </a:r>
          </a:p>
          <a:p>
            <a:r>
              <a:rPr lang="cs-CZ" dirty="0"/>
              <a:t>Analýza možností využití zelených střech, </a:t>
            </a:r>
            <a:r>
              <a:rPr lang="cs-CZ" dirty="0" err="1"/>
              <a:t>fotovoltaiky</a:t>
            </a:r>
            <a:r>
              <a:rPr lang="cs-CZ" dirty="0"/>
              <a:t>, aj. na budovách škol, a obecně budov v majetku hl. m. Prahy</a:t>
            </a:r>
          </a:p>
          <a:p>
            <a:r>
              <a:rPr lang="cs-CZ" dirty="0"/>
              <a:t>Analýza možnosti tzv. energetických společenství a sdílení energie z OZE </a:t>
            </a:r>
          </a:p>
          <a:p>
            <a:pPr algn="just"/>
            <a:r>
              <a:rPr lang="cs-CZ" dirty="0"/>
              <a:t>Možnost </a:t>
            </a:r>
            <a:r>
              <a:rPr lang="cs-CZ" sz="3200" b="1" dirty="0">
                <a:solidFill>
                  <a:srgbClr val="42389C"/>
                </a:solidFill>
              </a:rPr>
              <a:t>financování projektů z evropských zdrojů </a:t>
            </a:r>
            <a:r>
              <a:rPr lang="cs-CZ" dirty="0"/>
              <a:t>(Operační programy, Modernizační fond – hl. m. Praha jeden ze zakladatelů a tvůrců programu, Inovační fond, </a:t>
            </a:r>
            <a:r>
              <a:rPr lang="cs-CZ" dirty="0" err="1"/>
              <a:t>Horizon</a:t>
            </a:r>
            <a:r>
              <a:rPr lang="cs-CZ" dirty="0"/>
              <a:t>, a další zdroje; finanční podpora obvykle navázaná na členství v Covenant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Mayors</a:t>
            </a:r>
            <a:r>
              <a:rPr lang="cs-CZ" dirty="0"/>
              <a:t>)</a:t>
            </a:r>
          </a:p>
          <a:p>
            <a:pPr algn="just"/>
            <a:r>
              <a:rPr lang="cs-CZ" dirty="0"/>
              <a:t>Možnost spolupráce a inspirace u ostatních členů </a:t>
            </a:r>
            <a:r>
              <a:rPr lang="cs-CZ" dirty="0" err="1"/>
              <a:t>CoM</a:t>
            </a:r>
            <a:r>
              <a:rPr lang="cs-CZ" dirty="0"/>
              <a:t>, navázání nevšedních partnerství mezi zúčastněnými městy a </a:t>
            </a:r>
            <a:r>
              <a:rPr lang="cs-CZ" sz="3200" b="1" dirty="0">
                <a:solidFill>
                  <a:srgbClr val="42389C"/>
                </a:solidFill>
              </a:rPr>
              <a:t>participace na politice EU v oblasti energetiky </a:t>
            </a:r>
            <a:endParaRPr lang="cs-CZ" b="1" dirty="0">
              <a:solidFill>
                <a:srgbClr val="423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58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909" y="4619624"/>
            <a:ext cx="3823451" cy="2076451"/>
          </a:xfrm>
        </p:spPr>
        <p:txBody>
          <a:bodyPr>
            <a:noAutofit/>
          </a:bodyPr>
          <a:lstStyle/>
          <a:p>
            <a:pPr>
              <a:tabLst>
                <a:tab pos="3227388" algn="l"/>
              </a:tabLst>
            </a:pPr>
            <a:r>
              <a:rPr lang="cs-CZ" sz="4800" b="1" smtClean="0">
                <a:solidFill>
                  <a:srgbClr val="42389C"/>
                </a:solidFill>
              </a:rPr>
              <a:t>Děkuji </a:t>
            </a:r>
            <a:br>
              <a:rPr lang="cs-CZ" sz="4800" b="1" smtClean="0">
                <a:solidFill>
                  <a:srgbClr val="42389C"/>
                </a:solidFill>
              </a:rPr>
            </a:br>
            <a:r>
              <a:rPr lang="cs-CZ" sz="4800" b="1" smtClean="0">
                <a:solidFill>
                  <a:srgbClr val="42389C"/>
                </a:solidFill>
              </a:rPr>
              <a:t>za pozornost!</a:t>
            </a:r>
            <a:endParaRPr lang="en-GB" sz="4800" b="1" dirty="0">
              <a:solidFill>
                <a:srgbClr val="42389C"/>
              </a:solidFill>
            </a:endParaRPr>
          </a:p>
        </p:txBody>
      </p:sp>
      <p:pic>
        <p:nvPicPr>
          <p:cNvPr id="5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901" y="4795906"/>
            <a:ext cx="1701190" cy="1562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900" y="718802"/>
            <a:ext cx="1692000" cy="4020554"/>
          </a:xfrm>
          <a:prstGeom prst="rect">
            <a:avLst/>
          </a:prstGeom>
        </p:spPr>
      </p:pic>
      <p:pic>
        <p:nvPicPr>
          <p:cNvPr id="9" name="Obrázek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85980" y="681208"/>
            <a:ext cx="1692000" cy="4020554"/>
          </a:xfrm>
          <a:prstGeom prst="rect">
            <a:avLst/>
          </a:prstGeom>
        </p:spPr>
      </p:pic>
      <p:pic>
        <p:nvPicPr>
          <p:cNvPr id="6" name="Obrázek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222903" y="730144"/>
            <a:ext cx="1692000" cy="4020553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>
          <a:blip r:embed="rId6"/>
          <a:stretch>
            <a:fillRect/>
          </a:stretch>
        </p:blipFill>
        <p:spPr>
          <a:xfrm>
            <a:off x="4778004" y="5300133"/>
            <a:ext cx="5136899" cy="59464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514905" y="696556"/>
            <a:ext cx="1692000" cy="4032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9422" y="681208"/>
            <a:ext cx="1688738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2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5423" y="584791"/>
            <a:ext cx="10758377" cy="559217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cs-CZ" sz="2600" b="1" dirty="0">
                <a:solidFill>
                  <a:srgbClr val="42389C"/>
                </a:solidFill>
              </a:rPr>
              <a:t>2. </a:t>
            </a:r>
            <a:r>
              <a:rPr lang="cs-CZ" sz="2000" b="1" cap="all" dirty="0"/>
              <a:t>Městský tepelný ostrov </a:t>
            </a:r>
            <a:r>
              <a:rPr lang="cs-CZ" sz="2000" b="1" dirty="0"/>
              <a:t>– průběh teplot během dne a noci </a:t>
            </a:r>
          </a:p>
          <a:p>
            <a:r>
              <a:rPr lang="cs-CZ" sz="1600" b="1" i="1" dirty="0" smtClean="0"/>
              <a:t>Geometrie </a:t>
            </a:r>
            <a:r>
              <a:rPr lang="cs-CZ" sz="1600" b="1" i="1" dirty="0"/>
              <a:t>města</a:t>
            </a:r>
            <a:r>
              <a:rPr lang="cs-CZ" sz="1600" dirty="0"/>
              <a:t>–mnohonásobný odraz a absorpce záření v površích zvětšují intenzitu absorpce tepla (tzv. efekt kaňonů), zeslabení větru</a:t>
            </a:r>
          </a:p>
          <a:p>
            <a:r>
              <a:rPr lang="cs-CZ" sz="1600" b="1" i="1" dirty="0" smtClean="0"/>
              <a:t>Použité povrchy</a:t>
            </a:r>
            <a:r>
              <a:rPr lang="cs-CZ" sz="1600" dirty="0" smtClean="0"/>
              <a:t>–použití materiálů </a:t>
            </a:r>
            <a:r>
              <a:rPr lang="cs-CZ" sz="1600" dirty="0"/>
              <a:t>(asfalt, beton) s odlišnými absorpčními tepelnými vlastnostmi než přirozený povrch =&gt;změna energetické </a:t>
            </a:r>
            <a:r>
              <a:rPr lang="cs-CZ" sz="1600" dirty="0" smtClean="0"/>
              <a:t>bilance </a:t>
            </a:r>
          </a:p>
          <a:p>
            <a:r>
              <a:rPr lang="cs-CZ" sz="1600" b="1" i="1" dirty="0" smtClean="0"/>
              <a:t>Zmenšení </a:t>
            </a:r>
            <a:r>
              <a:rPr lang="cs-CZ" sz="1600" dirty="0" smtClean="0"/>
              <a:t>intenzity </a:t>
            </a:r>
            <a:r>
              <a:rPr lang="cs-CZ" sz="1600" b="1" i="1" dirty="0"/>
              <a:t>vypařování vody </a:t>
            </a:r>
            <a:r>
              <a:rPr lang="cs-CZ" sz="1600" dirty="0"/>
              <a:t>(</a:t>
            </a:r>
            <a:r>
              <a:rPr lang="cs-CZ" sz="1600" dirty="0" smtClean="0"/>
              <a:t>kanalizace, </a:t>
            </a:r>
            <a:r>
              <a:rPr lang="cs-CZ" sz="1600" dirty="0"/>
              <a:t>menší </a:t>
            </a:r>
            <a:r>
              <a:rPr lang="cs-CZ" sz="1600" dirty="0" smtClean="0"/>
              <a:t>množství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 </a:t>
            </a:r>
            <a:r>
              <a:rPr lang="cs-CZ" sz="1600" dirty="0"/>
              <a:t>vegetace …)</a:t>
            </a:r>
          </a:p>
          <a:p>
            <a:r>
              <a:rPr lang="cs-CZ" sz="1800" b="1" i="1" dirty="0" smtClean="0"/>
              <a:t>Odpadní </a:t>
            </a:r>
            <a:r>
              <a:rPr lang="cs-CZ" sz="1800" b="1" i="1" dirty="0"/>
              <a:t>teplo </a:t>
            </a:r>
            <a:r>
              <a:rPr lang="cs-CZ" sz="1800" dirty="0" smtClean="0"/>
              <a:t>(</a:t>
            </a:r>
            <a:r>
              <a:rPr lang="cs-CZ" sz="1800" dirty="0"/>
              <a:t>topení, průmysl, doprava </a:t>
            </a:r>
            <a:r>
              <a:rPr lang="cs-CZ" sz="1800" dirty="0" smtClean="0"/>
              <a:t>…)</a:t>
            </a:r>
          </a:p>
          <a:p>
            <a:r>
              <a:rPr lang="cs-CZ" sz="2000" b="1" dirty="0" smtClean="0"/>
              <a:t>Maximální </a:t>
            </a:r>
            <a:r>
              <a:rPr lang="cs-CZ" sz="2000" b="1" dirty="0"/>
              <a:t>denní teplota </a:t>
            </a:r>
            <a:r>
              <a:rPr lang="cs-CZ" sz="2000" b="1" u="sng" dirty="0" smtClean="0"/>
              <a:t>až 50 </a:t>
            </a:r>
            <a:r>
              <a:rPr lang="cs-CZ" sz="2000" b="1" u="sng" dirty="0"/>
              <a:t>°C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1400" dirty="0" smtClean="0"/>
              <a:t>Rozdíl </a:t>
            </a:r>
            <a:r>
              <a:rPr lang="cs-CZ" sz="1400" dirty="0"/>
              <a:t>oproti </a:t>
            </a:r>
            <a:r>
              <a:rPr lang="cs-CZ" sz="1400" dirty="0" smtClean="0"/>
              <a:t>povrchům, </a:t>
            </a:r>
            <a:r>
              <a:rPr lang="cs-CZ" sz="1400" dirty="0"/>
              <a:t>schopným vázat a uvolňovat </a:t>
            </a:r>
            <a:r>
              <a:rPr lang="cs-CZ" sz="1400" dirty="0" smtClean="0"/>
              <a:t>vodu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                                                             až </a:t>
            </a:r>
            <a:r>
              <a:rPr lang="cs-CZ" sz="1400" b="1" u="sng" dirty="0" smtClean="0"/>
              <a:t>několik desítek </a:t>
            </a:r>
            <a:r>
              <a:rPr lang="cs-CZ" sz="1400" b="1" u="sng" dirty="0"/>
              <a:t>°</a:t>
            </a:r>
            <a:r>
              <a:rPr lang="cs-CZ" sz="1400" b="1" u="sng" dirty="0" smtClean="0"/>
              <a:t>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238" y="2734596"/>
            <a:ext cx="5006307" cy="32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2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686" y="44990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smtClean="0"/>
              <a:t>Příklad horkého dne 28.7.2013             </a:t>
            </a:r>
            <a:r>
              <a:rPr lang="cs-CZ" sz="2000" dirty="0" smtClean="0"/>
              <a:t>Rozdíl ročního průměru minima teploty 							vzduchu  v letech 1961 – 1971 a 2001 – 2010 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												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61" y="1294773"/>
            <a:ext cx="5583891" cy="39376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86" y="1822333"/>
            <a:ext cx="5747674" cy="37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6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484" y="733647"/>
            <a:ext cx="10673316" cy="5443316"/>
          </a:xfrm>
        </p:spPr>
        <p:txBody>
          <a:bodyPr>
            <a:normAutofit/>
          </a:bodyPr>
          <a:lstStyle/>
          <a:p>
            <a:r>
              <a:rPr lang="cs-CZ" dirty="0" smtClean="0"/>
              <a:t>3. S</a:t>
            </a:r>
            <a:r>
              <a:rPr lang="cs-CZ" cap="all" dirty="0" smtClean="0"/>
              <a:t>rážky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sz="2400" dirty="0"/>
              <a:t>Měření srážek poukazuje na </a:t>
            </a:r>
            <a:r>
              <a:rPr lang="cs-CZ" sz="2400" b="1" dirty="0"/>
              <a:t>zachování jejich průměrných ročních úhrnů</a:t>
            </a:r>
            <a:r>
              <a:rPr lang="cs-CZ" sz="2400" dirty="0"/>
              <a:t>, ale také na výraznou </a:t>
            </a:r>
            <a:r>
              <a:rPr lang="cs-CZ" sz="2400" b="1" dirty="0"/>
              <a:t>změnu jejich rozložení v čase a prostoru</a:t>
            </a:r>
            <a:r>
              <a:rPr lang="cs-CZ" sz="2400" dirty="0"/>
              <a:t>. </a:t>
            </a: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smtClean="0"/>
              <a:t>zvyšuje </a:t>
            </a:r>
            <a:r>
              <a:rPr lang="cs-CZ" sz="2400" dirty="0"/>
              <a:t>se počet a intenzita přívalových </a:t>
            </a:r>
            <a:r>
              <a:rPr lang="cs-CZ" sz="2400" dirty="0" smtClean="0"/>
              <a:t>dešťů i dalších extrémních jevů (bouřky, kroupy)</a:t>
            </a:r>
          </a:p>
          <a:p>
            <a:pPr>
              <a:buFontTx/>
              <a:buChar char="-"/>
            </a:pPr>
            <a:r>
              <a:rPr lang="cs-CZ" sz="2400" dirty="0" smtClean="0"/>
              <a:t>narůstá </a:t>
            </a:r>
            <a:r>
              <a:rPr lang="cs-CZ" sz="2400" dirty="0"/>
              <a:t>počet dní bez </a:t>
            </a:r>
            <a:r>
              <a:rPr lang="cs-CZ" sz="2400" dirty="0" smtClean="0"/>
              <a:t>srážek</a:t>
            </a:r>
          </a:p>
          <a:p>
            <a:pPr>
              <a:buFontTx/>
              <a:buChar char="-"/>
            </a:pPr>
            <a:r>
              <a:rPr lang="cs-CZ" sz="2400" dirty="0" smtClean="0"/>
              <a:t>častěji </a:t>
            </a:r>
            <a:r>
              <a:rPr lang="cs-CZ" sz="2400" dirty="0"/>
              <a:t>se vyskytují období </a:t>
            </a:r>
            <a:r>
              <a:rPr lang="cs-CZ" sz="2400" dirty="0" smtClean="0"/>
              <a:t>sucha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94941D18-828A-4BB5-89DC-D61D8DFAF4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93" y="3455305"/>
            <a:ext cx="5671907" cy="28129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08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620" y="780176"/>
            <a:ext cx="10607179" cy="181202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 smtClean="0"/>
              <a:t>4. </a:t>
            </a:r>
            <a:r>
              <a:rPr lang="cs-CZ" sz="2800" cap="all" dirty="0" smtClean="0"/>
              <a:t>Povodně  </a:t>
            </a:r>
            <a:br>
              <a:rPr lang="cs-CZ" sz="2800" cap="all" dirty="0" smtClean="0"/>
            </a:br>
            <a:r>
              <a:rPr lang="cs-CZ" sz="2000" cap="all" dirty="0" smtClean="0"/>
              <a:t>- </a:t>
            </a:r>
            <a:r>
              <a:rPr lang="cs-CZ" sz="2000" dirty="0" smtClean="0"/>
              <a:t>na velkých povodích</a:t>
            </a:r>
            <a:br>
              <a:rPr lang="cs-CZ" sz="2000" dirty="0" smtClean="0"/>
            </a:br>
            <a:r>
              <a:rPr lang="cs-CZ" sz="2000" dirty="0" smtClean="0"/>
              <a:t>- na drobnějších tocích </a:t>
            </a:r>
            <a:r>
              <a:rPr lang="cs-CZ" sz="2800" cap="all" dirty="0" smtClean="0"/>
              <a:t/>
            </a:r>
            <a:br>
              <a:rPr lang="cs-CZ" sz="2800" cap="all" dirty="0" smtClean="0"/>
            </a:br>
            <a:endParaRPr lang="cs-CZ" sz="2800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620" y="2332139"/>
            <a:ext cx="10607180" cy="38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cap="all" dirty="0" smtClean="0"/>
          </a:p>
          <a:p>
            <a:pPr marL="0" indent="0">
              <a:buNone/>
            </a:pPr>
            <a:r>
              <a:rPr lang="cs-CZ" cap="all" dirty="0" smtClean="0"/>
              <a:t>5</a:t>
            </a:r>
            <a:r>
              <a:rPr lang="cs-CZ" cap="all" dirty="0"/>
              <a:t>. Sucho </a:t>
            </a:r>
            <a:endParaRPr lang="cs-CZ" cap="all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 smtClean="0"/>
              <a:t>pokles </a:t>
            </a:r>
            <a:r>
              <a:rPr lang="cs-CZ" sz="1600" dirty="0"/>
              <a:t>hladin podzemní </a:t>
            </a:r>
            <a:r>
              <a:rPr lang="cs-CZ" sz="1600" dirty="0" smtClean="0"/>
              <a:t>vody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 smtClean="0"/>
              <a:t>vysychání </a:t>
            </a:r>
            <a:r>
              <a:rPr lang="cs-CZ" sz="1600" dirty="0"/>
              <a:t>studní a </a:t>
            </a:r>
            <a:r>
              <a:rPr lang="cs-CZ" sz="1600" dirty="0" smtClean="0"/>
              <a:t>pramenů, </a:t>
            </a:r>
            <a:r>
              <a:rPr lang="cs-CZ" sz="1600" dirty="0"/>
              <a:t>vodních </a:t>
            </a:r>
            <a:r>
              <a:rPr lang="cs-CZ" sz="1600" dirty="0" smtClean="0"/>
              <a:t>toků, zhoršení jakosti vody, </a:t>
            </a:r>
            <a:r>
              <a:rPr lang="cs-CZ" sz="1600" dirty="0"/>
              <a:t>zhoršené podmínky pro život a reprodukci vodních živočichů, snížení schopnosti vodních toků z hlediska ředění odpadních vod </a:t>
            </a:r>
            <a:endParaRPr lang="cs-CZ" sz="16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 smtClean="0"/>
              <a:t>zvýšená </a:t>
            </a:r>
            <a:r>
              <a:rPr lang="cs-CZ" sz="1600" dirty="0"/>
              <a:t>evapotranspirace (celkový výpar), vysychání půdy a mokřadů </a:t>
            </a:r>
            <a:endParaRPr lang="cs-CZ" sz="16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 smtClean="0"/>
              <a:t>vadnutí </a:t>
            </a:r>
            <a:r>
              <a:rPr lang="cs-CZ" sz="1600" dirty="0"/>
              <a:t>rostlin, zvýšená větrná eroze půdy </a:t>
            </a:r>
            <a:endParaRPr lang="cs-CZ" sz="16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 smtClean="0"/>
              <a:t>zvýšené </a:t>
            </a:r>
            <a:r>
              <a:rPr lang="cs-CZ" sz="1600" dirty="0"/>
              <a:t>nároky na spotřebu vody – zemědělství, zalévání zahrad, problém se zásobováním pitnou </a:t>
            </a:r>
            <a:r>
              <a:rPr lang="cs-CZ" sz="1600" dirty="0" smtClean="0"/>
              <a:t>vodou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43" y="365125"/>
            <a:ext cx="3118281" cy="25394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557" y="377294"/>
            <a:ext cx="2850810" cy="25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172" y="595618"/>
            <a:ext cx="10875628" cy="5581345"/>
          </a:xfrm>
        </p:spPr>
        <p:txBody>
          <a:bodyPr>
            <a:normAutofit/>
          </a:bodyPr>
          <a:lstStyle/>
          <a:p>
            <a:r>
              <a:rPr lang="cs-CZ" sz="2400" b="1" cap="all" dirty="0" smtClean="0"/>
              <a:t>Negativní </a:t>
            </a:r>
            <a:r>
              <a:rPr lang="cs-CZ" sz="2400" b="1" cap="all" dirty="0"/>
              <a:t>vliv na zdraví obyvatel </a:t>
            </a:r>
            <a:endParaRPr lang="cs-CZ" sz="2400" b="1" cap="all" dirty="0" smtClean="0"/>
          </a:p>
          <a:p>
            <a:pPr>
              <a:buFontTx/>
              <a:buChar char="-"/>
            </a:pPr>
            <a:r>
              <a:rPr lang="cs-CZ" sz="1800" dirty="0" smtClean="0"/>
              <a:t>zdravotní potíže, </a:t>
            </a:r>
            <a:r>
              <a:rPr lang="cs-CZ" sz="1800" dirty="0"/>
              <a:t>vyšší </a:t>
            </a:r>
            <a:r>
              <a:rPr lang="cs-CZ" sz="1800" dirty="0" smtClean="0"/>
              <a:t>nemocnost </a:t>
            </a:r>
            <a:r>
              <a:rPr lang="cs-CZ" sz="1800" dirty="0"/>
              <a:t>a úmrtnosti v citlivých skupinách </a:t>
            </a:r>
            <a:r>
              <a:rPr lang="cs-CZ" sz="1800" dirty="0" smtClean="0"/>
              <a:t>obyvatel, </a:t>
            </a:r>
            <a:r>
              <a:rPr lang="cs-CZ" sz="1800" dirty="0"/>
              <a:t>zejména v případě seniorů a lidí s kardiovaskulárními a respiračními onemocněními </a:t>
            </a:r>
            <a:endParaRPr lang="cs-CZ" sz="1800" dirty="0" smtClean="0"/>
          </a:p>
          <a:p>
            <a:pPr>
              <a:buFontTx/>
              <a:buChar char="-"/>
            </a:pPr>
            <a:r>
              <a:rPr lang="cs-CZ" sz="1800" dirty="0" smtClean="0"/>
              <a:t>snížení efektivity práce </a:t>
            </a:r>
          </a:p>
          <a:p>
            <a:pPr>
              <a:buFontTx/>
              <a:buChar char="-"/>
            </a:pPr>
            <a:r>
              <a:rPr lang="cs-CZ" sz="1800" dirty="0" smtClean="0"/>
              <a:t>klesá </a:t>
            </a:r>
            <a:r>
              <a:rPr lang="cs-CZ" sz="1800" dirty="0"/>
              <a:t>pozornost </a:t>
            </a:r>
            <a:r>
              <a:rPr lang="cs-CZ" sz="1800" dirty="0" smtClean="0"/>
              <a:t>řidičů</a:t>
            </a:r>
          </a:p>
          <a:p>
            <a:pPr>
              <a:buFontTx/>
              <a:buChar char="-"/>
            </a:pPr>
            <a:r>
              <a:rPr lang="cs-CZ" sz="1800" dirty="0" smtClean="0"/>
              <a:t>snížení </a:t>
            </a:r>
            <a:r>
              <a:rPr lang="cs-CZ" sz="1800" dirty="0"/>
              <a:t>kvality </a:t>
            </a:r>
            <a:r>
              <a:rPr lang="cs-CZ" sz="1800" dirty="0" smtClean="0"/>
              <a:t>života</a:t>
            </a:r>
          </a:p>
          <a:p>
            <a:pPr>
              <a:buFontTx/>
              <a:buChar char="-"/>
            </a:pP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304" y="2140315"/>
            <a:ext cx="4479284" cy="31493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614" y="2178467"/>
            <a:ext cx="4160825" cy="30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2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42389C"/>
                </a:solidFill>
              </a:rPr>
              <a:t>Strategie adaptace hl. m. Prahy na změnu klimatu 2017</a:t>
            </a:r>
            <a:endParaRPr lang="cs-CZ" sz="3200" b="1" dirty="0">
              <a:solidFill>
                <a:srgbClr val="42389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7751" y="1825624"/>
            <a:ext cx="11598875" cy="4772883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1800" b="1" cap="small" dirty="0" smtClean="0">
                <a:solidFill>
                  <a:srgbClr val="42389C"/>
                </a:solidFill>
              </a:rPr>
              <a:t>VIZE</a:t>
            </a:r>
            <a:r>
              <a:rPr lang="cs-CZ" sz="1800" cap="small" dirty="0" smtClean="0"/>
              <a:t>: ZVÝŠIT </a:t>
            </a:r>
            <a:r>
              <a:rPr lang="cs-CZ" sz="1800" cap="small" dirty="0"/>
              <a:t>DLOUHODOBOU ODOLNOST A SNÍŽIT ZRANITELNOST HLAVNÍHO MĚSTA PRAHY VŮČI DOPADŮM ZMĚNY KLIMATU POSTUPNOU REALIZACÍ VHODNÝCH ADAPTAČNÍCH OPATŘENÍ (</a:t>
            </a:r>
            <a:r>
              <a:rPr lang="cs-CZ" sz="1800" cap="small" dirty="0" smtClean="0"/>
              <a:t>S PŘEDNOSTNÍM </a:t>
            </a:r>
            <a:r>
              <a:rPr lang="cs-CZ" sz="1800" cap="small" dirty="0"/>
              <a:t>VYUŽITÍM EKOSYSTÉMOVĚ ZALOŽENÝCH OPATŘENÍ V KOMBINACI S ŠEDÝMI (TECHNICKÝMI) A MĚKKÝMI OPATŘENÍMI), </a:t>
            </a:r>
            <a:r>
              <a:rPr lang="cs-CZ" sz="1800" cap="small" dirty="0" smtClean="0"/>
              <a:t>                A </a:t>
            </a:r>
            <a:r>
              <a:rPr lang="cs-CZ" sz="1800" cap="small" dirty="0"/>
              <a:t>TÍM ZABEZPEČIT KVALITU ŽIVOTA OBYVATEL HLAVNÍHO MĚSTA</a:t>
            </a:r>
            <a:r>
              <a:rPr lang="cs-CZ" sz="1800" cap="small" dirty="0" smtClean="0"/>
              <a:t>.</a:t>
            </a:r>
          </a:p>
          <a:p>
            <a:pPr algn="just"/>
            <a:r>
              <a:rPr lang="cs-CZ" sz="1800" b="1" cap="small" dirty="0" smtClean="0">
                <a:solidFill>
                  <a:srgbClr val="42389C"/>
                </a:solidFill>
              </a:rPr>
              <a:t>CÍLE</a:t>
            </a:r>
            <a:r>
              <a:rPr lang="cs-CZ" sz="1800" cap="small" dirty="0" smtClean="0"/>
              <a:t>: 		</a:t>
            </a:r>
            <a:r>
              <a:rPr lang="cs-CZ" sz="1800" b="1" dirty="0" smtClean="0">
                <a:solidFill>
                  <a:srgbClr val="42389C"/>
                </a:solidFill>
              </a:rPr>
              <a:t>Zlepšit </a:t>
            </a:r>
            <a:r>
              <a:rPr lang="cs-CZ" sz="1800" b="1" dirty="0">
                <a:solidFill>
                  <a:srgbClr val="42389C"/>
                </a:solidFill>
              </a:rPr>
              <a:t>mikroklimatické podmínky v Praze </a:t>
            </a:r>
            <a:endParaRPr lang="cs-CZ" sz="1800" b="1" dirty="0" smtClean="0">
              <a:solidFill>
                <a:srgbClr val="42389C"/>
              </a:solidFill>
            </a:endParaRPr>
          </a:p>
          <a:p>
            <a:pPr marL="1828800" lvl="4" indent="0" algn="just">
              <a:buNone/>
            </a:pPr>
            <a:r>
              <a:rPr lang="cs-CZ" b="1" dirty="0">
                <a:solidFill>
                  <a:srgbClr val="42389C"/>
                </a:solidFill>
              </a:rPr>
              <a:t>Snižovat dopady extrémních hydrologických jevů</a:t>
            </a:r>
          </a:p>
          <a:p>
            <a:pPr marL="0" indent="0" algn="just">
              <a:buNone/>
            </a:pPr>
            <a:r>
              <a:rPr lang="cs-CZ" sz="1800" b="1" dirty="0" smtClean="0">
                <a:solidFill>
                  <a:srgbClr val="42389C"/>
                </a:solidFill>
              </a:rPr>
              <a:t>		Snížit </a:t>
            </a:r>
            <a:r>
              <a:rPr lang="cs-CZ" sz="1800" b="1" dirty="0">
                <a:solidFill>
                  <a:srgbClr val="42389C"/>
                </a:solidFill>
              </a:rPr>
              <a:t>energetickou náročnost Prahy</a:t>
            </a:r>
          </a:p>
          <a:p>
            <a:pPr marL="0" indent="0" algn="just">
              <a:buNone/>
            </a:pPr>
            <a:r>
              <a:rPr lang="cs-CZ" sz="1800" b="1" dirty="0" smtClean="0">
                <a:solidFill>
                  <a:srgbClr val="42389C"/>
                </a:solidFill>
              </a:rPr>
              <a:t>		Posilovat </a:t>
            </a:r>
            <a:r>
              <a:rPr lang="cs-CZ" sz="1800" b="1" dirty="0">
                <a:solidFill>
                  <a:srgbClr val="42389C"/>
                </a:solidFill>
              </a:rPr>
              <a:t>odolnost technické infrastruktury</a:t>
            </a:r>
          </a:p>
          <a:p>
            <a:pPr marL="0" indent="0" algn="just">
              <a:buNone/>
            </a:pPr>
            <a:r>
              <a:rPr lang="cs-CZ" sz="1800" b="1" dirty="0" smtClean="0">
                <a:solidFill>
                  <a:srgbClr val="42389C"/>
                </a:solidFill>
              </a:rPr>
              <a:t>		Zlepšit </a:t>
            </a:r>
            <a:r>
              <a:rPr lang="cs-CZ" sz="1800" b="1" dirty="0">
                <a:solidFill>
                  <a:srgbClr val="42389C"/>
                </a:solidFill>
              </a:rPr>
              <a:t>připravenost v oblasti udržitelné </a:t>
            </a:r>
            <a:r>
              <a:rPr lang="cs-CZ" sz="1800" b="1" dirty="0" smtClean="0">
                <a:solidFill>
                  <a:srgbClr val="42389C"/>
                </a:solidFill>
              </a:rPr>
              <a:t>mobility</a:t>
            </a:r>
          </a:p>
          <a:p>
            <a:pPr marL="0" indent="0" algn="just">
              <a:buNone/>
            </a:pPr>
            <a:r>
              <a:rPr lang="cs-CZ" sz="1800" b="1" dirty="0" smtClean="0">
                <a:solidFill>
                  <a:srgbClr val="42389C"/>
                </a:solidFill>
              </a:rPr>
              <a:t>		Podpořit výzkum a vzdělávání v environmentální oblasti a v ochraně klimatu</a:t>
            </a:r>
            <a:endParaRPr lang="cs-CZ" sz="1800" b="1" dirty="0">
              <a:solidFill>
                <a:srgbClr val="42389C"/>
              </a:solidFill>
            </a:endParaRPr>
          </a:p>
          <a:p>
            <a:pPr algn="just"/>
            <a:endParaRPr lang="cs-CZ" sz="1800" dirty="0"/>
          </a:p>
          <a:p>
            <a:pPr algn="just"/>
            <a:endParaRPr lang="cs-CZ" sz="1800" b="1" dirty="0">
              <a:solidFill>
                <a:srgbClr val="42389C"/>
              </a:solidFill>
            </a:endParaRPr>
          </a:p>
          <a:p>
            <a:pPr algn="just"/>
            <a:endParaRPr lang="cs-CZ" sz="1800" cap="small" dirty="0"/>
          </a:p>
        </p:txBody>
      </p:sp>
    </p:spTree>
    <p:extLst>
      <p:ext uri="{BB962C8B-B14F-4D97-AF65-F5344CB8AC3E}">
        <p14:creationId xmlns:p14="http://schemas.microsoft.com/office/powerpoint/2010/main" val="33458968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6161</TotalTime>
  <Words>1374</Words>
  <Application>Microsoft Office PowerPoint</Application>
  <PresentationFormat>Širokoúhlá obrazovka</PresentationFormat>
  <Paragraphs>169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Arial Unicode MS</vt:lpstr>
      <vt:lpstr>Arial</vt:lpstr>
      <vt:lpstr>Calibri</vt:lpstr>
      <vt:lpstr>Calibri Light</vt:lpstr>
      <vt:lpstr>Candara</vt:lpstr>
      <vt:lpstr>Courier New</vt:lpstr>
      <vt:lpstr>Times New Roman</vt:lpstr>
      <vt:lpstr>Wingdings</vt:lpstr>
      <vt:lpstr>Motiv Office</vt:lpstr>
      <vt:lpstr>Klimatický plán  hlavního města Prahy  do roku 2030 </vt:lpstr>
      <vt:lpstr>2015 Strategie adaptace na změnu klimatu</vt:lpstr>
      <vt:lpstr>Analytická část dokumentu Strategie adaptace</vt:lpstr>
      <vt:lpstr>Prezentace aplikace PowerPoint</vt:lpstr>
      <vt:lpstr>Prezentace aplikace PowerPoint</vt:lpstr>
      <vt:lpstr>Prezentace aplikace PowerPoint</vt:lpstr>
      <vt:lpstr>4. Povodně   - na velkých povodích - na drobnějších tocích  </vt:lpstr>
      <vt:lpstr>Prezentace aplikace PowerPoint</vt:lpstr>
      <vt:lpstr>Strategie adaptace hl. m. Prahy na změnu klimatu 2017</vt:lpstr>
      <vt:lpstr>Implementační plány 2018 – 2019 2020 – 2024 </vt:lpstr>
      <vt:lpstr>2018 – 2019 „zkušební“, 48 projektů, cca 220 mil Kč  </vt:lpstr>
      <vt:lpstr>2020 – 2024: 207 projektů, cca 3, 5 mld. Kč  </vt:lpstr>
      <vt:lpstr>2018 Rozšíření klimatické politiky o potřebu mitigace změn klimatu </vt:lpstr>
      <vt:lpstr>Tvorba SECAP </vt:lpstr>
      <vt:lpstr>2019 Přijetí Klimatického závazku hl. m. Prahy a rozšíření cílů SECAP na 45 % CO2 do roku 2030 </vt:lpstr>
      <vt:lpstr>Prezentace aplikace PowerPoint</vt:lpstr>
      <vt:lpstr>Prezentace aplikace PowerPoint</vt:lpstr>
      <vt:lpstr>Uhlíkový rozpočet Prahy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Souhrnné odhady nákladů a přínosů</vt:lpstr>
      <vt:lpstr>Prezentace aplikace PowerPoint</vt:lpstr>
      <vt:lpstr>Finanční plán implementace </vt:lpstr>
      <vt:lpstr>Shrnutí připomínkového řízení</vt:lpstr>
      <vt:lpstr>Přehled dalších kroků</vt:lpstr>
      <vt:lpstr>SECAP Praha  - postřehy</vt:lpstr>
      <vt:lpstr>Pozitiva: </vt:lpstr>
      <vt:lpstr>Děkuji  za pozornost!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 strategie Prahy do 2030_teze</dc:title>
  <dc:subject/>
  <dc:creator>Tomáš Voříšek, Martin Bursík</dc:creator>
  <cp:keywords/>
  <dc:description/>
  <cp:lastModifiedBy>Líbová Tereza (MHMP, OCP)</cp:lastModifiedBy>
  <cp:revision>320</cp:revision>
  <cp:lastPrinted>2020-12-04T12:27:29Z</cp:lastPrinted>
  <dcterms:created xsi:type="dcterms:W3CDTF">2019-11-26T03:57:08Z</dcterms:created>
  <dcterms:modified xsi:type="dcterms:W3CDTF">2021-05-24T15:49:19Z</dcterms:modified>
  <cp:category/>
</cp:coreProperties>
</file>