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2" r:id="rId1"/>
  </p:sldMasterIdLst>
  <p:notesMasterIdLst>
    <p:notesMasterId r:id="rId13"/>
  </p:notesMasterIdLst>
  <p:sldIdLst>
    <p:sldId id="426" r:id="rId2"/>
    <p:sldId id="441" r:id="rId3"/>
    <p:sldId id="443" r:id="rId4"/>
    <p:sldId id="436" r:id="rId5"/>
    <p:sldId id="437" r:id="rId6"/>
    <p:sldId id="442" r:id="rId7"/>
    <p:sldId id="438" r:id="rId8"/>
    <p:sldId id="439" r:id="rId9"/>
    <p:sldId id="446" r:id="rId10"/>
    <p:sldId id="440" r:id="rId11"/>
    <p:sldId id="434" r:id="rId12"/>
  </p:sldIdLst>
  <p:sldSz cx="9144000" cy="6858000" type="screen4x3"/>
  <p:notesSz cx="6669088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262B0C94-6F78-442F-93C8-B08016820263}">
          <p14:sldIdLst>
            <p14:sldId id="426"/>
            <p14:sldId id="441"/>
            <p14:sldId id="443"/>
            <p14:sldId id="436"/>
            <p14:sldId id="437"/>
            <p14:sldId id="442"/>
            <p14:sldId id="438"/>
            <p14:sldId id="439"/>
            <p14:sldId id="446"/>
            <p14:sldId id="440"/>
            <p14:sldId id="434"/>
          </p14:sldIdLst>
        </p14:section>
        <p14:section name="Oddíl bez názvu" id="{991F2D4E-B766-4E5E-B2A0-D220099BED53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57C"/>
    <a:srgbClr val="7C83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Styl Tmavá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Tmavý styl 2 – zvýraznění 1/zvýraznění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Tmavý styl 2 – zvýraznění 3/zvýraznění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Světlý styl 1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17" autoAdjust="0"/>
    <p:restoredTop sz="59422" autoAdjust="0"/>
  </p:normalViewPr>
  <p:slideViewPr>
    <p:cSldViewPr>
      <p:cViewPr varScale="1">
        <p:scale>
          <a:sx n="51" d="100"/>
          <a:sy n="51" d="100"/>
        </p:scale>
        <p:origin x="2530" y="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44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777607" y="1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DCAD00-DC1B-4F3B-869C-36AD7FE9C5F7}" type="datetimeFigureOut">
              <a:rPr lang="cs-CZ"/>
              <a:t>22.02.2021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1239838"/>
            <a:ext cx="4465638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66909" y="4777193"/>
            <a:ext cx="5335270" cy="39086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777607" y="9428585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7FA26E-963F-4D48-82D3-92A568641F54}" type="slidenum">
              <a:rPr lang="cs-CZ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82689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7FA26E-963F-4D48-82D3-92A568641F54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01370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Všechny výše uvedené aktivity a </a:t>
            </a:r>
            <a:r>
              <a:rPr lang="cs-CZ" dirty="0" err="1"/>
              <a:t>zkušensoti</a:t>
            </a:r>
            <a:r>
              <a:rPr lang="cs-CZ" dirty="0"/>
              <a:t> získané resp. potvrzované v rámci projektu vyústily v návrh legislativní úpravy, jejímž cílem je zakotvit postavení dobrovolných svazků obcí pevněji do našeho  právního řádu.</a:t>
            </a:r>
          </a:p>
          <a:p>
            <a:endParaRPr lang="cs-CZ" dirty="0"/>
          </a:p>
          <a:p>
            <a:r>
              <a:rPr lang="cs-CZ" dirty="0"/>
              <a:t>Návrh vznikla postupně, cizeloval se postupně v rámci několika pracovních skupin, kde se hledalo nejvhodnější řešení. </a:t>
            </a:r>
          </a:p>
          <a:p>
            <a:r>
              <a:rPr lang="cs-CZ" dirty="0"/>
              <a:t>Je nutné uvést, že návrh jsme si nevymysleli na Svazu, ale potřeba tohoto typu vzešla z členské základny Svazu, z potřeb samotných DSO a jejich zástupců. Zároveň jsme inspirovali i fungujícími  zahraničními zkušenostmi.</a:t>
            </a:r>
          </a:p>
          <a:p>
            <a:endParaRPr lang="cs-CZ" dirty="0"/>
          </a:p>
          <a:p>
            <a:r>
              <a:rPr lang="cs-CZ" dirty="0"/>
              <a:t>Výsledný návrh byl předložen do meziresortního připomínkového řízení jako novela zákona o obcích. Stěžejními instituty je společenství obcí, což je nový typ dobrovolného svazku obcí. Zásadní odlišností je minimální počet sdružujících se obcí a územní rozměr SO. Druhou podstatnou novinkou je tzv. sdílený úředník. Tedy zaměstnanec SO, který bude moci, pokud o to obec projeví zájem, pomáhat obci s výkonem správních činností. Umožňuje to obcím rozhodnout se, jakým způsobem chtějí vykonávat svěřené pravomoci.</a:t>
            </a:r>
          </a:p>
          <a:p>
            <a:endParaRPr lang="cs-CZ" dirty="0"/>
          </a:p>
          <a:p>
            <a:r>
              <a:rPr lang="cs-CZ" dirty="0"/>
              <a:t>Bohužel v rámci novely </a:t>
            </a:r>
            <a:r>
              <a:rPr lang="cs-CZ" dirty="0" err="1"/>
              <a:t>ZoO</a:t>
            </a:r>
            <a:r>
              <a:rPr lang="cs-CZ" dirty="0"/>
              <a:t> mimo tyto úpravy byla navržena i změna týkající se odvolávání tajemníků ministerstvem vnitra, proti čemuž se vzedmula vlna připomínek, </a:t>
            </a:r>
            <a:r>
              <a:rPr lang="cs-CZ" dirty="0" err="1"/>
              <a:t>výsledkuem</a:t>
            </a:r>
            <a:r>
              <a:rPr lang="cs-CZ" dirty="0"/>
              <a:t> čehož je, že novela je nadále zaparkována v </a:t>
            </a:r>
            <a:r>
              <a:rPr lang="cs-CZ" dirty="0" err="1"/>
              <a:t>meziresortu</a:t>
            </a:r>
            <a:r>
              <a:rPr lang="cs-CZ" dirty="0"/>
              <a:t> a nelze očekávat, že v průběhu tohoto volebního období se situace změní.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7FA26E-963F-4D48-82D3-92A568641F54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95180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7FA26E-963F-4D48-82D3-92A568641F54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48462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Právní tým jednotlivým CSS poskytoval desítky</a:t>
            </a:r>
            <a:r>
              <a:rPr lang="cs-CZ" baseline="0" dirty="0"/>
              <a:t> konzultací týdně. Byli jsme připraveni radit jako po telefonu, tak prostřednictvím e-mailu.</a:t>
            </a:r>
          </a:p>
          <a:p>
            <a:endParaRPr lang="cs-CZ" baseline="0" dirty="0"/>
          </a:p>
          <a:p>
            <a:r>
              <a:rPr lang="cs-CZ" baseline="0" dirty="0"/>
              <a:t>Nejčastější dotazy logicky mířili na nakládání s majetkem členských obcí, rozdělení pravomocí orgánů obce atd. Z neuvedených lze zmínit i časté konzultace týkající se konkrétních stanov daného DSO.</a:t>
            </a:r>
          </a:p>
          <a:p>
            <a:endParaRPr lang="cs-CZ" baseline="0" dirty="0"/>
          </a:p>
          <a:p>
            <a:r>
              <a:rPr lang="cs-CZ" baseline="0" dirty="0"/>
              <a:t>Pokud jde o poskytování konzultací v oblasti VZ a GDPR, tak ty právní tým poskytoval v rámci „přidaných“ klíčových aktivit.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7FA26E-963F-4D48-82D3-92A568641F54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52636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V</a:t>
            </a:r>
            <a:r>
              <a:rPr lang="cs-CZ" baseline="0" dirty="0"/>
              <a:t> rámci projektu CSS byla velká pozornost věnována vzdělávání. </a:t>
            </a:r>
          </a:p>
          <a:p>
            <a:endParaRPr lang="cs-CZ" baseline="0" dirty="0"/>
          </a:p>
          <a:p>
            <a:r>
              <a:rPr lang="cs-CZ" dirty="0"/>
              <a:t>V IS byly vytvořeny E-</a:t>
            </a:r>
            <a:r>
              <a:rPr lang="cs-CZ" dirty="0" err="1"/>
              <a:t>learningy</a:t>
            </a:r>
            <a:r>
              <a:rPr lang="cs-CZ" dirty="0"/>
              <a:t> k oblastem, které</a:t>
            </a:r>
            <a:r>
              <a:rPr lang="cs-CZ" baseline="0" dirty="0"/>
              <a:t> obce nejvíce zajímaly, tedy problematika zákona o obcích, veřejná správa, GDPR a VZ. </a:t>
            </a:r>
          </a:p>
          <a:p>
            <a:endParaRPr lang="cs-CZ" baseline="0" dirty="0"/>
          </a:p>
          <a:p>
            <a:r>
              <a:rPr lang="cs-CZ" baseline="0" dirty="0"/>
              <a:t>Po celé ČR probíhaly desítky školení na různá témata jako např. </a:t>
            </a:r>
            <a:r>
              <a:rPr lang="cs-CZ" dirty="0" err="1"/>
              <a:t>ZoO</a:t>
            </a:r>
            <a:r>
              <a:rPr lang="cs-CZ" dirty="0"/>
              <a:t>, SŘ, Autorská práva, rozpočtová odpovědnost, OZV, </a:t>
            </a:r>
            <a:r>
              <a:rPr lang="cs-CZ" dirty="0" err="1"/>
              <a:t>InfoZ</a:t>
            </a:r>
            <a:r>
              <a:rPr lang="cs-CZ" dirty="0"/>
              <a:t>, archivnictví a spisová služba, GDPR, VZ…</a:t>
            </a:r>
          </a:p>
          <a:p>
            <a:endParaRPr lang="cs-CZ" baseline="0" dirty="0"/>
          </a:p>
          <a:p>
            <a:r>
              <a:rPr lang="cs-CZ" baseline="0" dirty="0"/>
              <a:t>V IS byly též vytvořeny </a:t>
            </a:r>
            <a:r>
              <a:rPr lang="cs-CZ" dirty="0" err="1"/>
              <a:t>Webináře</a:t>
            </a:r>
            <a:r>
              <a:rPr lang="cs-CZ" baseline="0" dirty="0"/>
              <a:t> pro účastníky, kteří se nemohli zúčastnit školení osobně.</a:t>
            </a:r>
          </a:p>
          <a:p>
            <a:endParaRPr lang="cs-CZ" baseline="0" dirty="0"/>
          </a:p>
          <a:p>
            <a:r>
              <a:rPr lang="cs-CZ" baseline="0" dirty="0"/>
              <a:t>Zmínit, že vzdělávání nyní Svaz poskytuje v rámci ESO? (udělat si reklamu)</a:t>
            </a:r>
          </a:p>
          <a:p>
            <a:endParaRPr lang="cs-CZ" baseline="0" dirty="0"/>
          </a:p>
          <a:p>
            <a:r>
              <a:rPr lang="cs-CZ" baseline="0" dirty="0"/>
              <a:t>Ve vzdělávání DSO, ale i úředníků a zastupitelů obcí a měst Svaz samozřejmě i nadále pokračuje, a to v rámci projektu ESO, kde nabízíme množství akreditovaných kurzů a to zcela zdarma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7FA26E-963F-4D48-82D3-92A568641F54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11901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Z</a:t>
            </a:r>
            <a:r>
              <a:rPr lang="cs-CZ" baseline="0" dirty="0"/>
              <a:t> důvodu účinnosti 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Obecného </a:t>
            </a:r>
            <a:r>
              <a:rPr lang="cs-CZ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nařízení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na ochranu osobních údajů neboli </a:t>
            </a:r>
            <a:r>
              <a:rPr lang="cs-CZ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GDPR 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 květnu 2018 byla v rámci projektu CSS vytvořena nová </a:t>
            </a:r>
            <a:r>
              <a:rPr lang="cs-CZ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 k GDPR. SMOČR tak pružně reagoval na vlnu dotazů a nejasností týkající se správné aplikace GDPR. 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200" b="0" i="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Probíhala odborná školení a semináře k GDPR, byly vytvořeny vzorové postupy a doporučení. 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200" b="0" i="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Pod záštitou SMOČR vznikla též pracovní skupina k GDPR, která funguje i po skončení projektu. 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200" b="0" i="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 spolupráci s ÚOOÚ a MV vznikla publikace </a:t>
            </a:r>
            <a:r>
              <a:rPr lang="cs-CZ" i="1" dirty="0"/>
              <a:t>Správa osobních údajů v praxi obcí a měst, </a:t>
            </a:r>
            <a:r>
              <a:rPr lang="cs-CZ" i="0" dirty="0"/>
              <a:t>která</a:t>
            </a:r>
            <a:r>
              <a:rPr lang="cs-CZ" i="0" baseline="0" dirty="0"/>
              <a:t> poskytuje doporučení při řešení nejčastějších problémů obcí při aplikaci GDPR do jejich činností.</a:t>
            </a:r>
            <a:endParaRPr lang="cs-CZ" i="1" dirty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b="0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7FA26E-963F-4D48-82D3-92A568641F54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45187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Společensky odpovědné zadávání VZ</a:t>
            </a:r>
          </a:p>
          <a:p>
            <a:pPr marL="171450" indent="-171450">
              <a:buFontTx/>
              <a:buChar char="-"/>
            </a:pPr>
            <a:r>
              <a:rPr lang="cs-CZ" dirty="0"/>
              <a:t>Hlavní</a:t>
            </a:r>
            <a:r>
              <a:rPr lang="cs-CZ" baseline="0" dirty="0"/>
              <a:t> téma klíčové aktivity VZ</a:t>
            </a:r>
          </a:p>
          <a:p>
            <a:pPr marL="171450" indent="-171450">
              <a:buFontTx/>
              <a:buChar char="-"/>
            </a:pPr>
            <a:r>
              <a:rPr lang="cs-CZ" baseline="0" dirty="0"/>
              <a:t>Semináře, školení i individuální konzultace, jak implementovat SOVZ (sesbíráno do </a:t>
            </a:r>
            <a:r>
              <a:rPr lang="cs-CZ" i="1" baseline="0" dirty="0"/>
              <a:t>Příkladů dobré praxe)</a:t>
            </a:r>
          </a:p>
          <a:p>
            <a:pPr marL="171450" indent="-171450">
              <a:buFontTx/>
              <a:buChar char="-"/>
            </a:pPr>
            <a:r>
              <a:rPr lang="cs-CZ" i="0" baseline="0" dirty="0"/>
              <a:t>Novela ZZVZ, od 1.1.2021 je společensky odpovědné zadávání novou zadávací zásadou a zadavatelé jej tak musí povinně zohlednit v zadávacích a výběrových řízeních</a:t>
            </a:r>
          </a:p>
          <a:p>
            <a:pPr marL="171450" indent="-171450">
              <a:buFontTx/>
              <a:buChar char="-"/>
            </a:pPr>
            <a:endParaRPr lang="cs-CZ" i="0" baseline="0" dirty="0"/>
          </a:p>
          <a:p>
            <a:pPr marL="0" indent="0">
              <a:buFontTx/>
              <a:buNone/>
            </a:pPr>
            <a:r>
              <a:rPr lang="cs-CZ" i="0" baseline="0" dirty="0"/>
              <a:t>Specialisté na VZ mohli využívat poradenství právního týmu k VZ, zpracovaný e-</a:t>
            </a:r>
            <a:r>
              <a:rPr lang="cs-CZ" i="0" baseline="0" dirty="0" err="1"/>
              <a:t>learning</a:t>
            </a:r>
            <a:r>
              <a:rPr lang="cs-CZ" i="0" baseline="0" dirty="0"/>
              <a:t> a řadu pravidelných školení k VZ. Takto nabyté zkušenosti poté ověřili v rámci odborných stáží u zkušenějších zadavatelů VZ. Ze setkání absolventů stáží vznikla publikace shrnující poznatky a dobrou praxi při zadávání VZ, s přihlédnutím k aspektům společensky odpovědného zadávání.</a:t>
            </a:r>
          </a:p>
          <a:p>
            <a:pPr marL="171450" indent="-171450">
              <a:buFontTx/>
              <a:buChar char="-"/>
            </a:pPr>
            <a:endParaRPr lang="cs-CZ" dirty="0"/>
          </a:p>
          <a:p>
            <a:endParaRPr lang="cs-CZ" dirty="0"/>
          </a:p>
          <a:p>
            <a:r>
              <a:rPr lang="cs-CZ" dirty="0"/>
              <a:t>Dvoudenní konference proběhla ve dnech 22. – 23.11.2018 v Top Hotelu Praha, 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- </a:t>
            </a:r>
            <a:r>
              <a:rPr lang="cs-CZ" baseline="0" dirty="0"/>
              <a:t>1. den přednášky a panelové diskuze, 2. den workshopy</a:t>
            </a:r>
          </a:p>
          <a:p>
            <a:pPr marL="1714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cs-CZ" baseline="0" dirty="0"/>
              <a:t>Hlavními tématy konference bylo: Společensky o</a:t>
            </a:r>
            <a:r>
              <a:rPr lang="cs-CZ" dirty="0"/>
              <a:t>dpovědné zadávání</a:t>
            </a:r>
            <a:r>
              <a:rPr lang="cs-CZ" baseline="0" dirty="0"/>
              <a:t> (což odpovídá zaměření celé KA) a</a:t>
            </a:r>
            <a:r>
              <a:rPr lang="cs-CZ" dirty="0"/>
              <a:t> elektronizace ve VZ</a:t>
            </a:r>
            <a:r>
              <a:rPr lang="cs-CZ" baseline="0" dirty="0"/>
              <a:t> (jelikož na podzim 2018 se stala elektronizace zadávacích řízení povinnou i pro obce a města)</a:t>
            </a:r>
            <a:endParaRPr lang="cs-CZ" dirty="0"/>
          </a:p>
          <a:p>
            <a:pPr marL="1714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cs-CZ" dirty="0"/>
              <a:t>Mezi</a:t>
            </a:r>
            <a:r>
              <a:rPr lang="cs-CZ" baseline="0" dirty="0"/>
              <a:t> hosty byli zástupci </a:t>
            </a:r>
            <a:r>
              <a:rPr lang="cs-CZ" b="1" baseline="0" dirty="0"/>
              <a:t>MMR</a:t>
            </a:r>
            <a:r>
              <a:rPr lang="cs-CZ" baseline="0" dirty="0"/>
              <a:t>: 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JUDr. Mgr. Vlastimil Fidler, Ředitel odboru práva veřejných zakázek; Ing. Stanislav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Bogdanov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Ředitel odboru národních a EU informačních systémů, z </a:t>
            </a:r>
            <a:r>
              <a:rPr lang="cs-CZ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MV, MPSV 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zástupci</a:t>
            </a:r>
            <a:r>
              <a:rPr lang="cs-CZ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z 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projektu společensky odpovědného zadávání VZ, </a:t>
            </a:r>
            <a:r>
              <a:rPr lang="cs-CZ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zahraniční host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Isabel Maria da Rosa, Ph.D. z Evropské komise (poukázala na zavedení elektronizace zakázek v Portugalsku)</a:t>
            </a:r>
            <a:endParaRPr lang="cs-CZ" dirty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aseline="0" dirty="0"/>
              <a:t>„Nad rámec“ metodik pr</a:t>
            </a:r>
            <a:r>
              <a:rPr lang="cs-CZ" dirty="0"/>
              <a:t>oběhly </a:t>
            </a:r>
            <a:r>
              <a:rPr lang="cs-CZ" baseline="0" dirty="0"/>
              <a:t>desítky individuálních seminářů a konzultací přímo v daném CSS, a to na konkrétní požadované téma k veřejným zakázkám.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7FA26E-963F-4D48-82D3-92A568641F54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20526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V rámci KA VZ</a:t>
            </a:r>
            <a:r>
              <a:rPr lang="cs-CZ" baseline="0" dirty="0"/>
              <a:t> vznikly i mnohé další publikace, jejichž výběr vidíte na </a:t>
            </a:r>
            <a:r>
              <a:rPr lang="cs-CZ" baseline="0" dirty="0" err="1"/>
              <a:t>slidu</a:t>
            </a:r>
            <a:r>
              <a:rPr lang="cs-CZ" baseline="0" dirty="0"/>
              <a:t>. 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i="0" dirty="0"/>
              <a:t>Publikace</a:t>
            </a:r>
            <a:r>
              <a:rPr lang="cs-CZ" i="1" baseline="0" dirty="0"/>
              <a:t> </a:t>
            </a:r>
            <a:r>
              <a:rPr lang="cs-CZ" i="1" dirty="0"/>
              <a:t>Veřejné zakázky – otázky a odpovědi</a:t>
            </a:r>
            <a:r>
              <a:rPr lang="cs-CZ" i="1" baseline="0" dirty="0"/>
              <a:t> </a:t>
            </a:r>
            <a:r>
              <a:rPr lang="cs-CZ" b="0" i="0" baseline="0" dirty="0"/>
              <a:t>je tvořena z</a:t>
            </a:r>
            <a:r>
              <a:rPr lang="cs-CZ" baseline="0" dirty="0"/>
              <a:t> nejčastěji pokládaných dotazů k VZ.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baseline="0" dirty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aseline="0" dirty="0"/>
              <a:t>V průběhu projekty byli sbírány příklady dobré praxe ve VZ, z nichž byla vytvořena též ucelená publikace.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baseline="0" dirty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aseline="0" dirty="0"/>
              <a:t>Jistě dobrý pomocníkem se staly </a:t>
            </a:r>
            <a:r>
              <a:rPr lang="cs-CZ" i="1" baseline="0" dirty="0"/>
              <a:t>vzorové postupy při zadávání VZ </a:t>
            </a:r>
            <a:r>
              <a:rPr lang="cs-CZ" baseline="0" dirty="0"/>
              <a:t>zpracované jak pro podlimitní a nadlimitní VZ, tak i pro zakázky malého rozsahu.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7FA26E-963F-4D48-82D3-92A568641F54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84052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i="0" dirty="0"/>
              <a:t>Mimo</a:t>
            </a:r>
            <a:r>
              <a:rPr lang="cs-CZ" i="0" baseline="0" dirty="0"/>
              <a:t> projekt CSS funguje svazová právní poradna. Jednotlivá CSS získala zvýhodněný přístup do této poradny.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i="0" baseline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i="0" baseline="0" dirty="0"/>
              <a:t>Právní poradnu zajišťuje AK KVB a v současné době jí využívá více jak 3 tis. obcí. Poradna obsahuje databázi s téměř 3 tis. zodpovězenými a aktualizovanými dotazy.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i="1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i="0" dirty="0"/>
              <a:t>Publikace</a:t>
            </a:r>
            <a:r>
              <a:rPr lang="cs-CZ" i="1" dirty="0"/>
              <a:t> 444 otázek a odpovědí pro starosty obcí</a:t>
            </a:r>
            <a:r>
              <a:rPr lang="cs-CZ" i="1" baseline="0" dirty="0"/>
              <a:t> 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obsahuje celkem 444 nejčastěji pokládaných</a:t>
            </a:r>
            <a:r>
              <a:rPr lang="cs-CZ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dotazů včetně odpovědí v právní poradně. Publikace je rozčleněných podle jednotlivých právních oblastí</a:t>
            </a:r>
            <a:r>
              <a:rPr lang="cs-CZ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je velmi užitečnou pomůckou pro starosty,</a:t>
            </a:r>
            <a:r>
              <a:rPr lang="cs-CZ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zastupitele a další osoby podílející se na správě obce.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7FA26E-963F-4D48-82D3-92A568641F54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87679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V rámci prodloužení</a:t>
            </a:r>
            <a:r>
              <a:rPr lang="cs-CZ" baseline="0" dirty="0"/>
              <a:t> projektu CSS byli přidány další dvě aktivity, a to MOS a VPS.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baseline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aseline="0" dirty="0"/>
              <a:t>U aktivity MOS sbíral SMOČR data z jednotlivých DSO týkající se ověření fungování MOS v praxi. Jednotlivým CSS (resp. DSO) byla předkládána doporučení sestavená na základě dlouholetých zkušeností SMOČR a vycházející též z metodiky MV k MOS. SMOČR chtěl porovnat tato doporučení s fungováním konkrétních DSO zapojených v projektu CSS.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baseline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aseline="0" dirty="0"/>
              <a:t>Výsledek aktivity SMOČR byl zpracován do </a:t>
            </a:r>
            <a:r>
              <a:rPr lang="cs-CZ" i="1" dirty="0"/>
              <a:t>Souhrnné zprávy o fungování DSO v rámci projektu CSS ve vazbě na aktuální koncepční záměry Ministerstva vnitra a doporučení v oblasti </a:t>
            </a:r>
            <a:r>
              <a:rPr lang="cs-CZ" i="1" dirty="0" err="1"/>
              <a:t>meziobecní</a:t>
            </a:r>
            <a:r>
              <a:rPr lang="cs-CZ" i="1" dirty="0"/>
              <a:t> spolupráce. </a:t>
            </a:r>
            <a:r>
              <a:rPr lang="cs-CZ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Ačkoliv jednotlivá DSO původně vznikly za různými účely, v průběhu let tak, jak se rozšiřovala jejich členská základna i spektrum jejich činností, se vypracovaly do formátu víceúčelových svazků. DSO zajišťují pro členské (a v některých případech i pro nečlenské obce) různé služby. Nejčastěji se jedná o GDPR, zpracování žádostí o dotace a různé formy poradenství. </a:t>
            </a:r>
            <a:r>
              <a:rPr lang="cs-CZ" baseline="0" dirty="0"/>
              <a:t>Dle výsledků, k nimž jsme dospěli, lze říci, že MOS je vhodným nástrojem pro další rozvoj obcí a měst. Princip sdílené služby či aktivity ve smyslu MOS šetří finance, čas i lidské síly. 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7FA26E-963F-4D48-82D3-92A568641F54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47119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 rámci zjišťování jsme obdrželi vyplněnou zprávu o stavu VPS v DSO celkem od 72 dobrovolných svazků obcí. </a:t>
            </a:r>
          </a:p>
          <a:p>
            <a:endParaRPr lang="cs-CZ" sz="11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cs-CZ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 většině případů se jedná o svazky převážně s obcemi I. typu a obvykle s jednou či žádnou obcí III. typu.</a:t>
            </a:r>
          </a:p>
          <a:p>
            <a:endParaRPr lang="cs-CZ" sz="11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cs-CZ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Vyjma méně obvyklých výskytů se počet uzavřených veřejnoprávních smluv sledovaných dotazníkem pohybuje mezi 20 až 50 smlouvami. Nejčastějším typem je pak přenos kompetencí v oblasti řešení přestupků, dále se často vyskytuje zápis dat do IS či sociálně-právní ochrana dětí. Převládá způsob platby paušálně či za úkon.</a:t>
            </a:r>
          </a:p>
          <a:p>
            <a:endParaRPr lang="cs-CZ" sz="11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cs-CZ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 rámci</a:t>
            </a:r>
            <a:r>
              <a:rPr lang="cs-CZ" sz="11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jednotlivých šetření byl představitelům obcí znovu představen zamýšlený institut sdíleného úředníka. Byť se valná část představitelů obcí stavila k tomuto institutu vlažně (což může být </a:t>
            </a:r>
            <a:r>
              <a:rPr lang="cs-CZ" sz="11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zapříčeněno</a:t>
            </a:r>
            <a:r>
              <a:rPr lang="cs-CZ" sz="11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 častými chybami ve výpočtech odhadovaných personálních nákladů na tohoto sdíleného úředníka), vychází nám ze sesbíraných dat (především náklady na VPS), že tento institut by mohl v daných DSO přinést úsporu. Tuto úsporu by institut sdíleného úředníka mohl přinést nejen menším obcím, které agendu přenášejí, nýbrž i </a:t>
            </a:r>
            <a:r>
              <a:rPr lang="cs-CZ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obcím III. typu, které nyní agendu pro ostatní obce na základě veřejnoprávních smluv zajišťují, a je zřejmé, že odváděné platby často nemohou pokrýt náklady na potřebné úředníky</a:t>
            </a:r>
            <a:r>
              <a:rPr lang="cs-CZ" sz="11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(zaměstnané na této obci III. typu)</a:t>
            </a:r>
            <a:r>
              <a:rPr lang="cs-CZ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7FA26E-963F-4D48-82D3-92A568641F54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907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32"/>
          <p:cNvSpPr/>
          <p:nvPr/>
        </p:nvSpPr>
        <p:spPr>
          <a:xfrm>
            <a:off x="107504" y="19338"/>
            <a:ext cx="8064896" cy="6957392"/>
          </a:xfrm>
          <a:custGeom>
            <a:avLst/>
            <a:gdLst/>
            <a:ahLst/>
            <a:cxnLst/>
            <a:rect l="0" t="0" r="0" b="0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79512" y="5517232"/>
            <a:ext cx="5184576" cy="1018119"/>
          </a:xfrm>
        </p:spPr>
        <p:txBody>
          <a:bodyPr>
            <a:normAutofit/>
          </a:bodyPr>
          <a:lstStyle>
            <a:lvl1pPr marL="0" indent="0" algn="ctr">
              <a:buNone/>
              <a:defRPr sz="2400" b="1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Kliknutím lze upravit styl předlohy.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9512" y="3356992"/>
            <a:ext cx="5184575" cy="1944216"/>
          </a:xfrm>
        </p:spPr>
        <p:txBody>
          <a:bodyPr/>
          <a:lstStyle>
            <a:lvl1pPr algn="ctr">
              <a:defRPr/>
            </a:lvl1pPr>
          </a:lstStyle>
          <a:p>
            <a:r>
              <a:rPr lang="cs-CZ" dirty="0"/>
              <a:t>Kliknutím lze upravit styl.</a:t>
            </a:r>
          </a:p>
        </p:txBody>
      </p:sp>
      <p:pic>
        <p:nvPicPr>
          <p:cNvPr id="10" name="Obrázek 1" descr="image0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22764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Obrázek 1" descr="image0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22764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0432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724495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0" y="0"/>
            <a:ext cx="9144000" cy="69573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Shape 32"/>
          <p:cNvSpPr/>
          <p:nvPr/>
        </p:nvSpPr>
        <p:spPr>
          <a:xfrm>
            <a:off x="107504" y="0"/>
            <a:ext cx="6089762" cy="6957392"/>
          </a:xfrm>
          <a:custGeom>
            <a:avLst/>
            <a:gdLst/>
            <a:ahLst/>
            <a:cxnLst/>
            <a:rect l="0" t="0" r="0" b="0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14" name="Shape 33"/>
          <p:cNvSpPr/>
          <p:nvPr/>
        </p:nvSpPr>
        <p:spPr>
          <a:xfrm>
            <a:off x="-2420" y="0"/>
            <a:ext cx="5861162" cy="6957392"/>
          </a:xfrm>
          <a:custGeom>
            <a:avLst/>
            <a:gdLst/>
            <a:ahLst/>
            <a:cxnLst/>
            <a:rect l="0" t="0" r="0" b="0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pic>
        <p:nvPicPr>
          <p:cNvPr id="15" name="Obrázek 1" descr="image0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22764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9950" y="4293096"/>
            <a:ext cx="5218154" cy="1938139"/>
          </a:xfrm>
        </p:spPr>
        <p:txBody>
          <a:bodyPr anchor="t"/>
          <a:lstStyle>
            <a:lvl1pPr algn="l">
              <a:defRPr sz="4000" b="1" cap="all">
                <a:solidFill>
                  <a:srgbClr val="7C838A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251520" y="2348880"/>
            <a:ext cx="1944216" cy="1500187"/>
          </a:xfrm>
        </p:spPr>
        <p:txBody>
          <a:bodyPr anchor="b">
            <a:noAutofit/>
          </a:bodyPr>
          <a:lstStyle>
            <a:lvl1pPr marL="0" indent="0">
              <a:buNone/>
              <a:defRPr sz="9600" baseline="0">
                <a:solidFill>
                  <a:srgbClr val="00457C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č.</a:t>
            </a:r>
          </a:p>
        </p:txBody>
      </p:sp>
      <p:pic>
        <p:nvPicPr>
          <p:cNvPr id="9" name="Obrázek 8" descr="Obsah obrázku hodiny&#10;&#10;Popis byl vytvořen automaticky">
            <a:extLst>
              <a:ext uri="{FF2B5EF4-FFF2-40B4-BE49-F238E27FC236}">
                <a16:creationId xmlns:a16="http://schemas.microsoft.com/office/drawing/2014/main" id="{4EF449F1-8062-4948-9023-3E69CE28788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0664" y="188640"/>
            <a:ext cx="1060004" cy="46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395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25070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3851920" y="1600200"/>
            <a:ext cx="3250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948264" y="6453336"/>
            <a:ext cx="2133600" cy="365125"/>
          </a:xfrm>
          <a:prstGeom prst="rect">
            <a:avLst/>
          </a:prstGeom>
        </p:spPr>
        <p:txBody>
          <a:bodyPr/>
          <a:lstStyle/>
          <a:p>
            <a:fld id="{E6F6601C-917D-4FBD-8E76-42B6F45C8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9137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250800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457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250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3851920" y="1556792"/>
            <a:ext cx="3250800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457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3851920" y="2204864"/>
            <a:ext cx="3250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Kliknutím lze upravit styly předlo</a:t>
            </a:r>
          </a:p>
          <a:p>
            <a:pPr lvl="0"/>
            <a:r>
              <a:rPr lang="cs-CZ" dirty="0" err="1"/>
              <a:t>hy</a:t>
            </a:r>
            <a:r>
              <a:rPr lang="cs-CZ" dirty="0"/>
              <a:t>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6948264" y="6453336"/>
            <a:ext cx="2133600" cy="365125"/>
          </a:xfrm>
          <a:prstGeom prst="rect">
            <a:avLst/>
          </a:prstGeom>
        </p:spPr>
        <p:txBody>
          <a:bodyPr/>
          <a:lstStyle/>
          <a:p>
            <a:fld id="{E6F6601C-917D-4FBD-8E76-42B6F45C8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8056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6948264" y="6453336"/>
            <a:ext cx="2133600" cy="365125"/>
          </a:xfrm>
          <a:prstGeom prst="rect">
            <a:avLst/>
          </a:prstGeom>
        </p:spPr>
        <p:txBody>
          <a:bodyPr/>
          <a:lstStyle/>
          <a:p>
            <a:fld id="{E6F6601C-917D-4FBD-8E76-42B6F45C8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3585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948264" y="6453336"/>
            <a:ext cx="2133600" cy="365125"/>
          </a:xfrm>
          <a:prstGeom prst="rect">
            <a:avLst/>
          </a:prstGeom>
        </p:spPr>
        <p:txBody>
          <a:bodyPr/>
          <a:lstStyle/>
          <a:p>
            <a:fld id="{E6F6601C-917D-4FBD-8E76-42B6F45C8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3563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03648" y="4797152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403648" y="692696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403648" y="5373216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948264" y="6453336"/>
            <a:ext cx="2133600" cy="365125"/>
          </a:xfrm>
          <a:prstGeom prst="rect">
            <a:avLst/>
          </a:prstGeom>
        </p:spPr>
        <p:txBody>
          <a:bodyPr/>
          <a:lstStyle/>
          <a:p>
            <a:fld id="{E6F6601C-917D-4FBD-8E76-42B6F45C8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8091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6491064" cy="6529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670708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pic>
        <p:nvPicPr>
          <p:cNvPr id="11" name="Obrázek 1" descr="image00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22764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948264" y="6453336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6F6601C-917D-4FBD-8E76-42B6F45C862A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5" name="Obrázek 4" descr="Obsah obrázku hodiny&#10;&#10;Popis byl vytvořen automaticky">
            <a:extLst>
              <a:ext uri="{FF2B5EF4-FFF2-40B4-BE49-F238E27FC236}">
                <a16:creationId xmlns:a16="http://schemas.microsoft.com/office/drawing/2014/main" id="{A05D2926-130D-41FE-88D4-131ACEEFF4BE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0664" y="193358"/>
            <a:ext cx="1049288" cy="462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268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Wingdings" panose="05000000000000000000" pitchFamily="2" charset="2"/>
        <a:buChar char="Ø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2"/>
        </a:buClr>
        <a:buSzPct val="85000"/>
        <a:buFont typeface="Wingdings" panose="05000000000000000000" pitchFamily="2" charset="2"/>
        <a:buChar char="v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cs-CZ" sz="2000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cs-CZ" sz="20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sz="2000" dirty="0">
                <a:solidFill>
                  <a:srgbClr val="00457C"/>
                </a:solidFill>
                <a:ea typeface="+mn-ea"/>
              </a:rPr>
              <a:t>Posilování administrativní kapacity obcí na bázi meziobecní spolupráce</a:t>
            </a:r>
            <a:br>
              <a:rPr lang="cs-CZ" sz="2000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cs-CZ" sz="2000" dirty="0">
                <a:solidFill>
                  <a:schemeClr val="accent1">
                    <a:lumMod val="75000"/>
                  </a:schemeClr>
                </a:solidFill>
              </a:rPr>
            </a:br>
            <a:endParaRPr lang="cs-CZ" sz="2000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4294967295"/>
          </p:nvPr>
        </p:nvSpPr>
        <p:spPr>
          <a:xfrm>
            <a:off x="7010400" y="6453188"/>
            <a:ext cx="2133600" cy="365125"/>
          </a:xfrm>
        </p:spPr>
        <p:txBody>
          <a:bodyPr/>
          <a:lstStyle/>
          <a:p>
            <a:fld id="{E6F6601C-917D-4FBD-8E76-42B6F45C862A}" type="slidenum">
              <a:rPr lang="cs-CZ" smtClean="0"/>
              <a:t>1</a:t>
            </a:fld>
            <a:endParaRPr lang="cs-CZ"/>
          </a:p>
        </p:txBody>
      </p:sp>
      <p:sp>
        <p:nvSpPr>
          <p:cNvPr id="6" name="Nadpis 1"/>
          <p:cNvSpPr>
            <a:spLocks noGrp="1"/>
          </p:cNvSpPr>
          <p:nvPr>
            <p:ph type="body" idx="1"/>
          </p:nvPr>
        </p:nvSpPr>
        <p:spPr>
          <a:xfrm>
            <a:off x="251520" y="2348880"/>
            <a:ext cx="4968552" cy="1500187"/>
          </a:xfrm>
        </p:spPr>
        <p:txBody>
          <a:bodyPr/>
          <a:lstStyle/>
          <a:p>
            <a:pPr algn="ctr"/>
            <a:r>
              <a:rPr lang="cs-CZ" sz="4000" b="1" dirty="0">
                <a:solidFill>
                  <a:srgbClr val="00457C"/>
                </a:solidFill>
              </a:rPr>
              <a:t>Centra společných služeb</a:t>
            </a:r>
            <a:endParaRPr lang="cs-CZ" sz="4000" b="0" dirty="0">
              <a:solidFill>
                <a:srgbClr val="0045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3856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LEGISLATIVNÍ ÚPRAVY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Legislativní návrh – na základě spolupráce ministerstva vnitra a SMOČR</a:t>
            </a:r>
          </a:p>
          <a:p>
            <a:r>
              <a:rPr lang="cs-CZ" dirty="0"/>
              <a:t>Společenství obcí a sdílený úředník</a:t>
            </a:r>
          </a:p>
          <a:p>
            <a:r>
              <a:rPr lang="cs-CZ" dirty="0"/>
              <a:t>Cíl: výkon správních činností obcí prostřednictvím sdíleného úředníka (zaměstnanec společenství obcí)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02661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9"/>
          <p:cNvSpPr>
            <a:spLocks noGrp="1"/>
          </p:cNvSpPr>
          <p:nvPr>
            <p:ph type="body" idx="1"/>
          </p:nvPr>
        </p:nvSpPr>
        <p:spPr>
          <a:xfrm>
            <a:off x="251520" y="1844824"/>
            <a:ext cx="5040560" cy="1500187"/>
          </a:xfrm>
        </p:spPr>
        <p:txBody>
          <a:bodyPr/>
          <a:lstStyle/>
          <a:p>
            <a:r>
              <a:rPr lang="cs-CZ" sz="3600" dirty="0"/>
              <a:t>Děkuji za pozornost </a:t>
            </a:r>
          </a:p>
        </p:txBody>
      </p:sp>
      <p:sp>
        <p:nvSpPr>
          <p:cNvPr id="5" name="Nadpis 8"/>
          <p:cNvSpPr txBox="1">
            <a:spLocks/>
          </p:cNvSpPr>
          <p:nvPr/>
        </p:nvSpPr>
        <p:spPr>
          <a:xfrm>
            <a:off x="323528" y="3933056"/>
            <a:ext cx="5218154" cy="193813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rgbClr val="7C838A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br>
              <a:rPr lang="cs-CZ" sz="1400" b="0" dirty="0"/>
            </a:br>
            <a:endParaRPr lang="cs-CZ" sz="14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0101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196752"/>
            <a:ext cx="6491064" cy="652934"/>
          </a:xfrm>
        </p:spPr>
        <p:txBody>
          <a:bodyPr/>
          <a:lstStyle/>
          <a:p>
            <a:pPr algn="ctr"/>
            <a:r>
              <a:rPr lang="cs-CZ" dirty="0"/>
              <a:t>PORADENSTVÍ PRÁVNÍHO TÝMU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2348880"/>
            <a:ext cx="6275040" cy="3777283"/>
          </a:xfrm>
        </p:spPr>
        <p:txBody>
          <a:bodyPr/>
          <a:lstStyle/>
          <a:p>
            <a:r>
              <a:rPr lang="cs-CZ" dirty="0"/>
              <a:t>Telefonické, e-mailové dotazy</a:t>
            </a:r>
          </a:p>
          <a:p>
            <a:r>
              <a:rPr lang="cs-CZ" dirty="0"/>
              <a:t>Nejčastější dotazy: </a:t>
            </a:r>
          </a:p>
          <a:p>
            <a:pPr lvl="1"/>
            <a:r>
              <a:rPr lang="cs-CZ" dirty="0"/>
              <a:t>Hospodaření s majetkem obcí</a:t>
            </a:r>
          </a:p>
          <a:p>
            <a:pPr lvl="1"/>
            <a:r>
              <a:rPr lang="cs-CZ" dirty="0"/>
              <a:t>Pravomoci orgánů obce</a:t>
            </a:r>
          </a:p>
          <a:p>
            <a:pPr lvl="1"/>
            <a:r>
              <a:rPr lang="cs-CZ" dirty="0"/>
              <a:t>Svobodný přístup k informacím</a:t>
            </a:r>
          </a:p>
          <a:p>
            <a:pPr lvl="1"/>
            <a:r>
              <a:rPr lang="cs-CZ" dirty="0"/>
              <a:t>Veřejné zakázky </a:t>
            </a:r>
          </a:p>
          <a:p>
            <a:pPr lvl="1"/>
            <a:r>
              <a:rPr lang="cs-CZ" dirty="0"/>
              <a:t>GDPR …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4294967295"/>
          </p:nvPr>
        </p:nvSpPr>
        <p:spPr>
          <a:xfrm>
            <a:off x="7010400" y="6453188"/>
            <a:ext cx="2133600" cy="365125"/>
          </a:xfrm>
        </p:spPr>
        <p:txBody>
          <a:bodyPr/>
          <a:lstStyle/>
          <a:p>
            <a:fld id="{E6F6601C-917D-4FBD-8E76-42B6F45C862A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3900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VZDĚLÁVÁNÍ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E-</a:t>
            </a:r>
            <a:r>
              <a:rPr lang="cs-CZ" dirty="0" err="1"/>
              <a:t>learningy</a:t>
            </a:r>
            <a:endParaRPr lang="cs-CZ" dirty="0"/>
          </a:p>
          <a:p>
            <a:pPr lvl="1"/>
            <a:r>
              <a:rPr lang="cs-CZ" dirty="0"/>
              <a:t>Témata: Zákon o obcích, Veřejná správa, GDPR, Veřejné zakázky</a:t>
            </a:r>
          </a:p>
          <a:p>
            <a:pPr lvl="1"/>
            <a:endParaRPr lang="cs-CZ" dirty="0"/>
          </a:p>
          <a:p>
            <a:r>
              <a:rPr lang="cs-CZ" dirty="0"/>
              <a:t>Školení a </a:t>
            </a:r>
            <a:r>
              <a:rPr lang="cs-CZ" dirty="0" err="1"/>
              <a:t>webináře</a:t>
            </a:r>
            <a:endParaRPr lang="cs-CZ" dirty="0"/>
          </a:p>
          <a:p>
            <a:pPr lvl="1"/>
            <a:r>
              <a:rPr lang="cs-CZ" dirty="0"/>
              <a:t>Po celé ČR</a:t>
            </a:r>
          </a:p>
          <a:p>
            <a:pPr lvl="1"/>
            <a:r>
              <a:rPr lang="cs-CZ" dirty="0"/>
              <a:t>Témata: </a:t>
            </a:r>
            <a:r>
              <a:rPr lang="cs-CZ" dirty="0" err="1"/>
              <a:t>ZoO</a:t>
            </a:r>
            <a:r>
              <a:rPr lang="cs-CZ" dirty="0"/>
              <a:t>, SŘ, Autorská práva, rozpočtová odpovědnost, OZV, </a:t>
            </a:r>
            <a:r>
              <a:rPr lang="cs-CZ" dirty="0" err="1"/>
              <a:t>InfoZ</a:t>
            </a:r>
            <a:r>
              <a:rPr lang="cs-CZ" dirty="0"/>
              <a:t>, archivnictví a spisová služba, GDPR, VZ…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7313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GDPR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Aktuální téma – 25. května 2018</a:t>
            </a:r>
          </a:p>
          <a:p>
            <a:pPr lvl="1"/>
            <a:r>
              <a:rPr lang="cs-CZ" dirty="0"/>
              <a:t>Nová klíčová aktivita</a:t>
            </a:r>
          </a:p>
          <a:p>
            <a:r>
              <a:rPr lang="cs-CZ" dirty="0"/>
              <a:t>Pracovní skupina k GDPR </a:t>
            </a:r>
          </a:p>
          <a:p>
            <a:r>
              <a:rPr lang="cs-CZ" dirty="0"/>
              <a:t>Vzorové postupy a doporučení</a:t>
            </a:r>
          </a:p>
          <a:p>
            <a:r>
              <a:rPr lang="cs-CZ" i="1" dirty="0"/>
              <a:t>Správa osobních údajů v praxi obcí a měst</a:t>
            </a:r>
          </a:p>
          <a:p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4294967295"/>
          </p:nvPr>
        </p:nvSpPr>
        <p:spPr>
          <a:xfrm>
            <a:off x="7010400" y="6453188"/>
            <a:ext cx="2133600" cy="365125"/>
          </a:xfrm>
        </p:spPr>
        <p:txBody>
          <a:bodyPr/>
          <a:lstStyle/>
          <a:p>
            <a:fld id="{E6F6601C-917D-4FBD-8E76-42B6F45C862A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1518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VEŘEJNÉ ZAKÁZKY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5122912" cy="4525963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Společensky odpovědné zadávání – novela ZZVZ</a:t>
            </a:r>
          </a:p>
          <a:p>
            <a:r>
              <a:rPr lang="cs-CZ" dirty="0"/>
              <a:t>Odborné stáže </a:t>
            </a:r>
          </a:p>
          <a:p>
            <a:pPr lvl="1"/>
            <a:r>
              <a:rPr lang="cs-CZ" dirty="0"/>
              <a:t>ověření nabytých zkušeností </a:t>
            </a:r>
          </a:p>
          <a:p>
            <a:pPr lvl="1"/>
            <a:r>
              <a:rPr lang="cs-CZ" dirty="0"/>
              <a:t>Setkání absolventů stáží – </a:t>
            </a:r>
            <a:r>
              <a:rPr lang="cs-CZ" i="1" dirty="0"/>
              <a:t>Soubor klíčových aspektů a rizik zadávání u veřejných zadavatelů s přihlédnutím k odpovědnému zadávání</a:t>
            </a:r>
          </a:p>
          <a:p>
            <a:r>
              <a:rPr lang="cs-CZ" dirty="0"/>
              <a:t>Právní konference „Aktuální problémy ve VZ“</a:t>
            </a:r>
          </a:p>
          <a:p>
            <a:pPr lvl="1"/>
            <a:r>
              <a:rPr lang="cs-CZ" i="1" dirty="0"/>
              <a:t>Sborník z právní konference</a:t>
            </a:r>
          </a:p>
          <a:p>
            <a:pPr lvl="1"/>
            <a:endParaRPr lang="cs-CZ" dirty="0"/>
          </a:p>
        </p:txBody>
      </p:sp>
      <p:pic>
        <p:nvPicPr>
          <p:cNvPr id="6" name="Zástupný symbol pro obsah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1628800"/>
            <a:ext cx="3196697" cy="4525963"/>
          </a:xfrm>
          <a:ln w="3175">
            <a:solidFill>
              <a:schemeClr val="tx1"/>
            </a:solidFill>
          </a:ln>
        </p:spPr>
      </p:pic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6601C-917D-4FBD-8E76-42B6F45C862A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7545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VEŘEJNÉ ZAKÁZKY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762872" cy="4525963"/>
          </a:xfrm>
        </p:spPr>
        <p:txBody>
          <a:bodyPr>
            <a:normAutofit/>
          </a:bodyPr>
          <a:lstStyle/>
          <a:p>
            <a:r>
              <a:rPr lang="cs-CZ" dirty="0"/>
              <a:t>Další výstupy</a:t>
            </a:r>
          </a:p>
          <a:p>
            <a:pPr lvl="1"/>
            <a:r>
              <a:rPr lang="cs-CZ" i="1" dirty="0"/>
              <a:t>Veřejné zakázky – otázky a odpovědi</a:t>
            </a:r>
          </a:p>
          <a:p>
            <a:pPr lvl="1"/>
            <a:r>
              <a:rPr lang="cs-CZ" i="1" dirty="0"/>
              <a:t>Příklady dobré praxe při zadávání VZ z pohledu obcí s přihlédnutím k odpovědnému zadávání</a:t>
            </a:r>
          </a:p>
          <a:p>
            <a:pPr lvl="1"/>
            <a:r>
              <a:rPr lang="cs-CZ" i="1" dirty="0"/>
              <a:t>Vzorové postupy při zadávání VZ z pohledu obcí s přihlédnutím k odpovědnému zadávání</a:t>
            </a:r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1484784"/>
            <a:ext cx="3175170" cy="4525963"/>
          </a:xfr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429146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SVAZOVÁ PORADNA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5050904" cy="4525963"/>
          </a:xfrm>
        </p:spPr>
        <p:txBody>
          <a:bodyPr>
            <a:normAutofit/>
          </a:bodyPr>
          <a:lstStyle/>
          <a:p>
            <a:r>
              <a:rPr lang="cs-CZ" dirty="0"/>
              <a:t>Přístup do právní poradny SMOČR pro jednotlivá CSS</a:t>
            </a:r>
          </a:p>
          <a:p>
            <a:r>
              <a:rPr lang="cs-CZ" dirty="0"/>
              <a:t>Využívá téměř 3.000 obcí</a:t>
            </a:r>
          </a:p>
          <a:p>
            <a:r>
              <a:rPr lang="cs-CZ" dirty="0"/>
              <a:t>Databáze téměř 3.000 zodpovězených a aktualizovaných dotazů</a:t>
            </a:r>
          </a:p>
          <a:p>
            <a:r>
              <a:rPr lang="cs-CZ" i="1" dirty="0"/>
              <a:t>444 otázek a odpovědí pro starosty obcí</a:t>
            </a:r>
          </a:p>
        </p:txBody>
      </p:sp>
      <p:pic>
        <p:nvPicPr>
          <p:cNvPr id="6" name="Zástupný symbol pro obsah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1700808"/>
            <a:ext cx="3385021" cy="4222897"/>
          </a:xfrm>
          <a:ln w="3175">
            <a:solidFill>
              <a:schemeClr val="tx1"/>
            </a:solidFill>
          </a:ln>
        </p:spPr>
      </p:pic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6601C-917D-4FBD-8E76-42B6F45C862A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3413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MOS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7931224" cy="4525963"/>
          </a:xfrm>
        </p:spPr>
        <p:txBody>
          <a:bodyPr>
            <a:normAutofit/>
          </a:bodyPr>
          <a:lstStyle/>
          <a:p>
            <a:r>
              <a:rPr lang="cs-CZ" dirty="0"/>
              <a:t>MOS  - </a:t>
            </a:r>
            <a:r>
              <a:rPr lang="cs-CZ" dirty="0" err="1"/>
              <a:t>Meziobecní</a:t>
            </a:r>
            <a:r>
              <a:rPr lang="cs-CZ" dirty="0"/>
              <a:t> spolupráce</a:t>
            </a:r>
          </a:p>
          <a:p>
            <a:r>
              <a:rPr lang="cs-CZ" dirty="0"/>
              <a:t>Ověření doporučení a závěrů Ministerstva vnitra v praxi DSO: služby DSO pro obce, propagace a komunikace DSO, financování a hospodaření DSO…</a:t>
            </a:r>
          </a:p>
          <a:p>
            <a:r>
              <a:rPr lang="cs-CZ" i="1" dirty="0"/>
              <a:t>Souhrnná zpráva o fungování DSO v rámci projektu CSS ve vazbě na aktuální koncepční záměry Ministerstva vnitra a doporučení v oblasti </a:t>
            </a:r>
            <a:r>
              <a:rPr lang="cs-CZ" i="1" dirty="0" err="1"/>
              <a:t>meziobecní</a:t>
            </a:r>
            <a:r>
              <a:rPr lang="cs-CZ" i="1" dirty="0"/>
              <a:t> spolupráce</a:t>
            </a:r>
            <a:endParaRPr lang="cs-CZ" dirty="0"/>
          </a:p>
          <a:p>
            <a:pPr lvl="1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15451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VPS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VPS – Veřejnoprávní smlouvy</a:t>
            </a:r>
          </a:p>
          <a:p>
            <a:r>
              <a:rPr lang="cs-CZ" dirty="0"/>
              <a:t>Analýza činnosti členských obcí DSO na úseku přenesené působnosti</a:t>
            </a:r>
          </a:p>
          <a:p>
            <a:r>
              <a:rPr lang="cs-CZ" dirty="0"/>
              <a:t>Vyhodnocení efektivnosti VPS</a:t>
            </a:r>
          </a:p>
          <a:p>
            <a:r>
              <a:rPr lang="cs-CZ" i="1" dirty="0"/>
              <a:t>Zpráva o stavu veřejnoprávních smluv na území DSO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3950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3_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13239</TotalTime>
  <Words>1749</Words>
  <Application>Microsoft Office PowerPoint</Application>
  <PresentationFormat>Předvádění na obrazovce (4:3)</PresentationFormat>
  <Paragraphs>139</Paragraphs>
  <Slides>11</Slides>
  <Notes>11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3_Motiv systému Office</vt:lpstr>
      <vt:lpstr>  Posilování administrativní kapacity obcí na bázi meziobecní spolupráce  </vt:lpstr>
      <vt:lpstr>PORADENSTVÍ PRÁVNÍHO TÝMU</vt:lpstr>
      <vt:lpstr>VZDĚLÁVÁNÍ</vt:lpstr>
      <vt:lpstr>GDPR</vt:lpstr>
      <vt:lpstr>VEŘEJNÉ ZAKÁZKY</vt:lpstr>
      <vt:lpstr>VEŘEJNÉ ZAKÁZKY</vt:lpstr>
      <vt:lpstr>SVAZOVÁ PORADNA</vt:lpstr>
      <vt:lpstr>MOS</vt:lpstr>
      <vt:lpstr>VPS</vt:lpstr>
      <vt:lpstr>LEGISLATIVNÍ ÚPRAVY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Štefanides Lucia</dc:creator>
  <cp:lastModifiedBy>Ralaus Pavel</cp:lastModifiedBy>
  <cp:revision>594</cp:revision>
  <cp:lastPrinted>2021-02-17T08:24:23Z</cp:lastPrinted>
  <dcterms:created xsi:type="dcterms:W3CDTF">2016-05-17T08:04:19Z</dcterms:created>
  <dcterms:modified xsi:type="dcterms:W3CDTF">2021-02-22T20:43:33Z</dcterms:modified>
</cp:coreProperties>
</file>