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395" r:id="rId2"/>
    <p:sldId id="398" r:id="rId3"/>
    <p:sldId id="397" r:id="rId4"/>
    <p:sldId id="370" r:id="rId5"/>
    <p:sldId id="396" r:id="rId6"/>
    <p:sldId id="388" r:id="rId7"/>
    <p:sldId id="393" r:id="rId8"/>
    <p:sldId id="392" r:id="rId9"/>
    <p:sldId id="391" r:id="rId10"/>
    <p:sldId id="390" r:id="rId11"/>
    <p:sldId id="389" r:id="rId12"/>
    <p:sldId id="386" r:id="rId13"/>
    <p:sldId id="387" r:id="rId14"/>
    <p:sldId id="383" r:id="rId15"/>
    <p:sldId id="378" r:id="rId16"/>
    <p:sldId id="385" r:id="rId17"/>
  </p:sldIdLst>
  <p:sldSz cx="9144000" cy="5143500" type="screen16x9"/>
  <p:notesSz cx="6662738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2"/>
    <a:srgbClr val="000000"/>
    <a:srgbClr val="FF9900"/>
    <a:srgbClr val="4F81BD"/>
    <a:srgbClr val="00C4FE"/>
    <a:srgbClr val="00CCFF"/>
    <a:srgbClr val="6699FF"/>
    <a:srgbClr val="CC00FF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0" autoAdjust="0"/>
    <p:restoredTop sz="84686" autoAdjust="0"/>
  </p:normalViewPr>
  <p:slideViewPr>
    <p:cSldViewPr>
      <p:cViewPr>
        <p:scale>
          <a:sx n="90" d="100"/>
          <a:sy n="90" d="100"/>
        </p:scale>
        <p:origin x="653" y="15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notesViewPr>
    <p:cSldViewPr>
      <p:cViewPr varScale="1">
        <p:scale>
          <a:sx n="81" d="100"/>
          <a:sy n="81" d="100"/>
        </p:scale>
        <p:origin x="-4056" y="-102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2DF9831-8C71-4677-85D7-5145855EF1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463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D329092-19A4-49E7-9983-5B1ABFE69D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29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66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1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1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08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3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29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765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2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7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76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8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1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91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4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B3276-0214-4926-A7E9-85957E69ED3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6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74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2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8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56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8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17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17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5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2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2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7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E861-6E2D-4E90-B608-E58632F6D9AC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3864D-F841-4838-9215-864B080140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5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tmp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hyperlink" Target="mailto:david.slama@mvcr.cz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300759" y="1383507"/>
            <a:ext cx="7652241" cy="1543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MEZIOBECNÍ SPOLUPRÁCE Z POHLEDU MV ČR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cs-CZ" sz="3000" b="1" dirty="0">
              <a:solidFill>
                <a:srgbClr val="5B9BD5"/>
              </a:solidFill>
              <a:latin typeface="Calibri Light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Aktuální trendy a potenciál MOS do budoucna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850E38A-5F9B-435E-AE61-749C7B29FF24}"/>
              </a:ext>
            </a:extLst>
          </p:cNvPr>
          <p:cNvSpPr/>
          <p:nvPr/>
        </p:nvSpPr>
        <p:spPr>
          <a:xfrm>
            <a:off x="1442748" y="423863"/>
            <a:ext cx="680980" cy="63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Podnadpis 2">
            <a:extLst>
              <a:ext uri="{FF2B5EF4-FFF2-40B4-BE49-F238E27FC236}">
                <a16:creationId xmlns:a16="http://schemas.microsoft.com/office/drawing/2014/main" id="{44A16880-24AF-44AC-8128-321DE33C1711}"/>
              </a:ext>
            </a:extLst>
          </p:cNvPr>
          <p:cNvSpPr txBox="1">
            <a:spLocks/>
          </p:cNvSpPr>
          <p:nvPr/>
        </p:nvSpPr>
        <p:spPr>
          <a:xfrm>
            <a:off x="1646041" y="3012032"/>
            <a:ext cx="6858000" cy="125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50000"/>
              </a:lnSpc>
              <a:spcBef>
                <a:spcPts val="900"/>
              </a:spcBef>
              <a:spcAft>
                <a:spcPts val="0"/>
              </a:spcAft>
            </a:pPr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lnSpc>
                <a:spcPct val="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Ing. Mgr. David Sláma</a:t>
            </a:r>
          </a:p>
          <a:p>
            <a:pPr marL="0" indent="0" algn="ctr" fontAlgn="auto">
              <a:lnSpc>
                <a:spcPct val="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odbor strategického rozvoje  a koordinace veřejné správy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lnSpc>
                <a:spcPct val="5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Ministerstvo vnitra</a:t>
            </a:r>
          </a:p>
          <a:p>
            <a:pPr fontAlgn="auto">
              <a:lnSpc>
                <a:spcPct val="50000"/>
              </a:lnSpc>
              <a:spcBef>
                <a:spcPts val="900"/>
              </a:spcBef>
              <a:spcAft>
                <a:spcPts val="450"/>
              </a:spcAft>
            </a:pPr>
            <a:endParaRPr lang="en-GB" sz="1500" dirty="0"/>
          </a:p>
          <a:p>
            <a:pPr fontAlgn="auto">
              <a:lnSpc>
                <a:spcPct val="50000"/>
              </a:lnSpc>
              <a:spcBef>
                <a:spcPts val="900"/>
              </a:spcBef>
              <a:spcAft>
                <a:spcPts val="0"/>
              </a:spcAft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46841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925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Koncepce Klientsky orientovaná veřejná správa 2030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3482733" y="1533586"/>
            <a:ext cx="4722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= strategický materiál rozvoje veřejné správy na léta 2021-2030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navazuje na Strategický rámec rozvoje veřejné správy ČR pro období 2014-2020</a:t>
            </a:r>
          </a:p>
          <a:p>
            <a:pPr algn="l">
              <a:spcAft>
                <a:spcPts val="600"/>
              </a:spcAft>
              <a:buSzPct val="120000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Akčních plány na léta:</a:t>
            </a:r>
          </a:p>
          <a:p>
            <a:pPr marL="800100" lvl="1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2021-2023</a:t>
            </a:r>
          </a:p>
          <a:p>
            <a:pPr marL="800100" lvl="1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2024-2026 </a:t>
            </a:r>
          </a:p>
          <a:p>
            <a:pPr marL="800100" lvl="1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2027-2030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MOS = téma v SC 2.4 Zefektivnit spolupráci obcí</a:t>
            </a:r>
          </a:p>
          <a:p>
            <a:pPr algn="l">
              <a:spcAft>
                <a:spcPts val="600"/>
              </a:spcAft>
              <a:buSzPct val="120000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Zástupný symbol pro obsah 3" descr="Výřez obrazovky">
            <a:extLst>
              <a:ext uri="{FF2B5EF4-FFF2-40B4-BE49-F238E27FC236}">
                <a16:creationId xmlns:a16="http://schemas.microsoft.com/office/drawing/2014/main" id="{8EA15668-FB05-4142-909A-0529C750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" b="7134"/>
          <a:stretch/>
        </p:blipFill>
        <p:spPr bwMode="auto">
          <a:xfrm>
            <a:off x="1720454" y="1465250"/>
            <a:ext cx="1449145" cy="35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1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925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Koncepce Klientsky orientovaná veřejná správa 2030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803297" y="1534889"/>
            <a:ext cx="650012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Opatření 2.4.1. Podpora meziobecní spolupráce ve SO ORP coby přirozených mikroregionálních centrech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možnost využití mikroregionů (SO ORP) a jejich přirozených center pro meziobecní spolupráci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základním předpokladem meziobecní spolupráce je zapojení co nejširšího počtu obcí, ideálně všech obcí SO ORP 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  <a:buSzPct val="120000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0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619672" y="699542"/>
            <a:ext cx="7652241" cy="925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MOS v metropolitních oblastech a aglomeracích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803297" y="1357327"/>
            <a:ext cx="691747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Opatření 2.4.2. Zřízení specifického institutu meziobecní spolupráce v rámci aglomerací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obecná právní úprava dobrovolného svazku obcí, který by měl být v případě aglomerací výrazně modifikován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nová entita je zatím pracovně nazývána „Metropolitní svazek obcí“ (MSO)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inspirace ze zahraničí – pro zobecnění bude využita analýza faktického fungování a právního postavení těchto svazků.</a:t>
            </a:r>
          </a:p>
          <a:p>
            <a:pPr algn="l">
              <a:spcAft>
                <a:spcPts val="600"/>
              </a:spcAft>
              <a:buSzPct val="120000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  <a:buSzPct val="120000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Aktuálně: V návaznosti na Deklaraci primátorů statutárních měst ČR ze dne 20. 8. 2020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byl iniciován vznik pracovní skupiny pro metropolitní oblasti a aglomerace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Úvodní jednání PS proběhlo 21. 1. 2021.</a:t>
            </a:r>
          </a:p>
          <a:p>
            <a:pPr algn="l">
              <a:spcAft>
                <a:spcPts val="600"/>
              </a:spcAft>
              <a:buSzPct val="120000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Nadpis 1">
            <a:extLst>
              <a:ext uri="{FF2B5EF4-FFF2-40B4-BE49-F238E27FC236}">
                <a16:creationId xmlns:a16="http://schemas.microsoft.com/office/drawing/2014/main" id="{1CCF1EE8-8B3F-4D52-8C26-169EF12D95D6}"/>
              </a:ext>
            </a:extLst>
          </p:cNvPr>
          <p:cNvSpPr txBox="1">
            <a:spLocks/>
          </p:cNvSpPr>
          <p:nvPr/>
        </p:nvSpPr>
        <p:spPr>
          <a:xfrm>
            <a:off x="1619701" y="237637"/>
            <a:ext cx="7652241" cy="925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rgbClr val="5B9BD5"/>
                </a:solidFill>
                <a:latin typeface="Calibri Light" panose="020F0302020204030204"/>
              </a:rPr>
              <a:t>Koncepce Klientsky orientovaná veřejná správa 2030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079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14902" y="583482"/>
            <a:ext cx="6661551" cy="925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rgbClr val="5B9BD5"/>
                </a:solidFill>
                <a:latin typeface="Calibri Light" panose="020F0302020204030204"/>
              </a:rPr>
              <a:t>PS pro metropolitní oblasti a aglomerace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Zástupný symbol pro obsah 2"/>
          <p:cNvSpPr>
            <a:spLocks noGrp="1"/>
          </p:cNvSpPr>
          <p:nvPr>
            <p:ph idx="1"/>
          </p:nvPr>
        </p:nvSpPr>
        <p:spPr>
          <a:xfrm>
            <a:off x="1868572" y="1246746"/>
            <a:ext cx="6295542" cy="5166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600"/>
              </a:spcAft>
              <a:buClr>
                <a:srgbClr val="FFCC00"/>
              </a:buClr>
              <a:buSzPct val="120000"/>
              <a:buNone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Plánované online dotazníkové  šetření mezi aktéry metropolitní spolupráce</a:t>
            </a: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AA9B3C1-4A3C-43CB-9C01-1A64B7090328}"/>
              </a:ext>
            </a:extLst>
          </p:cNvPr>
          <p:cNvSpPr/>
          <p:nvPr/>
        </p:nvSpPr>
        <p:spPr>
          <a:xfrm>
            <a:off x="1872564" y="1866516"/>
            <a:ext cx="4572000" cy="3185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Termín: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únor-duben 2021</a:t>
            </a:r>
          </a:p>
          <a:p>
            <a:pPr algn="l"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 chceme zjistit?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Jak v praxi funguje metropolitní (meziobecní) spolupráce v jednotlivých metropolích a aglomeracích.</a:t>
            </a:r>
          </a:p>
          <a:p>
            <a:pPr algn="l"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Cílová skupina: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manažeři ITI + úředníci mající na starosti strategický rozvoj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političtí zástupci obcí (všech velikostních kategorií) v metropolitních oblastech a aglomeracích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6152504" y="1754045"/>
            <a:ext cx="248611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Tematické okruhy otázek dotazníkového šetření: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způsoby rozhodování v území 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aktivita/zapojení dalších aktérů do metropolitní spolupráce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oblasti spolupráce + potenciál do budoucna</a:t>
            </a:r>
          </a:p>
        </p:txBody>
      </p:sp>
    </p:spTree>
    <p:extLst>
      <p:ext uri="{BB962C8B-B14F-4D97-AF65-F5344CB8AC3E}">
        <p14:creationId xmlns:p14="http://schemas.microsoft.com/office/powerpoint/2010/main" val="3869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69753" y="609600"/>
            <a:ext cx="5941936" cy="925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28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Využití</a:t>
            </a: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zahraničních</a:t>
            </a: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zkušeností</a:t>
            </a: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F5DEBD90-8E5F-4BC5-A4C3-BC7C41F4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Obdélník 103">
            <a:extLst>
              <a:ext uri="{FF2B5EF4-FFF2-40B4-BE49-F238E27FC236}">
                <a16:creationId xmlns:a16="http://schemas.microsoft.com/office/drawing/2014/main" id="{5486667B-E07B-4DDA-AA27-93AC1A8E3978}"/>
              </a:ext>
            </a:extLst>
          </p:cNvPr>
          <p:cNvSpPr/>
          <p:nvPr/>
        </p:nvSpPr>
        <p:spPr>
          <a:xfrm>
            <a:off x="1762854" y="1256080"/>
            <a:ext cx="698092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Z podrobného zkoumání (které není ukončeno) zatím vyplynulo: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Meziobecní spolupráce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nemusí být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nutně založena pouze na dobrovolném zapojení jednotlivých obcí ke spolupráci z důvodu řešení fakultativních úkolů, které jsou pro ně samotné výhodné (což v ČR převládá), nýbrž i na společném výkonu úkolů v samostatné působnosti vyplývajících ze zákonů (Francie, SRN).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Výkon MOS může být daleko více než v současné době využit pro řešení důsledků komunální fragmentace; MOS nemusí být chápána jako „soukromá věc“ dotčených obcí, nýbrž jako systémový nástroj pro zkvalitnění veřejné správy v ČR.</a:t>
            </a: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Stávající institut DSO může být nejen vhodně modifikován, nýbrž i doplněn vyzkoušenými právními instituty (např.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Verwaltungsgemeinschaft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Sasko – řeší konkrétní zákonné úkoly + mnoho dobrovolných).</a:t>
            </a:r>
          </a:p>
        </p:txBody>
      </p:sp>
    </p:spTree>
    <p:extLst>
      <p:ext uri="{BB962C8B-B14F-4D97-AF65-F5344CB8AC3E}">
        <p14:creationId xmlns:p14="http://schemas.microsoft.com/office/powerpoint/2010/main" val="5502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05590" y="627284"/>
            <a:ext cx="4670298" cy="925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Budoucnost</a:t>
            </a: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2" name="Zástupný symbol pro obsah 2"/>
          <p:cNvSpPr>
            <a:spLocks noGrp="1"/>
          </p:cNvSpPr>
          <p:nvPr>
            <p:ph idx="1"/>
          </p:nvPr>
        </p:nvSpPr>
        <p:spPr>
          <a:xfrm>
            <a:off x="2007875" y="1230990"/>
            <a:ext cx="6687257" cy="285292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využití</a:t>
            </a:r>
            <a:r>
              <a:rPr lang="en-US" sz="1600" dirty="0"/>
              <a:t> </a:t>
            </a:r>
            <a:r>
              <a:rPr lang="en-US" sz="1600" dirty="0" err="1"/>
              <a:t>současné</a:t>
            </a:r>
            <a:r>
              <a:rPr lang="en-US" sz="1600" dirty="0"/>
              <a:t> </a:t>
            </a:r>
            <a:r>
              <a:rPr lang="en-US" sz="1600" dirty="0" err="1"/>
              <a:t>sítě</a:t>
            </a:r>
            <a:r>
              <a:rPr lang="en-US" sz="1600" dirty="0"/>
              <a:t> </a:t>
            </a:r>
            <a:r>
              <a:rPr lang="en-US" sz="1600" dirty="0" err="1"/>
              <a:t>víceúčelových</a:t>
            </a:r>
            <a:r>
              <a:rPr lang="en-US" sz="1600" dirty="0"/>
              <a:t> DSO</a:t>
            </a:r>
            <a:endParaRPr lang="cs-CZ" sz="1600" dirty="0"/>
          </a:p>
          <a:p>
            <a:pPr indent="-228600" defTabSz="914400"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nalezení vhodného řešení MOS v metropolitních oblastech a aglomeracích</a:t>
            </a:r>
            <a:endParaRPr lang="en-US" sz="1600" dirty="0"/>
          </a:p>
          <a:p>
            <a:pPr indent="-228600" defTabSz="914400">
              <a:spcBef>
                <a:spcPts val="375"/>
              </a:spcBef>
              <a:spcAft>
                <a:spcPts val="600"/>
              </a:spcAft>
            </a:pPr>
            <a:r>
              <a:rPr lang="en-US" sz="1600" dirty="0" err="1"/>
              <a:t>nadále</a:t>
            </a:r>
            <a:r>
              <a:rPr lang="en-US" sz="1600" dirty="0"/>
              <a:t> </a:t>
            </a:r>
            <a:r>
              <a:rPr lang="en-US" sz="1600" dirty="0" err="1"/>
              <a:t>podporovat</a:t>
            </a:r>
            <a:r>
              <a:rPr lang="en-US" sz="1600" dirty="0"/>
              <a:t> </a:t>
            </a:r>
            <a:r>
              <a:rPr lang="en-US" sz="1600" dirty="0" err="1"/>
              <a:t>fungování</a:t>
            </a:r>
            <a:r>
              <a:rPr lang="en-US" sz="1600" dirty="0"/>
              <a:t> MOS</a:t>
            </a:r>
          </a:p>
          <a:p>
            <a:pPr indent="-228600" defTabSz="914400">
              <a:spcBef>
                <a:spcPts val="375"/>
              </a:spcBef>
              <a:spcAft>
                <a:spcPts val="600"/>
              </a:spcAft>
            </a:pPr>
            <a:r>
              <a:rPr lang="en-US" sz="1600" dirty="0" err="1"/>
              <a:t>rozlišení</a:t>
            </a:r>
            <a:r>
              <a:rPr lang="en-US" sz="1600" dirty="0"/>
              <a:t> </a:t>
            </a:r>
            <a:r>
              <a:rPr lang="en-US" sz="1600" dirty="0" err="1"/>
              <a:t>spolupráce</a:t>
            </a:r>
            <a:r>
              <a:rPr lang="en-US" sz="1600" dirty="0"/>
              <a:t> </a:t>
            </a:r>
            <a:endParaRPr lang="cs-CZ" sz="1600" dirty="0"/>
          </a:p>
          <a:p>
            <a:pPr lvl="2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b="1" dirty="0"/>
              <a:t> </a:t>
            </a:r>
            <a:r>
              <a:rPr lang="en-US" sz="1600" b="1" dirty="0" err="1"/>
              <a:t>volná</a:t>
            </a:r>
            <a:r>
              <a:rPr lang="en-US" sz="1600" dirty="0"/>
              <a:t>:</a:t>
            </a:r>
            <a:r>
              <a:rPr lang="cs-CZ" sz="1600" dirty="0"/>
              <a:t> </a:t>
            </a:r>
            <a:r>
              <a:rPr lang="en-US" sz="1600" b="1" dirty="0"/>
              <a:t>DSO, MAS, </a:t>
            </a:r>
            <a:r>
              <a:rPr lang="en-US" sz="1600" b="1" dirty="0" err="1"/>
              <a:t>mikroregiony</a:t>
            </a:r>
            <a:r>
              <a:rPr lang="en-US" sz="1600" b="1" dirty="0"/>
              <a:t> bez </a:t>
            </a:r>
            <a:r>
              <a:rPr lang="en-US" sz="1600" b="1" dirty="0" err="1"/>
              <a:t>institucionální</a:t>
            </a:r>
            <a:r>
              <a:rPr lang="en-US" sz="1600" b="1" dirty="0"/>
              <a:t> </a:t>
            </a:r>
            <a:r>
              <a:rPr lang="en-US" sz="1600" b="1" dirty="0" err="1"/>
              <a:t>podpory</a:t>
            </a:r>
            <a:r>
              <a:rPr lang="en-US" sz="1600" b="1" dirty="0"/>
              <a:t> </a:t>
            </a:r>
            <a:r>
              <a:rPr lang="en-US" sz="1600" b="1" dirty="0" err="1"/>
              <a:t>státu</a:t>
            </a:r>
            <a:r>
              <a:rPr lang="cs-CZ" sz="1600" b="1" dirty="0"/>
              <a:t>,</a:t>
            </a:r>
            <a:r>
              <a:rPr lang="en-US" sz="1600" b="1" dirty="0"/>
              <a:t> bez </a:t>
            </a:r>
            <a:r>
              <a:rPr lang="en-US" sz="1600" b="1" dirty="0" err="1"/>
              <a:t>omezení</a:t>
            </a:r>
            <a:r>
              <a:rPr lang="en-US" sz="1600" b="1" dirty="0"/>
              <a:t> </a:t>
            </a:r>
            <a:r>
              <a:rPr lang="en-US" sz="1600" b="1" dirty="0" err="1"/>
              <a:t>hranic</a:t>
            </a:r>
            <a:r>
              <a:rPr lang="en-US" sz="1600" b="1" dirty="0"/>
              <a:t> a </a:t>
            </a:r>
            <a:r>
              <a:rPr lang="en-US" sz="1600" b="1" dirty="0" err="1"/>
              <a:t>účelu</a:t>
            </a:r>
            <a:endParaRPr lang="cs-CZ" sz="1600" b="1" dirty="0"/>
          </a:p>
          <a:p>
            <a:pPr lvl="2" defTabSz="914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b="1" dirty="0"/>
              <a:t> </a:t>
            </a:r>
            <a:r>
              <a:rPr lang="en-US" sz="1600" b="1" dirty="0" err="1"/>
              <a:t>podporovaná</a:t>
            </a:r>
            <a:r>
              <a:rPr lang="en-US" sz="1600" b="1" dirty="0"/>
              <a:t>: pro </a:t>
            </a:r>
            <a:r>
              <a:rPr lang="en-US" sz="1600" b="1" dirty="0" err="1"/>
              <a:t>účely</a:t>
            </a:r>
            <a:r>
              <a:rPr lang="en-US" sz="1600" b="1" dirty="0"/>
              <a:t> </a:t>
            </a:r>
            <a:r>
              <a:rPr lang="en-US" sz="1600" b="1" dirty="0" err="1"/>
              <a:t>veřejné</a:t>
            </a:r>
            <a:r>
              <a:rPr lang="en-US" sz="1600" b="1" dirty="0"/>
              <a:t> </a:t>
            </a:r>
            <a:r>
              <a:rPr lang="en-US" sz="1600" b="1" dirty="0" err="1"/>
              <a:t>správy</a:t>
            </a:r>
            <a:r>
              <a:rPr lang="en-US" sz="1600" b="1" dirty="0"/>
              <a:t>, </a:t>
            </a:r>
            <a:r>
              <a:rPr lang="en-US" sz="1600" b="1" dirty="0" err="1"/>
              <a:t>vychází</a:t>
            </a:r>
            <a:r>
              <a:rPr lang="en-US" sz="1600" b="1" dirty="0"/>
              <a:t> z </a:t>
            </a:r>
            <a:r>
              <a:rPr lang="en-US" sz="1600" b="1" dirty="0" err="1"/>
              <a:t>definovaných</a:t>
            </a:r>
            <a:r>
              <a:rPr lang="en-US" sz="1600" b="1" dirty="0"/>
              <a:t> </a:t>
            </a:r>
            <a:r>
              <a:rPr lang="en-US" sz="1600" b="1" dirty="0" err="1"/>
              <a:t>pravide</a:t>
            </a:r>
            <a:r>
              <a:rPr lang="cs-CZ" sz="1600" b="1" dirty="0"/>
              <a:t>l </a:t>
            </a:r>
            <a:r>
              <a:rPr lang="en-US" sz="1600" dirty="0"/>
              <a:t>(</a:t>
            </a:r>
            <a:r>
              <a:rPr lang="en-US" sz="1600" dirty="0" err="1"/>
              <a:t>víceúčelovost</a:t>
            </a:r>
            <a:r>
              <a:rPr lang="en-US" sz="1600" dirty="0"/>
              <a:t> DSO, </a:t>
            </a:r>
            <a:r>
              <a:rPr lang="en-US" sz="1600" dirty="0" err="1"/>
              <a:t>hranice</a:t>
            </a:r>
            <a:r>
              <a:rPr lang="en-US" sz="1600" dirty="0"/>
              <a:t> SO ORP…)</a:t>
            </a:r>
            <a:endParaRPr lang="en-US" sz="1600" b="1" dirty="0"/>
          </a:p>
          <a:p>
            <a:pPr indent="-228600" defTabSz="914400">
              <a:spcBef>
                <a:spcPts val="375"/>
              </a:spcBef>
              <a:spcAft>
                <a:spcPts val="600"/>
              </a:spcAft>
            </a:pPr>
            <a:r>
              <a:rPr lang="en-US" sz="1600" b="1" dirty="0" err="1"/>
              <a:t>nedořešené</a:t>
            </a:r>
            <a:r>
              <a:rPr lang="en-US" sz="1600" b="1" dirty="0"/>
              <a:t> </a:t>
            </a:r>
            <a:r>
              <a:rPr lang="en-US" sz="1600" b="1" dirty="0" err="1"/>
              <a:t>financování</a:t>
            </a:r>
            <a:r>
              <a:rPr lang="en-US" sz="1600" b="1" dirty="0"/>
              <a:t> </a:t>
            </a: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5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">
            <a:extLst>
              <a:ext uri="{FF2B5EF4-FFF2-40B4-BE49-F238E27FC236}">
                <a16:creationId xmlns:a16="http://schemas.microsoft.com/office/drawing/2014/main" id="{E4B014AA-268C-4EEB-9151-C70B85A2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538" y="1998422"/>
            <a:ext cx="55446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9080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Ing. Mgr. David Sláma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david.slama@mvcr.cz</a:t>
            </a:r>
            <a:endParaRPr kumimoji="0" lang="cs-CZ" altLang="cs-CZ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spcAft>
                <a:spcPts val="600"/>
              </a:spcAft>
              <a:defRPr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ředitel odboru</a:t>
            </a:r>
            <a:endParaRPr kumimoji="0" lang="cs-CZ" altLang="cs-CZ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Odbor strategického rozvoje a koordinace veřejné správy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Ministerstvo vnitra ČR, 2021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cs-CZ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Nadpis 1">
            <a:extLst>
              <a:ext uri="{FF2B5EF4-FFF2-40B4-BE49-F238E27FC236}">
                <a16:creationId xmlns:a16="http://schemas.microsoft.com/office/drawing/2014/main" id="{2F7733D7-922A-42ED-A217-AC382E4D249A}"/>
              </a:ext>
            </a:extLst>
          </p:cNvPr>
          <p:cNvSpPr txBox="1">
            <a:spLocks/>
          </p:cNvSpPr>
          <p:nvPr/>
        </p:nvSpPr>
        <p:spPr>
          <a:xfrm>
            <a:off x="2822752" y="1347614"/>
            <a:ext cx="4670298" cy="504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cs-CZ" sz="36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Děkuji za pozornost.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05040A8-FD38-458D-9F9C-4D5D45090759}"/>
              </a:ext>
            </a:extLst>
          </p:cNvPr>
          <p:cNvSpPr/>
          <p:nvPr/>
        </p:nvSpPr>
        <p:spPr>
          <a:xfrm>
            <a:off x="1442747" y="525311"/>
            <a:ext cx="20881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0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>
            <a:extLst>
              <a:ext uri="{FF2B5EF4-FFF2-40B4-BE49-F238E27FC236}">
                <a16:creationId xmlns:a16="http://schemas.microsoft.com/office/drawing/2014/main" id="{7E05B016-DB96-4382-8F11-1ACE3B569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1476" r="22560" b="1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Obsah prezentace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719731" y="1296813"/>
            <a:ext cx="558857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cs-CZ" sz="1600" dirty="0">
                <a:latin typeface="+mn-lt"/>
              </a:rPr>
              <a:t>Role mikroregionální úrovně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cs-CZ" sz="1600" dirty="0">
                <a:latin typeface="+mn-lt"/>
              </a:rPr>
              <a:t>Současný stav MOS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cs-CZ" sz="1600" dirty="0">
                <a:latin typeface="+mn-lt"/>
              </a:rPr>
              <a:t>Šetření MV v území 2019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cs-CZ" sz="1600" dirty="0">
                <a:latin typeface="+mn-lt"/>
              </a:rPr>
              <a:t>Doporučení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cs-CZ" sz="1600" dirty="0">
                <a:latin typeface="+mn-lt"/>
              </a:rPr>
              <a:t>MOS v kontextu Koncepce Klientsky orientovaná veřejná správa 2030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cs-CZ" sz="1600" dirty="0">
                <a:latin typeface="+mn-lt"/>
              </a:rPr>
              <a:t>Pracovní skupina pro metropolitní oblasti a aglomerace</a:t>
            </a:r>
          </a:p>
          <a:p>
            <a:pPr marL="342900" indent="-342900" algn="l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cs-CZ" sz="1600" dirty="0">
                <a:latin typeface="+mn-lt"/>
              </a:rPr>
              <a:t>Budoucnost MOS</a:t>
            </a:r>
          </a:p>
        </p:txBody>
      </p:sp>
    </p:spTree>
    <p:extLst>
      <p:ext uri="{BB962C8B-B14F-4D97-AF65-F5344CB8AC3E}">
        <p14:creationId xmlns:p14="http://schemas.microsoft.com/office/powerpoint/2010/main" val="278844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>
            <a:extLst>
              <a:ext uri="{FF2B5EF4-FFF2-40B4-BE49-F238E27FC236}">
                <a16:creationId xmlns:a16="http://schemas.microsoft.com/office/drawing/2014/main" id="{7E05B016-DB96-4382-8F11-1ACE3B569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1476" r="22560" b="1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Role mikroregionální úrovně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719731" y="1296813"/>
            <a:ext cx="600329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SzPct val="120000"/>
            </a:pPr>
            <a:r>
              <a:rPr lang="cs-CZ" sz="1600" b="1" u="sng" dirty="0">
                <a:latin typeface="+mn-lt"/>
              </a:rPr>
              <a:t>Správní obvody ORP</a:t>
            </a:r>
          </a:p>
          <a:p>
            <a:pPr algn="l">
              <a:spcAft>
                <a:spcPts val="600"/>
              </a:spcAft>
              <a:buSzPct val="120000"/>
            </a:pPr>
            <a:r>
              <a:rPr lang="cs-CZ" sz="1600" dirty="0">
                <a:latin typeface="+mn-lt"/>
              </a:rPr>
              <a:t>= </a:t>
            </a:r>
            <a:r>
              <a:rPr lang="cs-CZ" sz="1600" b="1" dirty="0">
                <a:latin typeface="+mn-lt"/>
              </a:rPr>
              <a:t>funkční regiony</a:t>
            </a:r>
            <a:r>
              <a:rPr lang="cs-CZ" sz="1600" dirty="0">
                <a:latin typeface="+mn-lt"/>
              </a:rPr>
              <a:t>, kde obec III. typu představuje centrum pro: </a:t>
            </a:r>
          </a:p>
          <a:p>
            <a:pPr marL="742950" lvl="1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vyšší služby (střední školy, specializovaná zdravotní péče) </a:t>
            </a:r>
          </a:p>
          <a:p>
            <a:pPr marL="742950" lvl="1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veřejné služby</a:t>
            </a:r>
          </a:p>
          <a:p>
            <a:pPr marL="742950" lvl="1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širokou nabídku pracovních příležitostí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odehrává se zde naprostá většina denních aktivit obyvatelstva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základ územně správního členění</a:t>
            </a:r>
          </a:p>
        </p:txBody>
      </p:sp>
    </p:spTree>
    <p:extLst>
      <p:ext uri="{BB962C8B-B14F-4D97-AF65-F5344CB8AC3E}">
        <p14:creationId xmlns:p14="http://schemas.microsoft.com/office/powerpoint/2010/main" val="13530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3"/>
          <a:srcRect t="7154" r="18700" b="1936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" name="Obrázek 101">
            <a:extLst>
              <a:ext uri="{FF2B5EF4-FFF2-40B4-BE49-F238E27FC236}">
                <a16:creationId xmlns:a16="http://schemas.microsoft.com/office/drawing/2014/main" id="{1BDE19C8-CFAE-4011-91EF-677CEF2E1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325"/>
          <a:stretch/>
        </p:blipFill>
        <p:spPr>
          <a:xfrm>
            <a:off x="-40394" y="0"/>
            <a:ext cx="1616225" cy="51435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4E6E52A-3BAB-4B6A-81A4-0928FDDD1479}"/>
              </a:ext>
            </a:extLst>
          </p:cNvPr>
          <p:cNvSpPr/>
          <p:nvPr/>
        </p:nvSpPr>
        <p:spPr>
          <a:xfrm>
            <a:off x="1575831" y="1203598"/>
            <a:ext cx="1542272" cy="114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D497B8A2-1AB0-4C98-95D8-78AE9CB8787F}"/>
              </a:ext>
            </a:extLst>
          </p:cNvPr>
          <p:cNvSpPr/>
          <p:nvPr/>
        </p:nvSpPr>
        <p:spPr>
          <a:xfrm>
            <a:off x="1764538" y="718297"/>
            <a:ext cx="4261361" cy="3706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buSzPct val="120000"/>
            </a:pPr>
            <a:r>
              <a:rPr lang="cs-CZ" sz="1600" b="1" u="sng" dirty="0">
                <a:solidFill>
                  <a:srgbClr val="000000"/>
                </a:solidFill>
                <a:latin typeface="+mn-lt"/>
              </a:rPr>
              <a:t>Jaká je role ORP?</a:t>
            </a:r>
            <a:endParaRPr lang="en-US" sz="1600" b="1" u="sng" dirty="0">
              <a:solidFill>
                <a:srgbClr val="000000"/>
              </a:solidFill>
              <a:latin typeface="+mn-lt"/>
            </a:endParaRPr>
          </a:p>
          <a:p>
            <a:pPr marL="285750" indent="-228600" algn="l">
              <a:lnSpc>
                <a:spcPct val="9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000000"/>
                </a:solidFill>
                <a:latin typeface="+mn-lt"/>
              </a:rPr>
              <a:t>suburbánní</a:t>
            </a:r>
            <a:r>
              <a:rPr lang="cs-CZ" sz="1600" dirty="0">
                <a:solidFill>
                  <a:srgbClr val="000000"/>
                </a:solidFill>
                <a:latin typeface="+mn-lt"/>
              </a:rPr>
              <a:t> oblasti a aglomerace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800100" lvl="1" indent="-285750" algn="l">
              <a:lnSpc>
                <a:spcPct val="90000"/>
              </a:lnSpc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0000"/>
                </a:solidFill>
                <a:latin typeface="+mn-lt"/>
              </a:rPr>
              <a:t>konkurence jádrových sídel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  <a:p>
            <a:pPr marL="285750" indent="-228600" algn="l">
              <a:lnSpc>
                <a:spcPct val="90000"/>
              </a:lnSpc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  <a:latin typeface="+mn-lt"/>
              </a:rPr>
              <a:t>venkovské a periferní oblasti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pPr marL="800100" lvl="1" indent="-285750" algn="l">
              <a:lnSpc>
                <a:spcPct val="90000"/>
              </a:lnSpc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0000"/>
                </a:solidFill>
                <a:latin typeface="+mn-lt"/>
              </a:rPr>
              <a:t>klíčová úloha </a:t>
            </a:r>
            <a:r>
              <a:rPr lang="cs-CZ" sz="1600" b="1" dirty="0" err="1">
                <a:solidFill>
                  <a:srgbClr val="000000"/>
                </a:solidFill>
                <a:latin typeface="+mn-lt"/>
              </a:rPr>
              <a:t>stabilizátora</a:t>
            </a:r>
            <a:r>
              <a:rPr lang="cs-CZ" sz="1600" b="1" dirty="0">
                <a:solidFill>
                  <a:srgbClr val="000000"/>
                </a:solidFill>
                <a:latin typeface="+mn-lt"/>
              </a:rPr>
              <a:t> společenského a ekonomického života</a:t>
            </a:r>
            <a:r>
              <a:rPr lang="cs-CZ" sz="1600" dirty="0">
                <a:solidFill>
                  <a:srgbClr val="000000"/>
                </a:solidFill>
                <a:latin typeface="+mn-lt"/>
              </a:rPr>
              <a:t>    </a:t>
            </a:r>
          </a:p>
          <a:p>
            <a:pPr marL="57150" algn="l">
              <a:lnSpc>
                <a:spcPct val="90000"/>
              </a:lnSpc>
              <a:spcAft>
                <a:spcPts val="600"/>
              </a:spcAft>
              <a:buSzPct val="120000"/>
            </a:pPr>
            <a:endParaRPr lang="cs-CZ" sz="1600" dirty="0">
              <a:solidFill>
                <a:srgbClr val="000000"/>
              </a:solidFill>
              <a:latin typeface="+mn-lt"/>
            </a:endParaRPr>
          </a:p>
          <a:p>
            <a:pPr marL="57150" algn="l">
              <a:lnSpc>
                <a:spcPct val="90000"/>
              </a:lnSpc>
              <a:spcAft>
                <a:spcPts val="600"/>
              </a:spcAft>
              <a:buSzPct val="120000"/>
            </a:pPr>
            <a:r>
              <a:rPr lang="cs-CZ" sz="1600" dirty="0">
                <a:solidFill>
                  <a:srgbClr val="000000"/>
                </a:solidFill>
                <a:latin typeface="+mn-lt"/>
              </a:rPr>
              <a:t>  →→ potřeba uvažovat i </a:t>
            </a:r>
            <a:r>
              <a:rPr lang="cs-CZ" sz="1600" b="1" dirty="0">
                <a:solidFill>
                  <a:srgbClr val="000000"/>
                </a:solidFill>
                <a:latin typeface="+mn-lt"/>
              </a:rPr>
              <a:t>„přeshraniční spádovost“ za vybranými veřejnými službami</a:t>
            </a:r>
          </a:p>
        </p:txBody>
      </p:sp>
      <p:sp>
        <p:nvSpPr>
          <p:cNvPr id="104" name="Nadpis 1">
            <a:extLst>
              <a:ext uri="{FF2B5EF4-FFF2-40B4-BE49-F238E27FC236}">
                <a16:creationId xmlns:a16="http://schemas.microsoft.com/office/drawing/2014/main" id="{520CB93D-8FE7-4380-8C01-63241E6010F0}"/>
              </a:ext>
            </a:extLst>
          </p:cNvPr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Role mikroregionální úrovně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5" name="Picture 4" descr="C:\Users\SvobodaP\Desktop\Logo_CMYK.jpg">
            <a:extLst>
              <a:ext uri="{FF2B5EF4-FFF2-40B4-BE49-F238E27FC236}">
                <a16:creationId xmlns:a16="http://schemas.microsoft.com/office/drawing/2014/main" id="{26F00E81-B8C4-4DDF-8EE4-593E4F67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Současný stav MOS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719732" y="1296813"/>
            <a:ext cx="287221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SzPct val="120000"/>
            </a:pPr>
            <a:r>
              <a:rPr lang="cs-CZ" sz="1600" b="1" u="sng">
                <a:latin typeface="+mn-lt"/>
              </a:rPr>
              <a:t>Aktuální stav: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přes 700 různorodých DSO </a:t>
            </a:r>
          </a:p>
          <a:p>
            <a:pPr marL="742950" lvl="1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>
                <a:latin typeface="+mn-lt"/>
              </a:rPr>
              <a:t>jednoúčelové x víceúčelové </a:t>
            </a:r>
          </a:p>
          <a:p>
            <a:pPr marL="742950" lvl="1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>
                <a:latin typeface="+mn-lt"/>
              </a:rPr>
              <a:t>různorodá územní dimenze 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chybí systémové ukotvení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>
                <a:latin typeface="+mn-lt"/>
              </a:rPr>
              <a:t> →→ </a:t>
            </a:r>
            <a:r>
              <a:rPr lang="cs-CZ" sz="1600" b="1">
                <a:latin typeface="+mn-lt"/>
              </a:rPr>
              <a:t>snaha vytvoření systémového řešení MOS</a:t>
            </a:r>
            <a:endParaRPr lang="cs-CZ" sz="1600" dirty="0">
              <a:latin typeface="+mn-l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20912E5-1527-42B2-A848-F39E66A48B20}"/>
              </a:ext>
            </a:extLst>
          </p:cNvPr>
          <p:cNvSpPr/>
          <p:nvPr/>
        </p:nvSpPr>
        <p:spPr>
          <a:xfrm>
            <a:off x="5605030" y="1296813"/>
            <a:ext cx="287221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SzPct val="120000"/>
            </a:pPr>
            <a:r>
              <a:rPr lang="cs-CZ" sz="1600" b="1" u="sng" dirty="0">
                <a:latin typeface="+mn-lt"/>
              </a:rPr>
              <a:t>Výhody MOS: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posílení institucionální kapacity 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poskytování a rozvoj veřejných služeb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sdílení prostředků a kapacit jednotlivých obcí</a:t>
            </a:r>
          </a:p>
          <a:p>
            <a:pPr algn="l">
              <a:spcAft>
                <a:spcPts val="600"/>
              </a:spcAft>
              <a:buSzPct val="120000"/>
            </a:pPr>
            <a:r>
              <a:rPr lang="cs-CZ" sz="1600" dirty="0">
                <a:latin typeface="+mn-lt"/>
              </a:rPr>
              <a:t>               → finanční úspora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realizace společných projektů</a:t>
            </a:r>
          </a:p>
        </p:txBody>
      </p:sp>
    </p:spTree>
    <p:extLst>
      <p:ext uri="{BB962C8B-B14F-4D97-AF65-F5344CB8AC3E}">
        <p14:creationId xmlns:p14="http://schemas.microsoft.com/office/powerpoint/2010/main" val="140024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Šetření v území 2019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763688" y="1131590"/>
            <a:ext cx="280445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řízené rozhovory s představiteli DSO, dotazníkové šetření</a:t>
            </a:r>
          </a:p>
          <a:p>
            <a:pPr algn="l">
              <a:spcAft>
                <a:spcPts val="600"/>
              </a:spcAft>
              <a:buSzPct val="120000"/>
            </a:pPr>
            <a:endParaRPr lang="cs-CZ" sz="1600" dirty="0">
              <a:latin typeface="+mn-lt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B27372E4-B92D-4D6F-8B83-56FC45704E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72" t="36620" r="53477" b="37643"/>
          <a:stretch/>
        </p:blipFill>
        <p:spPr>
          <a:xfrm>
            <a:off x="7002553" y="1763458"/>
            <a:ext cx="1812591" cy="2674047"/>
          </a:xfrm>
          <a:prstGeom prst="rect">
            <a:avLst/>
          </a:prstGeom>
          <a:ln w="12700">
            <a:solidFill>
              <a:srgbClr val="00A9E2"/>
            </a:solidFill>
          </a:ln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972FD4F4-0944-4D39-88BE-C87ED24443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21" t="5091" r="2380" b="8346"/>
          <a:stretch/>
        </p:blipFill>
        <p:spPr>
          <a:xfrm>
            <a:off x="1934160" y="2139702"/>
            <a:ext cx="4366032" cy="2535882"/>
          </a:xfrm>
          <a:prstGeom prst="rect">
            <a:avLst/>
          </a:prstGeom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00C8FF75-1B8F-4B61-99A8-371AFD0425CA}"/>
              </a:ext>
            </a:extLst>
          </p:cNvPr>
          <p:cNvSpPr/>
          <p:nvPr/>
        </p:nvSpPr>
        <p:spPr>
          <a:xfrm>
            <a:off x="4169280" y="1122681"/>
            <a:ext cx="2706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zaměřeno na </a:t>
            </a:r>
            <a:r>
              <a:rPr lang="cs-CZ" sz="1600" b="1" dirty="0">
                <a:latin typeface="+mn-lt"/>
              </a:rPr>
              <a:t>víceúčelové DSO ve funkčním mikroregionu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+mn-lt"/>
            </a:endParaRPr>
          </a:p>
          <a:p>
            <a:pPr algn="l">
              <a:spcAft>
                <a:spcPts val="600"/>
              </a:spcAft>
              <a:buSzPct val="120000"/>
            </a:pPr>
            <a:endParaRPr lang="cs-CZ" sz="1600" dirty="0">
              <a:latin typeface="+mn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019A7581-FBAE-43AC-9FA4-3AB727974642}"/>
              </a:ext>
            </a:extLst>
          </p:cNvPr>
          <p:cNvSpPr/>
          <p:nvPr/>
        </p:nvSpPr>
        <p:spPr>
          <a:xfrm>
            <a:off x="6853514" y="1135078"/>
            <a:ext cx="203811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příklady dobré praxe</a:t>
            </a:r>
          </a:p>
          <a:p>
            <a:pPr algn="l">
              <a:spcAft>
                <a:spcPts val="600"/>
              </a:spcAft>
              <a:buSzPct val="120000"/>
            </a:pP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66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Výsledky šetření v území 2019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763688" y="1131590"/>
            <a:ext cx="28044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SzPct val="120000"/>
            </a:pPr>
            <a:r>
              <a:rPr lang="cs-CZ" sz="1600" b="1" u="sng" dirty="0">
                <a:latin typeface="+mn-lt"/>
              </a:rPr>
              <a:t>Aktuálně se DSO zaměřují na: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provoz CSS a zajištění GDPR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propagaci svazku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výměnu zkušeností 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vzdělávací akce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rozvoj cestovního ruchu 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+mn-lt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0EA7200A-961B-4ADA-B773-D9075BFF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04" y="2139702"/>
            <a:ext cx="4785592" cy="23180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3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rgbClr val="5B9BD5"/>
                </a:solidFill>
                <a:latin typeface="Calibri Light" panose="020F0302020204030204"/>
              </a:rPr>
              <a:t>Výsledky šetření v území 2019 II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719733" y="1296813"/>
            <a:ext cx="221628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SzPct val="120000"/>
            </a:pPr>
            <a:r>
              <a:rPr lang="cs-CZ" sz="1600" b="1" u="sng" dirty="0">
                <a:latin typeface="+mn-lt"/>
              </a:rPr>
              <a:t>Naopak omezeně se DSO věnují: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zdravotní a sociální péči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oblasti životního prostředí nad rámec odpadového hospodářství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+mn-lt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30B7F1E0-90F7-4E34-BFD2-A52A7D3D0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1" r="-102"/>
          <a:stretch/>
        </p:blipFill>
        <p:spPr bwMode="auto">
          <a:xfrm>
            <a:off x="4067815" y="2210465"/>
            <a:ext cx="4864376" cy="22775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5139928"/>
            <a:chOff x="-417513" y="0"/>
            <a:chExt cx="12584114" cy="6853238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51519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07357" y="555526"/>
            <a:ext cx="7652241" cy="551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Doporučení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8427" y="716110"/>
            <a:ext cx="225581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4" descr="C:\Users\SvobodaP\Desktop\Logo_CMYK.jpg">
            <a:extLst>
              <a:ext uri="{FF2B5EF4-FFF2-40B4-BE49-F238E27FC236}">
                <a16:creationId xmlns:a16="http://schemas.microsoft.com/office/drawing/2014/main" id="{BA5DC557-34F7-43FE-A56C-7D483D21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31" y="4515967"/>
            <a:ext cx="1420969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FBAF259D-35A9-4987-B080-BCDE6F3B8D29}"/>
              </a:ext>
            </a:extLst>
          </p:cNvPr>
          <p:cNvSpPr/>
          <p:nvPr/>
        </p:nvSpPr>
        <p:spPr>
          <a:xfrm>
            <a:off x="1763688" y="1131590"/>
            <a:ext cx="6917477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usilovat o </a:t>
            </a:r>
            <a:r>
              <a:rPr lang="cs-CZ" sz="1600" b="1" dirty="0">
                <a:latin typeface="+mn-lt"/>
              </a:rPr>
              <a:t>finanční stabilitu a nezávislost na velkých projektech </a:t>
            </a:r>
            <a:r>
              <a:rPr lang="cs-CZ" sz="1600" dirty="0">
                <a:latin typeface="+mn-lt"/>
              </a:rPr>
              <a:t>(projekty SMO ČR)</a:t>
            </a:r>
          </a:p>
          <a:p>
            <a:pPr marL="1200150" lvl="2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optimalizace členských příspěvků</a:t>
            </a:r>
          </a:p>
          <a:p>
            <a:pPr marL="1200150" lvl="2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poradenská činnost - Ceník služeb</a:t>
            </a:r>
          </a:p>
          <a:p>
            <a:pPr marL="2114550" lvl="4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zpracování projektových žádostí</a:t>
            </a:r>
          </a:p>
          <a:p>
            <a:pPr marL="2114550" lvl="4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cs-CZ" sz="1600" dirty="0">
                <a:latin typeface="+mn-lt"/>
              </a:rPr>
              <a:t>zpracování strategických dokumentů obcí</a:t>
            </a:r>
          </a:p>
          <a:p>
            <a:pPr marL="285750" indent="-285750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endParaRPr lang="cs-CZ" sz="1600" dirty="0">
              <a:latin typeface="+mn-lt"/>
            </a:endParaRPr>
          </a:p>
          <a:p>
            <a:pPr marL="285750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+mn-lt"/>
              </a:rPr>
              <a:t>personální zajištění</a:t>
            </a:r>
          </a:p>
          <a:p>
            <a:pPr marL="1200150" lvl="2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manažer svazku, </a:t>
            </a:r>
          </a:p>
          <a:p>
            <a:pPr marL="1200150" lvl="2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ekonom, </a:t>
            </a:r>
          </a:p>
          <a:p>
            <a:pPr marL="1200150" lvl="2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právník/expert VS</a:t>
            </a:r>
          </a:p>
          <a:p>
            <a:pPr marL="1200150" lvl="2" indent="-28575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+mn-lt"/>
            </a:endParaRPr>
          </a:p>
          <a:p>
            <a:pPr marL="342900" indent="-342900" algn="l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83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837</Words>
  <Application>Microsoft Office PowerPoint</Application>
  <PresentationFormat>Předvádění na obrazovce (16:9)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Hellebrandová Lenka</dc:creator>
  <cp:lastModifiedBy>Hellebrandová Lenka</cp:lastModifiedBy>
  <cp:revision>18</cp:revision>
  <dcterms:created xsi:type="dcterms:W3CDTF">2021-02-10T17:23:12Z</dcterms:created>
  <dcterms:modified xsi:type="dcterms:W3CDTF">2021-02-11T07:10:44Z</dcterms:modified>
</cp:coreProperties>
</file>