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69" r:id="rId6"/>
    <p:sldMasterId id="2147483685" r:id="rId7"/>
    <p:sldMasterId id="2147483728" r:id="rId8"/>
    <p:sldMasterId id="2147483750" r:id="rId9"/>
    <p:sldMasterId id="2147483834" r:id="rId10"/>
    <p:sldMasterId id="2147483856" r:id="rId11"/>
    <p:sldMasterId id="2147483972" r:id="rId12"/>
    <p:sldMasterId id="2147483979" r:id="rId13"/>
    <p:sldMasterId id="2147483984" r:id="rId14"/>
    <p:sldMasterId id="2147484078" r:id="rId15"/>
    <p:sldMasterId id="2147484088" r:id="rId16"/>
    <p:sldMasterId id="2147484163" r:id="rId17"/>
    <p:sldMasterId id="2147484194" r:id="rId18"/>
    <p:sldMasterId id="2147484199" r:id="rId19"/>
  </p:sldMasterIdLst>
  <p:notesMasterIdLst>
    <p:notesMasterId r:id="rId29"/>
  </p:notesMasterIdLst>
  <p:handoutMasterIdLst>
    <p:handoutMasterId r:id="rId30"/>
  </p:handoutMasterIdLst>
  <p:sldIdLst>
    <p:sldId id="1271" r:id="rId20"/>
    <p:sldId id="1372" r:id="rId21"/>
    <p:sldId id="1370" r:id="rId22"/>
    <p:sldId id="1373" r:id="rId23"/>
    <p:sldId id="1371" r:id="rId24"/>
    <p:sldId id="1374" r:id="rId25"/>
    <p:sldId id="1375" r:id="rId26"/>
    <p:sldId id="1376" r:id="rId27"/>
    <p:sldId id="1262" r:id="rId28"/>
  </p:sldIdLst>
  <p:sldSz cx="12190413" cy="7021513"/>
  <p:notesSz cx="6797675" cy="9926638"/>
  <p:defaultTextStyle>
    <a:defPPr>
      <a:defRPr lang="cs-CZ"/>
    </a:defPPr>
    <a:lvl1pPr marL="0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dřej Pergl" initials="OP" lastIdx="10" clrIdx="0"/>
  <p:cmAuthor id="1" name="Mazal Rostislav" initials="MR" lastIdx="5" clrIdx="1">
    <p:extLst>
      <p:ext uri="{19B8F6BF-5375-455C-9EA6-DF929625EA0E}">
        <p15:presenceInfo xmlns:p15="http://schemas.microsoft.com/office/powerpoint/2012/main" userId="S::rostislav.mazal@mmr.cz::41cffdb9-8294-4a48-a835-d370f562de69" providerId="AD"/>
      </p:ext>
    </p:extLst>
  </p:cmAuthor>
  <p:cmAuthor id="2" name="Nikischer Richard" initials="NR" lastIdx="4" clrIdx="2">
    <p:extLst>
      <p:ext uri="{19B8F6BF-5375-455C-9EA6-DF929625EA0E}">
        <p15:presenceInfo xmlns:p15="http://schemas.microsoft.com/office/powerpoint/2012/main" userId="S-1-5-21-1453678106-484518242-318601546-133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FB8005"/>
    <a:srgbClr val="E66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965DD-2AA6-6B37-2CED-D1AAE88E7F46}" v="153" dt="2021-02-23T10:45:11.869"/>
    <p1510:client id="{44C67F0E-E5EA-0251-9718-1C38DC2D07D4}" v="57" dt="2021-02-23T12:26:28.296"/>
    <p1510:client id="{FD0DAE9F-70B4-B000-D998-74757494EE29}" v="214" dt="2021-02-23T11:47:01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>
        <p:guide orient="horz"/>
        <p:guide pos="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8D45ECD3-898F-4938-8F91-316EBF799E1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66A3EE80-65DB-4D20-8862-FEC13CF549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54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7605558-CA49-4C57-A7DA-C61CC902B74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1241425"/>
            <a:ext cx="5813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3499E54A-1AF1-4500-BC1C-579C8999CF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479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E54A-1AF1-4500-BC1C-579C8999CFF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6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4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31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0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0" y="4734893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/>
              <a:t>MINISTERSTVO PRO MÍSTNÍ ROZVOJ </a:t>
            </a:r>
            <a:endParaRPr lang="cs-CZ" sz="2000" b="1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0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340587"/>
            <a:ext cx="7775852" cy="737249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615216" y="1299011"/>
            <a:ext cx="6143883" cy="258037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55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 příjmení</a:t>
            </a:r>
          </a:p>
          <a:p>
            <a:r>
              <a:rPr lang="cs-CZ"/>
              <a:t>funkce</a:t>
            </a:r>
          </a:p>
          <a:p>
            <a:r>
              <a:rPr lang="cs-CZ"/>
              <a:t>organizace</a:t>
            </a:r>
          </a:p>
          <a:p>
            <a:r>
              <a:rPr lang="cs-CZ"/>
              <a:t>e-mail:</a:t>
            </a:r>
          </a:p>
          <a:p>
            <a:r>
              <a:rPr lang="cs-CZ"/>
              <a:t>tel.: </a:t>
            </a:r>
          </a:p>
          <a:p>
            <a:r>
              <a:rPr lang="cs-CZ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15307" y="1299011"/>
            <a:ext cx="4412444" cy="4202317"/>
          </a:xfrm>
          <a:prstGeom prst="rect">
            <a:avLst/>
          </a:prstGeom>
        </p:spPr>
        <p:txBody>
          <a:bodyPr/>
          <a:lstStyle>
            <a:lvl1pPr>
              <a:buNone/>
              <a:defRPr sz="2457" baseline="0"/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Fotografie autora</a:t>
            </a:r>
          </a:p>
        </p:txBody>
      </p:sp>
    </p:spTree>
    <p:extLst>
      <p:ext uri="{BB962C8B-B14F-4D97-AF65-F5344CB8AC3E}">
        <p14:creationId xmlns:p14="http://schemas.microsoft.com/office/powerpoint/2010/main" val="41225922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5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1" y="373830"/>
            <a:ext cx="7682500" cy="595040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305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287" y="4690354"/>
            <a:ext cx="9407821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None/>
              <a:defRPr sz="2048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287" y="2036259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287" y="3879381"/>
            <a:ext cx="9610994" cy="589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361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62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14" y="709212"/>
            <a:ext cx="3419555" cy="5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656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2109984"/>
            <a:ext cx="11053580" cy="449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0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98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1520185"/>
            <a:ext cx="11053580" cy="50870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53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0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11" y="2109985"/>
            <a:ext cx="10971372" cy="4497217"/>
          </a:xfrm>
          <a:prstGeom prst="rect">
            <a:avLst/>
          </a:prstGeom>
        </p:spPr>
        <p:txBody>
          <a:bodyPr/>
          <a:lstStyle>
            <a:lvl1pPr marL="351061" indent="-351061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60632" indent="-292551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70203" indent="-234041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38285" indent="-234041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106366" indent="-234041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662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287" y="4690355"/>
            <a:ext cx="9407821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229"/>
              </a:spcBef>
              <a:spcAft>
                <a:spcPts val="1229"/>
              </a:spcAft>
              <a:buNone/>
              <a:defRPr sz="245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61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5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0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287" y="2036260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287" y="3879382"/>
            <a:ext cx="9610994" cy="5897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1234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194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9" name="Obrázek 8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14" y="709214"/>
            <a:ext cx="3356094" cy="678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4608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2109984"/>
            <a:ext cx="11053580" cy="4408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229"/>
              </a:spcBef>
              <a:spcAft>
                <a:spcPts val="1229"/>
              </a:spcAft>
              <a:buFontTx/>
              <a:buNone/>
              <a:defRPr sz="344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949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1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932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65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1520185"/>
            <a:ext cx="11053580" cy="49985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229"/>
              </a:spcBef>
              <a:spcAft>
                <a:spcPts val="1229"/>
              </a:spcAft>
              <a:buFontTx/>
              <a:buNone/>
              <a:defRPr sz="344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949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8081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1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932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11" y="2109986"/>
            <a:ext cx="10971372" cy="4408746"/>
          </a:xfrm>
          <a:prstGeom prst="rect">
            <a:avLst/>
          </a:prstGeom>
        </p:spPr>
        <p:txBody>
          <a:bodyPr/>
          <a:lstStyle>
            <a:lvl1pPr marL="421287" indent="-421287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912788" indent="-351072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404290" indent="-280858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966006" indent="-280858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527722" indent="-280858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6" name="Obrázek 5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38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967285" y="1372735"/>
            <a:ext cx="8255843" cy="737249"/>
          </a:xfrm>
          <a:prstGeom prst="rect">
            <a:avLst/>
          </a:prstGeom>
        </p:spPr>
        <p:txBody>
          <a:bodyPr/>
          <a:lstStyle>
            <a:lvl1pPr algn="ctr">
              <a:defRPr sz="4505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711214" y="6164852"/>
            <a:ext cx="6143883" cy="44234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19309" y="6164852"/>
            <a:ext cx="4412444" cy="442349"/>
          </a:xfrm>
          <a:prstGeom prst="rect">
            <a:avLst/>
          </a:prstGeom>
        </p:spPr>
        <p:txBody>
          <a:bodyPr/>
          <a:lstStyle>
            <a:lvl1pPr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24466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193139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5307" y="1520185"/>
            <a:ext cx="10943791" cy="4276042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353878"/>
            <a:ext cx="815307" cy="373831"/>
          </a:xfrm>
          <a:prstGeom prst="rect">
            <a:avLst/>
          </a:prstGeom>
        </p:spPr>
        <p:txBody>
          <a:bodyPr vert="horz" lIns="93620" tIns="46810" rIns="93620" bIns="46810" rtlCol="0" anchor="ctr"/>
          <a:lstStyle/>
          <a:p>
            <a:pPr marL="0" marR="0" lvl="0" indent="0" algn="ctr" defTabSz="93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36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29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2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2063283" y="193138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27313" y="1520185"/>
            <a:ext cx="11039789" cy="4202317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694187" y="5427603"/>
            <a:ext cx="496226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cs-CZ" sz="1229"/>
          </a:p>
        </p:txBody>
      </p:sp>
    </p:spTree>
    <p:extLst>
      <p:ext uri="{BB962C8B-B14F-4D97-AF65-F5344CB8AC3E}">
        <p14:creationId xmlns:p14="http://schemas.microsoft.com/office/powerpoint/2010/main" val="198573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340587"/>
            <a:ext cx="7775852" cy="737249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615216" y="1299011"/>
            <a:ext cx="6143883" cy="258037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55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 příjmení</a:t>
            </a:r>
          </a:p>
          <a:p>
            <a:r>
              <a:rPr lang="cs-CZ"/>
              <a:t>funkce</a:t>
            </a:r>
          </a:p>
          <a:p>
            <a:r>
              <a:rPr lang="cs-CZ"/>
              <a:t>organizace</a:t>
            </a:r>
          </a:p>
          <a:p>
            <a:r>
              <a:rPr lang="cs-CZ"/>
              <a:t>e-mail:</a:t>
            </a:r>
          </a:p>
          <a:p>
            <a:r>
              <a:rPr lang="cs-CZ"/>
              <a:t>tel.: </a:t>
            </a:r>
          </a:p>
          <a:p>
            <a:r>
              <a:rPr lang="cs-CZ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15307" y="1299011"/>
            <a:ext cx="4412444" cy="4202317"/>
          </a:xfrm>
          <a:prstGeom prst="rect">
            <a:avLst/>
          </a:prstGeom>
        </p:spPr>
        <p:txBody>
          <a:bodyPr/>
          <a:lstStyle>
            <a:lvl1pPr>
              <a:buNone/>
              <a:defRPr sz="2457" baseline="0"/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Fotografie autora</a:t>
            </a:r>
          </a:p>
        </p:txBody>
      </p:sp>
    </p:spTree>
    <p:extLst>
      <p:ext uri="{BB962C8B-B14F-4D97-AF65-F5344CB8AC3E}">
        <p14:creationId xmlns:p14="http://schemas.microsoft.com/office/powerpoint/2010/main" val="428173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30"/>
            <a:ext cx="9694738" cy="1253183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4803" y="4187107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5738" y="5001676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7853" y="4187107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7853" y="500167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cxnSp>
        <p:nvCxnSpPr>
          <p:cNvPr id="18" name="Přímá spojnice 17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8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87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1194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5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4128134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41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2469508"/>
            <a:ext cx="10750600" cy="38332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42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0413" cy="689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29"/>
            <a:ext cx="9694738" cy="3317250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14" y="207233"/>
            <a:ext cx="5269483" cy="811863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6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59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1194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5691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19907" y="4128134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2549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2469508"/>
            <a:ext cx="10750600" cy="3833267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5810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-1"/>
            <a:ext cx="12190412" cy="70215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7" y="6059310"/>
            <a:ext cx="1214100" cy="5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439266" y="6057900"/>
            <a:ext cx="250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3086916"/>
            <a:ext cx="4944030" cy="393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05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22">
          <p15:clr>
            <a:srgbClr val="FBAE40"/>
          </p15:clr>
        </p15:guide>
        <p15:guide id="3" pos="292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475200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3" y="3150716"/>
            <a:ext cx="4195415" cy="197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7292693" y="5649069"/>
            <a:ext cx="3041694" cy="7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07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5"/>
            <a:ext cx="10988301" cy="504184"/>
          </a:xfrm>
        </p:spPr>
        <p:txBody>
          <a:bodyPr anchor="t" anchorCtr="0"/>
          <a:lstStyle>
            <a:lvl1pPr>
              <a:defRPr sz="3276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>
            <a:lvl1pPr algn="just">
              <a:spcBef>
                <a:spcPts val="307"/>
              </a:spcBef>
              <a:spcAft>
                <a:spcPts val="614"/>
              </a:spcAft>
              <a:defRPr/>
            </a:lvl1pPr>
            <a:lvl2pPr algn="just">
              <a:spcBef>
                <a:spcPts val="307"/>
              </a:spcBef>
              <a:spcAft>
                <a:spcPts val="614"/>
              </a:spcAft>
              <a:defRPr/>
            </a:lvl2pPr>
            <a:lvl3pPr algn="just">
              <a:spcBef>
                <a:spcPts val="307"/>
              </a:spcBef>
              <a:spcAft>
                <a:spcPts val="614"/>
              </a:spcAft>
              <a:defRPr/>
            </a:lvl3pPr>
            <a:lvl4pPr algn="just">
              <a:spcBef>
                <a:spcPts val="307"/>
              </a:spcBef>
              <a:spcAft>
                <a:spcPts val="614"/>
              </a:spcAft>
              <a:defRPr/>
            </a:lvl4pPr>
            <a:lvl5pPr algn="just">
              <a:spcBef>
                <a:spcPts val="307"/>
              </a:spcBef>
              <a:spcAft>
                <a:spcPts val="614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99695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3737350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5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67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89" y="456724"/>
            <a:ext cx="5604204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356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4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1322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0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39485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79071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8"/>
            <a:ext cx="10988301" cy="630229"/>
          </a:xfrm>
        </p:spPr>
        <p:txBody>
          <a:bodyPr anchor="t" anchorCtr="0"/>
          <a:lstStyle>
            <a:lvl1pPr>
              <a:defRPr sz="409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8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12190413" cy="7021513"/>
            <a:chOff x="0" y="-73024"/>
            <a:chExt cx="9144000" cy="6931024"/>
          </a:xfrm>
        </p:grpSpPr>
        <p:sp>
          <p:nvSpPr>
            <p:cNvPr id="6" name="Rectangle 7"/>
            <p:cNvSpPr/>
            <p:nvPr userDrawn="1"/>
          </p:nvSpPr>
          <p:spPr>
            <a:xfrm>
              <a:off x="0" y="5884881"/>
              <a:ext cx="9144000" cy="973119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10" name="Obdélník 11"/>
            <p:cNvSpPr/>
            <p:nvPr userDrawn="1"/>
          </p:nvSpPr>
          <p:spPr>
            <a:xfrm>
              <a:off x="0" y="-73024"/>
              <a:ext cx="9144000" cy="595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10853517" y="6486931"/>
            <a:ext cx="614444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843" baseline="0" smtClean="0">
                <a:solidFill>
                  <a:schemeClr val="bg1"/>
                </a:solidFill>
              </a:rPr>
              <a:pPr/>
              <a:t>‹#›</a:t>
            </a:fld>
            <a:endParaRPr lang="cs-CZ" sz="1843" baseline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" y="6165841"/>
            <a:ext cx="2009620" cy="72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7" y="6363122"/>
            <a:ext cx="3894160" cy="5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80136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699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505"/>
            </a:lvl1pPr>
          </a:lstStyle>
          <a:p>
            <a:r>
              <a:rPr lang="cs-CZ" sz="3686" b="1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869153"/>
            <a:ext cx="10514231" cy="40991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3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89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31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64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1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08" y="1721247"/>
            <a:ext cx="5157645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08" y="2564803"/>
            <a:ext cx="5157645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1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9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0" y="1566863"/>
            <a:ext cx="10945813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6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>
              <a:defRPr sz="3276"/>
            </a:lvl1pPr>
            <a:lvl2pPr>
              <a:defRPr sz="2867"/>
            </a:lvl2pPr>
            <a:lvl3pPr>
              <a:defRPr sz="2457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9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5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8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5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1" y="373830"/>
            <a:ext cx="7682500" cy="595040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702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302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-1"/>
            <a:ext cx="12190412" cy="70215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9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9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44" y="6203780"/>
            <a:ext cx="1618589" cy="58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85613" y="6202337"/>
            <a:ext cx="3333317" cy="5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1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22">
          <p15:clr>
            <a:srgbClr val="FBAE40"/>
          </p15:clr>
        </p15:guide>
        <p15:guide id="3" pos="292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9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2" y="5789499"/>
            <a:ext cx="475200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08" y="4035744"/>
            <a:ext cx="4597649" cy="16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7040047" y="6056866"/>
            <a:ext cx="3333317" cy="5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74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6"/>
            <a:ext cx="10988301" cy="50418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91" y="1023932"/>
            <a:ext cx="10988302" cy="4765567"/>
          </a:xfrm>
        </p:spPr>
        <p:txBody>
          <a:bodyPr/>
          <a:lstStyle>
            <a:lvl1pPr algn="just">
              <a:spcBef>
                <a:spcPts val="300"/>
              </a:spcBef>
              <a:spcAft>
                <a:spcPts val="600"/>
              </a:spcAft>
              <a:defRPr/>
            </a:lvl1pPr>
            <a:lvl2pPr algn="just">
              <a:spcBef>
                <a:spcPts val="300"/>
              </a:spcBef>
              <a:spcAft>
                <a:spcPts val="600"/>
              </a:spcAft>
              <a:defRPr/>
            </a:lvl2pPr>
            <a:lvl3pPr algn="just">
              <a:spcBef>
                <a:spcPts val="300"/>
              </a:spcBef>
              <a:spcAft>
                <a:spcPts val="600"/>
              </a:spcAft>
              <a:defRPr/>
            </a:lvl3pPr>
            <a:lvl4pPr algn="just">
              <a:spcBef>
                <a:spcPts val="300"/>
              </a:spcBef>
              <a:spcAft>
                <a:spcPts val="600"/>
              </a:spcAft>
              <a:defRPr/>
            </a:lvl4pPr>
            <a:lvl5pPr algn="just">
              <a:spcBef>
                <a:spcPts val="3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3424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6"/>
            <a:ext cx="10988301" cy="50418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91" y="1023932"/>
            <a:ext cx="10988302" cy="476556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915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0"/>
            <a:ext cx="11017250" cy="4321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81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6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91" y="456725"/>
            <a:ext cx="5604203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3819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1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04300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79071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9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9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9"/>
            <a:ext cx="10988301" cy="630229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75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12190413" cy="7021513"/>
            <a:chOff x="0" y="-73024"/>
            <a:chExt cx="9144000" cy="6931024"/>
          </a:xfrm>
        </p:grpSpPr>
        <p:sp>
          <p:nvSpPr>
            <p:cNvPr id="6" name="Rectangle 7"/>
            <p:cNvSpPr/>
            <p:nvPr userDrawn="1"/>
          </p:nvSpPr>
          <p:spPr>
            <a:xfrm>
              <a:off x="0" y="5884881"/>
              <a:ext cx="9144000" cy="973119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prstClr val="white"/>
                </a:solidFill>
              </a:endParaRPr>
            </a:p>
          </p:txBody>
        </p:sp>
        <p:sp>
          <p:nvSpPr>
            <p:cNvPr id="10" name="Obdélník 11"/>
            <p:cNvSpPr/>
            <p:nvPr userDrawn="1"/>
          </p:nvSpPr>
          <p:spPr>
            <a:xfrm>
              <a:off x="0" y="-73024"/>
              <a:ext cx="9144000" cy="595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prstClr val="white"/>
                </a:solidFill>
              </a:endParaRPr>
            </a:p>
          </p:txBody>
        </p:sp>
      </p:grp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10853517" y="6486932"/>
            <a:ext cx="614444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800" smtClean="0">
                <a:solidFill>
                  <a:srgbClr val="FFFFFF"/>
                </a:solidFill>
              </a:rPr>
              <a:pPr/>
              <a:t>‹#›</a:t>
            </a:fld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2" y="6165842"/>
            <a:ext cx="2009619" cy="72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7" y="6363122"/>
            <a:ext cx="3894160" cy="5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24742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>
            <a:normAutofit/>
          </a:bodyPr>
          <a:lstStyle>
            <a:lvl1pPr algn="l">
              <a:defRPr sz="4505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>
            <a:normAutofit/>
          </a:bodyPr>
          <a:lstStyle>
            <a:lvl1pPr marL="0" indent="0" algn="l">
              <a:buNone/>
              <a:defRPr sz="717">
                <a:solidFill>
                  <a:schemeClr val="tx1"/>
                </a:solidFill>
                <a:latin typeface="+mj-lt"/>
              </a:defRPr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5B9B-FFF1-412D-872D-3B83CEB62C1F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9008-F47C-4CF9-BAFB-8272125A8A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984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68286"/>
            <a:ext cx="6150233" cy="10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67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091" y="1869153"/>
            <a:ext cx="10514231" cy="4099133"/>
          </a:xfrm>
        </p:spPr>
        <p:txBody>
          <a:bodyPr>
            <a:normAutofit/>
          </a:bodyPr>
          <a:lstStyle>
            <a:lvl1pPr marL="0" indent="0">
              <a:buNone/>
              <a:defRPr sz="2048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282205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3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89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AB31-5AAA-4772-B1B4-78B2F31E0F69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C3C9-7561-45D5-81EE-D20C1639F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209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>
            <a:lvl2pPr>
              <a:defRPr sz="2048" b="1">
                <a:latin typeface="+mn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>
            <a:normAutofit/>
          </a:bodyPr>
          <a:lstStyle>
            <a:lvl1pPr marL="234041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02122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70203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38285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106366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4599-B071-4118-BE50-DFDB9B874EE1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8EA9-CE57-4EB4-A435-E511634B0E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9051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1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08" y="1721247"/>
            <a:ext cx="5157645" cy="843556"/>
          </a:xfrm>
        </p:spPr>
        <p:txBody>
          <a:bodyPr anchor="b">
            <a:normAutofit/>
          </a:bodyPr>
          <a:lstStyle>
            <a:lvl1pPr marL="0" indent="0">
              <a:buNone/>
              <a:defRPr sz="2048" b="1">
                <a:latin typeface="+mn-lt"/>
              </a:defRPr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08" y="2564803"/>
            <a:ext cx="5157645" cy="3772438"/>
          </a:xfrm>
        </p:spPr>
        <p:txBody>
          <a:bodyPr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48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>
            <a:normAutofit/>
          </a:bodyPr>
          <a:lstStyle>
            <a:lvl1pPr marL="234041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02122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70203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38285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106366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F601-E375-4C0C-9410-56D49040AE45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7BE2-683F-47CD-A2BC-E881F7C806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75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F12F-816F-4079-81CF-C510234AB3B2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E04F-8525-4AD0-84F9-3A3C1579E2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2094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018F-C100-41C6-9599-2ED70525B769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8270-F709-406F-9923-B39031B13C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007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>
            <a:normAutofit/>
          </a:bodyPr>
          <a:lstStyle>
            <a:lvl1pPr>
              <a:defRPr sz="286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68"/>
            <a:ext cx="6171397" cy="4989825"/>
          </a:xfrm>
        </p:spPr>
        <p:txBody>
          <a:bodyPr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>
            <a:normAutofit/>
          </a:bodyPr>
          <a:lstStyle>
            <a:lvl1pPr marL="0" indent="0">
              <a:buNone/>
              <a:defRPr sz="204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FDD9-8B92-452A-8EED-E8E0F60668DD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8BFB-D8E2-4437-9539-8887162E5A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23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>
            <a:normAutofit/>
          </a:bodyPr>
          <a:lstStyle>
            <a:lvl1pPr>
              <a:defRPr sz="286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68"/>
            <a:ext cx="6171397" cy="4989825"/>
          </a:xfrm>
        </p:spPr>
        <p:txBody>
          <a:bodyPr rtlCol="0">
            <a:normAutofit/>
          </a:bodyPr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>
            <a:normAutofit/>
          </a:bodyPr>
          <a:lstStyle>
            <a:lvl1pPr marL="0" indent="0">
              <a:buNone/>
              <a:defRPr sz="204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FB51-E0CE-4803-9B95-E9709CC1D4DD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36A6-701A-4486-B9E8-27562DEDC0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61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1577-E2BD-432E-BABE-A30566F334E0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3F24-D3FA-4629-ABCB-C8DB6EA64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252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5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1" y="373830"/>
            <a:ext cx="7682500" cy="5950408"/>
          </a:xfrm>
        </p:spPr>
        <p:txBody>
          <a:bodyPr vert="eaVert"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B136-8731-4490-9265-07E2F61BDFA7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0819-CD15-44D9-934A-E10965D48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81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0781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6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93" y="3"/>
            <a:ext cx="6950229" cy="29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86239" y="3218193"/>
            <a:ext cx="10192540" cy="2615189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24"/>
              </a:spcBef>
              <a:buNone/>
              <a:defRPr sz="4095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24"/>
              </a:spcBef>
              <a:buNone/>
              <a:defRPr sz="2048" b="1">
                <a:latin typeface="+mn-lt"/>
              </a:defRPr>
            </a:lvl2pPr>
          </a:lstStyle>
          <a:p>
            <a:pPr lvl="0"/>
            <a:r>
              <a:rPr lang="cs-CZ"/>
              <a:t>X. zasedání Monitorovacího výboru Operačního programu Výzkum, vývoj a vzdělávání</a:t>
            </a:r>
          </a:p>
          <a:p>
            <a:pPr lvl="1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10751899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548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66135" y="1576314"/>
            <a:ext cx="10658146" cy="1570088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1024"/>
              </a:spcBef>
              <a:buNone/>
              <a:defRPr lang="cs-CZ" sz="2867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1024"/>
              </a:spcBef>
              <a:buNone/>
              <a:defRPr sz="1433" i="1">
                <a:latin typeface="+mn-lt"/>
              </a:defRPr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681161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8" y="5968286"/>
            <a:ext cx="6150233" cy="10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091" y="570920"/>
            <a:ext cx="10514231" cy="918089"/>
          </a:xfrm>
        </p:spPr>
        <p:txBody>
          <a:bodyPr lIns="54000" tIns="54000" rIns="54000" bIns="54000">
            <a:noAutofit/>
          </a:bodyPr>
          <a:lstStyle>
            <a:lvl1pPr>
              <a:defRPr lang="cs-CZ" sz="2867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667332"/>
            <a:ext cx="10514231" cy="4235198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1024"/>
              </a:spcBef>
              <a:buFont typeface="Arial" panose="020B0604020202020204" pitchFamily="34" charset="0"/>
              <a:buNone/>
              <a:defRPr sz="2048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73047" marR="0" indent="-273047" algn="l" defTabSz="936163" rtl="0" eaLnBrk="1" fontAlgn="base" latinLnBrk="0" hangingPunct="1">
              <a:lnSpc>
                <a:spcPct val="100000"/>
              </a:lnSpc>
              <a:spcBef>
                <a:spcPts val="102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48" b="0">
                <a:latin typeface="+mj-lt"/>
                <a:cs typeface="Arial" panose="020B0604020202020204" pitchFamily="34" charset="0"/>
              </a:defRPr>
            </a:lvl2pPr>
            <a:lvl3pPr marL="554222" indent="-281174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»"/>
              <a:defRPr lang="cs-CZ" sz="2048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827269" indent="-273047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-"/>
              <a:defRPr lang="cs-CZ" sz="2048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100317" indent="-273047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▫"/>
              <a:defRPr sz="2048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09479" y="6507905"/>
            <a:ext cx="2742843" cy="3738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03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967285" y="1372735"/>
            <a:ext cx="8255843" cy="737249"/>
          </a:xfrm>
          <a:prstGeom prst="rect">
            <a:avLst/>
          </a:prstGeom>
        </p:spPr>
        <p:txBody>
          <a:bodyPr/>
          <a:lstStyle>
            <a:lvl1pPr algn="ctr">
              <a:defRPr sz="4505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711214" y="6164852"/>
            <a:ext cx="6143883" cy="44234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19309" y="6164852"/>
            <a:ext cx="4412444" cy="442349"/>
          </a:xfrm>
          <a:prstGeom prst="rect">
            <a:avLst/>
          </a:prstGeom>
        </p:spPr>
        <p:txBody>
          <a:bodyPr/>
          <a:lstStyle>
            <a:lvl1pPr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26914410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091" y="570917"/>
            <a:ext cx="10514231" cy="92700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091" y="1667332"/>
            <a:ext cx="5155529" cy="4305832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24"/>
              </a:spcBef>
              <a:buNone/>
              <a:defRPr b="1">
                <a:latin typeface="+mn-lt"/>
              </a:defRPr>
            </a:lvl1pPr>
            <a:lvl2pPr marL="276298" indent="-276298">
              <a:lnSpc>
                <a:spcPct val="100000"/>
              </a:lnSpc>
              <a:spcBef>
                <a:spcPts val="1024"/>
              </a:spcBef>
              <a:defRPr sz="2048" b="0">
                <a:latin typeface="+mj-lt"/>
              </a:defRPr>
            </a:lvl2pPr>
            <a:lvl3pPr marL="552596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»"/>
              <a:defRPr sz="2048">
                <a:latin typeface="+mj-lt"/>
              </a:defRPr>
            </a:lvl3pPr>
            <a:lvl4pPr marL="828894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-"/>
              <a:defRPr sz="2048">
                <a:latin typeface="+mj-lt"/>
              </a:defRPr>
            </a:lvl4pPr>
            <a:lvl5pPr marL="1105192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▫"/>
              <a:defRPr sz="2048">
                <a:latin typeface="+mj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6196793" y="1667332"/>
            <a:ext cx="5155529" cy="4305832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24"/>
              </a:spcBef>
              <a:buNone/>
              <a:defRPr b="1">
                <a:latin typeface="+mn-lt"/>
              </a:defRPr>
            </a:lvl1pPr>
            <a:lvl2pPr marL="276298" indent="-276298">
              <a:lnSpc>
                <a:spcPct val="100000"/>
              </a:lnSpc>
              <a:spcBef>
                <a:spcPts val="1024"/>
              </a:spcBef>
              <a:defRPr sz="2048" b="0">
                <a:latin typeface="+mj-lt"/>
              </a:defRPr>
            </a:lvl2pPr>
            <a:lvl3pPr marL="552596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»"/>
              <a:defRPr sz="2048">
                <a:latin typeface="+mj-lt"/>
              </a:defRPr>
            </a:lvl3pPr>
            <a:lvl4pPr marL="828894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-"/>
              <a:defRPr sz="2048">
                <a:latin typeface="+mj-lt"/>
              </a:defRPr>
            </a:lvl4pPr>
            <a:lvl5pPr marL="1105192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▫"/>
              <a:defRPr sz="2048">
                <a:latin typeface="+mj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448269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48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967285" y="1372735"/>
            <a:ext cx="8255843" cy="737249"/>
          </a:xfrm>
          <a:prstGeom prst="rect">
            <a:avLst/>
          </a:prstGeom>
        </p:spPr>
        <p:txBody>
          <a:bodyPr/>
          <a:lstStyle>
            <a:lvl1pPr algn="ctr">
              <a:defRPr sz="4505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711214" y="6164852"/>
            <a:ext cx="6143883" cy="44234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19309" y="6164852"/>
            <a:ext cx="4412444" cy="442349"/>
          </a:xfrm>
          <a:prstGeom prst="rect">
            <a:avLst/>
          </a:prstGeom>
        </p:spPr>
        <p:txBody>
          <a:bodyPr/>
          <a:lstStyle>
            <a:lvl1pPr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7532445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193139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5307" y="1520185"/>
            <a:ext cx="10943791" cy="4276042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353878"/>
            <a:ext cx="815307" cy="373831"/>
          </a:xfrm>
          <a:prstGeom prst="rect">
            <a:avLst/>
          </a:prstGeom>
        </p:spPr>
        <p:txBody>
          <a:bodyPr vert="horz" lIns="93620" tIns="46810" rIns="93620" bIns="46810" rtlCol="0" anchor="ctr"/>
          <a:lstStyle/>
          <a:p>
            <a:pPr algn="ctr">
              <a:defRPr/>
            </a:pPr>
            <a:fld id="{C3B11120-8696-490F-9346-974D8CFD8E5D}" type="slidenum">
              <a:rPr lang="cs-CZ" sz="1229">
                <a:solidFill>
                  <a:prstClr val="black">
                    <a:tint val="75000"/>
                  </a:prstClr>
                </a:solidFill>
              </a:rPr>
              <a:pPr algn="ctr">
                <a:defRPr/>
              </a:pPr>
              <a:t>‹#›</a:t>
            </a:fld>
            <a:endParaRPr lang="cs-CZ" sz="12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97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2063283" y="193138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27313" y="1520185"/>
            <a:ext cx="11039789" cy="4202317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694187" y="5427603"/>
            <a:ext cx="496226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lang="cs-CZ" sz="1229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cs-CZ" sz="122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36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340587"/>
            <a:ext cx="7775852" cy="737249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615216" y="1299011"/>
            <a:ext cx="6143883" cy="258037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55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 příjmení</a:t>
            </a:r>
          </a:p>
          <a:p>
            <a:r>
              <a:rPr lang="cs-CZ"/>
              <a:t>funkce</a:t>
            </a:r>
          </a:p>
          <a:p>
            <a:r>
              <a:rPr lang="cs-CZ"/>
              <a:t>organizace</a:t>
            </a:r>
          </a:p>
          <a:p>
            <a:r>
              <a:rPr lang="cs-CZ"/>
              <a:t>e-mail:</a:t>
            </a:r>
          </a:p>
          <a:p>
            <a:r>
              <a:rPr lang="cs-CZ"/>
              <a:t>tel.: </a:t>
            </a:r>
          </a:p>
          <a:p>
            <a:r>
              <a:rPr lang="cs-CZ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15307" y="1299011"/>
            <a:ext cx="4412444" cy="4202317"/>
          </a:xfrm>
          <a:prstGeom prst="rect">
            <a:avLst/>
          </a:prstGeom>
        </p:spPr>
        <p:txBody>
          <a:bodyPr/>
          <a:lstStyle>
            <a:lvl1pPr>
              <a:buNone/>
              <a:defRPr sz="2457" baseline="0"/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Fotografie autora</a:t>
            </a:r>
          </a:p>
        </p:txBody>
      </p:sp>
    </p:spTree>
    <p:extLst>
      <p:ext uri="{BB962C8B-B14F-4D97-AF65-F5344CB8AC3E}">
        <p14:creationId xmlns:p14="http://schemas.microsoft.com/office/powerpoint/2010/main" val="24819519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3" y="1888657"/>
            <a:ext cx="7487792" cy="5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 userDrawn="1"/>
        </p:nvSpPr>
        <p:spPr>
          <a:xfrm>
            <a:off x="0" y="0"/>
            <a:ext cx="121904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sp>
        <p:nvSpPr>
          <p:cNvPr id="6" name="Obdélník 5"/>
          <p:cNvSpPr/>
          <p:nvPr userDrawn="1"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pic>
        <p:nvPicPr>
          <p:cNvPr id="7" name="Obrázek 11" descr="mmr_cr_rgb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91" y="708653"/>
            <a:ext cx="1919567" cy="3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6" descr="opt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663" y="6312860"/>
            <a:ext cx="1113222" cy="4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7" descr="eu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9162" y="6312860"/>
            <a:ext cx="3039138" cy="4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dnadpis 2"/>
          <p:cNvSpPr txBox="1">
            <a:spLocks/>
          </p:cNvSpPr>
          <p:nvPr userDrawn="1"/>
        </p:nvSpPr>
        <p:spPr>
          <a:xfrm>
            <a:off x="1870890" y="3216569"/>
            <a:ext cx="9610533" cy="117837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cs-CZ" sz="2662"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1287" y="4542904"/>
            <a:ext cx="9407821" cy="13270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48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14" name="Nadpis 13"/>
          <p:cNvSpPr>
            <a:spLocks noGrp="1" noChangeAspect="1"/>
          </p:cNvSpPr>
          <p:nvPr>
            <p:ph type="title"/>
          </p:nvPr>
        </p:nvSpPr>
        <p:spPr>
          <a:xfrm>
            <a:off x="1871287" y="2036259"/>
            <a:ext cx="9709605" cy="1105873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2" y="6303994"/>
            <a:ext cx="4611724" cy="61081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239318" y="635487"/>
            <a:ext cx="2303956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3688610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2" y="6303994"/>
            <a:ext cx="4611724" cy="61081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13" y="1593910"/>
            <a:ext cx="11053580" cy="47183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239318" y="635487"/>
            <a:ext cx="2303956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13" y="709212"/>
            <a:ext cx="11053580" cy="516074"/>
          </a:xfrm>
          <a:prstGeom prst="rect">
            <a:avLst/>
          </a:prstGeom>
        </p:spPr>
        <p:txBody>
          <a:bodyPr anchor="t"/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672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B42A2E06-F1E5-4833-A1CA-24FEAF78DDAF}"/>
              </a:ext>
            </a:extLst>
          </p:cNvPr>
          <p:cNvSpPr txBox="1">
            <a:spLocks/>
          </p:cNvSpPr>
          <p:nvPr userDrawn="1"/>
        </p:nvSpPr>
        <p:spPr>
          <a:xfrm>
            <a:off x="1870890" y="3879711"/>
            <a:ext cx="9610533" cy="59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62"/>
              <a:t>MINISTERSTVO PRO MÍSTNÍ ROZVOJ ČR</a:t>
            </a:r>
          </a:p>
        </p:txBody>
      </p:sp>
      <p:pic>
        <p:nvPicPr>
          <p:cNvPr id="7" name="Obrázek 5" descr="mmr_cr_rgb.emf">
            <a:extLst>
              <a:ext uri="{FF2B5EF4-FFF2-40B4-BE49-F238E27FC236}">
                <a16:creationId xmlns:a16="http://schemas.microsoft.com/office/drawing/2014/main" id="{2A4857C1-FFB3-46C7-9F27-C90801F67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" y="708653"/>
            <a:ext cx="3420088" cy="5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871287" y="4690354"/>
            <a:ext cx="9407821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None/>
              <a:defRPr sz="2048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871287" y="2036259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6824195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 descr="mmr_cr_rgb.emf">
            <a:extLst>
              <a:ext uri="{FF2B5EF4-FFF2-40B4-BE49-F238E27FC236}">
                <a16:creationId xmlns:a16="http://schemas.microsoft.com/office/drawing/2014/main" id="{2A4857C1-FFB3-46C7-9F27-C90801F67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" y="708653"/>
            <a:ext cx="3420088" cy="5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527313" y="1446460"/>
            <a:ext cx="6815870" cy="2138021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68203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193139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5307" y="1520185"/>
            <a:ext cx="10943791" cy="4276042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353878"/>
            <a:ext cx="815307" cy="373831"/>
          </a:xfrm>
          <a:prstGeom prst="rect">
            <a:avLst/>
          </a:prstGeom>
        </p:spPr>
        <p:txBody>
          <a:bodyPr vert="horz" lIns="93620" tIns="46810" rIns="93620" bIns="46810" rtlCol="0" anchor="ctr"/>
          <a:lstStyle/>
          <a:p>
            <a:pPr marL="0" marR="0" lvl="0" indent="0" algn="ctr" defTabSz="93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36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29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72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>
            <a:extLst>
              <a:ext uri="{FF2B5EF4-FFF2-40B4-BE49-F238E27FC236}">
                <a16:creationId xmlns:a16="http://schemas.microsoft.com/office/drawing/2014/main" id="{9236852B-1E75-425D-862B-40DDE0016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13" y="2109984"/>
            <a:ext cx="11053580" cy="449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13" y="1446460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8960321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>
            <a:extLst>
              <a:ext uri="{FF2B5EF4-FFF2-40B4-BE49-F238E27FC236}">
                <a16:creationId xmlns:a16="http://schemas.microsoft.com/office/drawing/2014/main" id="{9236852B-1E75-425D-862B-40DDE0016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13" y="3142132"/>
            <a:ext cx="11053580" cy="3465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FontTx/>
              <a:buNone/>
              <a:defRPr sz="2048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13" y="1446460"/>
            <a:ext cx="11053580" cy="10321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" name="Nadpis 9">
            <a:extLst>
              <a:ext uri="{FF2B5EF4-FFF2-40B4-BE49-F238E27FC236}">
                <a16:creationId xmlns:a16="http://schemas.microsoft.com/office/drawing/2014/main" id="{A40CA578-DB87-457E-8398-898FFF496C4B}"/>
              </a:ext>
            </a:extLst>
          </p:cNvPr>
          <p:cNvSpPr txBox="1">
            <a:spLocks/>
          </p:cNvSpPr>
          <p:nvPr userDrawn="1"/>
        </p:nvSpPr>
        <p:spPr>
          <a:xfrm>
            <a:off x="527313" y="2478608"/>
            <a:ext cx="11053580" cy="66352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048">
                <a:solidFill>
                  <a:schemeClr val="accent1"/>
                </a:solidFill>
              </a:rPr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470532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mmr_cr_rgb.emf">
            <a:extLst>
              <a:ext uri="{FF2B5EF4-FFF2-40B4-BE49-F238E27FC236}">
                <a16:creationId xmlns:a16="http://schemas.microsoft.com/office/drawing/2014/main" id="{CD0D8852-358E-4301-B2CD-3AD03D2B5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27313" y="1520185"/>
            <a:ext cx="11053580" cy="50870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28521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mr_cr_rgb.emf">
            <a:extLst>
              <a:ext uri="{FF2B5EF4-FFF2-40B4-BE49-F238E27FC236}">
                <a16:creationId xmlns:a16="http://schemas.microsoft.com/office/drawing/2014/main" id="{752F7945-D924-4C38-A8A5-FC9A797ED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35317" y="1299011"/>
            <a:ext cx="115197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776717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589" y="1086952"/>
            <a:ext cx="10988303" cy="1842917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67">
                <a:solidFill>
                  <a:srgbClr val="004B8D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" y="5945195"/>
            <a:ext cx="2264539" cy="8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67" y="372354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960379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3043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 txBox="1">
            <a:spLocks/>
          </p:cNvSpPr>
          <p:nvPr userDrawn="1"/>
        </p:nvSpPr>
        <p:spPr>
          <a:xfrm>
            <a:off x="10991113" y="6498750"/>
            <a:ext cx="589779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38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číslo snímku 4"/>
          <p:cNvSpPr txBox="1">
            <a:spLocks/>
          </p:cNvSpPr>
          <p:nvPr userDrawn="1"/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638" smtClean="0"/>
              <a:pPr/>
              <a:t>‹#›</a:t>
            </a:fld>
            <a:endParaRPr lang="cs-CZ" sz="1638"/>
          </a:p>
        </p:txBody>
      </p:sp>
    </p:spTree>
    <p:extLst>
      <p:ext uri="{BB962C8B-B14F-4D97-AF65-F5344CB8AC3E}">
        <p14:creationId xmlns:p14="http://schemas.microsoft.com/office/powerpoint/2010/main" val="12264226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5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67">
                <a:solidFill>
                  <a:srgbClr val="B9E0F7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89" y="456724"/>
            <a:ext cx="5604204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5646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0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4467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" y="5945195"/>
            <a:ext cx="2264539" cy="8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67" y="372354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8"/>
            <a:ext cx="10988301" cy="630229"/>
          </a:xfrm>
        </p:spPr>
        <p:txBody>
          <a:bodyPr anchor="t" anchorCtr="0"/>
          <a:lstStyle>
            <a:lvl1pPr>
              <a:defRPr sz="4095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58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2063283" y="193138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27313" y="1520185"/>
            <a:ext cx="11039789" cy="4202317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694187" y="5427603"/>
            <a:ext cx="496226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cs-CZ" sz="1229"/>
          </a:p>
        </p:txBody>
      </p:sp>
    </p:spTree>
    <p:extLst>
      <p:ext uri="{BB962C8B-B14F-4D97-AF65-F5344CB8AC3E}">
        <p14:creationId xmlns:p14="http://schemas.microsoft.com/office/powerpoint/2010/main" val="20667708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98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505"/>
            </a:lvl1pPr>
          </a:lstStyle>
          <a:p>
            <a:r>
              <a:rPr lang="cs-CZ" sz="3686" b="1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869153"/>
            <a:ext cx="10514231" cy="40991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70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3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89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30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1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1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08" y="1721247"/>
            <a:ext cx="5157645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08" y="2564803"/>
            <a:ext cx="5157645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63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73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9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>
              <a:defRPr sz="3276"/>
            </a:lvl1pPr>
            <a:lvl2pPr>
              <a:defRPr sz="2867"/>
            </a:lvl2pPr>
            <a:lvl3pPr>
              <a:defRPr sz="2457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14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4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1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7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heme" Target="../theme/theme11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slideLayout" Target="../slideLayouts/slideLayout86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34.wmf"/><Relationship Id="rId4" Type="http://schemas.openxmlformats.org/officeDocument/2006/relationships/slideLayout" Target="../slideLayouts/slideLayout87.xml"/><Relationship Id="rId9" Type="http://schemas.openxmlformats.org/officeDocument/2006/relationships/image" Target="../media/image33.w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1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1.emf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0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31.emf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7.wmf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6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5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7.wmf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6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0"/>
            <a:ext cx="2844430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63" r:id="rId5"/>
    <p:sldLayoutId id="2147483649" r:id="rId6"/>
  </p:sldLayoutIdLst>
  <p:txStyles>
    <p:titleStyle>
      <a:lvl1pPr algn="ctr" defTabSz="122950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871287" y="1520185"/>
            <a:ext cx="835184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5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3311" y="6386026"/>
            <a:ext cx="3860297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31223" y="6386026"/>
            <a:ext cx="639636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53" y="1888657"/>
            <a:ext cx="7487792" cy="5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121904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pic>
        <p:nvPicPr>
          <p:cNvPr id="2053" name="Obrázek 6" descr="opt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663" y="6312860"/>
            <a:ext cx="1113222" cy="4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ázek 7" descr="eu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9162" y="6312860"/>
            <a:ext cx="3039138" cy="4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rázek 11" descr="mmr_cr_rgb.e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391" y="708653"/>
            <a:ext cx="1919567" cy="3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 userDrawn="1"/>
        </p:nvSpPr>
        <p:spPr>
          <a:xfrm>
            <a:off x="239318" y="635487"/>
            <a:ext cx="2303956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2" y="6303994"/>
            <a:ext cx="4611724" cy="6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5pPr>
      <a:lvl6pPr marL="468081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6pPr>
      <a:lvl7pPr marL="936163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7pPr>
      <a:lvl8pPr marL="1404244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8pPr>
      <a:lvl9pPr marL="1872325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9pPr>
    </p:titleStyle>
    <p:bodyStyle>
      <a:lvl1pPr marL="351061" indent="-3510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9" descr="podtisk_modry.emf">
            <a:extLst>
              <a:ext uri="{FF2B5EF4-FFF2-40B4-BE49-F238E27FC236}">
                <a16:creationId xmlns:a16="http://schemas.microsoft.com/office/drawing/2014/main" id="{7FB28F2C-5391-494E-AD18-F00FCD7A7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2036564"/>
            <a:ext cx="10543861" cy="498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65083AB-9C16-4B79-A7C4-75CF8F62E64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04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0CC28AD-7589-4AC9-9AD3-2911A8973744}"/>
              </a:ext>
            </a:extLst>
          </p:cNvPr>
          <p:cNvSpPr/>
          <p:nvPr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5949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5pPr>
      <a:lvl6pPr marL="468081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6pPr>
      <a:lvl7pPr marL="936163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7pPr>
      <a:lvl8pPr marL="1404244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8pPr>
      <a:lvl9pPr marL="1872325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9pPr>
    </p:titleStyle>
    <p:bodyStyle>
      <a:lvl1pPr marL="351061" indent="-3510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" y="1"/>
            <a:ext cx="12190412" cy="6246221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8583" rIns="0" bIns="0"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89" y="1023931"/>
            <a:ext cx="10988303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363247" y="6246222"/>
            <a:ext cx="2731959" cy="7752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21">
                <a:solidFill>
                  <a:srgbClr val="004B8D"/>
                </a:solidFill>
              </a:rPr>
              <a:t>Mgr.</a:t>
            </a:r>
            <a:r>
              <a:rPr lang="cs-CZ" sz="921" baseline="0">
                <a:solidFill>
                  <a:srgbClr val="004B8D"/>
                </a:solidFill>
              </a:rPr>
              <a:t> Klára Slanařová</a:t>
            </a:r>
          </a:p>
          <a:p>
            <a:r>
              <a:rPr lang="cs-CZ" sz="921" baseline="0">
                <a:solidFill>
                  <a:srgbClr val="004B8D"/>
                </a:solidFill>
              </a:rPr>
              <a:t>Národní RIS3 manažerka</a:t>
            </a:r>
          </a:p>
          <a:p>
            <a:r>
              <a:rPr lang="cs-CZ" sz="921" baseline="0" err="1">
                <a:solidFill>
                  <a:srgbClr val="004B8D"/>
                </a:solidFill>
              </a:rPr>
              <a:t>slanarova</a:t>
            </a:r>
            <a:r>
              <a:rPr lang="en-US" sz="921" baseline="0">
                <a:solidFill>
                  <a:srgbClr val="004B8D"/>
                </a:solidFill>
              </a:rPr>
              <a:t>@mpo.cz</a:t>
            </a:r>
            <a:endParaRPr lang="cs-CZ" sz="921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2590" y="6246222"/>
            <a:ext cx="2501574" cy="7752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21">
                <a:solidFill>
                  <a:srgbClr val="004B8D"/>
                </a:solidFill>
              </a:rPr>
              <a:t>Národní stálá konference</a:t>
            </a:r>
            <a:r>
              <a:rPr lang="cs-CZ" sz="921" baseline="0">
                <a:solidFill>
                  <a:srgbClr val="004B8D"/>
                </a:solidFill>
              </a:rPr>
              <a:t> – RIS3</a:t>
            </a:r>
            <a:r>
              <a:rPr lang="cs-CZ" sz="921">
                <a:solidFill>
                  <a:srgbClr val="004B8D"/>
                </a:solidFill>
              </a:rPr>
              <a:t> – 28.2.2019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2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</p:sldLayoutIdLst>
  <p:txStyles>
    <p:titleStyle>
      <a:lvl1pPr algn="l" defTabSz="936163" rtl="0" eaLnBrk="1" latinLnBrk="0" hangingPunct="1">
        <a:spcBef>
          <a:spcPct val="0"/>
        </a:spcBef>
        <a:buNone/>
        <a:defRPr sz="3686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8940" indent="-368940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1pPr>
      <a:lvl2pPr marL="737878" indent="-368940" algn="l" defTabSz="936163" rtl="0" eaLnBrk="1" latinLnBrk="0" hangingPunct="1">
        <a:spcBef>
          <a:spcPct val="20000"/>
        </a:spcBef>
        <a:buFontTx/>
        <a:buBlip>
          <a:blip r:embed="rId10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2pPr>
      <a:lvl3pPr marL="1098691" indent="-360813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3pPr>
      <a:lvl4pPr marL="1469255" indent="-370564" algn="l" defTabSz="936163" rtl="0" eaLnBrk="1" latinLnBrk="0" hangingPunct="1">
        <a:spcBef>
          <a:spcPct val="20000"/>
        </a:spcBef>
        <a:buFontTx/>
        <a:buBlip>
          <a:blip r:embed="rId10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4pPr>
      <a:lvl5pPr marL="1838195" indent="-368940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091" y="811346"/>
            <a:ext cx="10514231" cy="9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091" y="1869153"/>
            <a:ext cx="10514231" cy="42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3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936163" rtl="0" eaLnBrk="1" latinLnBrk="0" hangingPunct="1">
        <a:lnSpc>
          <a:spcPct val="90000"/>
        </a:lnSpc>
        <a:spcBef>
          <a:spcPct val="0"/>
        </a:spcBef>
        <a:buNone/>
        <a:defRPr sz="3686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4041" indent="-234041" algn="l" defTabSz="93616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212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3" y="2036260"/>
            <a:ext cx="10543354" cy="4985254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12190413" cy="2668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176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7" y="2036263"/>
            <a:ext cx="9839131" cy="4985253"/>
          </a:xfrm>
          <a:prstGeom prst="rect">
            <a:avLst/>
          </a:prstGeom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3"/>
            <a:ext cx="12190413" cy="2668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49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6866"/>
            <a:ext cx="12190413" cy="147449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49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1974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</p:sldLayoutIdLst>
  <p:txStyles>
    <p:titleStyle>
      <a:lvl1pPr algn="ctr" defTabSz="1123432" rtl="0" eaLnBrk="1" latinLnBrk="0" hangingPunct="1">
        <a:spcBef>
          <a:spcPct val="0"/>
        </a:spcBef>
        <a:buNone/>
        <a:defRPr sz="54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287" indent="-421287" algn="l" defTabSz="1123432" rtl="0" eaLnBrk="1" latinLnBrk="0" hangingPunct="1">
        <a:spcBef>
          <a:spcPct val="20000"/>
        </a:spcBef>
        <a:buFont typeface="Arial" pitchFamily="34" charset="0"/>
        <a:buChar char="•"/>
        <a:defRPr sz="3932" kern="1200">
          <a:solidFill>
            <a:schemeClr val="tx1"/>
          </a:solidFill>
          <a:latin typeface="+mn-lt"/>
          <a:ea typeface="+mn-ea"/>
          <a:cs typeface="+mn-cs"/>
        </a:defRPr>
      </a:lvl1pPr>
      <a:lvl2pPr marL="912788" indent="-351072" algn="l" defTabSz="1123432" rtl="0" eaLnBrk="1" latinLnBrk="0" hangingPunct="1">
        <a:spcBef>
          <a:spcPct val="20000"/>
        </a:spcBef>
        <a:buFont typeface="Arial" pitchFamily="34" charset="0"/>
        <a:buChar char="–"/>
        <a:defRPr sz="3440" kern="1200">
          <a:solidFill>
            <a:schemeClr val="tx1"/>
          </a:solidFill>
          <a:latin typeface="+mn-lt"/>
          <a:ea typeface="+mn-ea"/>
          <a:cs typeface="+mn-cs"/>
        </a:defRPr>
      </a:lvl2pPr>
      <a:lvl3pPr marL="1404290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3pPr>
      <a:lvl4pPr marL="1966006" indent="-280858" algn="l" defTabSz="1123432" rtl="0" eaLnBrk="1" latinLnBrk="0" hangingPunct="1">
        <a:spcBef>
          <a:spcPct val="20000"/>
        </a:spcBef>
        <a:buFont typeface="Arial" pitchFamily="34" charset="0"/>
        <a:buChar char="–"/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527722" indent="-280858" algn="l" defTabSz="1123432" rtl="0" eaLnBrk="1" latinLnBrk="0" hangingPunct="1">
        <a:spcBef>
          <a:spcPct val="20000"/>
        </a:spcBef>
        <a:buFont typeface="Arial" pitchFamily="34" charset="0"/>
        <a:buChar char="»"/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089438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651153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212869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774585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1pPr>
      <a:lvl2pPr marL="561716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2pPr>
      <a:lvl3pPr marL="1123432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3pPr>
      <a:lvl4pPr marL="1685148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4pPr>
      <a:lvl5pPr marL="2246864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5pPr>
      <a:lvl6pPr marL="2808580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6pPr>
      <a:lvl7pPr marL="3370296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7pPr>
      <a:lvl8pPr marL="3932011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8pPr>
      <a:lvl9pPr marL="4493727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871287" y="1520185"/>
            <a:ext cx="835184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5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3311" y="6386026"/>
            <a:ext cx="3860297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31223" y="6386026"/>
            <a:ext cx="639636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96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871287" y="1520185"/>
            <a:ext cx="835184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5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3311" y="6386026"/>
            <a:ext cx="3860297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31223" y="6386026"/>
            <a:ext cx="639636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74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105750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0413" cy="110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79938" y="0"/>
            <a:ext cx="11230538" cy="110575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9907" y="1842917"/>
            <a:ext cx="10750600" cy="442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19906" y="6671359"/>
            <a:ext cx="1487806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5707" y="6671359"/>
            <a:ext cx="9214800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18500" y="6671359"/>
            <a:ext cx="623919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75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892509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422250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36163" rtl="0" eaLnBrk="1" latinLnBrk="0" hangingPunct="1">
        <a:lnSpc>
          <a:spcPct val="100000"/>
        </a:lnSpc>
        <a:spcBef>
          <a:spcPct val="0"/>
        </a:spcBef>
        <a:buNone/>
        <a:defRPr sz="3276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42282" indent="-442282" algn="l" defTabSz="936163" rtl="0" eaLnBrk="1" latinLnBrk="0" hangingPunct="1">
        <a:lnSpc>
          <a:spcPts val="2949"/>
        </a:lnSpc>
        <a:spcBef>
          <a:spcPts val="614"/>
        </a:spcBef>
        <a:spcAft>
          <a:spcPts val="614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5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1851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2pPr>
      <a:lvl3pPr marL="939848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3pPr>
      <a:lvl4pPr marL="1197846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48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55844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5" y="371863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 userDrawn="1"/>
        </p:nvGrpSpPr>
        <p:grpSpPr>
          <a:xfrm>
            <a:off x="0" y="0"/>
            <a:ext cx="12190413" cy="7021513"/>
            <a:chOff x="0" y="0"/>
            <a:chExt cx="9144000" cy="6858000"/>
          </a:xfrm>
        </p:grpSpPr>
        <p:sp>
          <p:nvSpPr>
            <p:cNvPr id="4" name="Obdélník 3"/>
            <p:cNvSpPr/>
            <p:nvPr userDrawn="1"/>
          </p:nvSpPr>
          <p:spPr>
            <a:xfrm>
              <a:off x="4851400" y="2158980"/>
              <a:ext cx="4292600" cy="469902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57"/>
            </a:p>
          </p:txBody>
        </p:sp>
        <p:sp>
          <p:nvSpPr>
            <p:cNvPr id="7" name="Obdélník 6"/>
            <p:cNvSpPr/>
            <p:nvPr userDrawn="1"/>
          </p:nvSpPr>
          <p:spPr>
            <a:xfrm>
              <a:off x="0" y="0"/>
              <a:ext cx="9143999" cy="584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0" rIns="0" bIns="0" rtlCol="0" anchor="ctr"/>
            <a:lstStyle/>
            <a:p>
              <a:pPr algn="ctr"/>
              <a:endParaRPr lang="cs-CZ" sz="2457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89" y="1023931"/>
            <a:ext cx="10988303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3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92589" y="6199073"/>
            <a:ext cx="250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4" y="6209301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4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4204" r:id="rId9"/>
  </p:sldLayoutIdLst>
  <p:txStyles>
    <p:titleStyle>
      <a:lvl1pPr algn="l" defTabSz="936163" rtl="0" eaLnBrk="1" latinLnBrk="0" hangingPunct="1">
        <a:spcBef>
          <a:spcPct val="0"/>
        </a:spcBef>
        <a:buNone/>
        <a:defRPr sz="3686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8940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1pPr>
      <a:lvl2pPr marL="737878" indent="-368940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2pPr>
      <a:lvl3pPr marL="1098691" indent="-360813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3pPr>
      <a:lvl4pPr marL="1469255" indent="-370564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4pPr>
      <a:lvl5pPr marL="1838195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17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091" y="811346"/>
            <a:ext cx="10514231" cy="9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091" y="1869153"/>
            <a:ext cx="10514231" cy="42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3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</p:sldLayoutIdLst>
  <p:txStyles>
    <p:titleStyle>
      <a:lvl1pPr algn="l" defTabSz="936163" rtl="0" eaLnBrk="1" latinLnBrk="0" hangingPunct="1">
        <a:lnSpc>
          <a:spcPct val="90000"/>
        </a:lnSpc>
        <a:spcBef>
          <a:spcPct val="0"/>
        </a:spcBef>
        <a:buNone/>
        <a:defRPr sz="3686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4041" indent="-234041" algn="l" defTabSz="93616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212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6" y="3718632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58729" y="6202337"/>
            <a:ext cx="3333317" cy="5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 userDrawn="1"/>
        </p:nvGrpSpPr>
        <p:grpSpPr>
          <a:xfrm>
            <a:off x="0" y="0"/>
            <a:ext cx="12190413" cy="7021513"/>
            <a:chOff x="0" y="0"/>
            <a:chExt cx="9144000" cy="6858000"/>
          </a:xfrm>
        </p:grpSpPr>
        <p:sp>
          <p:nvSpPr>
            <p:cNvPr id="4" name="Obdélník 3"/>
            <p:cNvSpPr/>
            <p:nvPr userDrawn="1"/>
          </p:nvSpPr>
          <p:spPr>
            <a:xfrm>
              <a:off x="4851400" y="2158980"/>
              <a:ext cx="4292600" cy="469902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Obdélník 6"/>
            <p:cNvSpPr/>
            <p:nvPr userDrawn="1"/>
          </p:nvSpPr>
          <p:spPr>
            <a:xfrm>
              <a:off x="0" y="0"/>
              <a:ext cx="9143999" cy="584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0" rIns="0" bIns="0" rtlCol="0" anchor="ctr"/>
            <a:lstStyle/>
            <a:p>
              <a:pPr algn="ctr"/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91" y="1023932"/>
            <a:ext cx="10988302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10" y="6192584"/>
            <a:ext cx="1657135" cy="5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l" defTabSz="914309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27" indent="-360327" algn="l" defTabSz="914309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653" indent="-360327" algn="l" defTabSz="914309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043" indent="-352390" algn="l" defTabSz="914309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4956" indent="-361914" algn="l" defTabSz="914309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283" indent="-360327" algn="l" defTabSz="914309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17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091" y="811051"/>
            <a:ext cx="10514231" cy="91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091" y="1869153"/>
            <a:ext cx="10514231" cy="42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B11DE-D270-4AD4-B251-6BAA8F709F4A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3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EB474-331A-4384-A71C-E00CE84667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3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95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</p:sldLayoutIdLst>
  <p:txStyles>
    <p:titleStyle>
      <a:lvl1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67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53183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521264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89346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57427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34041" indent="-234041" algn="l" rtl="0" eaLnBrk="1" fontAlgn="base" hangingPunct="1">
        <a:lnSpc>
          <a:spcPct val="90000"/>
        </a:lnSpc>
        <a:spcBef>
          <a:spcPts val="1024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02122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091" y="570920"/>
            <a:ext cx="10514231" cy="91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091" y="1712332"/>
            <a:ext cx="10514231" cy="41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Calibri</a:t>
            </a:r>
            <a:r>
              <a:rPr lang="cs-CZ"/>
              <a:t> / </a:t>
            </a:r>
            <a:r>
              <a:rPr lang="cs-CZ" err="1"/>
              <a:t>Calibri</a:t>
            </a:r>
            <a:r>
              <a:rPr lang="cs-CZ"/>
              <a:t> </a:t>
            </a:r>
            <a:r>
              <a:rPr lang="cs-CZ" err="1"/>
              <a:t>Light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5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29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5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29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0413" cy="3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</p:sldLayoutIdLst>
  <p:hf hdr="0" ftr="0" dt="0"/>
  <p:txStyles>
    <p:titleStyle>
      <a:lvl1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67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53183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521264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89346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57427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86908" indent="-186908" algn="l" rtl="0" eaLnBrk="1" fontAlgn="base" hangingPunct="1">
        <a:lnSpc>
          <a:spcPct val="100000"/>
        </a:lnSpc>
        <a:spcBef>
          <a:spcPts val="1024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02122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99B7A4C-58E2-4216-BB87-EDA11AEFBA63}"/>
              </a:ext>
            </a:extLst>
          </p:cNvPr>
          <p:cNvSpPr/>
          <p:nvPr/>
        </p:nvSpPr>
        <p:spPr>
          <a:xfrm>
            <a:off x="5812489" y="0"/>
            <a:ext cx="6377924" cy="510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4" descr="Obsah obrázku exteriér&#10;&#10;Popis se vygeneroval automaticky.">
            <a:extLst>
              <a:ext uri="{FF2B5EF4-FFF2-40B4-BE49-F238E27FC236}">
                <a16:creationId xmlns:a16="http://schemas.microsoft.com/office/drawing/2014/main" id="{C5396D79-579B-4F2F-9282-DA7440857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7000"/>
          </a:blip>
          <a:srcRect l="276" b="26844"/>
          <a:stretch/>
        </p:blipFill>
        <p:spPr>
          <a:xfrm>
            <a:off x="-1" y="1"/>
            <a:ext cx="12190413" cy="595936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36DDBB0-041A-4374-AF94-89515DB0DA18}"/>
              </a:ext>
            </a:extLst>
          </p:cNvPr>
          <p:cNvSpPr/>
          <p:nvPr/>
        </p:nvSpPr>
        <p:spPr>
          <a:xfrm>
            <a:off x="-2" y="5206361"/>
            <a:ext cx="8008885" cy="75300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F48F0F5-46CC-4830-ADFB-2C4A6BD135D5}"/>
              </a:ext>
            </a:extLst>
          </p:cNvPr>
          <p:cNvSpPr/>
          <p:nvPr/>
        </p:nvSpPr>
        <p:spPr>
          <a:xfrm>
            <a:off x="-1" y="2900855"/>
            <a:ext cx="9254359" cy="127700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50590" y="3150716"/>
            <a:ext cx="9849397" cy="792088"/>
          </a:xfrm>
        </p:spPr>
        <p:txBody>
          <a:bodyPr>
            <a:noAutofit/>
          </a:bodyPr>
          <a:lstStyle/>
          <a:p>
            <a:r>
              <a:rPr lang="cs-CZ"/>
              <a:t>Meziobecní spolupráce z pohledu MMR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213389" y="5435613"/>
            <a:ext cx="10523798" cy="360363"/>
          </a:xfrm>
        </p:spPr>
        <p:txBody>
          <a:bodyPr/>
          <a:lstStyle/>
          <a:p>
            <a:r>
              <a:rPr lang="pl-PL"/>
              <a:t>Konference k projektu Centra společných služeb</a:t>
            </a:r>
            <a:r>
              <a:rPr lang="cs-CZ"/>
              <a:t>, 25. února 2021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25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Mezinárodní kontext </a:t>
            </a:r>
            <a:r>
              <a:rPr lang="cs-CZ" err="1"/>
              <a:t>meziobecní</a:t>
            </a:r>
            <a:r>
              <a:rPr lang="cs-CZ"/>
              <a:t> spolupráce z pohledu MMR</a:t>
            </a:r>
          </a:p>
        </p:txBody>
      </p:sp>
      <p:pic>
        <p:nvPicPr>
          <p:cNvPr id="4" name="Obrázek 4" descr="Obsah obrázku exteriér&#10;&#10;Popis se vygeneroval automaticky.">
            <a:extLst>
              <a:ext uri="{FF2B5EF4-FFF2-40B4-BE49-F238E27FC236}">
                <a16:creationId xmlns:a16="http://schemas.microsoft.com/office/drawing/2014/main" id="{5604DDD0-4CA2-4A21-80A9-4E2A689C2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16655" t="1640" r="65548" b="37397"/>
          <a:stretch/>
        </p:blipFill>
        <p:spPr>
          <a:xfrm>
            <a:off x="10014772" y="1340069"/>
            <a:ext cx="2175641" cy="4966138"/>
          </a:xfrm>
          <a:prstGeom prst="rect">
            <a:avLst/>
          </a:prstGeom>
        </p:spPr>
      </p:pic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0611C602-CF90-4BA1-8464-5B1B8AC0F1C0}"/>
              </a:ext>
            </a:extLst>
          </p:cNvPr>
          <p:cNvSpPr/>
          <p:nvPr/>
        </p:nvSpPr>
        <p:spPr>
          <a:xfrm>
            <a:off x="8276898" y="1340067"/>
            <a:ext cx="3545448" cy="49661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066" y="1684436"/>
            <a:ext cx="11454279" cy="4621770"/>
          </a:xfrm>
        </p:spPr>
        <p:txBody>
          <a:bodyPr lIns="91440" tIns="45720" rIns="91440" bIns="45720" anchor="t"/>
          <a:lstStyle/>
          <a:p>
            <a:pPr marL="461010" indent="-461010" algn="just"/>
            <a:r>
              <a:rPr lang="cs-CZ" sz="2800"/>
              <a:t>V Česku vysoký počet (malých) obcí – 6  258</a:t>
            </a:r>
            <a:endParaRPr lang="cs-CZ"/>
          </a:p>
          <a:p>
            <a:pPr algn="just"/>
            <a:r>
              <a:rPr lang="cs-CZ" sz="2800"/>
              <a:t>Státy OECD s nejmenším průměrným počtem obyvatel na 1 obec </a:t>
            </a:r>
          </a:p>
          <a:p>
            <a:pPr lvl="1" algn="just"/>
            <a:r>
              <a:rPr lang="cs-CZ" sz="2400">
                <a:solidFill>
                  <a:srgbClr val="FF0000"/>
                </a:solidFill>
              </a:rPr>
              <a:t>Česko: 1688 obyvatel na obec</a:t>
            </a:r>
          </a:p>
          <a:p>
            <a:pPr lvl="1" algn="just"/>
            <a:r>
              <a:rPr lang="cs-CZ" sz="2400"/>
              <a:t>Slovensko: 1854 obyvatel na obec</a:t>
            </a:r>
          </a:p>
          <a:p>
            <a:pPr lvl="1" algn="just"/>
            <a:r>
              <a:rPr lang="cs-CZ" sz="2400"/>
              <a:t>Francie: 1885 obyvatel na obec</a:t>
            </a:r>
          </a:p>
          <a:p>
            <a:pPr lvl="1" algn="just"/>
            <a:r>
              <a:rPr lang="cs-CZ" sz="2400"/>
              <a:t>Maďarsko: 3 088 obyvatel na obec</a:t>
            </a:r>
          </a:p>
          <a:p>
            <a:pPr marL="614752" lvl="1" indent="0" algn="just">
              <a:buNone/>
            </a:pPr>
            <a:r>
              <a:rPr lang="cs-CZ" sz="2000" i="1"/>
              <a:t>Zdroj: OECD (2017): </a:t>
            </a:r>
            <a:r>
              <a:rPr lang="cs-CZ" sz="2000" i="1" err="1"/>
              <a:t>Key</a:t>
            </a:r>
            <a:r>
              <a:rPr lang="cs-CZ" sz="2000" i="1"/>
              <a:t> Data on </a:t>
            </a:r>
            <a:r>
              <a:rPr lang="cs-CZ" sz="2000" i="1" err="1"/>
              <a:t>Local</a:t>
            </a:r>
            <a:r>
              <a:rPr lang="cs-CZ" sz="2000" i="1"/>
              <a:t> and </a:t>
            </a:r>
            <a:r>
              <a:rPr lang="cs-CZ" sz="2000" i="1" err="1"/>
              <a:t>Regional</a:t>
            </a:r>
            <a:r>
              <a:rPr lang="cs-CZ" sz="2000" i="1"/>
              <a:t> </a:t>
            </a:r>
            <a:r>
              <a:rPr lang="cs-CZ" sz="2000" i="1" err="1"/>
              <a:t>Governments</a:t>
            </a:r>
            <a:r>
              <a:rPr lang="cs-CZ" sz="2000" i="1"/>
              <a:t> in </a:t>
            </a:r>
            <a:r>
              <a:rPr lang="cs-CZ" sz="2000" i="1" err="1"/>
              <a:t>the</a:t>
            </a:r>
            <a:r>
              <a:rPr lang="cs-CZ" sz="2000" i="1"/>
              <a:t> </a:t>
            </a:r>
            <a:r>
              <a:rPr lang="cs-CZ" sz="2000" i="1" err="1"/>
              <a:t>European</a:t>
            </a:r>
            <a:r>
              <a:rPr lang="cs-CZ" sz="2000" i="1"/>
              <a:t> Union</a:t>
            </a:r>
          </a:p>
          <a:p>
            <a:pPr marL="461010" indent="-461010"/>
            <a:r>
              <a:rPr lang="cs-CZ" sz="2800" err="1"/>
              <a:t>Meziobecní</a:t>
            </a:r>
            <a:r>
              <a:rPr lang="cs-CZ" sz="2800"/>
              <a:t> spolupráce může vyřešit mnohé problémy </a:t>
            </a:r>
            <a:br>
              <a:rPr lang="cs-CZ" sz="2800"/>
            </a:br>
            <a:r>
              <a:rPr lang="cs-CZ" sz="2800"/>
              <a:t>rozptýlené sídelní struktury</a:t>
            </a:r>
          </a:p>
          <a:p>
            <a:pPr marL="0" indent="0" algn="just">
              <a:buNone/>
            </a:pPr>
            <a:endParaRPr lang="cs-CZ" sz="280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37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exteriér&#10;&#10;Popis se vygeneroval automaticky.">
            <a:extLst>
              <a:ext uri="{FF2B5EF4-FFF2-40B4-BE49-F238E27FC236}">
                <a16:creationId xmlns:a16="http://schemas.microsoft.com/office/drawing/2014/main" id="{C6F982B4-FDB9-4D16-8B90-F370D6968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16655" t="1640" r="65548" b="37397"/>
          <a:stretch/>
        </p:blipFill>
        <p:spPr>
          <a:xfrm>
            <a:off x="10014772" y="1340069"/>
            <a:ext cx="2175641" cy="4966138"/>
          </a:xfrm>
          <a:prstGeom prst="rect">
            <a:avLst/>
          </a:prstGeom>
        </p:spPr>
      </p:pic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8D207601-7A5A-4091-9C9B-C6D79020BCD2}"/>
              </a:ext>
            </a:extLst>
          </p:cNvPr>
          <p:cNvSpPr/>
          <p:nvPr/>
        </p:nvSpPr>
        <p:spPr>
          <a:xfrm>
            <a:off x="8276898" y="1340067"/>
            <a:ext cx="3545448" cy="49661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MMR a </a:t>
            </a:r>
            <a:r>
              <a:rPr lang="cs-CZ" err="1"/>
              <a:t>meziobecní</a:t>
            </a:r>
            <a:r>
              <a:rPr lang="cs-CZ"/>
              <a:t>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389" y="1532844"/>
            <a:ext cx="11694979" cy="4692109"/>
          </a:xfrm>
        </p:spPr>
        <p:txBody>
          <a:bodyPr lIns="91440" tIns="45720" rIns="91440" bIns="45720" anchor="t"/>
          <a:lstStyle/>
          <a:p>
            <a:pPr marL="461010" indent="-461010" algn="just"/>
            <a:r>
              <a:rPr lang="cs-CZ" sz="2800" dirty="0"/>
              <a:t>MMR dlouhodobě podporuje meziobecní spolupráci</a:t>
            </a:r>
            <a:endParaRPr lang="cs-CZ" dirty="0"/>
          </a:p>
          <a:p>
            <a:pPr marL="461010" indent="-461010" algn="just"/>
            <a:r>
              <a:rPr lang="cs-CZ" sz="2800" dirty="0"/>
              <a:t>Podpora meziobecní spolupráce </a:t>
            </a:r>
            <a:endParaRPr lang="cs-CZ" sz="2800" dirty="0">
              <a:cs typeface="Calibri"/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rgbClr val="FF0000"/>
                </a:solidFill>
              </a:rPr>
              <a:t>ukotvena ve strategických dokumentech MMR</a:t>
            </a:r>
            <a:endParaRPr lang="cs-CZ" sz="2800" dirty="0">
              <a:solidFill>
                <a:srgbClr val="FF0000"/>
              </a:solidFill>
              <a:cs typeface="Calibri"/>
            </a:endParaRPr>
          </a:p>
          <a:p>
            <a:pPr marL="998855" lvl="1" indent="-384175" algn="just"/>
            <a:r>
              <a:rPr lang="cs-CZ" sz="2400" dirty="0"/>
              <a:t>Strategie regionálního rozvoje ČR 2021+</a:t>
            </a:r>
            <a:endParaRPr lang="cs-CZ" sz="2400" dirty="0">
              <a:cs typeface="Calibri"/>
            </a:endParaRPr>
          </a:p>
          <a:p>
            <a:pPr marL="998855" lvl="1" indent="-384175" algn="just"/>
            <a:r>
              <a:rPr lang="cs-CZ" sz="2400" dirty="0"/>
              <a:t>Koncepce rozvoje venkova</a:t>
            </a:r>
            <a:endParaRPr lang="cs-CZ" sz="2800" dirty="0">
              <a:cs typeface="Calibri"/>
            </a:endParaRPr>
          </a:p>
          <a:p>
            <a:pPr marL="461010" indent="-461010" algn="just"/>
            <a:r>
              <a:rPr lang="cs-CZ" sz="2800" dirty="0"/>
              <a:t>Meziobecní spolupráce </a:t>
            </a:r>
            <a:r>
              <a:rPr lang="cs-CZ" sz="2800" dirty="0">
                <a:solidFill>
                  <a:srgbClr val="FF0000"/>
                </a:solidFill>
              </a:rPr>
              <a:t>přináší </a:t>
            </a:r>
            <a:r>
              <a:rPr lang="cs-CZ" sz="2800" dirty="0"/>
              <a:t>z pohledu MMR </a:t>
            </a:r>
            <a:r>
              <a:rPr lang="cs-CZ" sz="2800" dirty="0">
                <a:solidFill>
                  <a:srgbClr val="FF0000"/>
                </a:solidFill>
              </a:rPr>
              <a:t>obcím řadu výhod</a:t>
            </a:r>
            <a:endParaRPr lang="cs-CZ" sz="2800" dirty="0">
              <a:solidFill>
                <a:srgbClr val="FF0000"/>
              </a:solidFill>
              <a:cs typeface="Calibri"/>
            </a:endParaRPr>
          </a:p>
          <a:p>
            <a:pPr marL="998855" lvl="1" indent="-384175" algn="just"/>
            <a:r>
              <a:rPr lang="cs-CZ" sz="2400" dirty="0"/>
              <a:t>typová řešení podobných problémů </a:t>
            </a:r>
            <a:endParaRPr lang="cs-CZ" sz="2400" dirty="0">
              <a:cs typeface="Calibri"/>
            </a:endParaRPr>
          </a:p>
          <a:p>
            <a:pPr marL="998855" lvl="1" indent="-384175" algn="just"/>
            <a:r>
              <a:rPr lang="cs-CZ" sz="2400" dirty="0"/>
              <a:t>úspory z rozsahu (např. sdílení veřejných služeb - "svazková škola" apod.)</a:t>
            </a:r>
            <a:endParaRPr lang="cs-CZ" sz="2400" dirty="0">
              <a:cs typeface="Calibri"/>
            </a:endParaRPr>
          </a:p>
          <a:p>
            <a:pPr marL="998855" lvl="1" indent="-384175" algn="just"/>
            <a:r>
              <a:rPr lang="cs-CZ" sz="2400" dirty="0"/>
              <a:t>sdílení dobré praxe</a:t>
            </a:r>
            <a:endParaRPr lang="cs-CZ" sz="2400" dirty="0">
              <a:cs typeface="Calibri"/>
            </a:endParaRPr>
          </a:p>
          <a:p>
            <a:pPr marL="614680" lvl="1" indent="0" algn="just">
              <a:buNone/>
            </a:pPr>
            <a:endParaRPr lang="cs-CZ" sz="2400" dirty="0">
              <a:cs typeface="Calibri"/>
            </a:endParaRPr>
          </a:p>
          <a:p>
            <a:pPr marL="614680" lvl="1" indent="0" algn="just">
              <a:buNone/>
            </a:pPr>
            <a:endParaRPr lang="cs-CZ" sz="2400">
              <a:cs typeface="Calibri"/>
            </a:endParaRPr>
          </a:p>
          <a:p>
            <a:pPr marL="614680" lvl="1" indent="0" algn="just">
              <a:buNone/>
            </a:pPr>
            <a:endParaRPr lang="cs-CZ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83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Různé formy </a:t>
            </a:r>
            <a:r>
              <a:rPr lang="cs-CZ" err="1"/>
              <a:t>meziobecní</a:t>
            </a:r>
            <a:r>
              <a:rPr lang="cs-CZ"/>
              <a:t> spolupráce z pohledu MMR</a:t>
            </a:r>
          </a:p>
        </p:txBody>
      </p:sp>
      <p:pic>
        <p:nvPicPr>
          <p:cNvPr id="4" name="Obrázek 4" descr="Obsah obrázku exteriér&#10;&#10;Popis se vygeneroval automaticky.">
            <a:extLst>
              <a:ext uri="{FF2B5EF4-FFF2-40B4-BE49-F238E27FC236}">
                <a16:creationId xmlns:a16="http://schemas.microsoft.com/office/drawing/2014/main" id="{DB1F5A36-E596-41C0-B7E9-4939CDC63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16655" t="1640" r="65548" b="37397"/>
          <a:stretch/>
        </p:blipFill>
        <p:spPr>
          <a:xfrm>
            <a:off x="10014772" y="1340069"/>
            <a:ext cx="2175641" cy="4966138"/>
          </a:xfrm>
          <a:prstGeom prst="rect">
            <a:avLst/>
          </a:prstGeom>
        </p:spPr>
      </p:pic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93165692-7925-4A8E-8A40-BC2E05815B63}"/>
              </a:ext>
            </a:extLst>
          </p:cNvPr>
          <p:cNvSpPr/>
          <p:nvPr/>
        </p:nvSpPr>
        <p:spPr>
          <a:xfrm rot="10800000">
            <a:off x="8242048" y="1340068"/>
            <a:ext cx="3545448" cy="49661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644" y="1626630"/>
            <a:ext cx="11301125" cy="4270078"/>
          </a:xfrm>
        </p:spPr>
        <p:txBody>
          <a:bodyPr/>
          <a:lstStyle/>
          <a:p>
            <a:pPr algn="just"/>
            <a:r>
              <a:rPr lang="cs-CZ" sz="2800"/>
              <a:t>MMR chápe meziobecní spolupráci široce ve všech jejích formách:</a:t>
            </a:r>
          </a:p>
          <a:p>
            <a:pPr lvl="1" algn="just"/>
            <a:r>
              <a:rPr lang="cs-CZ" sz="2800">
                <a:solidFill>
                  <a:srgbClr val="FF0000"/>
                </a:solidFill>
              </a:rPr>
              <a:t>Na úrovni SO ORP – viz aktivity v rámci projektů SMOČR</a:t>
            </a:r>
          </a:p>
          <a:p>
            <a:pPr lvl="1" algn="just"/>
            <a:r>
              <a:rPr lang="cs-CZ" sz="2800"/>
              <a:t>Na úrovni funkčních mikroregionů (788 ke konci roku 2018)</a:t>
            </a:r>
          </a:p>
          <a:p>
            <a:pPr marL="614752" lvl="1" indent="0" algn="just">
              <a:buNone/>
            </a:pPr>
            <a:r>
              <a:rPr lang="cs-CZ" sz="2800"/>
              <a:t> a euroregionů (13); částečně na úrovni SO ORP, částečně </a:t>
            </a:r>
          </a:p>
          <a:p>
            <a:pPr marL="614752" lvl="1" indent="0" algn="just">
              <a:buNone/>
            </a:pPr>
            <a:r>
              <a:rPr lang="cs-CZ" sz="2800"/>
              <a:t>v jiných územích</a:t>
            </a:r>
          </a:p>
          <a:p>
            <a:pPr lvl="1" algn="just"/>
            <a:r>
              <a:rPr lang="cs-CZ" sz="2800"/>
              <a:t>Na úrovni místních akčních skupin (180 MAS v období 2021+)</a:t>
            </a:r>
          </a:p>
          <a:p>
            <a:pPr lvl="1" algn="just"/>
            <a:r>
              <a:rPr lang="cs-CZ" sz="2800"/>
              <a:t>Ve smyslu metropolitní spolupráce – viz výstupy Pracovní </a:t>
            </a:r>
          </a:p>
          <a:p>
            <a:pPr marL="614752" lvl="1" indent="0" algn="just">
              <a:buNone/>
            </a:pPr>
            <a:r>
              <a:rPr lang="cs-CZ" sz="2800"/>
              <a:t>skupiny pro metropolitní oblasti a aglomerace</a:t>
            </a:r>
          </a:p>
          <a:p>
            <a:pPr lvl="1" algn="just"/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6901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exteriér&#10;&#10;Popis se vygeneroval automaticky.">
            <a:extLst>
              <a:ext uri="{FF2B5EF4-FFF2-40B4-BE49-F238E27FC236}">
                <a16:creationId xmlns:a16="http://schemas.microsoft.com/office/drawing/2014/main" id="{7145D7DB-1F22-4DD4-8D4C-BC390C91A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16655" t="1640" r="65548" b="37397"/>
          <a:stretch/>
        </p:blipFill>
        <p:spPr>
          <a:xfrm>
            <a:off x="10014772" y="1305704"/>
            <a:ext cx="2175641" cy="5079328"/>
          </a:xfrm>
          <a:prstGeom prst="rect">
            <a:avLst/>
          </a:prstGeom>
        </p:spPr>
      </p:pic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F3A13265-094F-4089-8A38-AE377D5B4B06}"/>
              </a:ext>
            </a:extLst>
          </p:cNvPr>
          <p:cNvSpPr/>
          <p:nvPr/>
        </p:nvSpPr>
        <p:spPr>
          <a:xfrm rot="10800000">
            <a:off x="8242047" y="1305705"/>
            <a:ext cx="3576913" cy="507932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904" y="257742"/>
            <a:ext cx="10820481" cy="855950"/>
          </a:xfrm>
        </p:spPr>
        <p:txBody>
          <a:bodyPr>
            <a:noAutofit/>
          </a:bodyPr>
          <a:lstStyle/>
          <a:p>
            <a:r>
              <a:rPr lang="cs-CZ" sz="2800" err="1"/>
              <a:t>Meziobecní</a:t>
            </a:r>
            <a:r>
              <a:rPr lang="cs-CZ" sz="2800"/>
              <a:t> spolupráce ve Strategii regionálního rozvoje ČR 2021+ </a:t>
            </a:r>
            <a:br>
              <a:rPr lang="cs-CZ" sz="2800"/>
            </a:br>
            <a:r>
              <a:rPr lang="cs-CZ" sz="2800"/>
              <a:t>a Koncepci rozvoje venkova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420" y="1418262"/>
            <a:ext cx="11705572" cy="4633495"/>
          </a:xfrm>
        </p:spPr>
        <p:txBody>
          <a:bodyPr/>
          <a:lstStyle/>
          <a:p>
            <a:pPr algn="just"/>
            <a:r>
              <a:rPr lang="cs-CZ" sz="3200"/>
              <a:t>SRR, Typové opatření 50: Rozvíjet spolupráci při výkonu </a:t>
            </a:r>
          </a:p>
          <a:p>
            <a:pPr marL="0" indent="0" algn="just">
              <a:buNone/>
            </a:pPr>
            <a:r>
              <a:rPr lang="cs-CZ" sz="3200"/>
              <a:t>     veřejné správy v samostatné působnosti</a:t>
            </a:r>
          </a:p>
          <a:p>
            <a:pPr lvl="1"/>
            <a:r>
              <a:rPr lang="cs-CZ" sz="2400"/>
              <a:t>Správní obvody obcí s rozšířenou působností chápány s ohledem na jejich respektování přirozených územních vazeb jako základní jednotky v území</a:t>
            </a:r>
          </a:p>
          <a:p>
            <a:pPr algn="just"/>
            <a:r>
              <a:rPr lang="cs-CZ" sz="3200"/>
              <a:t>KRV, Specifický cíl: Spolupráce obcí</a:t>
            </a:r>
          </a:p>
          <a:p>
            <a:pPr lvl="1" algn="just"/>
            <a:r>
              <a:rPr lang="cs-CZ" sz="2400"/>
              <a:t>posílení spolupráce mezi obcemi v rámci SO ORP</a:t>
            </a:r>
          </a:p>
          <a:p>
            <a:pPr lvl="1" algn="just"/>
            <a:r>
              <a:rPr lang="cs-CZ" sz="2400"/>
              <a:t>rozvoj spolupráce DSO pro zvýšení efektivity veřejných služeb</a:t>
            </a:r>
          </a:p>
          <a:p>
            <a:pPr lvl="1" algn="just"/>
            <a:r>
              <a:rPr lang="cs-CZ" sz="2400"/>
              <a:t>podpora přeshraniční spolupráce v euroregionech</a:t>
            </a:r>
          </a:p>
          <a:p>
            <a:pPr lvl="1" algn="just"/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51142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906" y="386696"/>
            <a:ext cx="10773587" cy="574598"/>
          </a:xfrm>
        </p:spPr>
        <p:txBody>
          <a:bodyPr>
            <a:normAutofit/>
          </a:bodyPr>
          <a:lstStyle/>
          <a:p>
            <a:r>
              <a:rPr lang="cs-CZ" sz="2800"/>
              <a:t>Aktivity k podpoře </a:t>
            </a:r>
            <a:r>
              <a:rPr lang="cs-CZ" sz="2800" err="1"/>
              <a:t>meziobecní</a:t>
            </a:r>
            <a:r>
              <a:rPr lang="cs-CZ" sz="2800"/>
              <a:t> spolupráce ze strany MMR	 1/3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8729CF-0C4A-4671-886A-F8420A9B6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b="46032"/>
          <a:stretch/>
        </p:blipFill>
        <p:spPr>
          <a:xfrm>
            <a:off x="7902054" y="5314276"/>
            <a:ext cx="4288359" cy="98691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163" y="1460773"/>
            <a:ext cx="11466002" cy="4586600"/>
          </a:xfrm>
        </p:spPr>
        <p:txBody>
          <a:bodyPr/>
          <a:lstStyle/>
          <a:p>
            <a:pPr algn="just"/>
            <a:r>
              <a:rPr lang="cs-CZ" sz="2800"/>
              <a:t>Úkol dle Akčního plánu Strategie regionálního rozvoje ČR 21-22</a:t>
            </a:r>
          </a:p>
          <a:p>
            <a:pPr lvl="1" algn="just"/>
            <a:r>
              <a:rPr lang="cs-CZ" sz="2000"/>
              <a:t>Podporovat po metodické stránce partnerskou spolupráci mezi aktéry regionálního rozvoje (MMR ve spolupráci s MV). V souladu s koncepcí „Klientsky orientovaná veřejná správa 2030“ a s navazujícím akčním plánem spolupracovat při přípravě návrhů nových forem </a:t>
            </a:r>
            <a:r>
              <a:rPr lang="cs-CZ" sz="2000" err="1"/>
              <a:t>meziobecní</a:t>
            </a:r>
            <a:r>
              <a:rPr lang="cs-CZ" sz="2000"/>
              <a:t> spolupráce. (MV ve spolupráci s MMR). </a:t>
            </a:r>
          </a:p>
          <a:p>
            <a:pPr marL="461063" lvl="1" indent="-461063" algn="just">
              <a:buFont typeface="Arial" pitchFamily="34" charset="0"/>
              <a:buChar char="•"/>
            </a:pPr>
            <a:r>
              <a:rPr lang="cs-CZ" sz="2800"/>
              <a:t>Podpora v rámci dotačních titulů MMR</a:t>
            </a:r>
          </a:p>
          <a:p>
            <a:pPr lvl="1" algn="just"/>
            <a:r>
              <a:rPr lang="cs-CZ" sz="2000"/>
              <a:t>DSO jsou oprávněným žadatelem u DT podpora obslužnosti PRR 19+ (pojízdné prodejny)</a:t>
            </a:r>
          </a:p>
          <a:p>
            <a:pPr lvl="1" algn="just"/>
            <a:r>
              <a:rPr lang="cs-CZ" sz="2000"/>
              <a:t>DT Podpora venkovské pospolitosti a spolupráce na rozvoji obcí</a:t>
            </a:r>
          </a:p>
          <a:p>
            <a:pPr lvl="1" algn="just"/>
            <a:r>
              <a:rPr lang="cs-CZ" sz="2000"/>
              <a:t>V rámci podpory NNO jsou podporovány aktivity </a:t>
            </a:r>
            <a:r>
              <a:rPr lang="cs-CZ" sz="2000" err="1"/>
              <a:t>nadobecního</a:t>
            </a:r>
            <a:r>
              <a:rPr lang="cs-CZ" sz="2000"/>
              <a:t> charakteru</a:t>
            </a:r>
          </a:p>
        </p:txBody>
      </p:sp>
    </p:spTree>
    <p:extLst>
      <p:ext uri="{BB962C8B-B14F-4D97-AF65-F5344CB8AC3E}">
        <p14:creationId xmlns:p14="http://schemas.microsoft.com/office/powerpoint/2010/main" val="373203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906" y="386696"/>
            <a:ext cx="10773587" cy="574598"/>
          </a:xfrm>
        </p:spPr>
        <p:txBody>
          <a:bodyPr>
            <a:normAutofit/>
          </a:bodyPr>
          <a:lstStyle/>
          <a:p>
            <a:r>
              <a:rPr lang="cs-CZ" sz="2800"/>
              <a:t>Aktivity k podpoře </a:t>
            </a:r>
            <a:r>
              <a:rPr lang="cs-CZ" sz="2800" err="1"/>
              <a:t>meziobecní</a:t>
            </a:r>
            <a:r>
              <a:rPr lang="cs-CZ" sz="2800"/>
              <a:t> spolupráce ze strany MMR	 2/3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8729CF-0C4A-4671-886A-F8420A9B6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b="46032"/>
          <a:stretch/>
        </p:blipFill>
        <p:spPr>
          <a:xfrm>
            <a:off x="7902054" y="5314276"/>
            <a:ext cx="4288359" cy="98691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06" y="1323486"/>
            <a:ext cx="11466002" cy="4586600"/>
          </a:xfrm>
        </p:spPr>
        <p:txBody>
          <a:bodyPr lIns="91440" tIns="45720" rIns="91440" bIns="45720" anchor="t"/>
          <a:lstStyle/>
          <a:p>
            <a:pPr marL="461010" lvl="1" indent="-461010" algn="just">
              <a:buFont typeface="Arial" pitchFamily="34" charset="0"/>
              <a:buChar char="•"/>
            </a:pPr>
            <a:r>
              <a:rPr lang="cs-CZ" sz="2800"/>
              <a:t>Komunitně vedený místní rozvoj (CLLD)</a:t>
            </a:r>
            <a:endParaRPr lang="cs-CZ"/>
          </a:p>
          <a:p>
            <a:pPr marL="998855" lvl="1" indent="-384175"/>
            <a:r>
              <a:rPr lang="cs-CZ" sz="1600">
                <a:cs typeface="Calibri"/>
              </a:rPr>
              <a:t>Spolupráce obcí a dalších aktérů rozvoje území v rámci místního partnerství</a:t>
            </a:r>
          </a:p>
          <a:p>
            <a:pPr marL="998855" lvl="1" indent="-384175"/>
            <a:r>
              <a:rPr lang="cs-CZ" sz="1600">
                <a:cs typeface="Calibri"/>
              </a:rPr>
              <a:t>Podpora integrovaných projektů v rámci venkovských (mikro)regionů</a:t>
            </a:r>
          </a:p>
          <a:p>
            <a:pPr marL="461010" lvl="1" indent="-461010" algn="just">
              <a:buFont typeface="Arial" pitchFamily="34" charset="0"/>
              <a:buChar char="•"/>
            </a:pPr>
            <a:r>
              <a:rPr lang="cs-CZ" sz="2800"/>
              <a:t>Integrované územní investice ITI</a:t>
            </a:r>
            <a:endParaRPr lang="cs-CZ" sz="2800">
              <a:cs typeface="Calibri"/>
            </a:endParaRPr>
          </a:p>
          <a:p>
            <a:pPr marL="998855" lvl="1" indent="-384175"/>
            <a:r>
              <a:rPr lang="cs-CZ" sz="1600"/>
              <a:t>Napomáhají meziobecní spolupráci a integrovanému rozvoji území na základě funkčních městských regionů</a:t>
            </a:r>
            <a:endParaRPr lang="cs-CZ" sz="2800">
              <a:cs typeface="Calibri"/>
            </a:endParaRPr>
          </a:p>
          <a:p>
            <a:pPr marL="998855" lvl="1" indent="-384175"/>
            <a:r>
              <a:rPr lang="cs-CZ" sz="1600"/>
              <a:t>Významně přispívají ke zlepšení spolupráce jádrového města a obcí v jeho zázemí</a:t>
            </a:r>
            <a:endParaRPr lang="cs-CZ" sz="2800">
              <a:cs typeface="Calibri"/>
            </a:endParaRPr>
          </a:p>
          <a:p>
            <a:pPr marL="998855" lvl="1" indent="-384175"/>
            <a:r>
              <a:rPr lang="cs-CZ" sz="1600"/>
              <a:t>S pomocí nástroje dochází k efektivnějšímu plánování, řízení a realizaci investic v obcích funkčního městského regionu v předem definovaném čase střednědobého plánování (s horizontem přesahujícím 5 i více let), které probíhá na základě strategického dokumentu</a:t>
            </a:r>
            <a:endParaRPr lang="cs-CZ" sz="3200">
              <a:cs typeface="Calibri"/>
            </a:endParaRPr>
          </a:p>
          <a:p>
            <a:pPr marL="461010" lvl="1" indent="-461010" algn="just">
              <a:buFont typeface="Arial" pitchFamily="34" charset="0"/>
              <a:buChar char="•"/>
            </a:pPr>
            <a:r>
              <a:rPr lang="cs-CZ" sz="2800"/>
              <a:t>OP URBACT III</a:t>
            </a:r>
            <a:endParaRPr lang="cs-CZ" sz="2800">
              <a:cs typeface="Calibri"/>
            </a:endParaRPr>
          </a:p>
          <a:p>
            <a:pPr marL="998855" lvl="1" indent="-384175"/>
            <a:r>
              <a:rPr lang="cs-CZ" sz="1600"/>
              <a:t>Program Evropské územní spolupráce, do kterého se mohou zapojit města pro sdílení dobré praxe</a:t>
            </a:r>
            <a:endParaRPr lang="cs-CZ" sz="2800">
              <a:cs typeface="Calibri"/>
            </a:endParaRPr>
          </a:p>
          <a:p>
            <a:pPr marL="998855" lvl="1" indent="-384175"/>
            <a:r>
              <a:rPr lang="cs-CZ" sz="1600"/>
              <a:t>Financování inovativních projektových řešení, chytrých přístupů k rozvoji území, osvědčených inovací v dobrém vládnutí a správě území a získání mezinárodních kontaktů a zkušeností</a:t>
            </a:r>
            <a:endParaRPr lang="cs-CZ" sz="1600">
              <a:cs typeface="Calibri"/>
            </a:endParaRPr>
          </a:p>
          <a:p>
            <a:pPr marL="998855" lvl="1" indent="-384175"/>
            <a:r>
              <a:rPr lang="cs-CZ" sz="1600">
                <a:cs typeface="Calibri"/>
              </a:rPr>
              <a:t>Zapojená města získávají zkušenosti </a:t>
            </a:r>
            <a:r>
              <a:rPr lang="cs-CZ" sz="1600">
                <a:ea typeface="+mn-lt"/>
                <a:cs typeface="+mn-lt"/>
              </a:rPr>
              <a:t>v tematické síti </a:t>
            </a:r>
            <a:r>
              <a:rPr lang="cs-CZ" sz="1600">
                <a:cs typeface="Calibri"/>
              </a:rPr>
              <a:t>od několika partnerů po Evropě</a:t>
            </a:r>
          </a:p>
        </p:txBody>
      </p:sp>
    </p:spTree>
    <p:extLst>
      <p:ext uri="{BB962C8B-B14F-4D97-AF65-F5344CB8AC3E}">
        <p14:creationId xmlns:p14="http://schemas.microsoft.com/office/powerpoint/2010/main" val="256159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906" y="386696"/>
            <a:ext cx="10773587" cy="574598"/>
          </a:xfrm>
        </p:spPr>
        <p:txBody>
          <a:bodyPr>
            <a:normAutofit/>
          </a:bodyPr>
          <a:lstStyle/>
          <a:p>
            <a:r>
              <a:rPr lang="cs-CZ" sz="2800"/>
              <a:t>Aktivity k podpoře </a:t>
            </a:r>
            <a:r>
              <a:rPr lang="cs-CZ" sz="2800" err="1"/>
              <a:t>meziobecní</a:t>
            </a:r>
            <a:r>
              <a:rPr lang="cs-CZ" sz="2800"/>
              <a:t> spolupráce ze strany MMR	 3/3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8729CF-0C4A-4671-886A-F8420A9B6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b="46032"/>
          <a:stretch/>
        </p:blipFill>
        <p:spPr>
          <a:xfrm>
            <a:off x="7902054" y="5314276"/>
            <a:ext cx="4288359" cy="98691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163" y="1460773"/>
            <a:ext cx="11466002" cy="4586600"/>
          </a:xfrm>
        </p:spPr>
        <p:txBody>
          <a:bodyPr/>
          <a:lstStyle/>
          <a:p>
            <a:pPr marL="461063" lvl="1" indent="-461063" algn="just">
              <a:buFont typeface="Arial" pitchFamily="34" charset="0"/>
              <a:buChar char="•"/>
            </a:pPr>
            <a:r>
              <a:rPr lang="cs-CZ" sz="2800"/>
              <a:t>Pracovní skupina pro metropolitní oblasti a aglomerace (PS METAG)</a:t>
            </a:r>
          </a:p>
          <a:p>
            <a:pPr lvl="1" algn="just"/>
            <a:r>
              <a:rPr lang="cs-CZ" sz="2000"/>
              <a:t>Budoucnost </a:t>
            </a:r>
            <a:r>
              <a:rPr lang="cs-CZ" sz="2000" err="1"/>
              <a:t>meziobecní</a:t>
            </a:r>
            <a:r>
              <a:rPr lang="cs-CZ" sz="2000"/>
              <a:t> spolupráce na aglomerační a metropolitní úrovni a její případná institucionalizace je aktuálně řešena v součinnosti MV ČR a MMR. </a:t>
            </a:r>
          </a:p>
          <a:p>
            <a:pPr lvl="1" algn="just"/>
            <a:r>
              <a:rPr lang="cs-CZ" sz="2000"/>
              <a:t>Členy jsou nominovaní zástupci obcí, krajů, nezávislých expertů (např. pro oblast legislativy, regionálního rozvoje) a dalších institucí (SMO ČR, SMS, univerzit aj.).</a:t>
            </a:r>
          </a:p>
          <a:p>
            <a:pPr lvl="1" algn="just"/>
            <a:r>
              <a:rPr lang="cs-CZ" sz="2000"/>
              <a:t>Připravuje se dotazníkové šetření k metropolitní spolupráci, které poskytne východiska pro další činnost PS METAG.</a:t>
            </a:r>
          </a:p>
        </p:txBody>
      </p:sp>
    </p:spTree>
    <p:extLst>
      <p:ext uri="{BB962C8B-B14F-4D97-AF65-F5344CB8AC3E}">
        <p14:creationId xmlns:p14="http://schemas.microsoft.com/office/powerpoint/2010/main" val="423151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54373" y="3051258"/>
            <a:ext cx="10081666" cy="1225574"/>
          </a:xfrm>
        </p:spPr>
        <p:txBody>
          <a:bodyPr lIns="90000" tIns="45720" rIns="91440" bIns="45720" anchor="t">
            <a:normAutofit fontScale="90000"/>
          </a:bodyPr>
          <a:lstStyle/>
          <a:p>
            <a:r>
              <a:rPr lang="cs-CZ"/>
              <a:t>Děkuji za pozornost</a:t>
            </a:r>
            <a:br>
              <a:rPr lang="cs-CZ"/>
            </a:br>
            <a:r>
              <a:rPr lang="cs-CZ" sz="3200">
                <a:cs typeface="Calibri"/>
              </a:rPr>
              <a:t>Ing. David Koppitz</a:t>
            </a:r>
            <a:br>
              <a:rPr lang="cs-CZ" sz="3200">
                <a:cs typeface="Calibri"/>
              </a:rPr>
            </a:br>
            <a:endParaRPr lang="cs-CZ" sz="3200">
              <a:cs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14887" y="475645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>
                <a:solidFill>
                  <a:schemeClr val="accent2"/>
                </a:solidFill>
              </a:rPr>
              <a:t/>
            </a:r>
            <a:br>
              <a:rPr lang="cs-CZ" b="1">
                <a:solidFill>
                  <a:schemeClr val="accent2"/>
                </a:solidFill>
              </a:rPr>
            </a:br>
            <a:endParaRPr lang="cs-CZ">
              <a:solidFill>
                <a:schemeClr val="accent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F5C173-E81C-4FC5-BCB7-22896323E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8" y="4946083"/>
            <a:ext cx="3481710" cy="18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841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1100" dirty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Prezentace bílá A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MR_sir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9B56CEAE-D729-40CB-803A-1CD0CA6B854A}" vid="{F399D1D5-3202-4638-B0C1-5A0D3BEA7457}"/>
    </a:ext>
  </a:extLst>
</a:theme>
</file>

<file path=ppt/theme/theme9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60E23A6042254D9AC27A8652D978CA" ma:contentTypeVersion="13" ma:contentTypeDescription="Vytvoří nový dokument" ma:contentTypeScope="" ma:versionID="1b3ff6ff336d3f9947d56cf55bd5cbd9">
  <xsd:schema xmlns:xsd="http://www.w3.org/2001/XMLSchema" xmlns:xs="http://www.w3.org/2001/XMLSchema" xmlns:p="http://schemas.microsoft.com/office/2006/metadata/properties" xmlns:ns2="ae529b29-b2bb-4f0f-bf76-47ede62a77b9" xmlns:ns3="a867a263-4c00-4944-a435-72febfd70997" targetNamespace="http://schemas.microsoft.com/office/2006/metadata/properties" ma:root="true" ma:fieldsID="0f74924097c9db6fd3e65bd3392928f4" ns2:_="" ns3:_="">
    <xsd:import namespace="ae529b29-b2bb-4f0f-bf76-47ede62a77b9"/>
    <xsd:import namespace="a867a263-4c00-4944-a435-72febfd709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29b29-b2bb-4f0f-bf76-47ede62a7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v odsouhlasení" ma:internalName="Stav_x0020_odsouhlasen_x00ed_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7a263-4c00-4944-a435-72febfd709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e529b29-b2bb-4f0f-bf76-47ede62a77b9" xsi:nil="true"/>
    <SharedWithUsers xmlns="a867a263-4c00-4944-a435-72febfd70997">
      <UserInfo>
        <DisplayName>Růžičková Lenka</DisplayName>
        <AccountId>300</AccountId>
        <AccountType/>
      </UserInfo>
      <UserInfo>
        <DisplayName>Illínová Sandra</DisplayName>
        <AccountId>125</AccountId>
        <AccountType/>
      </UserInfo>
      <UserInfo>
        <DisplayName>Maroušek Jaroslav</DisplayName>
        <AccountId>356</AccountId>
        <AccountType/>
      </UserInfo>
      <UserInfo>
        <DisplayName>Daněk Miroslav</DisplayName>
        <AccountId>180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7704B3-0C29-4046-8C9C-678D8FD00642}">
  <ds:schemaRefs>
    <ds:schemaRef ds:uri="a867a263-4c00-4944-a435-72febfd70997"/>
    <ds:schemaRef ds:uri="ae529b29-b2bb-4f0f-bf76-47ede62a77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C5A50D-16C2-49A5-9BCE-6252C91DAF9F}">
  <ds:schemaRefs>
    <ds:schemaRef ds:uri="http://schemas.openxmlformats.org/package/2006/metadata/core-properties"/>
    <ds:schemaRef ds:uri="a867a263-4c00-4944-a435-72febfd70997"/>
    <ds:schemaRef ds:uri="http://purl.org/dc/elements/1.1/"/>
    <ds:schemaRef ds:uri="http://schemas.microsoft.com/office/2006/metadata/properties"/>
    <ds:schemaRef ds:uri="http://schemas.microsoft.com/office/2006/documentManagement/types"/>
    <ds:schemaRef ds:uri="ae529b29-b2bb-4f0f-bf76-47ede62a77b9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E78FBF-F6F8-44FD-B078-D48BAE4F86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MMR_NOK_CZ_sir</Template>
  <TotalTime>0</TotalTime>
  <Words>692</Words>
  <Application>Microsoft Office PowerPoint</Application>
  <PresentationFormat>Vlastní</PresentationFormat>
  <Paragraphs>66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16</vt:i4>
      </vt:variant>
      <vt:variant>
        <vt:lpstr>Nadpisy snímků</vt:lpstr>
      </vt:variant>
      <vt:variant>
        <vt:i4>9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Wingdings 3</vt:lpstr>
      <vt:lpstr>Šablona final</vt:lpstr>
      <vt:lpstr>SMO_ppt_sablona</vt:lpstr>
      <vt:lpstr>1_SMO_ppt_sablona</vt:lpstr>
      <vt:lpstr>prezentace</vt:lpstr>
      <vt:lpstr>Předloha V1</vt:lpstr>
      <vt:lpstr>Vlastní návrh</vt:lpstr>
      <vt:lpstr>1_Předloha V1</vt:lpstr>
      <vt:lpstr>1_Vlastní návrh</vt:lpstr>
      <vt:lpstr>3_Vlastní návrh</vt:lpstr>
      <vt:lpstr>2_SMO_ppt_sablona</vt:lpstr>
      <vt:lpstr>4_Vlastní návrh</vt:lpstr>
      <vt:lpstr>MMR_klas</vt:lpstr>
      <vt:lpstr>Prezentace bílá A</vt:lpstr>
      <vt:lpstr>2_Vlastní návrh</vt:lpstr>
      <vt:lpstr>1_MMR_klas</vt:lpstr>
      <vt:lpstr>MMR_sir</vt:lpstr>
      <vt:lpstr>Meziobecní spolupráce z pohledu MMR</vt:lpstr>
      <vt:lpstr>Mezinárodní kontext meziobecní spolupráce z pohledu MMR</vt:lpstr>
      <vt:lpstr>MMR a meziobecní spolupráce</vt:lpstr>
      <vt:lpstr>Různé formy meziobecní spolupráce z pohledu MMR</vt:lpstr>
      <vt:lpstr>Meziobecní spolupráce ve Strategii regionálního rozvoje ČR 2021+  a Koncepci rozvoje venkova</vt:lpstr>
      <vt:lpstr>Aktivity k podpoře meziobecní spolupráce ze strany MMR  1/3</vt:lpstr>
      <vt:lpstr>Aktivity k podpoře meziobecní spolupráce ze strany MMR  2/3</vt:lpstr>
      <vt:lpstr>Aktivity k podpoře meziobecní spolupráce ze strany MMR  3/3</vt:lpstr>
      <vt:lpstr>Děkuji za pozornost Ing. David Koppitz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stálá konference komora regionální</dc:title>
  <dc:creator>Pergl Ondřej</dc:creator>
  <cp:lastModifiedBy>Nosek Štěpán</cp:lastModifiedBy>
  <cp:revision>10</cp:revision>
  <cp:lastPrinted>2020-03-06T10:14:24Z</cp:lastPrinted>
  <dcterms:created xsi:type="dcterms:W3CDTF">2017-03-17T15:41:45Z</dcterms:created>
  <dcterms:modified xsi:type="dcterms:W3CDTF">2021-02-23T13:03:36Z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0x010100FC60E23A6042254D9AC27A8652D978CA</vt:lpwstr>
  </property>
</Properties>
</file>