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2" r:id="rId6"/>
    <p:sldId id="258" r:id="rId7"/>
    <p:sldId id="264" r:id="rId8"/>
    <p:sldId id="265" r:id="rId9"/>
    <p:sldId id="266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39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40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06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97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93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4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96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63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85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2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1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C3642C-B666-476C-A7F3-C119717BEABF}" type="datetimeFigureOut">
              <a:rPr lang="cs-CZ" smtClean="0"/>
              <a:t>23. 2. 2021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E7DA02-4863-4B28-8375-3F970BB9AC1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01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F99E9-C819-4357-9F47-2B98E8909B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Pojízdná prodejna DSO Horažďovicko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B7A913-D813-4860-BE10-B9400BE02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95824"/>
            <a:ext cx="10058400" cy="902795"/>
          </a:xfrm>
        </p:spPr>
        <p:txBody>
          <a:bodyPr/>
          <a:lstStyle/>
          <a:p>
            <a:r>
              <a:rPr lang="cs-CZ" b="1" dirty="0"/>
              <a:t>Příklad dobré praxe</a:t>
            </a:r>
          </a:p>
        </p:txBody>
      </p:sp>
    </p:spTree>
    <p:extLst>
      <p:ext uri="{BB962C8B-B14F-4D97-AF65-F5344CB8AC3E}">
        <p14:creationId xmlns:p14="http://schemas.microsoft.com/office/powerpoint/2010/main" val="76076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41208-A6AD-487A-892F-1FF1F6B61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85058D-03C4-43D7-B6D9-279574823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000652"/>
            <a:ext cx="10058400" cy="2868442"/>
          </a:xfrm>
        </p:spPr>
        <p:txBody>
          <a:bodyPr/>
          <a:lstStyle/>
          <a:p>
            <a:r>
              <a:rPr lang="cs-CZ" b="1" dirty="0"/>
              <a:t>DSO Horažďovicko</a:t>
            </a:r>
          </a:p>
          <a:p>
            <a:r>
              <a:rPr lang="cs-CZ" b="1" dirty="0"/>
              <a:t>Mírové náměstí 1</a:t>
            </a:r>
          </a:p>
          <a:p>
            <a:r>
              <a:rPr lang="cs-CZ" b="1" dirty="0"/>
              <a:t>341 01 Horažďovice</a:t>
            </a:r>
          </a:p>
          <a:p>
            <a:endParaRPr lang="cs-CZ" b="1" dirty="0"/>
          </a:p>
          <a:p>
            <a:r>
              <a:rPr lang="cs-CZ" b="1" dirty="0"/>
              <a:t>Tel.: 606 910913</a:t>
            </a:r>
          </a:p>
          <a:p>
            <a:r>
              <a:rPr lang="cs-CZ" b="1" dirty="0"/>
              <a:t>E-mail: horazdovicko@seznam.cz</a:t>
            </a:r>
          </a:p>
        </p:txBody>
      </p:sp>
    </p:spTree>
    <p:extLst>
      <p:ext uri="{BB962C8B-B14F-4D97-AF65-F5344CB8AC3E}">
        <p14:creationId xmlns:p14="http://schemas.microsoft.com/office/powerpoint/2010/main" val="359816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BB9730C-14BA-4087-9AF5-401956772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C8AB72-CC2C-4452-A54B-A3EB92AD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7ABA35-18CF-4C2B-B88F-11E5D553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39"/>
            <a:ext cx="10058400" cy="1442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</a:rPr>
              <a:t>Původní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stav</a:t>
            </a:r>
            <a:r>
              <a:rPr lang="en-US" sz="3200" b="1" dirty="0">
                <a:solidFill>
                  <a:srgbClr val="FFFFFF"/>
                </a:solidFill>
              </a:rPr>
              <a:t> – </a:t>
            </a:r>
            <a:r>
              <a:rPr lang="en-US" sz="3200" b="1" dirty="0" err="1">
                <a:solidFill>
                  <a:srgbClr val="FFFFFF"/>
                </a:solidFill>
              </a:rPr>
              <a:t>pojízdná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prodejna</a:t>
            </a:r>
            <a:r>
              <a:rPr lang="en-US" sz="3200" b="1" dirty="0">
                <a:solidFill>
                  <a:srgbClr val="FFFFFF"/>
                </a:solidFill>
              </a:rPr>
              <a:t> v </a:t>
            </a:r>
            <a:r>
              <a:rPr lang="en-US" sz="3200" b="1" dirty="0" err="1">
                <a:solidFill>
                  <a:srgbClr val="FFFFFF"/>
                </a:solidFill>
              </a:rPr>
              <a:t>přestavbě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autobusu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cs-CZ" sz="3200" b="1" dirty="0">
                <a:solidFill>
                  <a:srgbClr val="FFFFFF"/>
                </a:solidFill>
              </a:rPr>
              <a:t>P</a:t>
            </a:r>
            <a:r>
              <a:rPr lang="en-US" sz="3200" b="1" dirty="0" err="1">
                <a:solidFill>
                  <a:srgbClr val="FFFFFF"/>
                </a:solidFill>
              </a:rPr>
              <a:t>rodejna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poskytovala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služby</a:t>
            </a:r>
            <a:r>
              <a:rPr lang="en-US" sz="3200" b="1" dirty="0">
                <a:solidFill>
                  <a:srgbClr val="FFFFFF"/>
                </a:solidFill>
              </a:rPr>
              <a:t> 20 let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cs-CZ" sz="3200" b="1" dirty="0">
                <a:solidFill>
                  <a:srgbClr val="FFFFFF"/>
                </a:solidFill>
              </a:rPr>
              <a:t>N</a:t>
            </a:r>
            <a:r>
              <a:rPr lang="en-US" sz="3200" b="1" dirty="0" err="1">
                <a:solidFill>
                  <a:srgbClr val="FFFFFF"/>
                </a:solidFill>
              </a:rPr>
              <a:t>eudržitelná</a:t>
            </a:r>
            <a:r>
              <a:rPr lang="en-US" sz="3200" b="1" dirty="0">
                <a:solidFill>
                  <a:srgbClr val="FFFFFF"/>
                </a:solidFill>
              </a:rPr>
              <a:t> forma </a:t>
            </a:r>
            <a:r>
              <a:rPr lang="en-US" sz="3200" b="1" dirty="0" err="1">
                <a:solidFill>
                  <a:srgbClr val="FFFFFF"/>
                </a:solidFill>
              </a:rPr>
              <a:t>prodeje</a:t>
            </a:r>
            <a:r>
              <a:rPr lang="en-US" sz="3200" b="1" dirty="0">
                <a:solidFill>
                  <a:srgbClr val="FFFFFF"/>
                </a:solidFill>
              </a:rPr>
              <a:t> – </a:t>
            </a:r>
            <a:r>
              <a:rPr lang="en-US" sz="3200" b="1" dirty="0" err="1">
                <a:solidFill>
                  <a:srgbClr val="FFFFFF"/>
                </a:solidFill>
              </a:rPr>
              <a:t>nákladný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provoz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BF52123-7982-42EC-8997-7469C6ADC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7" b="38860"/>
          <a:stretch/>
        </p:blipFill>
        <p:spPr>
          <a:xfrm>
            <a:off x="627293" y="295276"/>
            <a:ext cx="10821091" cy="436244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8F3622B-3E4C-4435-A51C-9D6FD1C2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12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6A3CCC-AF3F-4FD3-8225-4654D019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b="1" dirty="0">
                <a:solidFill>
                  <a:srgbClr val="FFFFFF"/>
                </a:solidFill>
              </a:rPr>
              <a:t>2 roky řešení projektu DSO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59BE1-E50E-4596-99AE-7E7350CC2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cs-CZ" sz="1700" dirty="0"/>
              <a:t>-ukončení činnosti původního provozovatele 1/2017</a:t>
            </a:r>
          </a:p>
          <a:p>
            <a:r>
              <a:rPr lang="cs-CZ" sz="1700" dirty="0"/>
              <a:t>- náhrada původního provozovatele 2/2017 s vlastní dodávkou</a:t>
            </a:r>
          </a:p>
          <a:p>
            <a:pPr lvl="3"/>
            <a:r>
              <a:rPr lang="cs-CZ" sz="1700" dirty="0"/>
              <a:t>Omezení služeb</a:t>
            </a:r>
          </a:p>
          <a:p>
            <a:pPr lvl="3"/>
            <a:r>
              <a:rPr lang="cs-CZ" sz="1700" dirty="0"/>
              <a:t>Snížení počtu obsluhovaných obcí</a:t>
            </a:r>
          </a:p>
          <a:p>
            <a:pPr lvl="3"/>
            <a:r>
              <a:rPr lang="cs-CZ" sz="1700" dirty="0"/>
              <a:t>Pokles zájmu o poskytovanou službu ze strany občanů</a:t>
            </a:r>
          </a:p>
          <a:p>
            <a:pPr lvl="3"/>
            <a:r>
              <a:rPr lang="cs-CZ" sz="1700" dirty="0"/>
              <a:t>Snížení nákladů obcím – pokles výše spolufinancování provozu</a:t>
            </a:r>
          </a:p>
          <a:p>
            <a:r>
              <a:rPr lang="cs-CZ" sz="1700" dirty="0"/>
              <a:t>- hledání řešení zlepšení služby a </a:t>
            </a:r>
            <a:r>
              <a:rPr lang="cs-CZ" sz="1700" b="1" dirty="0"/>
              <a:t>navázání na původní tradici</a:t>
            </a:r>
          </a:p>
          <a:p>
            <a:r>
              <a:rPr lang="cs-CZ" sz="1700" b="1" dirty="0"/>
              <a:t>- minimální zájem ze strany potenciálních provozovatelů a to dokonce i místních</a:t>
            </a:r>
          </a:p>
          <a:p>
            <a:r>
              <a:rPr lang="cs-CZ" sz="1700" dirty="0"/>
              <a:t>- rozhodnutí o pořízení vlastní pojízdné prodejny</a:t>
            </a:r>
          </a:p>
          <a:p>
            <a:r>
              <a:rPr lang="cs-CZ" sz="1700" dirty="0"/>
              <a:t>- iniciace dotačního titulu v rámci integrovaných projektů POSV PK 2017</a:t>
            </a:r>
          </a:p>
          <a:p>
            <a:r>
              <a:rPr lang="cs-CZ" sz="1700" dirty="0"/>
              <a:t>- vypsání dotačního titulu + podání žádosti 2/2018</a:t>
            </a:r>
          </a:p>
          <a:p>
            <a:r>
              <a:rPr lang="cs-CZ" sz="1700" dirty="0"/>
              <a:t>- VŘ na dodavatele pojízdné prodejny</a:t>
            </a:r>
          </a:p>
          <a:p>
            <a:r>
              <a:rPr lang="cs-CZ" sz="1700" dirty="0"/>
              <a:t>- předání pojízdné prodejny 10/2018 </a:t>
            </a:r>
          </a:p>
        </p:txBody>
      </p:sp>
    </p:spTree>
    <p:extLst>
      <p:ext uri="{BB962C8B-B14F-4D97-AF65-F5344CB8AC3E}">
        <p14:creationId xmlns:p14="http://schemas.microsoft.com/office/powerpoint/2010/main" val="49440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sah 4" descr="Obsah obrázku nákladní auto, jídlo, doprava, dodávka&#10;&#10;Popis byl vytvořen automaticky">
            <a:extLst>
              <a:ext uri="{FF2B5EF4-FFF2-40B4-BE49-F238E27FC236}">
                <a16:creationId xmlns:a16="http://schemas.microsoft.com/office/drawing/2014/main" id="{A40B7C0D-51D3-4009-BF38-8B3B1AC35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1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E16C97-CDFC-4891-8AFB-A33BCBD8D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6A3CCC-AF3F-4FD3-8225-4654D019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642257"/>
            <a:ext cx="3624927" cy="5226837"/>
          </a:xfrm>
        </p:spPr>
        <p:txBody>
          <a:bodyPr anchor="t">
            <a:normAutofit/>
          </a:bodyPr>
          <a:lstStyle/>
          <a:p>
            <a:pPr algn="ctr"/>
            <a:br>
              <a:rPr lang="cs-CZ" dirty="0"/>
            </a:br>
            <a:r>
              <a:rPr lang="cs-CZ" b="1" dirty="0">
                <a:solidFill>
                  <a:srgbClr val="00B050"/>
                </a:solidFill>
              </a:rPr>
              <a:t>Současný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59BE1-E50E-4596-99AE-7E7350CC2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548" y="457200"/>
            <a:ext cx="7246082" cy="5766047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Poděkování Plzeňskému kraji</a:t>
            </a:r>
          </a:p>
          <a:p>
            <a:endParaRPr lang="cs-CZ" b="1" dirty="0"/>
          </a:p>
          <a:p>
            <a:r>
              <a:rPr lang="cs-CZ" b="1" dirty="0"/>
              <a:t>- původní provozovatel, pojízdnou prodejnu má v pronájmu</a:t>
            </a:r>
          </a:p>
          <a:p>
            <a:r>
              <a:rPr lang="cs-CZ" b="1" dirty="0"/>
              <a:t>- pořizovací cena s vybavením 1,25 mil. Kč vč. DPH</a:t>
            </a:r>
          </a:p>
          <a:p>
            <a:r>
              <a:rPr lang="cs-CZ" b="1" dirty="0"/>
              <a:t>- v současné době obsluhujeme 23 obcí – 27 zastávek</a:t>
            </a:r>
          </a:p>
          <a:p>
            <a:r>
              <a:rPr lang="cs-CZ" b="1" dirty="0"/>
              <a:t>- máme volnou kapacitu</a:t>
            </a:r>
          </a:p>
          <a:p>
            <a:r>
              <a:rPr lang="cs-CZ" b="1" dirty="0"/>
              <a:t>- v jednom dni je trasa 100 km, ve druhém 200 km</a:t>
            </a:r>
          </a:p>
          <a:p>
            <a:r>
              <a:rPr lang="cs-CZ" b="1" dirty="0"/>
              <a:t>- menší fluktuace zájemců o služby</a:t>
            </a:r>
          </a:p>
          <a:p>
            <a:r>
              <a:rPr lang="cs-CZ" b="1" dirty="0"/>
              <a:t>- obce se podílí paušální částkou na existenci služby a čtvrtletním paušálem na jejím provozování (cca 2000,- Kč + DPH)</a:t>
            </a:r>
          </a:p>
          <a:p>
            <a:r>
              <a:rPr lang="cs-CZ" b="1" dirty="0"/>
              <a:t>- vlastní objednávkový internetový systém: www.kupujunas.cz</a:t>
            </a:r>
          </a:p>
          <a:p>
            <a:r>
              <a:rPr lang="cs-CZ" b="1" dirty="0"/>
              <a:t>- hledáme doplňkové služby pro udržitelnost projektu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15E0C8-766B-480D-8F04-03CD1A79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15" y="3164063"/>
            <a:ext cx="3480029" cy="16859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69826A-DEB6-46C3-BC87-8C15BA79F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4AB835-3BB7-4792-96BB-F735CE7FA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F4656E-AFBE-422E-AEF9-EB4EADFC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5" y="5029200"/>
            <a:ext cx="3762532" cy="8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3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B96FEE-F111-4132-9C5B-EFF47861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120639"/>
            <a:ext cx="11513489" cy="1581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</a:rPr>
              <a:t>Budoucnost</a:t>
            </a:r>
            <a:br>
              <a:rPr lang="cs-CZ" sz="3600" b="1" dirty="0">
                <a:solidFill>
                  <a:srgbClr val="FFFFFF"/>
                </a:solidFill>
              </a:rPr>
            </a:br>
            <a:br>
              <a:rPr lang="cs-CZ" sz="1800" b="1" dirty="0">
                <a:solidFill>
                  <a:srgbClr val="FFFFFF"/>
                </a:solidFill>
              </a:rPr>
            </a:br>
            <a:r>
              <a:rPr lang="cs-CZ" sz="2700" b="1" dirty="0">
                <a:solidFill>
                  <a:srgbClr val="FFFFFF"/>
                </a:solidFill>
              </a:rPr>
              <a:t>- vlastní distribuční boxy v malých obcích pro operativní zásobování nejenom vlastí pojízdnou prodejnou, ale i dalšími dodavateli, zejména regionálními</a:t>
            </a:r>
            <a:br>
              <a:rPr lang="cs-CZ" sz="2700" b="1" dirty="0">
                <a:solidFill>
                  <a:srgbClr val="FFFFFF"/>
                </a:solidFill>
              </a:rPr>
            </a:br>
            <a:r>
              <a:rPr lang="cs-CZ" sz="2700" b="1" dirty="0">
                <a:solidFill>
                  <a:srgbClr val="FFFFFF"/>
                </a:solidFill>
              </a:rPr>
              <a:t>- zavádění</a:t>
            </a:r>
            <a:r>
              <a:rPr lang="en-US" sz="2700" b="1" dirty="0">
                <a:solidFill>
                  <a:srgbClr val="FFFFFF"/>
                </a:solidFill>
              </a:rPr>
              <a:t> IOT  </a:t>
            </a:r>
            <a:r>
              <a:rPr lang="en-US" sz="2700" dirty="0">
                <a:solidFill>
                  <a:srgbClr val="FFFFFF"/>
                </a:solidFill>
              </a:rPr>
              <a:t>(internet věcí)</a:t>
            </a:r>
            <a:r>
              <a:rPr lang="cs-CZ" sz="2700" dirty="0">
                <a:solidFill>
                  <a:srgbClr val="FFFFFF"/>
                </a:solidFill>
              </a:rPr>
              <a:t>, …..</a:t>
            </a:r>
            <a:endParaRPr lang="en-US" sz="3100" dirty="0">
              <a:solidFill>
                <a:srgbClr val="FFFFFF"/>
              </a:solidFill>
            </a:endParaRPr>
          </a:p>
        </p:txBody>
      </p:sp>
      <p:pic>
        <p:nvPicPr>
          <p:cNvPr id="38" name="Zástupný obsah 3">
            <a:extLst>
              <a:ext uri="{FF2B5EF4-FFF2-40B4-BE49-F238E27FC236}">
                <a16:creationId xmlns:a16="http://schemas.microsoft.com/office/drawing/2014/main" id="{4FE9B132-44C0-42BA-8DF0-19DAEA527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5" r="9525" b="873"/>
          <a:stretch/>
        </p:blipFill>
        <p:spPr>
          <a:xfrm>
            <a:off x="6689676" y="645830"/>
            <a:ext cx="5128613" cy="361451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DABAD4-C2B6-4F16-A741-0BB345229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9725"/>
            <a:ext cx="6232106" cy="41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F99E9-C819-4357-9F47-2B98E8909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7400" b="1" dirty="0">
                <a:latin typeface="Verdana Pro SemiBold" panose="020B0704030504040204" pitchFamily="34" charset="0"/>
              </a:rPr>
              <a:t>Třídím pro Horažďovicko</a:t>
            </a:r>
            <a:endParaRPr lang="en-US" sz="7400" dirty="0">
              <a:latin typeface="Verdana Pro SemiBold" panose="020B07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F45EB0-CD23-4EA5-B0BD-5085BE58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9" r="-1" b="835"/>
          <a:stretch/>
        </p:blipFill>
        <p:spPr>
          <a:xfrm>
            <a:off x="641463" y="1555463"/>
            <a:ext cx="2449486" cy="808394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2242E70B-7A2C-4A09-BBA0-31C506C641B9}"/>
              </a:ext>
            </a:extLst>
          </p:cNvPr>
          <p:cNvSpPr txBox="1">
            <a:spLocks/>
          </p:cNvSpPr>
          <p:nvPr/>
        </p:nvSpPr>
        <p:spPr>
          <a:xfrm>
            <a:off x="641463" y="248904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66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DOBROVOLNÝ SVAZEK OBCÍ HORAŽĎOVICKO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E10381-AF4D-4001-A422-2DE03442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3" y="2853245"/>
            <a:ext cx="2573566" cy="25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7ABA35-18CF-4C2B-B88F-11E5D553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318052"/>
            <a:ext cx="3947305" cy="640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</a:rPr>
              <a:t>VÝUKOVÝ PROGRAM PRO ŽÁKY 3. - 5. ROČNÍKU ZŠ</a:t>
            </a:r>
            <a:br>
              <a:rPr lang="cs-CZ" sz="3600" b="1">
                <a:solidFill>
                  <a:srgbClr val="FFFFFF"/>
                </a:solidFill>
              </a:rPr>
            </a:br>
            <a:br>
              <a:rPr lang="cs-CZ" sz="3600" b="1">
                <a:solidFill>
                  <a:srgbClr val="FFFFFF"/>
                </a:solidFill>
              </a:rPr>
            </a:br>
            <a:br>
              <a:rPr lang="cs-CZ" sz="3600" b="1">
                <a:solidFill>
                  <a:srgbClr val="FFFFFF"/>
                </a:solidFill>
              </a:rPr>
            </a:br>
            <a:r>
              <a:rPr lang="cs-CZ" sz="2800" b="1">
                <a:solidFill>
                  <a:srgbClr val="FFFFFF"/>
                </a:solidFill>
              </a:rPr>
              <a:t>délka: 2 vyučovací hodiny </a:t>
            </a:r>
            <a:br>
              <a:rPr lang="cs-CZ" sz="2800" b="1">
                <a:solidFill>
                  <a:srgbClr val="FFFFFF"/>
                </a:solidFill>
              </a:rPr>
            </a:br>
            <a:r>
              <a:rPr lang="cs-CZ" sz="2800" b="1">
                <a:solidFill>
                  <a:srgbClr val="FFFFFF"/>
                </a:solidFill>
              </a:rPr>
              <a:t>(2 x 45 min s přestávkou)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0151F5-7637-407E-8466-8FBD00FD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99424"/>
            <a:ext cx="6413663" cy="5934665"/>
          </a:xfrm>
        </p:spPr>
        <p:txBody>
          <a:bodyPr anchor="ctr">
            <a:normAutofit/>
          </a:bodyPr>
          <a:lstStyle/>
          <a:p>
            <a:r>
              <a:rPr lang="cs-CZ" b="1" i="0" u="none" strike="noStrike" baseline="0" dirty="0">
                <a:latin typeface="Ladislav-Bold"/>
              </a:rPr>
              <a:t>Anotace programu:</a:t>
            </a:r>
          </a:p>
          <a:p>
            <a:endParaRPr lang="cs-CZ" b="1" i="0" u="none" strike="noStrike" baseline="0" dirty="0">
              <a:latin typeface="Ladislav-Bold"/>
            </a:endParaRPr>
          </a:p>
          <a:p>
            <a:r>
              <a:rPr lang="cs-CZ" sz="1900" b="0" i="0" u="none" strike="noStrike" baseline="0" dirty="0">
                <a:latin typeface="RePublic"/>
              </a:rPr>
              <a:t>Výukový program vede žáky k poznání, že </a:t>
            </a:r>
            <a:r>
              <a:rPr lang="cs-CZ" sz="1900" b="1" i="0" u="none" strike="noStrike" baseline="0" dirty="0">
                <a:latin typeface="RePublic-Bold"/>
              </a:rPr>
              <a:t>třídit odpad má smysl </a:t>
            </a:r>
            <a:r>
              <a:rPr lang="cs-CZ" sz="1900" b="0" i="0" u="none" strike="noStrike" baseline="0" dirty="0">
                <a:latin typeface="RePublic"/>
              </a:rPr>
              <a:t>- nejen že tím </a:t>
            </a:r>
            <a:r>
              <a:rPr lang="cs-CZ" sz="1900" b="1" i="0" u="none" strike="noStrike" baseline="0" dirty="0">
                <a:latin typeface="RePublic-Bold"/>
              </a:rPr>
              <a:t>šetříme </a:t>
            </a:r>
            <a:r>
              <a:rPr lang="pl-PL" sz="1900" b="1" i="0" u="none" strike="noStrike" baseline="0" dirty="0">
                <a:latin typeface="RePublic-Bold"/>
              </a:rPr>
              <a:t>za svoz </a:t>
            </a:r>
            <a:r>
              <a:rPr lang="pl-PL" sz="1900" b="0" i="0" u="none" strike="noStrike" baseline="0" dirty="0">
                <a:latin typeface="RePublic"/>
              </a:rPr>
              <a:t>komunálního odpadu, kterého je méně, ale také </a:t>
            </a:r>
            <a:r>
              <a:rPr lang="cs-CZ" sz="1900" b="0" i="0" u="none" strike="noStrike" baseline="0" dirty="0">
                <a:latin typeface="RePublic"/>
              </a:rPr>
              <a:t>pomůžeme ke </a:t>
            </a:r>
            <a:r>
              <a:rPr lang="cs-CZ" sz="1900" b="1" i="0" u="none" strike="noStrike" baseline="0" dirty="0">
                <a:latin typeface="RePublic-Bold"/>
              </a:rPr>
              <a:t>zlepšení životního prostředí </a:t>
            </a:r>
            <a:r>
              <a:rPr lang="cs-CZ" sz="1900" b="0" i="0" u="none" strike="noStrike" baseline="0" dirty="0">
                <a:latin typeface="RePublic"/>
              </a:rPr>
              <a:t>v našem okolí.</a:t>
            </a:r>
          </a:p>
          <a:p>
            <a:r>
              <a:rPr lang="cs-CZ" sz="1900" b="0" i="0" u="none" strike="noStrike" baseline="0" dirty="0">
                <a:latin typeface="RePublic"/>
              </a:rPr>
              <a:t>V průběhu programu si </a:t>
            </a:r>
            <a:r>
              <a:rPr lang="cs-CZ" sz="1900" b="1" i="0" u="none" strike="noStrike" baseline="0" dirty="0">
                <a:latin typeface="RePublic-Bold"/>
              </a:rPr>
              <a:t>žáci</a:t>
            </a:r>
            <a:r>
              <a:rPr lang="cs-CZ" sz="1900" b="0" i="0" u="none" strike="noStrike" baseline="0" dirty="0">
                <a:latin typeface="RePublic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0" i="0" u="none" strike="noStrike" baseline="0" dirty="0">
                <a:latin typeface="Wingdings-Regular"/>
              </a:rPr>
              <a:t> </a:t>
            </a:r>
            <a:r>
              <a:rPr lang="cs-CZ" sz="1900" b="1" i="0" u="none" strike="noStrike" baseline="0" dirty="0">
                <a:latin typeface="RePublic-Bold"/>
              </a:rPr>
              <a:t>uvědomí, jaký odpad produkují </a:t>
            </a:r>
            <a:r>
              <a:rPr lang="cs-CZ" sz="1900" b="0" i="0" u="none" strike="noStrike" baseline="0" dirty="0">
                <a:latin typeface="RePublic"/>
              </a:rPr>
              <a:t>oni </a:t>
            </a:r>
            <a:r>
              <a:rPr lang="pl-PL" sz="1900" b="0" i="0" u="none" strike="noStrike" baseline="0" dirty="0">
                <a:latin typeface="RePublic"/>
              </a:rPr>
              <a:t>sami, v rodině a ve škole;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0" i="0" u="none" strike="noStrike" baseline="0" dirty="0">
                <a:latin typeface="Wingdings-Regular"/>
              </a:rPr>
              <a:t> </a:t>
            </a:r>
            <a:r>
              <a:rPr lang="cs-CZ" sz="1900" b="0" i="0" u="none" strike="noStrike" baseline="0" dirty="0">
                <a:latin typeface="RePublic"/>
              </a:rPr>
              <a:t>zjistí, </a:t>
            </a:r>
            <a:r>
              <a:rPr lang="cs-CZ" sz="1900" b="1" i="0" u="none" strike="noStrike" baseline="0" dirty="0">
                <a:latin typeface="RePublic-Bold"/>
              </a:rPr>
              <a:t>jak mohou sami snížit množství </a:t>
            </a:r>
            <a:r>
              <a:rPr lang="cs-CZ" sz="1900" b="0" i="0" u="none" strike="noStrike" baseline="0" dirty="0">
                <a:latin typeface="RePublic"/>
              </a:rPr>
              <a:t>vytvořeného </a:t>
            </a:r>
            <a:r>
              <a:rPr lang="cs-CZ" sz="1900" b="1" i="0" u="none" strike="noStrike" baseline="0" dirty="0">
                <a:latin typeface="RePublic-Bold"/>
              </a:rPr>
              <a:t>odpadu</a:t>
            </a:r>
            <a:r>
              <a:rPr lang="cs-CZ" sz="1900" b="0" i="0" u="none" strike="noStrike" baseline="0" dirty="0">
                <a:latin typeface="RePublic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0" i="0" u="none" strike="noStrike" baseline="0" dirty="0">
                <a:latin typeface="Wingdings-Regular"/>
              </a:rPr>
              <a:t> </a:t>
            </a:r>
            <a:r>
              <a:rPr lang="cs-CZ" sz="1900" b="0" i="0" u="none" strike="noStrike" baseline="0" dirty="0">
                <a:latin typeface="RePublic"/>
              </a:rPr>
              <a:t>aktivně </a:t>
            </a:r>
            <a:r>
              <a:rPr lang="cs-CZ" sz="1900" b="1" i="0" u="none" strike="noStrike" baseline="0" dirty="0">
                <a:latin typeface="RePublic-Bold"/>
              </a:rPr>
              <a:t>zopakují třídění běžného  odpadu </a:t>
            </a:r>
            <a:r>
              <a:rPr lang="cs-CZ" sz="1900" b="0" i="0" u="none" strike="noStrike" baseline="0" dirty="0">
                <a:latin typeface="RePublic"/>
              </a:rPr>
              <a:t>z domácnosti;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0" i="0" u="none" strike="noStrike" baseline="0" dirty="0">
                <a:latin typeface="Wingdings-Regular"/>
              </a:rPr>
              <a:t> </a:t>
            </a:r>
            <a:r>
              <a:rPr lang="pl-PL" sz="1900" b="0" i="0" u="none" strike="noStrike" baseline="0" dirty="0">
                <a:latin typeface="RePublic"/>
              </a:rPr>
              <a:t>ujasní, </a:t>
            </a:r>
            <a:r>
              <a:rPr lang="pl-PL" sz="1900" b="1" i="0" u="none" strike="noStrike" baseline="0" dirty="0">
                <a:latin typeface="RePublic-Bold"/>
              </a:rPr>
              <a:t>co se </a:t>
            </a:r>
            <a:r>
              <a:rPr lang="pl-PL" sz="1900" b="0" i="0" u="none" strike="noStrike" baseline="0" dirty="0">
                <a:latin typeface="RePublic"/>
              </a:rPr>
              <a:t>dál </a:t>
            </a:r>
            <a:r>
              <a:rPr lang="pl-PL" sz="1900" b="1" i="0" u="none" strike="noStrike" baseline="0" dirty="0">
                <a:latin typeface="RePublic-Bold"/>
              </a:rPr>
              <a:t>děje s odpadem po </a:t>
            </a:r>
            <a:r>
              <a:rPr lang="cs-CZ" sz="1900" b="1" i="0" u="none" strike="noStrike" baseline="0" dirty="0">
                <a:latin typeface="RePublic-Bold"/>
              </a:rPr>
              <a:t>vytřídění</a:t>
            </a:r>
            <a:r>
              <a:rPr lang="cs-CZ" sz="1900" b="0" i="0" u="none" strike="noStrike" baseline="0" dirty="0">
                <a:latin typeface="RePublic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0" i="0" u="none" strike="noStrike" baseline="0" dirty="0">
                <a:latin typeface="Wingdings-Regular"/>
              </a:rPr>
              <a:t> </a:t>
            </a:r>
            <a:r>
              <a:rPr lang="cs-CZ" sz="1900" b="0" i="0" u="none" strike="noStrike" baseline="0" dirty="0">
                <a:latin typeface="RePublic"/>
              </a:rPr>
              <a:t>prohlédnou si na vlastní oči zpracované </a:t>
            </a:r>
            <a:r>
              <a:rPr lang="cs-CZ" sz="1900" b="1" i="0" u="none" strike="noStrike" baseline="0" dirty="0">
                <a:latin typeface="RePublic-Bold"/>
              </a:rPr>
              <a:t>recykláty</a:t>
            </a:r>
            <a:r>
              <a:rPr lang="cs-CZ" sz="1900" b="0" i="0" u="none" strike="noStrike" baseline="0" dirty="0">
                <a:latin typeface="RePublic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0" i="0" u="none" strike="noStrike" baseline="0" dirty="0">
                <a:latin typeface="Wingdings-Regular"/>
              </a:rPr>
              <a:t> </a:t>
            </a:r>
            <a:r>
              <a:rPr lang="cs-CZ" sz="1900" b="0" i="0" u="none" strike="noStrike" baseline="0" dirty="0">
                <a:latin typeface="RePublic"/>
              </a:rPr>
              <a:t>a při </a:t>
            </a:r>
            <a:r>
              <a:rPr lang="cs-CZ" sz="1900" b="1" i="0" u="none" strike="noStrike" baseline="0" dirty="0">
                <a:latin typeface="RePublic-Bold"/>
              </a:rPr>
              <a:t>výtvarné aktivitě </a:t>
            </a:r>
            <a:r>
              <a:rPr lang="cs-CZ" sz="1900" b="0" i="0" u="none" strike="noStrike" baseline="0" dirty="0">
                <a:latin typeface="RePublic"/>
              </a:rPr>
              <a:t>použijí originální  způsob recyklace – z      materiálů, které by vyhodili, vytvoří nové zajímavé výrobky.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0717D0-34DF-4FE7-8850-E1FAE7062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50" y="6133513"/>
            <a:ext cx="1898865" cy="6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osoba, interiér, stůl, zeď&#10;&#10;Popis byl vytvořen automaticky">
            <a:extLst>
              <a:ext uri="{FF2B5EF4-FFF2-40B4-BE49-F238E27FC236}">
                <a16:creationId xmlns:a16="http://schemas.microsoft.com/office/drawing/2014/main" id="{617C5408-99D0-4D1D-956A-189410B5E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10000"/>
                    </a14:imgEffect>
                  </a14:imgLayer>
                </a14:imgProps>
              </a:ext>
            </a:extLst>
          </a:blip>
          <a:srcRect t="11210" r="2" b="2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5" name="Obrázek 4" descr="Obsah obrázku text, interiér, patro, rodina&#10;&#10;Popis byl vytvořen automaticky">
            <a:extLst>
              <a:ext uri="{FF2B5EF4-FFF2-40B4-BE49-F238E27FC236}">
                <a16:creationId xmlns:a16="http://schemas.microsoft.com/office/drawing/2014/main" id="{22420E89-98FF-4DE7-8F00-16535D0E8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31" r="-1" b="15310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6" name="Obrázek 5" descr="Obsah obrázku osoba, interiér, vsedě, malé&#10;&#10;Popis byl vytvořen automaticky">
            <a:extLst>
              <a:ext uri="{FF2B5EF4-FFF2-40B4-BE49-F238E27FC236}">
                <a16:creationId xmlns:a16="http://schemas.microsoft.com/office/drawing/2014/main" id="{1DF649AD-E46D-4DA5-A829-C70DFD12A1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36" r="1" b="7038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Obrázek 8" descr="Obsah obrázku text, interiér, stůl, jídelní stůl&#10;&#10;Popis byl vytvořen automaticky">
            <a:extLst>
              <a:ext uri="{FF2B5EF4-FFF2-40B4-BE49-F238E27FC236}">
                <a16:creationId xmlns:a16="http://schemas.microsoft.com/office/drawing/2014/main" id="{81910E94-6B5E-401E-A365-60D2D8C2AD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02" r="1" b="32596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575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448</Words>
  <Application>Microsoft Office PowerPoint</Application>
  <PresentationFormat>Širokoúhlá obrazovka</PresentationFormat>
  <Paragraphs>50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Ladislav-Bold</vt:lpstr>
      <vt:lpstr>RePublic</vt:lpstr>
      <vt:lpstr>RePublic-Bold</vt:lpstr>
      <vt:lpstr>Verdana Pro SemiBold</vt:lpstr>
      <vt:lpstr>Wingdings-Regular</vt:lpstr>
      <vt:lpstr>Retrospektiva</vt:lpstr>
      <vt:lpstr>Pojízdná prodejna DSO Horažďovicko</vt:lpstr>
      <vt:lpstr>Původní stav – pojízdná prodejna v přestavbě autobusu Prodejna poskytovala služby 20 let Neudržitelná forma prodeje – nákladný provoz</vt:lpstr>
      <vt:lpstr>2 roky řešení projektu DSO</vt:lpstr>
      <vt:lpstr>Prezentace aplikace PowerPoint</vt:lpstr>
      <vt:lpstr> Současný stav</vt:lpstr>
      <vt:lpstr>Budoucnost  - vlastní distribuční boxy v malých obcích pro operativní zásobování nejenom vlastí pojízdnou prodejnou, ale i dalšími dodavateli, zejména regionálními - zavádění IOT  (internet věcí), …..</vt:lpstr>
      <vt:lpstr>Třídím pro Horažďovicko</vt:lpstr>
      <vt:lpstr>VÝUKOVÝ PROGRAM PRO ŽÁKY 3. - 5. ROČNÍKU ZŠ   délka: 2 vyučovací hodiny  (2 x 45 min s přestávkou)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Pojízdná prodejna DSO Horažďovicko</dc:title>
  <dc:creator>Ing. Václav Vachuška</dc:creator>
  <cp:lastModifiedBy>Lízner Antonín</cp:lastModifiedBy>
  <cp:revision>15</cp:revision>
  <dcterms:created xsi:type="dcterms:W3CDTF">2019-06-05T12:38:30Z</dcterms:created>
  <dcterms:modified xsi:type="dcterms:W3CDTF">2021-02-23T08:39:01Z</dcterms:modified>
</cp:coreProperties>
</file>