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handoutMasterIdLst>
    <p:handoutMasterId r:id="rId9"/>
  </p:handoutMasterIdLst>
  <p:sldIdLst>
    <p:sldId id="256" r:id="rId2"/>
    <p:sldId id="260" r:id="rId3"/>
    <p:sldId id="290" r:id="rId4"/>
    <p:sldId id="328" r:id="rId5"/>
    <p:sldId id="330" r:id="rId6"/>
    <p:sldId id="331" r:id="rId7"/>
    <p:sldId id="302" r:id="rId8"/>
  </p:sldIdLst>
  <p:sldSz cx="9144000" cy="6858000" type="screen4x3"/>
  <p:notesSz cx="6669088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101"/>
    <a:srgbClr val="297A97"/>
    <a:srgbClr val="F0E4E4"/>
    <a:srgbClr val="F1E7E7"/>
    <a:srgbClr val="FFF8F8"/>
    <a:srgbClr val="E7F1F1"/>
    <a:srgbClr val="A997BB"/>
    <a:srgbClr val="DDCD57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3" autoAdjust="0"/>
    <p:restoredTop sz="94660"/>
  </p:normalViewPr>
  <p:slideViewPr>
    <p:cSldViewPr>
      <p:cViewPr varScale="1">
        <p:scale>
          <a:sx n="114" d="100"/>
          <a:sy n="114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E58EE649-9801-4D01-AA85-C370629A3610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462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946" y="9285462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0D7FA4B8-F6A0-46D7-8099-6505C81C35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0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9D5E0AC-1C99-4275-AEBC-AB045D2F8CFB}" type="datetimeFigureOut">
              <a:rPr lang="cs-CZ" smtClean="0"/>
              <a:pPr/>
              <a:t>19.2.2021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C7C1D30-36CC-4939-98FD-A7E564535C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so-chomutovsko.cz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34272" y="336014"/>
            <a:ext cx="7488832" cy="50405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468000"/>
            <a:r>
              <a:rPr lang="cs-CZ" sz="1400" dirty="0"/>
              <a:t>SVAZEK OBCÍ </a:t>
            </a:r>
            <a:br>
              <a:rPr lang="cs-CZ" sz="1400" dirty="0"/>
            </a:br>
            <a:r>
              <a:rPr lang="cs-CZ" sz="1400" dirty="0"/>
              <a:t>CHOMUTOVSKO</a:t>
            </a:r>
            <a:endParaRPr lang="cs-CZ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487840" cy="4464496"/>
          </a:xfrm>
          <a:solidFill>
            <a:schemeClr val="bg1">
              <a:lumMod val="95000"/>
            </a:schemeClr>
          </a:solidFill>
        </p:spPr>
        <p:txBody>
          <a:bodyPr anchor="b">
            <a:normAutofit lnSpcReduction="10000"/>
          </a:bodyPr>
          <a:lstStyle/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DOBROVOLNý SVAZeK OBCÍ CHOMUTOVSKo</a:t>
            </a: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r">
              <a:buNone/>
            </a:pPr>
            <a:endParaRPr lang="cs-CZ" dirty="0"/>
          </a:p>
          <a:p>
            <a:pPr marL="36576" indent="0" algn="r">
              <a:buNone/>
            </a:pPr>
            <a:endParaRPr lang="cs-CZ" dirty="0"/>
          </a:p>
          <a:p>
            <a:pPr marL="36576" indent="0" algn="r">
              <a:buNone/>
            </a:pPr>
            <a:endParaRPr lang="cs-CZ" dirty="0"/>
          </a:p>
          <a:p>
            <a:pPr marL="36576" indent="0" algn="r">
              <a:buNone/>
            </a:pPr>
            <a:endParaRPr lang="cs-CZ" dirty="0"/>
          </a:p>
          <a:p>
            <a:pPr marL="36576" indent="0" algn="r">
              <a:buNone/>
            </a:pPr>
            <a:r>
              <a:rPr lang="cs-CZ" dirty="0">
                <a:latin typeface="Century Gothic" panose="020B0502020202020204" pitchFamily="34" charset="0"/>
              </a:rPr>
              <a:t>	</a:t>
            </a:r>
          </a:p>
          <a:p>
            <a:pPr marL="36576" indent="0" algn="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indent="0" algn="r">
              <a:lnSpc>
                <a:spcPct val="200000"/>
              </a:lnSpc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04048" y="5823142"/>
            <a:ext cx="34835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b="1" dirty="0"/>
              <a:t>Posilování administrativní kapacity obcí na bázi meziobecní spolupráce, </a:t>
            </a:r>
            <a:br>
              <a:rPr lang="cs-CZ" sz="1100" b="1" dirty="0"/>
            </a:br>
            <a:r>
              <a:rPr lang="cs-CZ" sz="1100" b="1" dirty="0"/>
              <a:t>reg. č.: CZ.03.4.74/0.0/0.0/15_019/0003017</a:t>
            </a:r>
            <a:endParaRPr lang="cs-CZ" sz="1100" dirty="0"/>
          </a:p>
        </p:txBody>
      </p:sp>
      <p:pic>
        <p:nvPicPr>
          <p:cNvPr id="6" name="obrázek 11" descr="\\S2\UserShares\csokova.mos\Dokumenty\My Pictures\logolink_barevn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8" y="5983886"/>
            <a:ext cx="3629983" cy="439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6"/>
          <p:cNvCxnSpPr>
            <a:cxnSpLocks/>
          </p:cNvCxnSpPr>
          <p:nvPr/>
        </p:nvCxnSpPr>
        <p:spPr>
          <a:xfrm>
            <a:off x="775758" y="5672323"/>
            <a:ext cx="746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hlavic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63F500-6AFC-4354-A096-6D6551C2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6" y="2920077"/>
            <a:ext cx="4505012" cy="259092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28754EA-21D9-404C-8B70-8FDEFC006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0" y="2199034"/>
            <a:ext cx="2664296" cy="1885858"/>
          </a:xfrm>
          <a:prstGeom prst="rect">
            <a:avLst/>
          </a:prstGeom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5FE56DB-9BF6-4E55-83C9-0D661A5CDE0F}"/>
              </a:ext>
            </a:extLst>
          </p:cNvPr>
          <p:cNvCxnSpPr/>
          <p:nvPr/>
        </p:nvCxnSpPr>
        <p:spPr>
          <a:xfrm flipH="1" flipV="1">
            <a:off x="2853834" y="2924944"/>
            <a:ext cx="1655688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48872" cy="4608512"/>
          </a:xfrm>
          <a:solidFill>
            <a:schemeClr val="bg1">
              <a:lumMod val="95000"/>
            </a:schemeClr>
          </a:solidFill>
        </p:spPr>
        <p:txBody>
          <a:bodyPr lIns="90000" anchor="b">
            <a:normAutofit/>
          </a:bodyPr>
          <a:lstStyle/>
          <a:p>
            <a:pPr marL="64008">
              <a:spcBef>
                <a:spcPts val="600"/>
              </a:spcBef>
              <a:spcAft>
                <a:spcPts val="1800"/>
              </a:spcAft>
            </a:pPr>
            <a:r>
              <a:rPr lang="cs-CZ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DSO Chomutovsko</a:t>
            </a:r>
            <a:endParaRPr lang="cs-CZ" sz="3000" b="1" cap="none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SzPct val="90000"/>
            </a:pPr>
            <a:r>
              <a:rPr lang="cs-CZ" sz="1400" cap="none" dirty="0">
                <a:latin typeface="Century Gothic" panose="020B0502020202020204" pitchFamily="34" charset="0"/>
              </a:rPr>
              <a:t>► </a:t>
            </a:r>
            <a:r>
              <a:rPr lang="cs-CZ" sz="1400" b="1" cap="none" dirty="0">
                <a:latin typeface="Century Gothic" panose="020B0502020202020204" pitchFamily="34" charset="0"/>
              </a:rPr>
              <a:t>Území DSO 	</a:t>
            </a:r>
            <a:r>
              <a:rPr lang="cs-CZ" sz="1400" cap="none" dirty="0">
                <a:latin typeface="Century Gothic" panose="020B0502020202020204" pitchFamily="34" charset="0"/>
              </a:rPr>
              <a:t> totožné s územím SO ORP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90000"/>
            </a:pPr>
            <a:r>
              <a:rPr lang="cs-CZ" sz="1400" cap="none" dirty="0">
                <a:latin typeface="Century Gothic" panose="020B0502020202020204" pitchFamily="34" charset="0"/>
              </a:rPr>
              <a:t>► </a:t>
            </a:r>
            <a:r>
              <a:rPr lang="cs-CZ" sz="1400" b="1" cap="none" dirty="0">
                <a:latin typeface="Century Gothic" panose="020B0502020202020204" pitchFamily="34" charset="0"/>
              </a:rPr>
              <a:t>Vznik DSO	</a:t>
            </a:r>
            <a:r>
              <a:rPr lang="cs-CZ" sz="1400" cap="none" dirty="0">
                <a:latin typeface="Century Gothic" panose="020B0502020202020204" pitchFamily="34" charset="0"/>
              </a:rPr>
              <a:t> duben 2016</a:t>
            </a:r>
          </a:p>
          <a:p>
            <a:pPr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cs-CZ" sz="1400" cap="none" dirty="0">
                <a:latin typeface="Century Gothic" panose="020B0502020202020204" pitchFamily="34" charset="0"/>
              </a:rPr>
              <a:t>► </a:t>
            </a:r>
            <a:r>
              <a:rPr lang="cs-CZ" sz="1400" b="1" cap="none" dirty="0">
                <a:latin typeface="Century Gothic" panose="020B0502020202020204" pitchFamily="34" charset="0"/>
              </a:rPr>
              <a:t>25 členských obcí </a:t>
            </a:r>
            <a:r>
              <a:rPr lang="cs-CZ" sz="1400" cap="none" dirty="0">
                <a:latin typeface="Century Gothic" panose="020B0502020202020204" pitchFamily="34" charset="0"/>
              </a:rPr>
              <a:t>vč. měst Chomutov, Jirkov</a:t>
            </a:r>
          </a:p>
          <a:p>
            <a:pPr>
              <a:lnSpc>
                <a:spcPct val="170000"/>
              </a:lnSpc>
              <a:buClr>
                <a:schemeClr val="tx1"/>
              </a:buClr>
              <a:buSzPct val="90000"/>
            </a:pPr>
            <a:r>
              <a:rPr lang="cs-CZ" sz="1400" cap="none" dirty="0">
                <a:latin typeface="Century Gothic" panose="020B0502020202020204" pitchFamily="34" charset="0"/>
              </a:rPr>
              <a:t>► </a:t>
            </a:r>
            <a:r>
              <a:rPr lang="cs-CZ" sz="1400" b="1" cap="none" dirty="0">
                <a:latin typeface="Century Gothic" panose="020B0502020202020204" pitchFamily="34" charset="0"/>
              </a:rPr>
              <a:t>Počet obyvatel   </a:t>
            </a:r>
            <a:r>
              <a:rPr lang="cs-CZ" sz="1400" cap="none" dirty="0">
                <a:latin typeface="Century Gothic" panose="020B0502020202020204" pitchFamily="34" charset="0"/>
              </a:rPr>
              <a:t>78 935 / k 1.1.2021</a:t>
            </a:r>
          </a:p>
          <a:p>
            <a:pPr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SzPct val="90000"/>
            </a:pPr>
            <a:r>
              <a:rPr lang="cs-CZ" sz="1400" cap="none" dirty="0">
                <a:latin typeface="Century Gothic" panose="020B0502020202020204" pitchFamily="34" charset="0"/>
              </a:rPr>
              <a:t>► </a:t>
            </a:r>
            <a:r>
              <a:rPr lang="cs-CZ" sz="1400" b="1" cap="none" dirty="0">
                <a:latin typeface="Century Gothic" panose="020B0502020202020204" pitchFamily="34" charset="0"/>
              </a:rPr>
              <a:t>Zapojení do projektů SMOČR </a:t>
            </a:r>
            <a:r>
              <a:rPr lang="cs-CZ" sz="1400" cap="none" dirty="0">
                <a:latin typeface="Century Gothic" panose="020B0502020202020204" pitchFamily="34" charset="0"/>
              </a:rPr>
              <a:t>od r.2013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cs-CZ" sz="1400" b="1" cap="none" dirty="0">
                <a:latin typeface="Century Gothic" panose="020B0502020202020204" pitchFamily="34" charset="0"/>
              </a:rPr>
              <a:t>		</a:t>
            </a:r>
            <a:r>
              <a:rPr lang="cs-CZ" sz="1400" cap="none" dirty="0">
                <a:latin typeface="Century Gothic" panose="020B0502020202020204" pitchFamily="34" charset="0"/>
              </a:rPr>
              <a:t> PMOS, CSS</a:t>
            </a:r>
          </a:p>
          <a:p>
            <a:pPr marL="64008">
              <a:buClr>
                <a:schemeClr val="tx1"/>
              </a:buClr>
              <a:buSzPct val="90000"/>
            </a:pPr>
            <a:endParaRPr lang="cs-CZ" b="1" cap="none" dirty="0"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Stručné informace o svazku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11560" y="5151695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965BDF-87D5-42D5-9022-BF87F2FC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86" y="1484784"/>
            <a:ext cx="2576614" cy="3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47564" y="1268760"/>
            <a:ext cx="7848872" cy="4464496"/>
          </a:xfrm>
          <a:solidFill>
            <a:schemeClr val="bg1">
              <a:lumMod val="95000"/>
            </a:schemeClr>
          </a:solidFill>
        </p:spPr>
        <p:txBody>
          <a:bodyPr anchor="b">
            <a:normAutofit fontScale="70000" lnSpcReduction="20000"/>
          </a:bodyPr>
          <a:lstStyle/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Příklady dobré praxe</a:t>
            </a: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sz="1800" b="1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6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Činnosti CSS</a:t>
            </a:r>
            <a:endParaRPr lang="cs-CZ" sz="2600" b="1" cap="none" dirty="0">
              <a:latin typeface="Century Gothic" panose="020B0502020202020204" pitchFamily="34" charset="0"/>
            </a:endParaRPr>
          </a:p>
          <a:p>
            <a:pPr marL="406908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Společně realizované projekty 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/ životní prostředí – kompostéry, méně plastů, elektronické úřední desky</a:t>
            </a:r>
          </a:p>
          <a:p>
            <a:pPr marL="406908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Společný postup při prosazování cílů 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/odpady, zaměstnanost, bezpečnost, </a:t>
            </a:r>
            <a:r>
              <a:rPr lang="cs-CZ" sz="1800" b="1" cap="none" dirty="0">
                <a:solidFill>
                  <a:srgbClr val="A30101"/>
                </a:solidFill>
                <a:latin typeface="Century Gothic" panose="020B0502020202020204" pitchFamily="34" charset="0"/>
              </a:rPr>
              <a:t>služby občanům - lékařská péč</a:t>
            </a:r>
            <a:r>
              <a:rPr lang="cs-CZ" sz="1800" b="1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e</a:t>
            </a: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pošta</a:t>
            </a:r>
          </a:p>
          <a:p>
            <a:pPr marL="406908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Poradenství a služb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y /GDPR, informace, právní poradna, vzdělávání</a:t>
            </a:r>
          </a:p>
          <a:p>
            <a:pPr marL="406908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Propagace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/ komunikační strategie, mobilní aplikace, spolupráce se subjekty v regionu, web, FB, 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hlinkClick r:id="rId2"/>
              </a:rPr>
              <a:t>www.dso-chomutovsko.cz</a:t>
            </a:r>
            <a:endParaRPr lang="cs-CZ" sz="1800" cap="none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endParaRPr lang="cs-CZ" i="1" dirty="0"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r>
              <a:rPr lang="cs-CZ" sz="2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aktivity css</a:t>
            </a:r>
            <a:endParaRPr lang="cs-CZ" sz="17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807588" y="530120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58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5F690A3-248F-4246-BA69-7D26450C0676}"/>
              </a:ext>
            </a:extLst>
          </p:cNvPr>
          <p:cNvSpPr/>
          <p:nvPr/>
        </p:nvSpPr>
        <p:spPr>
          <a:xfrm>
            <a:off x="775572" y="1916832"/>
            <a:ext cx="1708196" cy="3600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47564" y="1268760"/>
            <a:ext cx="7848872" cy="4464496"/>
          </a:xfrm>
          <a:solidFill>
            <a:schemeClr val="bg1">
              <a:lumMod val="95000"/>
            </a:schemeClr>
          </a:solidFill>
        </p:spPr>
        <p:txBody>
          <a:bodyPr anchor="b">
            <a:normAutofit fontScale="25000" lnSpcReduction="20000"/>
          </a:bodyPr>
          <a:lstStyle/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Příklady dobré praxe</a:t>
            </a: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sz="3200" b="1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72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Společně realizované projekty</a:t>
            </a:r>
            <a:endParaRPr lang="cs-CZ" sz="7200" b="1" cap="none" dirty="0">
              <a:latin typeface="Century Gothic" panose="020B0502020202020204" pitchFamily="34" charset="0"/>
            </a:endParaRP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4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Životní prostředí / Kompostéry  </a:t>
            </a:r>
            <a:r>
              <a:rPr lang="cs-CZ" sz="4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již potřetí získaná dotace z OPŽP na pořízení kompostérů pro občany, zapojeno 8 obcí, CZV 3,9 mil. Kč</a:t>
            </a: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4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Životní prostředí / Nádobí</a:t>
            </a: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– OPŽP  dotace – předcházení vzniku jednorázového nádobí, zapojeno 11 obcí, CZV 1,5 mil. Kč</a:t>
            </a:r>
            <a:endParaRPr lang="cs-CZ" sz="4000" cap="none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9758" indent="-285750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4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Elektronické úřední desky</a:t>
            </a: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– jako součást projektu z OPZ - výzva na modernizaci úřadů </a:t>
            </a:r>
          </a:p>
          <a:p>
            <a:pPr marL="6400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   zapojeno 6 obcí + celý svazek, CZV 4,6 mil. Kč</a:t>
            </a:r>
          </a:p>
          <a:p>
            <a:pPr marL="6400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endParaRPr lang="cs-CZ" sz="4000" b="1" cap="none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9758" indent="-285750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4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Informační tabule</a:t>
            </a:r>
            <a:r>
              <a:rPr lang="cs-CZ" sz="44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– již podruhé dotace MMR na Infrastrukturu CR </a:t>
            </a:r>
          </a:p>
          <a:p>
            <a:pPr marL="64008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   zapojeno 15 obcí, CZV 0,67 mil. Kč</a:t>
            </a:r>
          </a:p>
          <a:p>
            <a:pPr marL="64008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cs-CZ" sz="4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sz="3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	</a:t>
            </a: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endParaRPr lang="cs-CZ" i="1" dirty="0"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r>
              <a:rPr lang="cs-CZ" sz="72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aktivity css</a:t>
            </a:r>
            <a:endParaRPr lang="cs-CZ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807588" y="530120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84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5F690A3-248F-4246-BA69-7D26450C0676}"/>
              </a:ext>
            </a:extLst>
          </p:cNvPr>
          <p:cNvSpPr/>
          <p:nvPr/>
        </p:nvSpPr>
        <p:spPr>
          <a:xfrm>
            <a:off x="775572" y="1916832"/>
            <a:ext cx="1708196" cy="3600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47564" y="1268760"/>
            <a:ext cx="7848872" cy="4464496"/>
          </a:xfrm>
          <a:solidFill>
            <a:schemeClr val="bg1">
              <a:lumMod val="95000"/>
            </a:schemeClr>
          </a:solidFill>
        </p:spPr>
        <p:txBody>
          <a:bodyPr anchor="b">
            <a:normAutofit fontScale="40000" lnSpcReduction="20000"/>
          </a:bodyPr>
          <a:lstStyle/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7000" dirty="0">
                <a:solidFill>
                  <a:schemeClr val="accent1"/>
                </a:solidFill>
                <a:latin typeface="Century Gothic" panose="020B0502020202020204" pitchFamily="34" charset="0"/>
              </a:rPr>
              <a:t>Příklady dobré praxe</a:t>
            </a: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sz="1800" b="1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45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Společný postup při prosazování cílů svazku</a:t>
            </a:r>
            <a:endParaRPr lang="cs-CZ" sz="4500" b="1" cap="none" dirty="0">
              <a:latin typeface="Century Gothic" panose="020B0502020202020204" pitchFamily="34" charset="0"/>
            </a:endParaRP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Odpady</a:t>
            </a:r>
            <a:r>
              <a:rPr lang="cs-CZ" sz="25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	</a:t>
            </a:r>
            <a:r>
              <a:rPr lang="cs-CZ" sz="25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– již několik let společná setkání starostů se zástupci svozových firem, vyjasnění sporných otázek, přehled o cenách a množství odpadů obcí – podklad pro jednání. </a:t>
            </a: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Zaměstnanost </a:t>
            </a:r>
            <a:r>
              <a:rPr lang="cs-CZ" sz="25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– díky mimořádnému úsilí Úřadu práce v Chomutově a vynikající spolupráci s obcemi se daří zaměstnávat obyvatele obcí, kteří těžko sami hledají práci. </a:t>
            </a: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Bezpečnost </a:t>
            </a:r>
            <a:r>
              <a:rPr lang="cs-CZ" sz="25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– bezpečnostní kamerový systém, který by umožnil dohledat pohyb pachatele přestupku či jiného deliktu, je běh na dlouhou trať s mnoha překážkami. </a:t>
            </a:r>
          </a:p>
          <a:p>
            <a:pPr marL="349758" indent="-285750">
              <a:lnSpc>
                <a:spcPct val="17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Služby občanům</a:t>
            </a:r>
            <a:r>
              <a:rPr lang="cs-CZ" sz="3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25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– Pošta partner – zajištění zástupu v případě nemoci, dovolené; lékařská služba v obcích – dostupnost ordinace praktického lékaře v obcích, podpora místní nemocnice – dar v době pandemie – nákup dýchacích přístrojů.</a:t>
            </a:r>
            <a:r>
              <a:rPr lang="cs-CZ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endParaRPr lang="cs-CZ" i="1" dirty="0"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r>
              <a:rPr lang="cs-CZ" sz="45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aktivity css</a:t>
            </a:r>
            <a:endParaRPr lang="cs-CZ" sz="3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807588" y="530120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4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5F690A3-248F-4246-BA69-7D26450C0676}"/>
              </a:ext>
            </a:extLst>
          </p:cNvPr>
          <p:cNvSpPr/>
          <p:nvPr/>
        </p:nvSpPr>
        <p:spPr>
          <a:xfrm>
            <a:off x="775572" y="1916832"/>
            <a:ext cx="1708196" cy="3600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47564" y="1268760"/>
            <a:ext cx="7848872" cy="4464496"/>
          </a:xfrm>
          <a:solidFill>
            <a:schemeClr val="bg1">
              <a:lumMod val="95000"/>
            </a:schemeClr>
          </a:solidFill>
        </p:spPr>
        <p:txBody>
          <a:bodyPr anchor="b">
            <a:normAutofit fontScale="25000" lnSpcReduction="20000"/>
          </a:bodyPr>
          <a:lstStyle/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Příklady dobré praxe</a:t>
            </a:r>
            <a:endParaRPr lang="cs-CZ" sz="3200" b="1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56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Služby občanům – lékařská péče</a:t>
            </a:r>
          </a:p>
          <a:p>
            <a:pPr marL="64008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5600" b="1" cap="none" dirty="0">
                <a:solidFill>
                  <a:srgbClr val="A30101"/>
                </a:solidFill>
                <a:latin typeface="Century Gothic" panose="020B0502020202020204" pitchFamily="34" charset="0"/>
              </a:rPr>
              <a:t>Přístroje pro nemocnici</a:t>
            </a:r>
          </a:p>
          <a:p>
            <a:pPr marL="521208" indent="-4572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Na začátku pandemie na jaře minulého roku se na svazek obrátila nemocnice Chomutov se žádostí o pomoc</a:t>
            </a:r>
          </a:p>
          <a:p>
            <a:pPr marL="521208" indent="-4572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Neváhali jsme a zafinancovali pořízení dvou neinvazivních dýchacích přístrojů, které umožňují pacienty zásobovat vysokými dávkami kyslíku bez nutnosti napojit jej na plicní ventilaci.</a:t>
            </a:r>
          </a:p>
          <a:p>
            <a:pPr marL="521208" indent="-4572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Na podzim přišla z nemocnice nová žádost a obce se opět složily na nákup dalších dvou přístrojů. </a:t>
            </a:r>
          </a:p>
          <a:p>
            <a:pPr marL="521208" indent="-4572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CSS pomohlo vyřešit poměrně náročný a složitý proces, nenapadnutelně právně vše ošetřit a to jak ve vztahu k zastupitelstvům jednotlivých obcí, stejně jako vůči Krajské zdravotní, a.s. pod kterou chomutovská nemocnice patří.</a:t>
            </a:r>
          </a:p>
          <a:p>
            <a:pPr marL="521208" indent="-4572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40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CSS pomáhalo nejen při nákupu velmi potřebných přístrojů, ale během celého roku pomáhá s rychlým přenosem důležitých informací z krizového štábu, z centra Covid19 Ústeckého kraje, z ORP atd.</a:t>
            </a:r>
            <a:endParaRPr lang="cs-CZ" sz="3200" b="1" cap="none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64008">
              <a:lnSpc>
                <a:spcPct val="170000"/>
              </a:lnSpc>
              <a:buClr>
                <a:schemeClr val="tx1"/>
              </a:buClr>
              <a:buSzPct val="100000"/>
            </a:pPr>
            <a:r>
              <a:rPr lang="cs-CZ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endParaRPr lang="cs-CZ" i="1" dirty="0">
              <a:latin typeface="Century Gothic" panose="020B0502020202020204" pitchFamily="34" charset="0"/>
            </a:endParaRPr>
          </a:p>
          <a:p>
            <a:pPr marL="36576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36576" algn="r">
              <a:spcBef>
                <a:spcPts val="0"/>
              </a:spcBef>
              <a:spcAft>
                <a:spcPts val="0"/>
              </a:spcAft>
            </a:pPr>
            <a:r>
              <a:rPr lang="cs-CZ" sz="6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zajištění kvalitních lékařských služeb</a:t>
            </a:r>
            <a:endParaRPr lang="cs-CZ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807588" y="530120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16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504055"/>
          </a:xfrm>
          <a:noFill/>
        </p:spPr>
        <p:txBody>
          <a:bodyPr>
            <a:noAutofit/>
          </a:bodyPr>
          <a:lstStyle/>
          <a:p>
            <a:pPr marL="612000"/>
            <a:r>
              <a:rPr lang="cs-CZ" sz="1200" dirty="0"/>
              <a:t>SVAZEK OBCÍ </a:t>
            </a:r>
            <a:br>
              <a:rPr lang="cs-CZ" sz="1200" dirty="0"/>
            </a:br>
            <a:r>
              <a:rPr lang="cs-CZ" sz="1200" dirty="0"/>
              <a:t>CHOMUTOVSKO</a:t>
            </a:r>
            <a:endParaRPr lang="cs-CZ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type="subTitle" idx="1"/>
          </p:nvPr>
        </p:nvSpPr>
        <p:spPr>
          <a:xfrm>
            <a:off x="603738" y="1441457"/>
            <a:ext cx="7848872" cy="4392488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/>
          <a:p>
            <a:pPr marL="64008">
              <a:buClr>
                <a:schemeClr val="tx1"/>
              </a:buClr>
              <a:buSzPct val="100000"/>
            </a:pPr>
            <a:r>
              <a:rPr lang="cs-CZ" sz="1200" b="1" i="1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„Že jsme fajn parta vím již dlouho, bonus je, že jsme se dokázali tak rychle zaktivizovat pro dobrou věc.“ </a:t>
            </a:r>
            <a:r>
              <a:rPr lang="cs-CZ" sz="1200" b="1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Mgr. Petra Kubániková, starostka obce Bílence.</a:t>
            </a:r>
          </a:p>
          <a:p>
            <a:pPr marL="64008">
              <a:buClr>
                <a:schemeClr val="tx1"/>
              </a:buClr>
              <a:buSzPct val="100000"/>
            </a:pPr>
            <a:endParaRPr lang="cs-CZ" sz="1100" b="1" cap="non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64008">
              <a:buClr>
                <a:schemeClr val="tx1"/>
              </a:buClr>
              <a:buSzPct val="100000"/>
            </a:pPr>
            <a:endParaRPr lang="cs-CZ" sz="1800" cap="non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6400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800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					</a:t>
            </a:r>
          </a:p>
          <a:p>
            <a:pPr marL="6400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800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					 </a:t>
            </a:r>
          </a:p>
          <a:p>
            <a:pPr marL="6400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cs-CZ" sz="1800" cap="non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6400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cs-CZ" sz="1800" cap="non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6400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400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					  </a:t>
            </a:r>
            <a:r>
              <a:rPr lang="cs-CZ" sz="1400" i="1" cap="none" dirty="0">
                <a:latin typeface="Century Gothic" panose="020B0502020202020204" pitchFamily="34" charset="0"/>
                <a:sym typeface="Wingdings" panose="05000000000000000000" pitchFamily="2" charset="2"/>
              </a:rPr>
              <a:t>Děkuji za pozornost</a:t>
            </a:r>
          </a:p>
          <a:p>
            <a:pPr marL="64008" algn="ctr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400" i="1" cap="none" dirty="0">
                <a:latin typeface="Century Gothic" panose="020B0502020202020204" pitchFamily="34" charset="0"/>
              </a:rPr>
              <a:t>				Ing. Lenka Kynčilová</a:t>
            </a:r>
          </a:p>
          <a:p>
            <a:pPr marL="64008" algn="ctr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cs-CZ" sz="1400" i="1" cap="none" dirty="0">
                <a:latin typeface="Century Gothic" panose="020B0502020202020204" pitchFamily="34" charset="0"/>
              </a:rPr>
              <a:t>				manažerka svazku</a:t>
            </a:r>
          </a:p>
          <a:p>
            <a:pPr marL="64008" algn="ctr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cs-CZ" sz="1400" cap="none" dirty="0">
              <a:latin typeface="Century Gothic" panose="020B0502020202020204" pitchFamily="34" charset="0"/>
            </a:endParaRPr>
          </a:p>
          <a:p>
            <a:pPr marL="64008" algn="ctr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cs-CZ" sz="1400" cap="none" dirty="0">
              <a:latin typeface="Century Gothic" panose="020B0502020202020204" pitchFamily="34" charset="0"/>
            </a:endParaRPr>
          </a:p>
          <a:p>
            <a:pPr marL="64008" algn="ctr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</a:pPr>
            <a:endParaRPr lang="cs-CZ" sz="1800" cap="none" dirty="0">
              <a:latin typeface="Century Gothic" panose="020B0502020202020204" pitchFamily="34" charset="0"/>
            </a:endParaRPr>
          </a:p>
          <a:p>
            <a:pPr marL="64008" algn="r"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cs-CZ" sz="16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zajištění kvalitních lékařských služeb</a:t>
            </a:r>
            <a:endParaRPr lang="cs-CZ" sz="9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791580" y="544522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hlavic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332656"/>
            <a:ext cx="608965" cy="50673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00CACB-C750-4302-A00C-85C1A182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60848"/>
            <a:ext cx="3376734" cy="25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4569</TotalTime>
  <Words>329</Words>
  <Application>Microsoft Office PowerPoint</Application>
  <PresentationFormat>Předvádění na obrazovce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Základní</vt:lpstr>
      <vt:lpstr>SVAZEK OBCÍ  CHOMUTOVSKO</vt:lpstr>
      <vt:lpstr>SVAZEK OBCÍ  CHOMUTOVSKO</vt:lpstr>
      <vt:lpstr>SVAZEK OBCÍ  CHOMUTOVSKO</vt:lpstr>
      <vt:lpstr>SVAZEK OBCÍ  CHOMUTOVSKO</vt:lpstr>
      <vt:lpstr>SVAZEK OBCÍ  CHOMUTOVSKO</vt:lpstr>
      <vt:lpstr>SVAZEK OBCÍ  CHOMUTOVSKO</vt:lpstr>
      <vt:lpstr>SVAZEK OBCÍ  CHOMUTOVSKO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DSO CHOMUTOVSKO</dc:title>
  <dc:creator>Kynčilová Lenka</dc:creator>
  <cp:lastModifiedBy>pracovna</cp:lastModifiedBy>
  <cp:revision>249</cp:revision>
  <cp:lastPrinted>2015-12-11T11:48:04Z</cp:lastPrinted>
  <dcterms:created xsi:type="dcterms:W3CDTF">2015-12-03T09:34:35Z</dcterms:created>
  <dcterms:modified xsi:type="dcterms:W3CDTF">2021-02-19T19:26:40Z</dcterms:modified>
</cp:coreProperties>
</file>